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2" r:id="rId1"/>
  </p:sldMasterIdLst>
  <p:handoutMasterIdLst>
    <p:handoutMasterId r:id="rId69"/>
  </p:handoutMasterIdLst>
  <p:sldIdLst>
    <p:sldId id="390" r:id="rId2"/>
    <p:sldId id="407" r:id="rId3"/>
    <p:sldId id="408" r:id="rId4"/>
    <p:sldId id="409" r:id="rId5"/>
    <p:sldId id="416" r:id="rId6"/>
    <p:sldId id="417" r:id="rId7"/>
    <p:sldId id="418" r:id="rId8"/>
    <p:sldId id="419" r:id="rId9"/>
    <p:sldId id="410" r:id="rId10"/>
    <p:sldId id="412" r:id="rId11"/>
    <p:sldId id="411" r:id="rId12"/>
    <p:sldId id="413" r:id="rId13"/>
    <p:sldId id="414" r:id="rId14"/>
    <p:sldId id="415" r:id="rId15"/>
    <p:sldId id="421" r:id="rId16"/>
    <p:sldId id="422" r:id="rId17"/>
    <p:sldId id="426" r:id="rId18"/>
    <p:sldId id="428" r:id="rId19"/>
    <p:sldId id="427" r:id="rId20"/>
    <p:sldId id="420" r:id="rId21"/>
    <p:sldId id="423" r:id="rId22"/>
    <p:sldId id="424" r:id="rId23"/>
    <p:sldId id="425" r:id="rId24"/>
    <p:sldId id="429" r:id="rId25"/>
    <p:sldId id="430" r:id="rId26"/>
    <p:sldId id="431" r:id="rId27"/>
    <p:sldId id="432" r:id="rId28"/>
    <p:sldId id="433" r:id="rId29"/>
    <p:sldId id="434" r:id="rId30"/>
    <p:sldId id="435" r:id="rId31"/>
    <p:sldId id="436" r:id="rId32"/>
    <p:sldId id="437" r:id="rId33"/>
    <p:sldId id="438" r:id="rId34"/>
    <p:sldId id="439" r:id="rId35"/>
    <p:sldId id="440" r:id="rId36"/>
    <p:sldId id="441" r:id="rId37"/>
    <p:sldId id="442" r:id="rId38"/>
    <p:sldId id="443" r:id="rId39"/>
    <p:sldId id="444" r:id="rId40"/>
    <p:sldId id="445" r:id="rId41"/>
    <p:sldId id="446" r:id="rId42"/>
    <p:sldId id="447" r:id="rId43"/>
    <p:sldId id="448" r:id="rId44"/>
    <p:sldId id="449" r:id="rId45"/>
    <p:sldId id="452" r:id="rId46"/>
    <p:sldId id="451" r:id="rId47"/>
    <p:sldId id="453" r:id="rId48"/>
    <p:sldId id="454" r:id="rId49"/>
    <p:sldId id="455" r:id="rId50"/>
    <p:sldId id="457" r:id="rId51"/>
    <p:sldId id="458" r:id="rId52"/>
    <p:sldId id="459" r:id="rId53"/>
    <p:sldId id="460" r:id="rId54"/>
    <p:sldId id="461" r:id="rId55"/>
    <p:sldId id="462" r:id="rId56"/>
    <p:sldId id="463" r:id="rId57"/>
    <p:sldId id="464" r:id="rId58"/>
    <p:sldId id="465" r:id="rId59"/>
    <p:sldId id="470" r:id="rId60"/>
    <p:sldId id="466" r:id="rId61"/>
    <p:sldId id="467" r:id="rId62"/>
    <p:sldId id="469" r:id="rId63"/>
    <p:sldId id="468" r:id="rId64"/>
    <p:sldId id="471" r:id="rId65"/>
    <p:sldId id="472" r:id="rId66"/>
    <p:sldId id="473" r:id="rId67"/>
    <p:sldId id="474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99" autoAdjust="0"/>
    <p:restoredTop sz="97094" autoAdjust="0"/>
  </p:normalViewPr>
  <p:slideViewPr>
    <p:cSldViewPr snapToGrid="0" snapToObjects="1">
      <p:cViewPr>
        <p:scale>
          <a:sx n="100" d="100"/>
          <a:sy n="100" d="100"/>
        </p:scale>
        <p:origin x="-632" y="-6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6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handoutMaster" Target="handoutMasters/handout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interSettings" Target="printerSettings/printerSettings1.bin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FF704-C85E-D24C-A7E3-0F9EBEED715E}" type="datetimeFigureOut">
              <a:rPr lang="en-US" smtClean="0"/>
              <a:t>5/22/17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4B467-8AB2-0D4E-9513-C2269C25A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49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8A432C8-69A7-458B-9684-2BFA64B31948}" type="datetime2">
              <a:rPr lang="en-US" smtClean="0"/>
              <a:t>Monday, May 22, 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Monday, May 22,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C4549AC-EB31-477F-92A9-B1988E232878}" type="datetime2">
              <a:rPr lang="en-US" smtClean="0"/>
              <a:t>Monday, May 22,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May 22,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Monday, May 22, 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CEBA98F-560C-4997-81C4-81D4D9187EAB}" type="datetime2">
              <a:rPr lang="en-US" smtClean="0"/>
              <a:t>Monday, May 22, 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algn="r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50972B2-CA5C-437D-87D0-8081271A9E4B}" type="datetime2">
              <a:rPr lang="en-US" smtClean="0"/>
              <a:t>Monday, May 22, 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algn="r"/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May 22, 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Monday, May 22, 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Monday, May 22,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BDC1E59-17DD-41CE-97CA-624A472382D4}" type="datetime2">
              <a:rPr lang="en-US" smtClean="0"/>
              <a:t>Monday, May 22, 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 algn="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80CB818-7379-467D-8E76-EF9D9074A26C}" type="datetime2">
              <a:rPr lang="en-US" smtClean="0"/>
              <a:t>Monday, May 22, 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4114" r:id="rId2"/>
    <p:sldLayoutId id="2147484115" r:id="rId3"/>
    <p:sldLayoutId id="2147484116" r:id="rId4"/>
    <p:sldLayoutId id="2147484117" r:id="rId5"/>
    <p:sldLayoutId id="2147484118" r:id="rId6"/>
    <p:sldLayoutId id="2147484119" r:id="rId7"/>
    <p:sldLayoutId id="2147484120" r:id="rId8"/>
    <p:sldLayoutId id="2147484121" r:id="rId9"/>
    <p:sldLayoutId id="2147484122" r:id="rId10"/>
    <p:sldLayoutId id="214748412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owerandsamplesize.com/Calculators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Population genetics and association studies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Didion, 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17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Binary Traits (Case/Control Studies)</a:t>
            </a:r>
          </a:p>
          <a:p>
            <a:r>
              <a:rPr lang="en-US" dirty="0" smtClean="0"/>
              <a:t>Case/Control studies require matched populations of affected and unaffected individuals</a:t>
            </a:r>
          </a:p>
          <a:p>
            <a:pPr lvl="1"/>
            <a:r>
              <a:rPr lang="en-US" dirty="0" smtClean="0"/>
              <a:t>Matched means: as similar as possible in all aspects except the trait being studied</a:t>
            </a:r>
          </a:p>
          <a:p>
            <a:pPr lvl="1"/>
            <a:r>
              <a:rPr lang="en-US" dirty="0" smtClean="0"/>
              <a:t>Many potential confounding factors: kinship, shared ancestry, correlated traits, genetic heterogeneity, </a:t>
            </a:r>
            <a:r>
              <a:rPr lang="en-US" dirty="0" err="1" smtClean="0"/>
              <a:t>pleiotropy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347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Quantitative Traits</a:t>
            </a:r>
          </a:p>
          <a:p>
            <a:r>
              <a:rPr lang="en-US" dirty="0" smtClean="0"/>
              <a:t>Association can also be used to study continuous (quantitative) traits (</a:t>
            </a:r>
            <a:r>
              <a:rPr lang="en-US" i="1" dirty="0" smtClean="0"/>
              <a:t>e.g. </a:t>
            </a:r>
            <a:r>
              <a:rPr lang="en-US" dirty="0" smtClean="0"/>
              <a:t>height) </a:t>
            </a:r>
            <a:r>
              <a:rPr lang="mr-IN" dirty="0" smtClean="0"/>
              <a:t>–</a:t>
            </a:r>
            <a:r>
              <a:rPr lang="en-US" dirty="0" smtClean="0"/>
              <a:t> different alleles associated with larger or smaller trait values</a:t>
            </a:r>
          </a:p>
          <a:p>
            <a:r>
              <a:rPr lang="en-US" dirty="0" smtClean="0"/>
              <a:t>Heterozygotes may have intermediate trait values, or they may have higher/lower than expected values (over/</a:t>
            </a:r>
            <a:r>
              <a:rPr lang="en-US" dirty="0" err="1" smtClean="0"/>
              <a:t>underdominance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7352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Quantitative Traits</a:t>
            </a:r>
          </a:p>
          <a:p>
            <a:r>
              <a:rPr lang="en-US" dirty="0" smtClean="0"/>
              <a:t>Quantitative trait studies require genetically similar individuals with wide range of phenotypic values</a:t>
            </a:r>
          </a:p>
          <a:p>
            <a:pPr lvl="1"/>
            <a:r>
              <a:rPr lang="en-US" dirty="0" smtClean="0"/>
              <a:t>These studies work for some human traits, </a:t>
            </a:r>
            <a:r>
              <a:rPr lang="en-US" i="1" dirty="0" smtClean="0"/>
              <a:t>e.g. </a:t>
            </a:r>
            <a:r>
              <a:rPr lang="en-US" dirty="0" smtClean="0"/>
              <a:t>morphology; however, they tend to require very large sample sizes (&gt;100k)</a:t>
            </a:r>
          </a:p>
          <a:p>
            <a:pPr lvl="1"/>
            <a:r>
              <a:rPr lang="en-US" dirty="0" smtClean="0"/>
              <a:t>More commonly applied to model organisms, in which genetic background can be controlled</a:t>
            </a:r>
          </a:p>
        </p:txBody>
      </p:sp>
    </p:spTree>
    <p:extLst>
      <p:ext uri="{BB962C8B-B14F-4D97-AF65-F5344CB8AC3E}">
        <p14:creationId xmlns:p14="http://schemas.microsoft.com/office/powerpoint/2010/main" val="73095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u="sng" dirty="0" smtClean="0"/>
              <a:t>Experimental Design</a:t>
            </a:r>
          </a:p>
          <a:p>
            <a:r>
              <a:rPr lang="en-US" dirty="0"/>
              <a:t>Know whether you're generating or testing </a:t>
            </a:r>
            <a:r>
              <a:rPr lang="en-US" dirty="0" smtClean="0"/>
              <a:t>hypotheses</a:t>
            </a:r>
          </a:p>
          <a:p>
            <a:r>
              <a:rPr lang="en-US" dirty="0" smtClean="0"/>
              <a:t>Sample size and power</a:t>
            </a:r>
          </a:p>
          <a:p>
            <a:pPr lvl="1"/>
            <a:r>
              <a:rPr lang="en-US" dirty="0" smtClean="0"/>
              <a:t>Estimate the frequency of the trait</a:t>
            </a:r>
          </a:p>
          <a:p>
            <a:pPr lvl="1"/>
            <a:r>
              <a:rPr lang="en-US" dirty="0" smtClean="0"/>
              <a:t>Estimate the effect size of the trait</a:t>
            </a:r>
          </a:p>
          <a:p>
            <a:pPr lvl="1"/>
            <a:r>
              <a:rPr lang="en-US" dirty="0" smtClean="0"/>
              <a:t>Determine the acceptable error rate</a:t>
            </a:r>
          </a:p>
          <a:p>
            <a:pPr lvl="1"/>
            <a:r>
              <a:rPr lang="en-US" dirty="0" smtClean="0"/>
              <a:t>Compute the minimum necessary sample size (</a:t>
            </a:r>
            <a:r>
              <a:rPr lang="en-US" dirty="0"/>
              <a:t>power analysis): </a:t>
            </a:r>
            <a:r>
              <a:rPr lang="en-US" dirty="0">
                <a:hlinkClick r:id="rId2"/>
              </a:rPr>
              <a:t>http://powerandsamplesize.com/Calculators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If you can't get close to the required sample size, either change your expectations or don't do the study!</a:t>
            </a:r>
          </a:p>
        </p:txBody>
      </p:sp>
    </p:spTree>
    <p:extLst>
      <p:ext uri="{BB962C8B-B14F-4D97-AF65-F5344CB8AC3E}">
        <p14:creationId xmlns:p14="http://schemas.microsoft.com/office/powerpoint/2010/main" val="296871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u="sng" dirty="0" smtClean="0"/>
              <a:t>Experimental Design</a:t>
            </a:r>
          </a:p>
          <a:p>
            <a:r>
              <a:rPr lang="en-US" dirty="0" smtClean="0"/>
              <a:t>Eliminate any biases you can</a:t>
            </a:r>
          </a:p>
          <a:p>
            <a:pPr lvl="1"/>
            <a:r>
              <a:rPr lang="en-US" dirty="0"/>
              <a:t>Randomize in blocks when </a:t>
            </a:r>
            <a:r>
              <a:rPr lang="en-US" dirty="0" smtClean="0"/>
              <a:t>possible</a:t>
            </a:r>
          </a:p>
          <a:p>
            <a:pPr lvl="1"/>
            <a:r>
              <a:rPr lang="en-US" dirty="0" smtClean="0"/>
              <a:t>Random rather than selective enrollment</a:t>
            </a:r>
          </a:p>
          <a:p>
            <a:pPr lvl="1"/>
            <a:r>
              <a:rPr lang="en-US" dirty="0" smtClean="0"/>
              <a:t>Don't confound phenotype with enrollment site</a:t>
            </a:r>
          </a:p>
          <a:p>
            <a:pPr lvl="1"/>
            <a:r>
              <a:rPr lang="en-US" dirty="0" smtClean="0"/>
              <a:t>Randomize sample batches</a:t>
            </a:r>
          </a:p>
          <a:p>
            <a:r>
              <a:rPr lang="en-US" dirty="0" smtClean="0"/>
              <a:t>Recognize that non-biological variation is introduced at every step</a:t>
            </a:r>
          </a:p>
          <a:p>
            <a:r>
              <a:rPr lang="en-US" dirty="0"/>
              <a:t>B</a:t>
            </a:r>
            <a:r>
              <a:rPr lang="en-US" dirty="0" smtClean="0"/>
              <a:t>e cognizant of any biases you can't eliminate, and correct for them in the data</a:t>
            </a:r>
          </a:p>
        </p:txBody>
      </p:sp>
    </p:spTree>
    <p:extLst>
      <p:ext uri="{BB962C8B-B14F-4D97-AF65-F5344CB8AC3E}">
        <p14:creationId xmlns:p14="http://schemas.microsoft.com/office/powerpoint/2010/main" val="428090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u="sng" dirty="0" smtClean="0"/>
              <a:t>Types of Analyses</a:t>
            </a:r>
          </a:p>
          <a:p>
            <a:r>
              <a:rPr lang="en-US" dirty="0" smtClean="0"/>
              <a:t>Single marker</a:t>
            </a:r>
          </a:p>
          <a:p>
            <a:pPr lvl="1"/>
            <a:r>
              <a:rPr lang="en-US" dirty="0" smtClean="0"/>
              <a:t>Chi-Squared test</a:t>
            </a:r>
            <a:endParaRPr lang="en-US" dirty="0"/>
          </a:p>
          <a:p>
            <a:r>
              <a:rPr lang="en-US" dirty="0" smtClean="0"/>
              <a:t>Multi-marker (epistasis) </a:t>
            </a:r>
          </a:p>
          <a:p>
            <a:pPr lvl="1"/>
            <a:r>
              <a:rPr lang="en-US" dirty="0" smtClean="0"/>
              <a:t>Regression</a:t>
            </a:r>
          </a:p>
          <a:p>
            <a:pPr lvl="1"/>
            <a:r>
              <a:rPr lang="en-US" dirty="0" smtClean="0"/>
              <a:t>Test all or subset of pairwise combinations</a:t>
            </a:r>
          </a:p>
          <a:p>
            <a:r>
              <a:rPr lang="en-US" dirty="0" smtClean="0"/>
              <a:t>Haplotype</a:t>
            </a:r>
          </a:p>
          <a:p>
            <a:pPr lvl="1"/>
            <a:r>
              <a:rPr lang="en-US" dirty="0" smtClean="0"/>
              <a:t>Regression </a:t>
            </a:r>
          </a:p>
          <a:p>
            <a:pPr lvl="1"/>
            <a:r>
              <a:rPr lang="en-US" dirty="0" smtClean="0"/>
              <a:t>Uses known/observed haplotypes rather than individual markers</a:t>
            </a:r>
          </a:p>
          <a:p>
            <a:r>
              <a:rPr lang="en-US" dirty="0" smtClean="0"/>
              <a:t>Family-based</a:t>
            </a:r>
          </a:p>
          <a:p>
            <a:pPr lvl="1"/>
            <a:r>
              <a:rPr lang="en-US" dirty="0" smtClean="0"/>
              <a:t>Incorporate parental genotype/phenotype information</a:t>
            </a:r>
          </a:p>
        </p:txBody>
      </p:sp>
    </p:spTree>
    <p:extLst>
      <p:ext uri="{BB962C8B-B14F-4D97-AF65-F5344CB8AC3E}">
        <p14:creationId xmlns:p14="http://schemas.microsoft.com/office/powerpoint/2010/main" val="403413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Types of Analyses</a:t>
            </a:r>
          </a:p>
        </p:txBody>
      </p:sp>
      <p:sp>
        <p:nvSpPr>
          <p:cNvPr id="4" name="Oval 3"/>
          <p:cNvSpPr/>
          <p:nvPr/>
        </p:nvSpPr>
        <p:spPr>
          <a:xfrm>
            <a:off x="3479800" y="2298700"/>
            <a:ext cx="2425700" cy="23495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Phenotype</a:t>
            </a:r>
            <a:endParaRPr lang="en-US" sz="28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114800" y="4711700"/>
            <a:ext cx="228600" cy="999748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892300" y="4394200"/>
            <a:ext cx="1765300" cy="131724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711700" y="4711700"/>
            <a:ext cx="88900" cy="999749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889000" y="4165600"/>
            <a:ext cx="2679700" cy="1545848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514600" y="4584700"/>
            <a:ext cx="1384300" cy="1126748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13186" y="5660647"/>
            <a:ext cx="22270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 smtClean="0"/>
              <a:t>aa</a:t>
            </a:r>
            <a:r>
              <a:rPr lang="en-US" sz="2800" dirty="0" smtClean="0"/>
              <a:t>    </a:t>
            </a:r>
            <a:r>
              <a:rPr lang="en-US" sz="2800" dirty="0" err="1" smtClean="0"/>
              <a:t>aA</a:t>
            </a:r>
            <a:r>
              <a:rPr lang="en-US" sz="2800" dirty="0" smtClean="0"/>
              <a:t>    AA</a:t>
            </a:r>
          </a:p>
          <a:p>
            <a:r>
              <a:rPr lang="en-US" sz="2800" dirty="0" smtClean="0"/>
              <a:t>Single-Marker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3754416" y="5660647"/>
            <a:ext cx="13548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 smtClean="0"/>
              <a:t>ab</a:t>
            </a:r>
            <a:r>
              <a:rPr lang="en-US" sz="2800" dirty="0" smtClean="0"/>
              <a:t>    </a:t>
            </a:r>
            <a:r>
              <a:rPr lang="en-US" sz="2800" dirty="0" err="1" smtClean="0"/>
              <a:t>aB</a:t>
            </a:r>
            <a:endParaRPr lang="en-US" sz="2800" dirty="0" smtClean="0"/>
          </a:p>
          <a:p>
            <a:r>
              <a:rPr lang="en-US" sz="2800" dirty="0" smtClean="0"/>
              <a:t>Epistasis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5725865" y="5660647"/>
            <a:ext cx="32911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 smtClean="0"/>
              <a:t>abcD</a:t>
            </a:r>
            <a:r>
              <a:rPr lang="en-US" sz="2800" dirty="0" smtClean="0"/>
              <a:t>    </a:t>
            </a:r>
            <a:r>
              <a:rPr lang="en-US" sz="2800" dirty="0" err="1" smtClean="0"/>
              <a:t>aBDc</a:t>
            </a:r>
            <a:r>
              <a:rPr lang="en-US" sz="2800" dirty="0" smtClean="0"/>
              <a:t>    </a:t>
            </a:r>
            <a:r>
              <a:rPr lang="en-US" sz="2800" dirty="0" err="1" smtClean="0"/>
              <a:t>AbCd</a:t>
            </a:r>
            <a:endParaRPr lang="en-US" sz="2800" dirty="0" smtClean="0"/>
          </a:p>
          <a:p>
            <a:r>
              <a:rPr lang="en-US" sz="2800" dirty="0" smtClean="0"/>
              <a:t>Haplotype</a:t>
            </a:r>
            <a:endParaRPr lang="en-US" sz="28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5905500" y="4038600"/>
            <a:ext cx="2527301" cy="167284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5725865" y="4305300"/>
            <a:ext cx="1525835" cy="1355348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5461000" y="4584700"/>
            <a:ext cx="812800" cy="112675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79880" y="4305300"/>
            <a:ext cx="1534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Significance of</a:t>
            </a:r>
          </a:p>
          <a:p>
            <a:r>
              <a:rPr lang="en-US" dirty="0" smtClean="0"/>
              <a:t>association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33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Covariates</a:t>
            </a:r>
          </a:p>
          <a:p>
            <a:r>
              <a:rPr lang="en-US" dirty="0" smtClean="0"/>
              <a:t>Association studies can be confounded (false positives and false negatives) by factors that are correlated with the phenotype of interest</a:t>
            </a:r>
          </a:p>
          <a:p>
            <a:pPr lvl="1"/>
            <a:r>
              <a:rPr lang="en-US" dirty="0" smtClean="0"/>
              <a:t>Sex</a:t>
            </a:r>
          </a:p>
          <a:p>
            <a:pPr lvl="1"/>
            <a:r>
              <a:rPr lang="en-US" dirty="0" smtClean="0"/>
              <a:t>Relatedness</a:t>
            </a:r>
          </a:p>
          <a:p>
            <a:pPr lvl="1"/>
            <a:r>
              <a:rPr lang="en-US" dirty="0" smtClean="0"/>
              <a:t>Ethnicity</a:t>
            </a:r>
          </a:p>
          <a:p>
            <a:pPr lvl="1"/>
            <a:r>
              <a:rPr lang="en-US" dirty="0" smtClean="0"/>
              <a:t>Age</a:t>
            </a:r>
          </a:p>
          <a:p>
            <a:pPr lvl="1"/>
            <a:r>
              <a:rPr lang="en-US" dirty="0" smtClean="0"/>
              <a:t>Co-morbidities</a:t>
            </a:r>
          </a:p>
          <a:p>
            <a:pPr lvl="1"/>
            <a:r>
              <a:rPr lang="en-US" dirty="0" smtClean="0"/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205534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Covariates</a:t>
            </a:r>
          </a:p>
          <a:p>
            <a:r>
              <a:rPr lang="en-US" dirty="0" smtClean="0"/>
              <a:t>If you can identify and quantify these covariates, you can correct for them, </a:t>
            </a:r>
            <a:r>
              <a:rPr lang="en-US" i="1" dirty="0" smtClean="0"/>
              <a:t>i.e. </a:t>
            </a:r>
            <a:r>
              <a:rPr lang="en-US" dirty="0" smtClean="0"/>
              <a:t>remove their effect from the association signal</a:t>
            </a:r>
          </a:p>
          <a:p>
            <a:pPr lvl="1"/>
            <a:r>
              <a:rPr lang="en-US" dirty="0" smtClean="0"/>
              <a:t>Your experimental design should consider possible covariates and measure them ahead of time</a:t>
            </a:r>
          </a:p>
          <a:p>
            <a:pPr lvl="1"/>
            <a:r>
              <a:rPr lang="en-US" dirty="0" smtClean="0"/>
              <a:t>Shared ancestry can be estimated using a sample covariance matrix</a:t>
            </a:r>
          </a:p>
          <a:p>
            <a:pPr lvl="1"/>
            <a:r>
              <a:rPr lang="en-US" dirty="0" smtClean="0"/>
              <a:t>Principal Components Analysis (PCA) can identify hidden sources of variation</a:t>
            </a:r>
          </a:p>
        </p:txBody>
      </p:sp>
    </p:spTree>
    <p:extLst>
      <p:ext uri="{BB962C8B-B14F-4D97-AF65-F5344CB8AC3E}">
        <p14:creationId xmlns:p14="http://schemas.microsoft.com/office/powerpoint/2010/main" val="404924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Rare Variants</a:t>
            </a:r>
          </a:p>
          <a:p>
            <a:r>
              <a:rPr lang="en-US" dirty="0" smtClean="0"/>
              <a:t>Most association studies only investigate common variation </a:t>
            </a:r>
            <a:r>
              <a:rPr lang="mr-IN" dirty="0" smtClean="0"/>
              <a:t>–</a:t>
            </a:r>
            <a:r>
              <a:rPr lang="en-US" dirty="0" smtClean="0"/>
              <a:t> defined anywhere between 0.5-5%, depending on power</a:t>
            </a:r>
          </a:p>
          <a:p>
            <a:r>
              <a:rPr lang="en-US" dirty="0" smtClean="0"/>
              <a:t>Rare variants may explain "missing heritability"</a:t>
            </a:r>
          </a:p>
          <a:p>
            <a:r>
              <a:rPr lang="en-US" dirty="0" smtClean="0"/>
              <a:t>Thousands of samples required </a:t>
            </a:r>
            <a:r>
              <a:rPr lang="mr-IN" dirty="0" smtClean="0"/>
              <a:t>–</a:t>
            </a:r>
            <a:r>
              <a:rPr lang="en-US" dirty="0" smtClean="0"/>
              <a:t> low-coverage WGS, WES, or targeted sequencing</a:t>
            </a:r>
          </a:p>
          <a:p>
            <a:r>
              <a:rPr lang="en-US" dirty="0" smtClean="0"/>
              <a:t>Gene- or region-based statistical testing</a:t>
            </a:r>
          </a:p>
          <a:p>
            <a:r>
              <a:rPr lang="en-US" dirty="0" smtClean="0"/>
              <a:t>Targeted validation in large, independent cohorts</a:t>
            </a:r>
          </a:p>
        </p:txBody>
      </p:sp>
    </p:spTree>
    <p:extLst>
      <p:ext uri="{BB962C8B-B14F-4D97-AF65-F5344CB8AC3E}">
        <p14:creationId xmlns:p14="http://schemas.microsoft.com/office/powerpoint/2010/main" val="310418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POPULATION GENETICS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r>
              <a:rPr lang="en-US" dirty="0" smtClean="0"/>
              <a:t>We can only learn so much studying individuals in isolation</a:t>
            </a:r>
          </a:p>
          <a:p>
            <a:r>
              <a:rPr lang="en-US" dirty="0" smtClean="0"/>
              <a:t>For our data to be useful, we must</a:t>
            </a:r>
          </a:p>
          <a:p>
            <a:pPr lvl="1"/>
            <a:r>
              <a:rPr lang="en-US" dirty="0" smtClean="0"/>
              <a:t>Compare to reference sequence and annotate with databases of known variants: predict/diagnose traits and diseases, identify causal mutations, precision medicine</a:t>
            </a:r>
          </a:p>
          <a:p>
            <a:pPr lvl="1"/>
            <a:r>
              <a:rPr lang="en-US" dirty="0"/>
              <a:t>Compare to other genomes (usually relative to pedigrees): kinship, </a:t>
            </a:r>
            <a:r>
              <a:rPr lang="en-US" i="1" dirty="0"/>
              <a:t>de novo </a:t>
            </a:r>
            <a:r>
              <a:rPr lang="en-US" dirty="0" smtClean="0"/>
              <a:t>variation</a:t>
            </a:r>
          </a:p>
          <a:p>
            <a:pPr lvl="1"/>
            <a:r>
              <a:rPr lang="en-US" dirty="0" smtClean="0"/>
              <a:t>Compare to reference populations: ancestry, admixture</a:t>
            </a:r>
          </a:p>
        </p:txBody>
      </p:sp>
    </p:spTree>
    <p:extLst>
      <p:ext uri="{BB962C8B-B14F-4D97-AF65-F5344CB8AC3E}">
        <p14:creationId xmlns:p14="http://schemas.microsoft.com/office/powerpoint/2010/main" val="286456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Plink</a:t>
            </a:r>
          </a:p>
          <a:p>
            <a:r>
              <a:rPr lang="en-US" dirty="0" smtClean="0"/>
              <a:t>Complete genome association toolset</a:t>
            </a:r>
          </a:p>
          <a:p>
            <a:pPr lvl="1"/>
            <a:r>
              <a:rPr lang="en-US" dirty="0" smtClean="0"/>
              <a:t>Originally developed by Purcell lab</a:t>
            </a:r>
          </a:p>
          <a:p>
            <a:pPr lvl="1"/>
            <a:r>
              <a:rPr lang="en-US" dirty="0" smtClean="0"/>
              <a:t>Major update by Christopher Chang (BGI) </a:t>
            </a:r>
            <a:r>
              <a:rPr lang="mr-IN" dirty="0" smtClean="0"/>
              <a:t>–</a:t>
            </a:r>
            <a:r>
              <a:rPr lang="en-US" dirty="0" smtClean="0"/>
              <a:t> v1.9</a:t>
            </a:r>
          </a:p>
          <a:p>
            <a:r>
              <a:rPr lang="en-US" dirty="0" smtClean="0"/>
              <a:t>Provides tools for data management, data cleaning, basic population genetics, LD, covariate correction, clustering, and association (single-marker, family-based, epistasis)</a:t>
            </a:r>
          </a:p>
        </p:txBody>
      </p:sp>
    </p:spTree>
    <p:extLst>
      <p:ext uri="{BB962C8B-B14F-4D97-AF65-F5344CB8AC3E}">
        <p14:creationId xmlns:p14="http://schemas.microsoft.com/office/powerpoint/2010/main" val="359980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u="sng" dirty="0" smtClean="0"/>
              <a:t>Plink Workflow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starting from VCF, convert to Plink binary format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pedigree</a:t>
            </a:r>
          </a:p>
          <a:p>
            <a:pPr marL="834390" lvl="1" indent="-514350"/>
            <a:r>
              <a:rPr lang="en-US" dirty="0" smtClean="0"/>
              <a:t>Sample IDs must be unique</a:t>
            </a:r>
          </a:p>
          <a:p>
            <a:pPr marL="834390" lvl="1" indent="-514350"/>
            <a:r>
              <a:rPr lang="en-US" dirty="0" smtClean="0"/>
              <a:t>It's okay if your samples are unrelated (or relationships are unknown), just make up a family ID and put '0' for mother and father</a:t>
            </a:r>
          </a:p>
          <a:p>
            <a:pPr marL="834390" lvl="1" indent="-514350"/>
            <a:r>
              <a:rPr lang="en-US" dirty="0" smtClean="0"/>
              <a:t>Family ID can also be used to differentiate populations</a:t>
            </a:r>
          </a:p>
          <a:p>
            <a:pPr marL="834390" lvl="1" indent="-514350"/>
            <a:r>
              <a:rPr lang="en-US" dirty="0" smtClean="0"/>
              <a:t>If you don't know sexes, just put '0' </a:t>
            </a:r>
            <a:r>
              <a:rPr lang="mr-IN" dirty="0" smtClean="0"/>
              <a:t>–</a:t>
            </a:r>
            <a:r>
              <a:rPr lang="en-US" dirty="0" smtClean="0"/>
              <a:t> you can try to figure them out from sex chromosome markers</a:t>
            </a:r>
          </a:p>
          <a:p>
            <a:pPr marL="834390" lvl="1" indent="-514350"/>
            <a:r>
              <a:rPr lang="en-US" dirty="0" smtClean="0"/>
              <a:t>Phenotype information is critical!</a:t>
            </a:r>
          </a:p>
        </p:txBody>
      </p:sp>
    </p:spTree>
    <p:extLst>
      <p:ext uri="{BB962C8B-B14F-4D97-AF65-F5344CB8AC3E}">
        <p14:creationId xmlns:p14="http://schemas.microsoft.com/office/powerpoint/2010/main" val="116342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Plink Workflow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Filter SNP and sample outliers (high missingness)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Basic statistics</a:t>
            </a:r>
          </a:p>
          <a:p>
            <a:pPr marL="834390" lvl="1" indent="-514350"/>
            <a:r>
              <a:rPr lang="en-US" dirty="0" smtClean="0"/>
              <a:t>Allele frequencies</a:t>
            </a:r>
          </a:p>
          <a:p>
            <a:pPr marL="834390" lvl="1" indent="-514350"/>
            <a:r>
              <a:rPr lang="en-US" dirty="0" smtClean="0"/>
              <a:t>Hardy-Weinberg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QC</a:t>
            </a:r>
          </a:p>
          <a:p>
            <a:pPr marL="834390" lvl="1" indent="-514350"/>
            <a:r>
              <a:rPr lang="en-US" dirty="0" smtClean="0"/>
              <a:t>Sexes</a:t>
            </a:r>
          </a:p>
          <a:p>
            <a:pPr marL="834390" lvl="1" indent="-514350"/>
            <a:r>
              <a:rPr lang="en-US" dirty="0" smtClean="0"/>
              <a:t>Relationship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140879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Plink Workflow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Case/control association</a:t>
            </a:r>
          </a:p>
          <a:p>
            <a:pPr marL="834390" lvl="1" indent="-514350"/>
            <a:r>
              <a:rPr lang="en-US" dirty="0"/>
              <a:t>Single-</a:t>
            </a:r>
            <a:r>
              <a:rPr lang="en-US" dirty="0" smtClean="0"/>
              <a:t>marker</a:t>
            </a:r>
          </a:p>
          <a:p>
            <a:pPr marL="834390" lvl="1" indent="-514350"/>
            <a:r>
              <a:rPr lang="en-US" dirty="0" smtClean="0"/>
              <a:t>Logistic regression, correcting for covariates</a:t>
            </a:r>
          </a:p>
          <a:p>
            <a:pPr marL="834390" lvl="1" indent="-514350"/>
            <a:r>
              <a:rPr lang="en-US" dirty="0"/>
              <a:t>Conditional </a:t>
            </a:r>
            <a:r>
              <a:rPr lang="en-US" dirty="0" smtClean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92092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Example Data</a:t>
            </a:r>
          </a:p>
          <a:p>
            <a:r>
              <a:rPr lang="en-US" dirty="0" smtClean="0"/>
              <a:t>89 Asian (Chinese and Japanese) individuals from </a:t>
            </a:r>
            <a:r>
              <a:rPr lang="en-US" dirty="0" err="1" smtClean="0"/>
              <a:t>HapMap</a:t>
            </a:r>
            <a:r>
              <a:rPr lang="en-US" dirty="0" smtClean="0"/>
              <a:t> 1 populations</a:t>
            </a:r>
          </a:p>
          <a:p>
            <a:r>
              <a:rPr lang="en-US" dirty="0" smtClean="0"/>
              <a:t>80k SNPs</a:t>
            </a:r>
          </a:p>
          <a:p>
            <a:r>
              <a:rPr lang="en-US" dirty="0" smtClean="0"/>
              <a:t>Simulated phenotype with causal variant on chromosome 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5194300"/>
            <a:ext cx="2908300" cy="812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978400"/>
            <a:ext cx="3327400" cy="1028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16500" y="4685268"/>
            <a:ext cx="2545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Causal variant: rs222162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41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u="sng" dirty="0" smtClean="0"/>
              <a:t>Exercise: Association Study with Plink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Steps 1 and 2 are already done for you.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Example to convert from VCF to Plink binary;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Use -</a:t>
            </a:r>
            <a:r>
              <a:rPr lang="en-US" sz="2400" dirty="0">
                <a:latin typeface="Courier"/>
                <a:cs typeface="Courier"/>
              </a:rPr>
              <a:t>-</a:t>
            </a:r>
            <a:r>
              <a:rPr lang="en-US" sz="2400" dirty="0" err="1">
                <a:latin typeface="Courier"/>
                <a:cs typeface="Courier"/>
              </a:rPr>
              <a:t>vcf</a:t>
            </a:r>
            <a:r>
              <a:rPr lang="en-US" sz="2400" dirty="0">
                <a:latin typeface="Courier"/>
                <a:cs typeface="Courier"/>
              </a:rPr>
              <a:t>-min-</a:t>
            </a:r>
            <a:r>
              <a:rPr lang="en-US" sz="2400" dirty="0" err="1" smtClean="0">
                <a:latin typeface="Courier"/>
                <a:cs typeface="Courier"/>
              </a:rPr>
              <a:t>gq</a:t>
            </a:r>
            <a:r>
              <a:rPr lang="en-US" sz="2400" dirty="0" smtClean="0">
                <a:latin typeface="Courier"/>
                <a:cs typeface="Courier"/>
              </a:rPr>
              <a:t> to set low-quality genotypes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to missing (or pre-filter).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plink --</a:t>
            </a:r>
            <a:r>
              <a:rPr lang="en-US" sz="2400" dirty="0" err="1" smtClean="0">
                <a:latin typeface="Courier"/>
                <a:cs typeface="Courier"/>
              </a:rPr>
              <a:t>vcf</a:t>
            </a:r>
            <a:r>
              <a:rPr lang="en-US" sz="2400" dirty="0" smtClean="0">
                <a:latin typeface="Courier"/>
                <a:cs typeface="Courier"/>
              </a:rPr>
              <a:t> hapmap1.</a:t>
            </a:r>
            <a:r>
              <a:rPr lang="en-US" sz="2400" dirty="0">
                <a:latin typeface="Courier"/>
                <a:cs typeface="Courier"/>
              </a:rPr>
              <a:t>vcf --</a:t>
            </a:r>
            <a:r>
              <a:rPr lang="en-US" sz="2400" dirty="0" err="1">
                <a:latin typeface="Courier"/>
                <a:cs typeface="Courier"/>
              </a:rPr>
              <a:t>vcf</a:t>
            </a:r>
            <a:r>
              <a:rPr lang="en-US" sz="2400" dirty="0">
                <a:latin typeface="Courier"/>
                <a:cs typeface="Courier"/>
              </a:rPr>
              <a:t>-min-</a:t>
            </a:r>
            <a:r>
              <a:rPr lang="en-US" sz="2400" dirty="0" err="1" smtClean="0">
                <a:latin typeface="Courier"/>
                <a:cs typeface="Courier"/>
              </a:rPr>
              <a:t>gq</a:t>
            </a:r>
            <a:r>
              <a:rPr lang="en-US" sz="2400" dirty="0" smtClean="0">
                <a:latin typeface="Courier"/>
                <a:cs typeface="Courier"/>
              </a:rPr>
              <a:t> 10 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--out hapmap1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This creates two files: hapmap1.bed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(genotypes) and hapmap1.bim (genetic map).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Now created the pedigree (hapmap1.fam) in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your favorite text editor.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</a:t>
            </a:r>
            <a:r>
              <a:rPr lang="en-US" sz="2400" dirty="0" err="1" smtClean="0">
                <a:latin typeface="Courier"/>
                <a:cs typeface="Courier"/>
              </a:rPr>
              <a:t>nano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input/hapmap1/hapmap1</a:t>
            </a:r>
            <a:r>
              <a:rPr lang="en-US" sz="2400" dirty="0" smtClean="0">
                <a:latin typeface="Courier"/>
                <a:cs typeface="Courier"/>
              </a:rPr>
              <a:t>.fam</a:t>
            </a:r>
          </a:p>
        </p:txBody>
      </p:sp>
    </p:spTree>
    <p:extLst>
      <p:ext uri="{BB962C8B-B14F-4D97-AF65-F5344CB8AC3E}">
        <p14:creationId xmlns:p14="http://schemas.microsoft.com/office/powerpoint/2010/main" val="27530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Association Study with Plink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</a:t>
            </a:r>
            <a:r>
              <a:rPr lang="en-US" sz="2400" dirty="0" smtClean="0">
                <a:latin typeface="Courier"/>
                <a:cs typeface="Courier"/>
              </a:rPr>
              <a:t>Step 3: Filtering. First, we'll look at rates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of missing genotypes per-SNP and per-sample.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plink --</a:t>
            </a:r>
            <a:r>
              <a:rPr lang="en-US" sz="2400" dirty="0" err="1" smtClean="0">
                <a:latin typeface="Courier"/>
                <a:cs typeface="Courier"/>
              </a:rPr>
              <a:t>bfile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input/hapmap1/hapmap1 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-</a:t>
            </a:r>
            <a:r>
              <a:rPr lang="en-US" sz="2400" dirty="0" smtClean="0">
                <a:latin typeface="Courier"/>
                <a:cs typeface="Courier"/>
              </a:rPr>
              <a:t>-</a:t>
            </a:r>
            <a:r>
              <a:rPr lang="en-US" sz="2400" dirty="0" smtClean="0">
                <a:latin typeface="Courier"/>
                <a:cs typeface="Courier"/>
              </a:rPr>
              <a:t>missing --out output/hapmap1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We can look at the output in text format...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</a:t>
            </a:r>
            <a:r>
              <a:rPr lang="en-US" sz="2400" dirty="0">
                <a:latin typeface="Courier"/>
                <a:cs typeface="Courier"/>
              </a:rPr>
              <a:t>less output/</a:t>
            </a:r>
            <a:r>
              <a:rPr lang="en-US" sz="2400" dirty="0" smtClean="0">
                <a:latin typeface="Courier"/>
                <a:cs typeface="Courier"/>
              </a:rPr>
              <a:t>hapmap1</a:t>
            </a:r>
            <a:r>
              <a:rPr lang="en-US" sz="2400" dirty="0" smtClean="0">
                <a:latin typeface="Courier"/>
                <a:cs typeface="Courier"/>
              </a:rPr>
              <a:t>.lmiss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</a:t>
            </a:r>
            <a:r>
              <a:rPr lang="en-US" sz="2400" dirty="0" smtClean="0">
                <a:latin typeface="Courier"/>
                <a:cs typeface="Courier"/>
              </a:rPr>
              <a:t>less </a:t>
            </a:r>
            <a:r>
              <a:rPr lang="en-US" sz="2400" dirty="0">
                <a:latin typeface="Courier"/>
                <a:cs typeface="Courier"/>
              </a:rPr>
              <a:t>output/</a:t>
            </a:r>
            <a:r>
              <a:rPr lang="en-US" sz="2400" dirty="0" smtClean="0">
                <a:latin typeface="Courier"/>
                <a:cs typeface="Courier"/>
              </a:rPr>
              <a:t>hapmap1</a:t>
            </a:r>
            <a:r>
              <a:rPr lang="en-US" sz="2400" dirty="0" smtClean="0">
                <a:latin typeface="Courier"/>
                <a:cs typeface="Courier"/>
              </a:rPr>
              <a:t>.</a:t>
            </a:r>
            <a:r>
              <a:rPr lang="en-US" sz="2400" dirty="0" smtClean="0">
                <a:latin typeface="Courier"/>
                <a:cs typeface="Courier"/>
              </a:rPr>
              <a:t>imiss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...but it's much more useful to plot</a:t>
            </a:r>
          </a:p>
        </p:txBody>
      </p:sp>
    </p:spTree>
    <p:extLst>
      <p:ext uri="{BB962C8B-B14F-4D97-AF65-F5344CB8AC3E}">
        <p14:creationId xmlns:p14="http://schemas.microsoft.com/office/powerpoint/2010/main" val="18452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6731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SNP Missingness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2247900"/>
            <a:ext cx="5513741" cy="44449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40300" y="5295900"/>
            <a:ext cx="2612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Only ~1% genotypes with</a:t>
            </a:r>
          </a:p>
          <a:p>
            <a:r>
              <a:rPr lang="en-US" dirty="0" smtClean="0"/>
              <a:t>Missingness &gt; 0.1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02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2247900"/>
            <a:ext cx="5537200" cy="44575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6731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Individual Missingness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40400" y="4972734"/>
            <a:ext cx="2054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individuals &lt; 3%</a:t>
            </a:r>
          </a:p>
          <a:p>
            <a:r>
              <a:rPr lang="en-US" dirty="0" smtClean="0"/>
              <a:t>missingness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73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Association Study with Plink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Step 3: Filtering. Let's remove the 1% of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SNPs with &gt; 10% missingness.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plink --</a:t>
            </a:r>
            <a:r>
              <a:rPr lang="en-US" sz="2400" dirty="0" err="1" smtClean="0">
                <a:latin typeface="Courier"/>
                <a:cs typeface="Courier"/>
              </a:rPr>
              <a:t>bfile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input/hapmap1/</a:t>
            </a:r>
            <a:r>
              <a:rPr lang="en-US" sz="2400" dirty="0" smtClean="0">
                <a:latin typeface="Courier"/>
                <a:cs typeface="Courier"/>
              </a:rPr>
              <a:t>hapmap1 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-</a:t>
            </a:r>
            <a:r>
              <a:rPr lang="en-US" sz="2400" dirty="0" smtClean="0">
                <a:latin typeface="Courier"/>
                <a:cs typeface="Courier"/>
              </a:rPr>
              <a:t>-</a:t>
            </a:r>
            <a:r>
              <a:rPr lang="en-US" sz="2400" dirty="0" err="1" smtClean="0">
                <a:latin typeface="Courier"/>
                <a:cs typeface="Courier"/>
              </a:rPr>
              <a:t>geno</a:t>
            </a:r>
            <a:r>
              <a:rPr lang="en-US" sz="2400" dirty="0" smtClean="0">
                <a:latin typeface="Courier"/>
                <a:cs typeface="Courier"/>
              </a:rPr>
              <a:t> 0.1 </a:t>
            </a:r>
            <a:r>
              <a:rPr lang="en-US" sz="2400" dirty="0" smtClean="0">
                <a:latin typeface="Courier"/>
                <a:cs typeface="Courier"/>
              </a:rPr>
              <a:t>-</a:t>
            </a:r>
            <a:r>
              <a:rPr lang="en-US" sz="2400" dirty="0" smtClean="0">
                <a:latin typeface="Courier"/>
                <a:cs typeface="Courier"/>
              </a:rPr>
              <a:t>-make-bed </a:t>
            </a:r>
            <a:r>
              <a:rPr lang="en-US" sz="24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-</a:t>
            </a:r>
            <a:r>
              <a:rPr lang="en-US" sz="2400" dirty="0" smtClean="0">
                <a:latin typeface="Courier"/>
                <a:cs typeface="Courier"/>
              </a:rPr>
              <a:t>-out </a:t>
            </a:r>
            <a:r>
              <a:rPr lang="en-US" sz="2400" dirty="0" smtClean="0">
                <a:latin typeface="Courier"/>
                <a:cs typeface="Courier"/>
              </a:rPr>
              <a:t>output/hapmap1_filtered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4159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POPULATION GENETICS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r>
              <a:rPr lang="en-US" dirty="0" smtClean="0"/>
              <a:t>Population genetics is concerned with variation within and between populations</a:t>
            </a:r>
          </a:p>
          <a:p>
            <a:r>
              <a:rPr lang="en-US" dirty="0" smtClean="0"/>
              <a:t>At the genetic level, populations are defined by allele frequencies</a:t>
            </a:r>
          </a:p>
          <a:p>
            <a:pPr lvl="1"/>
            <a:r>
              <a:rPr lang="en-US" dirty="0" smtClean="0"/>
              <a:t>Each possible allele occurs at between 0-100%</a:t>
            </a:r>
          </a:p>
          <a:p>
            <a:pPr lvl="1"/>
            <a:r>
              <a:rPr lang="en-US" dirty="0" smtClean="0"/>
              <a:t>Allele frequencies define genotype expectations: Hardy Weinberg principle</a:t>
            </a:r>
            <a:endParaRPr lang="en-US" dirty="0"/>
          </a:p>
          <a:p>
            <a:pPr marL="365760" lvl="1" indent="0" algn="ctr">
              <a:buNone/>
            </a:pPr>
            <a:r>
              <a:rPr lang="en-US" i="1" dirty="0" smtClean="0"/>
              <a:t>p</a:t>
            </a:r>
            <a:r>
              <a:rPr lang="en-US" i="1" baseline="30000" dirty="0" smtClean="0"/>
              <a:t>2</a:t>
            </a:r>
            <a:r>
              <a:rPr lang="en-US" i="1" dirty="0" smtClean="0"/>
              <a:t> + 2qp + q</a:t>
            </a:r>
            <a:r>
              <a:rPr lang="en-US" i="1" baseline="30000" dirty="0"/>
              <a:t>2</a:t>
            </a:r>
            <a:r>
              <a:rPr lang="en-US" i="1" dirty="0" smtClean="0"/>
              <a:t> = 1</a:t>
            </a:r>
          </a:p>
          <a:p>
            <a:pPr lvl="1"/>
            <a:r>
              <a:rPr lang="en-US" dirty="0" smtClean="0"/>
              <a:t>Allele frequencies change (and thus populations evolve) by four processes: selection, mutation, drift, gene flow</a:t>
            </a:r>
          </a:p>
        </p:txBody>
      </p:sp>
    </p:spTree>
    <p:extLst>
      <p:ext uri="{BB962C8B-B14F-4D97-AF65-F5344CB8AC3E}">
        <p14:creationId xmlns:p14="http://schemas.microsoft.com/office/powerpoint/2010/main" val="86411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Association Study with Plink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Step 4: Basic statistics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Allele frequency: we'll compare frequencies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between Japanese and Chinese populations.</a:t>
            </a:r>
            <a:br>
              <a:rPr lang="en-US" sz="2400" dirty="0" smtClean="0">
                <a:latin typeface="Courier"/>
                <a:cs typeface="Courier"/>
              </a:rPr>
            </a:br>
            <a:r>
              <a:rPr lang="en-US" sz="2400" dirty="0" smtClean="0">
                <a:latin typeface="Courier"/>
                <a:cs typeface="Courier"/>
              </a:rPr>
              <a:t># For this, we use a phenotype file that codes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population as a phenotype.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plink --</a:t>
            </a:r>
            <a:r>
              <a:rPr lang="en-US" sz="2400" dirty="0" err="1" smtClean="0">
                <a:latin typeface="Courier"/>
                <a:cs typeface="Courier"/>
              </a:rPr>
              <a:t>bfile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output/hapmap1_filtered 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-</a:t>
            </a:r>
            <a:r>
              <a:rPr lang="en-US" sz="2400" dirty="0" smtClean="0">
                <a:latin typeface="Courier"/>
                <a:cs typeface="Courier"/>
              </a:rPr>
              <a:t>-</a:t>
            </a:r>
            <a:r>
              <a:rPr lang="en-US" sz="2400" dirty="0" err="1" smtClean="0">
                <a:latin typeface="Courier"/>
                <a:cs typeface="Courier"/>
              </a:rPr>
              <a:t>freq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-</a:t>
            </a:r>
            <a:r>
              <a:rPr lang="en-US" sz="2400" dirty="0" smtClean="0">
                <a:latin typeface="Courier"/>
                <a:cs typeface="Courier"/>
              </a:rPr>
              <a:t>-within </a:t>
            </a:r>
            <a:r>
              <a:rPr lang="en-US" sz="2400" dirty="0" smtClean="0">
                <a:latin typeface="Courier"/>
                <a:cs typeface="Courier"/>
              </a:rPr>
              <a:t>input/hapmap1/</a:t>
            </a:r>
            <a:r>
              <a:rPr lang="en-US" sz="2400" dirty="0" err="1" smtClean="0">
                <a:latin typeface="Courier"/>
                <a:cs typeface="Courier"/>
              </a:rPr>
              <a:t>pop.phe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8321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7747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Allele Frequencies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1" y="2349500"/>
            <a:ext cx="5379673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Association Study with Plink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Step 4: Basic statistics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Hardy Weinberg: we'll see if there are any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SNPs that deviate from expectations within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the case and control groups.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plink --</a:t>
            </a:r>
            <a:r>
              <a:rPr lang="en-US" sz="2400" dirty="0" err="1" smtClean="0">
                <a:latin typeface="Courier"/>
                <a:cs typeface="Courier"/>
              </a:rPr>
              <a:t>bfile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output/hapmap1_filtered 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-</a:t>
            </a:r>
            <a:r>
              <a:rPr lang="en-US" sz="2400" dirty="0" smtClean="0">
                <a:latin typeface="Courier"/>
                <a:cs typeface="Courier"/>
              </a:rPr>
              <a:t>-hardy </a:t>
            </a:r>
            <a:r>
              <a:rPr lang="en-US" sz="2400" dirty="0" smtClean="0">
                <a:latin typeface="Courier"/>
                <a:cs typeface="Courier"/>
              </a:rPr>
              <a:t>-</a:t>
            </a:r>
            <a:r>
              <a:rPr lang="en-US" sz="2400" dirty="0" smtClean="0">
                <a:latin typeface="Courier"/>
                <a:cs typeface="Courier"/>
              </a:rPr>
              <a:t>-within </a:t>
            </a:r>
            <a:r>
              <a:rPr lang="en-US" sz="2400" dirty="0" smtClean="0">
                <a:latin typeface="Courier"/>
                <a:cs typeface="Courier"/>
              </a:rPr>
              <a:t>input/hapmap1/</a:t>
            </a:r>
            <a:r>
              <a:rPr lang="en-US" sz="2400" dirty="0" err="1" smtClean="0">
                <a:latin typeface="Courier"/>
                <a:cs typeface="Courier"/>
              </a:rPr>
              <a:t>pop.phe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7623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Hardy Weinberg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1" y="2171700"/>
            <a:ext cx="2667000" cy="21676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284" y="2374900"/>
            <a:ext cx="2188308" cy="177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9602" y="4635500"/>
            <a:ext cx="2628899" cy="21093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284" y="4738132"/>
            <a:ext cx="2188308" cy="177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6600" y="3289300"/>
            <a:ext cx="72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6600" y="5257800"/>
            <a:ext cx="91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76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Association Study with Plink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Step 5: QC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Now we'll check the sample sexes to make sure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they are correct in the phenotype file.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plink --</a:t>
            </a:r>
            <a:r>
              <a:rPr lang="en-US" sz="2400" dirty="0" err="1" smtClean="0">
                <a:latin typeface="Courier"/>
                <a:cs typeface="Courier"/>
              </a:rPr>
              <a:t>bfile</a:t>
            </a:r>
            <a:r>
              <a:rPr lang="en-US" sz="2400" dirty="0" smtClean="0">
                <a:latin typeface="Courier"/>
                <a:cs typeface="Courier"/>
              </a:rPr>
              <a:t> output/hapmap1_filtered \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</a:t>
            </a:r>
            <a:r>
              <a:rPr lang="en-US" sz="2400" dirty="0" smtClean="0">
                <a:latin typeface="Courier"/>
                <a:cs typeface="Courier"/>
              </a:rPr>
              <a:t>--check-sex --out output/hapmap1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Uh oh, there's a problem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4749800"/>
            <a:ext cx="70612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0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Association Study with Plink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Step 5: QC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Two options: 1) remove the sample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plink --</a:t>
            </a:r>
            <a:r>
              <a:rPr lang="en-US" sz="2400" dirty="0" err="1" smtClean="0">
                <a:latin typeface="Courier"/>
                <a:cs typeface="Courier"/>
              </a:rPr>
              <a:t>bfile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output/hapmap1_filtered </a:t>
            </a:r>
            <a:r>
              <a:rPr lang="en-US" sz="24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--remove </a:t>
            </a:r>
            <a:r>
              <a:rPr lang="en-US" sz="2400" dirty="0" err="1" smtClean="0">
                <a:latin typeface="Courier"/>
                <a:cs typeface="Courier"/>
              </a:rPr>
              <a:t>invalid.txt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--make-bed 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-</a:t>
            </a:r>
            <a:r>
              <a:rPr lang="en-US" sz="2400" dirty="0" smtClean="0">
                <a:latin typeface="Courier"/>
                <a:cs typeface="Courier"/>
              </a:rPr>
              <a:t>-out </a:t>
            </a:r>
            <a:r>
              <a:rPr lang="en-US" sz="2400" dirty="0" smtClean="0">
                <a:latin typeface="Courier"/>
                <a:cs typeface="Courier"/>
              </a:rPr>
              <a:t>output/hapmap1_good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2) change the sex manually or using impute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plink --</a:t>
            </a:r>
            <a:r>
              <a:rPr lang="en-US" sz="2400" dirty="0" err="1" smtClean="0">
                <a:latin typeface="Courier"/>
                <a:cs typeface="Courier"/>
              </a:rPr>
              <a:t>bfile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output/hapmap1_filtered </a:t>
            </a:r>
            <a:r>
              <a:rPr lang="en-US" sz="24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--impute-sex --make-bed </a:t>
            </a:r>
            <a:r>
              <a:rPr lang="en-US" sz="24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-</a:t>
            </a:r>
            <a:r>
              <a:rPr lang="en-US" sz="2400" dirty="0" smtClean="0">
                <a:latin typeface="Courier"/>
                <a:cs typeface="Courier"/>
              </a:rPr>
              <a:t>-out </a:t>
            </a:r>
            <a:r>
              <a:rPr lang="en-US" sz="2400" dirty="0" smtClean="0">
                <a:latin typeface="Courier"/>
                <a:cs typeface="Courier"/>
              </a:rPr>
              <a:t>output/hapmap1_good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3985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Association Study with Plink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Step 5: QC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Now we'll look at sample relatedness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This command generates a covariance matrix,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which is useful for visual representation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plink --</a:t>
            </a:r>
            <a:r>
              <a:rPr lang="en-US" sz="2400" dirty="0" err="1" smtClean="0">
                <a:latin typeface="Courier"/>
                <a:cs typeface="Courier"/>
              </a:rPr>
              <a:t>bfile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output/hapmap1_good 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-</a:t>
            </a:r>
            <a:r>
              <a:rPr lang="en-US" sz="2400" dirty="0" smtClean="0">
                <a:latin typeface="Courier"/>
                <a:cs typeface="Courier"/>
              </a:rPr>
              <a:t>-make-</a:t>
            </a:r>
            <a:r>
              <a:rPr lang="en-US" sz="2400" dirty="0" err="1" smtClean="0">
                <a:latin typeface="Courier"/>
                <a:cs typeface="Courier"/>
              </a:rPr>
              <a:t>rel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square --out output/hapmap1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6134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635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Association Study with Plink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948" y="2213085"/>
            <a:ext cx="5889752" cy="464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5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Association Study with Plink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Step 5: QC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It doesn't look like there are any </a:t>
            </a:r>
            <a:r>
              <a:rPr lang="en-US" sz="2400" dirty="0" err="1" smtClean="0">
                <a:latin typeface="Courier"/>
                <a:cs typeface="Courier"/>
              </a:rPr>
              <a:t>relateds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but just to make sure, we'll look at the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pairwise identity-by-state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plink --</a:t>
            </a:r>
            <a:r>
              <a:rPr lang="en-US" sz="2400" dirty="0" err="1" smtClean="0">
                <a:latin typeface="Courier"/>
                <a:cs typeface="Courier"/>
              </a:rPr>
              <a:t>bfile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output/hapmap1_good </a:t>
            </a:r>
            <a:r>
              <a:rPr lang="en-US" sz="2400" dirty="0" smtClean="0">
                <a:latin typeface="Courier"/>
                <a:cs typeface="Courier"/>
              </a:rPr>
              <a:t>--</a:t>
            </a:r>
            <a:r>
              <a:rPr lang="en-US" sz="2400" dirty="0" smtClean="0">
                <a:latin typeface="Courier"/>
                <a:cs typeface="Courier"/>
              </a:rPr>
              <a:t>genome 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--out output/hapmap1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2068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635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Identity By Descent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2209800"/>
            <a:ext cx="5689600" cy="459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04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POPULATION GENETICS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u="sng" dirty="0" smtClean="0"/>
              <a:t>Four Processes</a:t>
            </a:r>
          </a:p>
          <a:p>
            <a:r>
              <a:rPr lang="en-US" dirty="0" smtClean="0"/>
              <a:t>Selection: relative advantage of one allele over another; often dependent on environment; </a:t>
            </a:r>
            <a:r>
              <a:rPr lang="en-US" i="1" dirty="0" smtClean="0"/>
              <a:t>e.g. </a:t>
            </a:r>
            <a:r>
              <a:rPr lang="en-US" dirty="0" smtClean="0"/>
              <a:t>sweep of lactase in European dairy farming populations</a:t>
            </a:r>
          </a:p>
          <a:p>
            <a:r>
              <a:rPr lang="en-US" dirty="0" smtClean="0"/>
              <a:t>Mutation: new alleles arise in each generation and provide variation to be acted upon by selection</a:t>
            </a:r>
          </a:p>
          <a:p>
            <a:r>
              <a:rPr lang="en-US" dirty="0" smtClean="0"/>
              <a:t>Genetic Drift: random changes in allele frequencies; effect is inversely correlated with population size</a:t>
            </a:r>
          </a:p>
          <a:p>
            <a:r>
              <a:rPr lang="en-US" dirty="0" smtClean="0"/>
              <a:t>Gene flow: movement of alleles between populations; historically, nearby populations interbreed more, and are thus more similar; changing due to mobility of modern humans</a:t>
            </a:r>
          </a:p>
        </p:txBody>
      </p:sp>
    </p:spTree>
    <p:extLst>
      <p:ext uri="{BB962C8B-B14F-4D97-AF65-F5344CB8AC3E}">
        <p14:creationId xmlns:p14="http://schemas.microsoft.com/office/powerpoint/2010/main" val="327738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u="sng" dirty="0" smtClean="0"/>
              <a:t>Exercise: Association Study with Plink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Step 6: Clustering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Now we'll cluster individuals based on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genetic similarity, and we'll use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Multidimensional Scaling to explore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population structure.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</a:t>
            </a:r>
            <a:r>
              <a:rPr lang="en-US" sz="2400" dirty="0">
                <a:latin typeface="Courier"/>
                <a:cs typeface="Courier"/>
              </a:rPr>
              <a:t>plink --</a:t>
            </a:r>
            <a:r>
              <a:rPr lang="en-US" sz="2400" dirty="0" err="1">
                <a:latin typeface="Courier"/>
                <a:cs typeface="Courier"/>
              </a:rPr>
              <a:t>bfile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output/hapmap1_good </a:t>
            </a:r>
            <a:r>
              <a:rPr lang="en-US" sz="2400" dirty="0">
                <a:latin typeface="Courier"/>
                <a:cs typeface="Courier"/>
              </a:rPr>
              <a:t>--cluster </a:t>
            </a:r>
            <a:r>
              <a:rPr lang="en-US" sz="24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--cc --</a:t>
            </a:r>
            <a:r>
              <a:rPr lang="en-US" sz="2400" dirty="0" err="1" smtClean="0">
                <a:latin typeface="Courier"/>
                <a:cs typeface="Courier"/>
              </a:rPr>
              <a:t>ppc</a:t>
            </a:r>
            <a:r>
              <a:rPr lang="en-US" sz="2400" dirty="0" smtClean="0">
                <a:latin typeface="Courier"/>
                <a:cs typeface="Courier"/>
              </a:rPr>
              <a:t> 0.01 -</a:t>
            </a:r>
            <a:r>
              <a:rPr lang="en-US" sz="2400" dirty="0">
                <a:latin typeface="Courier"/>
                <a:cs typeface="Courier"/>
              </a:rPr>
              <a:t>-</a:t>
            </a:r>
            <a:r>
              <a:rPr lang="en-US" sz="2400" dirty="0" err="1">
                <a:latin typeface="Courier"/>
                <a:cs typeface="Courier"/>
              </a:rPr>
              <a:t>mds</a:t>
            </a:r>
            <a:r>
              <a:rPr lang="en-US" sz="2400" dirty="0">
                <a:latin typeface="Courier"/>
                <a:cs typeface="Courier"/>
              </a:rPr>
              <a:t>-plot </a:t>
            </a:r>
            <a:r>
              <a:rPr lang="en-US" sz="2400" dirty="0" smtClean="0">
                <a:latin typeface="Courier"/>
                <a:cs typeface="Courier"/>
              </a:rPr>
              <a:t>5 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--out output/hapmap1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Let's look at the clustering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</a:t>
            </a:r>
            <a:r>
              <a:rPr lang="en-US" sz="2400" dirty="0" err="1" smtClean="0">
                <a:latin typeface="Courier"/>
                <a:cs typeface="Courier"/>
              </a:rPr>
              <a:t>nano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output/hapmap1.cluster1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9719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635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Multidimensional Scaling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1" y="2300848"/>
            <a:ext cx="5448300" cy="4366652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4318000" y="2768600"/>
            <a:ext cx="330200" cy="35560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9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635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Multidimensional Scaling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2209800"/>
            <a:ext cx="57189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6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Association Study with Plink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Step 7: Association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First we'll perform basic single-marker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analysis. We'll also perform multiple-test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adjustment and permutation testing.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</a:t>
            </a:r>
            <a:r>
              <a:rPr lang="en-US" sz="2400" dirty="0">
                <a:latin typeface="Courier"/>
                <a:cs typeface="Courier"/>
              </a:rPr>
              <a:t>plink --</a:t>
            </a:r>
            <a:r>
              <a:rPr lang="en-US" sz="2400" dirty="0" err="1">
                <a:latin typeface="Courier"/>
                <a:cs typeface="Courier"/>
              </a:rPr>
              <a:t>bfile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output/hapmap1_good 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-</a:t>
            </a:r>
            <a:r>
              <a:rPr lang="en-US" sz="2400" dirty="0" smtClean="0">
                <a:latin typeface="Courier"/>
                <a:cs typeface="Courier"/>
              </a:rPr>
              <a:t>-</a:t>
            </a:r>
            <a:r>
              <a:rPr lang="en-US" sz="2400" dirty="0" err="1" smtClean="0">
                <a:latin typeface="Courier"/>
                <a:cs typeface="Courier"/>
              </a:rPr>
              <a:t>assoc</a:t>
            </a:r>
            <a:r>
              <a:rPr lang="en-US" sz="2400" dirty="0" smtClean="0">
                <a:latin typeface="Courier"/>
                <a:cs typeface="Courier"/>
              </a:rPr>
              <a:t> perm </a:t>
            </a:r>
            <a:r>
              <a:rPr lang="mr-IN" sz="2400" dirty="0" smtClean="0">
                <a:latin typeface="Courier"/>
                <a:cs typeface="Courier"/>
              </a:rPr>
              <a:t>-</a:t>
            </a:r>
            <a:r>
              <a:rPr lang="mr-IN" sz="2400" dirty="0" smtClean="0">
                <a:latin typeface="Courier"/>
                <a:cs typeface="Courier"/>
              </a:rPr>
              <a:t>-</a:t>
            </a:r>
            <a:r>
              <a:rPr lang="en-US" sz="2400" dirty="0" smtClean="0">
                <a:latin typeface="Courier"/>
                <a:cs typeface="Courier"/>
              </a:rPr>
              <a:t>adjust --out </a:t>
            </a:r>
            <a:r>
              <a:rPr lang="en-US" sz="2400" dirty="0" smtClean="0">
                <a:latin typeface="Courier"/>
                <a:cs typeface="Courier"/>
              </a:rPr>
              <a:t>output/hapmap1 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Sort the results by significance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$ sort --key=7 </a:t>
            </a:r>
            <a:r>
              <a:rPr lang="en-US" sz="2400" dirty="0" smtClean="0">
                <a:latin typeface="Courier"/>
                <a:cs typeface="Courier"/>
              </a:rPr>
              <a:t>-nr hapmap1.assoc </a:t>
            </a:r>
            <a:r>
              <a:rPr lang="en-US" sz="2400" dirty="0">
                <a:latin typeface="Courier"/>
                <a:cs typeface="Courier"/>
              </a:rPr>
              <a:t>| head</a:t>
            </a:r>
          </a:p>
        </p:txBody>
      </p:sp>
    </p:spTree>
    <p:extLst>
      <p:ext uri="{BB962C8B-B14F-4D97-AF65-F5344CB8AC3E}">
        <p14:creationId xmlns:p14="http://schemas.microsoft.com/office/powerpoint/2010/main" val="158966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660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Manhattan Plot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2159000"/>
            <a:ext cx="6543192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u="sng" dirty="0" smtClean="0"/>
              <a:t>Multiple Testing Correction</a:t>
            </a:r>
          </a:p>
          <a:p>
            <a:r>
              <a:rPr lang="en-US" dirty="0" smtClean="0"/>
              <a:t>Each test we perform (</a:t>
            </a:r>
            <a:r>
              <a:rPr lang="en-US" i="1" dirty="0" smtClean="0"/>
              <a:t>e.g. </a:t>
            </a:r>
            <a:r>
              <a:rPr lang="en-US" dirty="0" smtClean="0"/>
              <a:t>single marker Chi-Squared test) increases the chance of seeing significant results by chance</a:t>
            </a:r>
          </a:p>
          <a:p>
            <a:r>
              <a:rPr lang="en-US" dirty="0" smtClean="0"/>
              <a:t>Most popular way to correct for this is False Discovery Rate (FDR) control - this is what the '--adjust' option does</a:t>
            </a:r>
          </a:p>
          <a:p>
            <a:r>
              <a:rPr lang="en-US" dirty="0" smtClean="0"/>
              <a:t>FDR tends to be overly conservative when there is LD; two better methods</a:t>
            </a:r>
          </a:p>
          <a:p>
            <a:pPr lvl="1"/>
            <a:r>
              <a:rPr lang="en-US" dirty="0" smtClean="0"/>
              <a:t>LD pruning - remove SNPs that are in high linkage with other SNPs</a:t>
            </a:r>
          </a:p>
          <a:p>
            <a:pPr lvl="1"/>
            <a:r>
              <a:rPr lang="en-US" dirty="0" smtClean="0"/>
              <a:t>Permutation testing - randomize the data and measure the frequency of observing same or larger effect size (OR)</a:t>
            </a:r>
          </a:p>
        </p:txBody>
      </p:sp>
    </p:spTree>
    <p:extLst>
      <p:ext uri="{BB962C8B-B14F-4D97-AF65-F5344CB8AC3E}">
        <p14:creationId xmlns:p14="http://schemas.microsoft.com/office/powerpoint/2010/main" val="303994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635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Manhattan Plot: FDR Adjusted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086384"/>
            <a:ext cx="6591300" cy="477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64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635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Manhattan Plot: Permutations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2209800"/>
            <a:ext cx="6230749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76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Association Study with Plink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Step 7: Association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We can also test different models of the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genotype-phenotype association. We'll just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test one SNP.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</a:t>
            </a:r>
            <a:r>
              <a:rPr lang="en-US" sz="2400" dirty="0">
                <a:latin typeface="Courier"/>
                <a:cs typeface="Courier"/>
              </a:rPr>
              <a:t>plink --</a:t>
            </a:r>
            <a:r>
              <a:rPr lang="en-US" sz="2400" dirty="0" err="1">
                <a:latin typeface="Courier"/>
                <a:cs typeface="Courier"/>
              </a:rPr>
              <a:t>bfile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output/hapmap1_good </a:t>
            </a:r>
            <a:r>
              <a:rPr lang="en-US" sz="2400" dirty="0" smtClean="0">
                <a:latin typeface="Courier"/>
                <a:cs typeface="Courier"/>
              </a:rPr>
              <a:t>--model </a:t>
            </a:r>
            <a:r>
              <a:rPr lang="en-US" sz="24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-</a:t>
            </a:r>
            <a:r>
              <a:rPr lang="en-US" sz="2400" dirty="0" smtClean="0">
                <a:latin typeface="Courier"/>
                <a:cs typeface="Courier"/>
              </a:rPr>
              <a:t>-cell 0 </a:t>
            </a:r>
            <a:r>
              <a:rPr lang="en-US" sz="2400" dirty="0" smtClean="0">
                <a:latin typeface="Courier"/>
                <a:cs typeface="Courier"/>
              </a:rPr>
              <a:t>-</a:t>
            </a:r>
            <a:r>
              <a:rPr lang="en-US" sz="2400" dirty="0" smtClean="0">
                <a:latin typeface="Courier"/>
                <a:cs typeface="Courier"/>
              </a:rPr>
              <a:t>-</a:t>
            </a:r>
            <a:r>
              <a:rPr lang="en-US" sz="2400" dirty="0" err="1" smtClean="0">
                <a:latin typeface="Courier"/>
                <a:cs typeface="Courier"/>
              </a:rPr>
              <a:t>snp</a:t>
            </a:r>
            <a:r>
              <a:rPr lang="en-US" sz="2400" dirty="0" smtClean="0">
                <a:latin typeface="Courier"/>
                <a:cs typeface="Courier"/>
              </a:rPr>
              <a:t> rs2222162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054600"/>
            <a:ext cx="87884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60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u="sng" dirty="0" smtClean="0"/>
              <a:t>Conditional Association</a:t>
            </a:r>
          </a:p>
          <a:p>
            <a:r>
              <a:rPr lang="en-US" dirty="0" smtClean="0"/>
              <a:t>Simple association models can be made more realistic by adding terms to account for known covariates (sex, kinship, etc.)</a:t>
            </a:r>
          </a:p>
          <a:p>
            <a:r>
              <a:rPr lang="en-US" dirty="0" smtClean="0"/>
              <a:t>"Conditioning" on a variable means to remove its effect from the association signal</a:t>
            </a:r>
          </a:p>
          <a:p>
            <a:r>
              <a:rPr lang="en-US" dirty="0" smtClean="0"/>
              <a:t>Two examples:</a:t>
            </a:r>
          </a:p>
          <a:p>
            <a:pPr lvl="1"/>
            <a:r>
              <a:rPr lang="en-US" dirty="0" smtClean="0"/>
              <a:t>Remove effect of genetic similarity within case and control groups</a:t>
            </a:r>
          </a:p>
          <a:p>
            <a:pPr lvl="1"/>
            <a:r>
              <a:rPr lang="en-US" dirty="0" smtClean="0"/>
              <a:t>Remove effect of lead SNP to identify secondary (independent) association signals in high LD</a:t>
            </a:r>
          </a:p>
        </p:txBody>
      </p:sp>
    </p:spTree>
    <p:extLst>
      <p:ext uri="{BB962C8B-B14F-4D97-AF65-F5344CB8AC3E}">
        <p14:creationId xmlns:p14="http://schemas.microsoft.com/office/powerpoint/2010/main" val="111737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0" y="4085166"/>
            <a:ext cx="2857500" cy="26458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POPULATION GENETIC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r>
              <a:rPr lang="en-US" dirty="0" smtClean="0"/>
              <a:t>WES/WGS are ideal, and often necessary, for clinical and many research applications</a:t>
            </a:r>
          </a:p>
          <a:p>
            <a:r>
              <a:rPr lang="en-US" dirty="0" smtClean="0"/>
              <a:t>However, for population studies </a:t>
            </a:r>
            <a:r>
              <a:rPr lang="mr-IN" dirty="0" smtClean="0"/>
              <a:t>–</a:t>
            </a:r>
            <a:r>
              <a:rPr lang="en-US" dirty="0" smtClean="0"/>
              <a:t> hundreds to hundreds-of-thousands of samples </a:t>
            </a:r>
            <a:r>
              <a:rPr lang="mr-IN" dirty="0" smtClean="0"/>
              <a:t>–</a:t>
            </a:r>
            <a:r>
              <a:rPr lang="en-US" dirty="0" smtClean="0"/>
              <a:t> they are still too expensive</a:t>
            </a:r>
          </a:p>
          <a:p>
            <a:r>
              <a:rPr lang="en-US" dirty="0" smtClean="0"/>
              <a:t>Instead, genotyping arrays are used</a:t>
            </a:r>
          </a:p>
        </p:txBody>
      </p:sp>
    </p:spTree>
    <p:extLst>
      <p:ext uri="{BB962C8B-B14F-4D97-AF65-F5344CB8AC3E}">
        <p14:creationId xmlns:p14="http://schemas.microsoft.com/office/powerpoint/2010/main" val="258122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Association Study with Plink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Step 7: Association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Association conditional on clusters. Here 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we'll use the clusters generated earlier.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</a:t>
            </a:r>
            <a:r>
              <a:rPr lang="en-US" sz="2400" dirty="0">
                <a:latin typeface="Courier"/>
                <a:cs typeface="Courier"/>
              </a:rPr>
              <a:t>plink --</a:t>
            </a:r>
            <a:r>
              <a:rPr lang="en-US" sz="2400" dirty="0" err="1">
                <a:latin typeface="Courier"/>
                <a:cs typeface="Courier"/>
              </a:rPr>
              <a:t>bfile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output/hapmap1_good </a:t>
            </a:r>
            <a:r>
              <a:rPr lang="en-US" sz="2400" dirty="0" smtClean="0">
                <a:latin typeface="Courier"/>
                <a:cs typeface="Courier"/>
              </a:rPr>
              <a:t>--</a:t>
            </a:r>
            <a:r>
              <a:rPr lang="en-US" sz="2400" dirty="0" err="1" smtClean="0">
                <a:latin typeface="Courier"/>
                <a:cs typeface="Courier"/>
              </a:rPr>
              <a:t>mh</a:t>
            </a:r>
            <a:r>
              <a:rPr lang="en-US" sz="24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--within </a:t>
            </a:r>
            <a:r>
              <a:rPr lang="en-US" sz="2400" dirty="0" smtClean="0">
                <a:latin typeface="Courier"/>
                <a:cs typeface="Courier"/>
              </a:rPr>
              <a:t>output/hapmap1.cluster2 </a:t>
            </a:r>
            <a:r>
              <a:rPr lang="en-US" sz="24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--adjust --out </a:t>
            </a:r>
            <a:r>
              <a:rPr lang="en-US" sz="2400" dirty="0" smtClean="0">
                <a:latin typeface="Courier"/>
                <a:cs typeface="Courier"/>
              </a:rPr>
              <a:t>output/hapmap1_cond</a:t>
            </a:r>
            <a:endParaRPr lang="en-US" sz="2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119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7239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Manhattan Plot: Conditional Association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159000"/>
            <a:ext cx="6212129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16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Association Study with Plink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Step 7: Association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Alternatively, we could just condition on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the known ancestry.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</a:t>
            </a:r>
            <a:r>
              <a:rPr lang="en-US" sz="2400" dirty="0">
                <a:latin typeface="Courier"/>
                <a:cs typeface="Courier"/>
              </a:rPr>
              <a:t>plink --</a:t>
            </a:r>
            <a:r>
              <a:rPr lang="en-US" sz="2400" dirty="0" err="1">
                <a:latin typeface="Courier"/>
                <a:cs typeface="Courier"/>
              </a:rPr>
              <a:t>bfile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output/hapmap1_good </a:t>
            </a:r>
            <a:r>
              <a:rPr lang="en-US" sz="2400" dirty="0" smtClean="0">
                <a:latin typeface="Courier"/>
                <a:cs typeface="Courier"/>
              </a:rPr>
              <a:t>--</a:t>
            </a:r>
            <a:r>
              <a:rPr lang="en-US" sz="2400" dirty="0" err="1" smtClean="0">
                <a:latin typeface="Courier"/>
                <a:cs typeface="Courier"/>
              </a:rPr>
              <a:t>mh</a:t>
            </a:r>
            <a:r>
              <a:rPr lang="en-US" sz="24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--within </a:t>
            </a:r>
            <a:r>
              <a:rPr lang="en-US" sz="2400" dirty="0" smtClean="0">
                <a:latin typeface="Courier"/>
                <a:cs typeface="Courier"/>
              </a:rPr>
              <a:t>input/hapmap1/</a:t>
            </a:r>
            <a:r>
              <a:rPr lang="en-US" sz="2400" dirty="0" err="1" smtClean="0">
                <a:latin typeface="Courier"/>
                <a:cs typeface="Courier"/>
              </a:rPr>
              <a:t>pop.phe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--adjust --out </a:t>
            </a:r>
            <a:r>
              <a:rPr lang="en-US" sz="2400" dirty="0" smtClean="0">
                <a:latin typeface="Courier"/>
                <a:cs typeface="Courier"/>
              </a:rPr>
              <a:t>output/hapmap1_cond2</a:t>
            </a:r>
            <a:endParaRPr lang="en-US" sz="2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9129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Quantitative Traits</a:t>
            </a:r>
          </a:p>
          <a:p>
            <a:r>
              <a:rPr lang="en-US" dirty="0" smtClean="0"/>
              <a:t>In our example, the actual (simulated) phenotype is quantitative -- think BMI or blood pressure rather than obese/not-obese; we just converted it to binary by splitting at the median value.</a:t>
            </a:r>
            <a:endParaRPr lang="en-US" dirty="0"/>
          </a:p>
          <a:p>
            <a:r>
              <a:rPr lang="en-US" dirty="0" smtClean="0"/>
              <a:t>We can perform an association study directly on the quantitative phenotype using linear modeling (</a:t>
            </a:r>
            <a:r>
              <a:rPr lang="en-US" i="1" dirty="0" smtClean="0"/>
              <a:t>e.g. </a:t>
            </a:r>
            <a:r>
              <a:rPr lang="en-US" dirty="0" smtClean="0"/>
              <a:t>regression).</a:t>
            </a:r>
          </a:p>
        </p:txBody>
      </p:sp>
    </p:spTree>
    <p:extLst>
      <p:ext uri="{BB962C8B-B14F-4D97-AF65-F5344CB8AC3E}">
        <p14:creationId xmlns:p14="http://schemas.microsoft.com/office/powerpoint/2010/main" val="193335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u="sng" dirty="0" smtClean="0"/>
              <a:t>Exercise: Association Study with Plink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Step 7: Quantitative trait association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Plink chooses the association method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automatically based on whether the phenotype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is binary or continuous.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</a:t>
            </a:r>
            <a:r>
              <a:rPr lang="en-US" sz="2400" dirty="0">
                <a:latin typeface="Courier"/>
                <a:cs typeface="Courier"/>
              </a:rPr>
              <a:t>plink --</a:t>
            </a:r>
            <a:r>
              <a:rPr lang="en-US" sz="2400" dirty="0" err="1">
                <a:latin typeface="Courier"/>
                <a:cs typeface="Courier"/>
              </a:rPr>
              <a:t>bfile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output/hapmap1_good </a:t>
            </a:r>
            <a:r>
              <a:rPr lang="en-US" sz="2400" dirty="0" smtClean="0">
                <a:latin typeface="Courier"/>
                <a:cs typeface="Courier"/>
              </a:rPr>
              <a:t>--</a:t>
            </a:r>
            <a:r>
              <a:rPr lang="en-US" sz="2400" dirty="0" err="1" smtClean="0">
                <a:latin typeface="Courier"/>
                <a:cs typeface="Courier"/>
              </a:rPr>
              <a:t>assoc</a:t>
            </a:r>
            <a:r>
              <a:rPr lang="en-US" sz="24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--</a:t>
            </a:r>
            <a:r>
              <a:rPr lang="en-US" sz="2400" dirty="0" err="1" smtClean="0">
                <a:latin typeface="Courier"/>
                <a:cs typeface="Courier"/>
              </a:rPr>
              <a:t>pheno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input/hapmap1/</a:t>
            </a:r>
            <a:r>
              <a:rPr lang="en-US" sz="2400" dirty="0" err="1" smtClean="0">
                <a:latin typeface="Courier"/>
                <a:cs typeface="Courier"/>
              </a:rPr>
              <a:t>qt.phe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--adjust </a:t>
            </a:r>
            <a:r>
              <a:rPr lang="en-US" sz="24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-</a:t>
            </a:r>
            <a:r>
              <a:rPr lang="en-US" sz="2400" dirty="0" smtClean="0">
                <a:latin typeface="Courier"/>
                <a:cs typeface="Courier"/>
              </a:rPr>
              <a:t>-out </a:t>
            </a:r>
            <a:r>
              <a:rPr lang="en-US" sz="2400" dirty="0" smtClean="0">
                <a:latin typeface="Courier"/>
                <a:cs typeface="Courier"/>
              </a:rPr>
              <a:t>output/</a:t>
            </a:r>
            <a:r>
              <a:rPr lang="en-US" sz="2400" dirty="0" smtClean="0">
                <a:latin typeface="Courier"/>
                <a:cs typeface="Courier"/>
              </a:rPr>
              <a:t>hapmap1_qt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/>
            </a:r>
            <a:br>
              <a:rPr lang="en-US" sz="2400" dirty="0" smtClean="0">
                <a:latin typeface="Courier"/>
                <a:cs typeface="Courier"/>
              </a:rPr>
            </a:br>
            <a:r>
              <a:rPr lang="en-US" sz="2400" dirty="0" smtClean="0">
                <a:latin typeface="Courier"/>
                <a:cs typeface="Courier"/>
              </a:rPr>
              <a:t># We can also do conditional analysis and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permutations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plink --</a:t>
            </a:r>
            <a:r>
              <a:rPr lang="en-US" sz="2400" dirty="0" err="1" smtClean="0">
                <a:latin typeface="Courier"/>
                <a:cs typeface="Courier"/>
              </a:rPr>
              <a:t>bfile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output/hapmap1_good 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-</a:t>
            </a:r>
            <a:r>
              <a:rPr lang="en-US" sz="2400" dirty="0" smtClean="0">
                <a:latin typeface="Courier"/>
                <a:cs typeface="Courier"/>
              </a:rPr>
              <a:t>-</a:t>
            </a:r>
            <a:r>
              <a:rPr lang="en-US" sz="2400" dirty="0" err="1" smtClean="0">
                <a:latin typeface="Courier"/>
                <a:cs typeface="Courier"/>
              </a:rPr>
              <a:t>assoc</a:t>
            </a:r>
            <a:r>
              <a:rPr lang="en-US" sz="2400" dirty="0" smtClean="0">
                <a:latin typeface="Courier"/>
                <a:cs typeface="Courier"/>
              </a:rPr>
              <a:t> perm </a:t>
            </a:r>
            <a:r>
              <a:rPr lang="en-US" sz="2400" dirty="0" smtClean="0">
                <a:latin typeface="Courier"/>
                <a:cs typeface="Courier"/>
              </a:rPr>
              <a:t>-</a:t>
            </a:r>
            <a:r>
              <a:rPr lang="en-US" sz="2400" dirty="0" smtClean="0">
                <a:latin typeface="Courier"/>
                <a:cs typeface="Courier"/>
              </a:rPr>
              <a:t>-</a:t>
            </a:r>
            <a:r>
              <a:rPr lang="en-US" sz="2400" dirty="0" err="1" smtClean="0">
                <a:latin typeface="Courier"/>
                <a:cs typeface="Courier"/>
              </a:rPr>
              <a:t>pheno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input/hapmap1/</a:t>
            </a:r>
            <a:r>
              <a:rPr lang="en-US" sz="2400" dirty="0" err="1" smtClean="0">
                <a:latin typeface="Courier"/>
                <a:cs typeface="Courier"/>
              </a:rPr>
              <a:t>qt.phe</a:t>
            </a:r>
            <a:r>
              <a:rPr lang="en-US" sz="24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-</a:t>
            </a:r>
            <a:r>
              <a:rPr lang="en-US" sz="2400" dirty="0" smtClean="0">
                <a:latin typeface="Courier"/>
                <a:cs typeface="Courier"/>
              </a:rPr>
              <a:t>-within </a:t>
            </a:r>
            <a:r>
              <a:rPr lang="en-US" sz="2400" dirty="0" smtClean="0">
                <a:latin typeface="Courier"/>
                <a:cs typeface="Courier"/>
              </a:rPr>
              <a:t>input/hapmap1/</a:t>
            </a:r>
            <a:r>
              <a:rPr lang="en-US" sz="2400" dirty="0" err="1" smtClean="0">
                <a:latin typeface="Courier"/>
                <a:cs typeface="Courier"/>
              </a:rPr>
              <a:t>pop.phe</a:t>
            </a:r>
            <a:r>
              <a:rPr lang="en-US" sz="24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-</a:t>
            </a:r>
            <a:r>
              <a:rPr lang="en-US" sz="2400" dirty="0" smtClean="0">
                <a:latin typeface="Courier"/>
                <a:cs typeface="Courier"/>
              </a:rPr>
              <a:t>-out </a:t>
            </a:r>
            <a:r>
              <a:rPr lang="en-US" sz="2400" dirty="0" smtClean="0">
                <a:latin typeface="Courier"/>
                <a:cs typeface="Courier"/>
              </a:rPr>
              <a:t>output/hapmap1_qt_cond</a:t>
            </a:r>
            <a:endParaRPr lang="en-US" sz="2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1621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6477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Manhattan Plot: Quantitative Trait, Permutations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2222500"/>
            <a:ext cx="6210300" cy="45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7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u="sng" dirty="0" smtClean="0"/>
              <a:t>Exercise: Association Study with Plink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Another question we might want to ask is 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whether the association signal is stronger in 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one population versus the other. Here we'll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treat ethnicity like an environmental factor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and perform gene x environment (</a:t>
            </a:r>
            <a:r>
              <a:rPr lang="en-US" sz="2400" dirty="0" err="1" smtClean="0">
                <a:latin typeface="Courier"/>
                <a:cs typeface="Courier"/>
              </a:rPr>
              <a:t>GxE</a:t>
            </a:r>
            <a:r>
              <a:rPr lang="en-US" sz="2400" dirty="0" smtClean="0">
                <a:latin typeface="Courier"/>
                <a:cs typeface="Courier"/>
              </a:rPr>
              <a:t>) analysis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$</a:t>
            </a:r>
            <a:r>
              <a:rPr lang="en-US" sz="2400" dirty="0" smtClean="0">
                <a:latin typeface="Courier"/>
                <a:cs typeface="Courier"/>
              </a:rPr>
              <a:t> plink </a:t>
            </a:r>
            <a:r>
              <a:rPr lang="en-US" sz="2400" dirty="0">
                <a:latin typeface="Courier"/>
                <a:cs typeface="Courier"/>
              </a:rPr>
              <a:t>--</a:t>
            </a:r>
            <a:r>
              <a:rPr lang="en-US" sz="2400" dirty="0" err="1">
                <a:latin typeface="Courier"/>
                <a:cs typeface="Courier"/>
              </a:rPr>
              <a:t>bfile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output/hapmap1_good 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-</a:t>
            </a:r>
            <a:r>
              <a:rPr lang="en-US" sz="2400" dirty="0">
                <a:latin typeface="Courier"/>
                <a:cs typeface="Courier"/>
              </a:rPr>
              <a:t>-</a:t>
            </a:r>
            <a:r>
              <a:rPr lang="en-US" sz="2400" dirty="0" err="1">
                <a:latin typeface="Courier"/>
                <a:cs typeface="Courier"/>
              </a:rPr>
              <a:t>pheno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input/hapmap1/</a:t>
            </a:r>
            <a:r>
              <a:rPr lang="en-US" sz="2400" dirty="0" err="1" smtClean="0">
                <a:latin typeface="Courier"/>
                <a:cs typeface="Courier"/>
              </a:rPr>
              <a:t>qt.phe</a:t>
            </a:r>
            <a:r>
              <a:rPr lang="en-US" sz="2400" dirty="0" smtClean="0">
                <a:latin typeface="Courier"/>
                <a:cs typeface="Courier"/>
              </a:rPr>
              <a:t> -</a:t>
            </a:r>
            <a:r>
              <a:rPr lang="en-US" sz="2400" dirty="0">
                <a:latin typeface="Courier"/>
                <a:cs typeface="Courier"/>
              </a:rPr>
              <a:t>-</a:t>
            </a:r>
            <a:r>
              <a:rPr lang="en-US" sz="2400" dirty="0" err="1">
                <a:latin typeface="Courier"/>
                <a:cs typeface="Courier"/>
              </a:rPr>
              <a:t>gxe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-</a:t>
            </a:r>
            <a:r>
              <a:rPr lang="en-US" sz="2400" dirty="0">
                <a:latin typeface="Courier"/>
                <a:cs typeface="Courier"/>
              </a:rPr>
              <a:t>-</a:t>
            </a:r>
            <a:r>
              <a:rPr lang="en-US" sz="2400" dirty="0" err="1">
                <a:latin typeface="Courier"/>
                <a:cs typeface="Courier"/>
              </a:rPr>
              <a:t>covar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input/hapmap1/</a:t>
            </a:r>
            <a:r>
              <a:rPr lang="en-US" sz="2400" dirty="0" err="1" smtClean="0">
                <a:latin typeface="Courier"/>
                <a:cs typeface="Courier"/>
              </a:rPr>
              <a:t>pop.phe</a:t>
            </a:r>
            <a:r>
              <a:rPr lang="en-US" sz="24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-</a:t>
            </a:r>
            <a:r>
              <a:rPr lang="en-US" sz="2400" dirty="0">
                <a:latin typeface="Courier"/>
                <a:cs typeface="Courier"/>
              </a:rPr>
              <a:t>-</a:t>
            </a:r>
            <a:r>
              <a:rPr lang="en-US" sz="2400" dirty="0" err="1">
                <a:latin typeface="Courier"/>
                <a:cs typeface="Courier"/>
              </a:rPr>
              <a:t>snp</a:t>
            </a:r>
            <a:r>
              <a:rPr lang="en-US" sz="2400" dirty="0">
                <a:latin typeface="Courier"/>
                <a:cs typeface="Courier"/>
              </a:rPr>
              <a:t> rs2222162 </a:t>
            </a:r>
            <a:r>
              <a:rPr lang="en-US" sz="2400" dirty="0" smtClean="0">
                <a:latin typeface="Courier"/>
                <a:cs typeface="Courier"/>
              </a:rPr>
              <a:t>-</a:t>
            </a:r>
            <a:r>
              <a:rPr lang="en-US" sz="2400" dirty="0">
                <a:latin typeface="Courier"/>
                <a:cs typeface="Courier"/>
              </a:rPr>
              <a:t>-out </a:t>
            </a:r>
            <a:r>
              <a:rPr lang="en-US" sz="2400" dirty="0" smtClean="0">
                <a:latin typeface="Courier"/>
                <a:cs typeface="Courier"/>
              </a:rPr>
              <a:t>output/rs2222162_diff</a:t>
            </a:r>
          </a:p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.</a:t>
            </a: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6197600"/>
            <a:ext cx="89281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86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FINE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r>
              <a:rPr lang="en-US" dirty="0" smtClean="0"/>
              <a:t>A Manhattan plot gives an overview of your results, but you want to know which are the most likely to be causal for your trait of interest</a:t>
            </a:r>
          </a:p>
          <a:p>
            <a:r>
              <a:rPr lang="en-US" dirty="0" smtClean="0"/>
              <a:t>Fine mapping is a general term to describe identifying the most likely causal variants within each locus (gene or LD block)</a:t>
            </a:r>
          </a:p>
          <a:p>
            <a:r>
              <a:rPr lang="en-US" dirty="0" smtClean="0"/>
              <a:t>You then prioritize this subset of likely causal variants for functional analysis (knock-down/out, overexpression, CRISPR)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818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FINE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Locus Prioritization</a:t>
            </a:r>
          </a:p>
          <a:p>
            <a:r>
              <a:rPr lang="en-US" dirty="0" smtClean="0"/>
              <a:t>Filter results by some minimal significance threshold and then sort by effect size</a:t>
            </a:r>
          </a:p>
          <a:p>
            <a:r>
              <a:rPr lang="en-US" dirty="0" smtClean="0"/>
              <a:t>Case/control: the Odds Ratio (OR) is the effect size</a:t>
            </a:r>
          </a:p>
          <a:p>
            <a:pPr lvl="1"/>
            <a:r>
              <a:rPr lang="en-US" dirty="0"/>
              <a:t>Effect &gt; 1 means the variant allele is correlated with the trait; effect &lt; 1 means anti-correlated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ore </a:t>
            </a:r>
            <a:r>
              <a:rPr lang="en-US" dirty="0"/>
              <a:t>useful to first convert </a:t>
            </a:r>
            <a:r>
              <a:rPr lang="en-US" dirty="0" smtClean="0"/>
              <a:t>effect &lt; 1 (1/OR) before sorting</a:t>
            </a:r>
          </a:p>
          <a:p>
            <a:r>
              <a:rPr lang="en-US" dirty="0" smtClean="0"/>
              <a:t>Quantitative: the Beta is the effect size</a:t>
            </a:r>
          </a:p>
          <a:p>
            <a:pPr lvl="1"/>
            <a:r>
              <a:rPr lang="en-US" dirty="0" smtClean="0"/>
              <a:t>Direction of effect indicated by Beta &gt; or &lt; 0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791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FINE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Locus Prioritization</a:t>
            </a:r>
          </a:p>
          <a:p>
            <a:r>
              <a:rPr lang="en-US" dirty="0" smtClean="0"/>
              <a:t>Group results by region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US" dirty="0"/>
              <a:t>Genes (WES data)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US" dirty="0"/>
              <a:t>Size windows (50 kb)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US" dirty="0"/>
              <a:t>SNP windows (25-50 SNPs, depending on density)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US" dirty="0"/>
              <a:t>LD blocks - only works for single population; Plink can do this (--blocks option)</a:t>
            </a:r>
          </a:p>
          <a:p>
            <a:r>
              <a:rPr lang="en-US" dirty="0" smtClean="0"/>
              <a:t>Sort by max effect size in each region</a:t>
            </a:r>
          </a:p>
          <a:p>
            <a:r>
              <a:rPr lang="en-US" dirty="0" smtClean="0"/>
              <a:t>Select some number of regions to investigate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570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GENOTYPING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r>
              <a:rPr lang="en-US" dirty="0" smtClean="0"/>
              <a:t>Rapid, cost-effective genotyping of a subset of known SNPs</a:t>
            </a:r>
          </a:p>
          <a:p>
            <a:pPr lvl="1"/>
            <a:r>
              <a:rPr lang="en-US" dirty="0" smtClean="0"/>
              <a:t>Tend to be variants with common (&gt;1%) frequency in European populations</a:t>
            </a:r>
          </a:p>
          <a:p>
            <a:r>
              <a:rPr lang="en-US" dirty="0" smtClean="0"/>
              <a:t>Illumina </a:t>
            </a:r>
            <a:r>
              <a:rPr lang="en-US" dirty="0" err="1" smtClean="0"/>
              <a:t>BeadChip</a:t>
            </a:r>
            <a:r>
              <a:rPr lang="en-US" dirty="0" smtClean="0"/>
              <a:t> most widely used</a:t>
            </a:r>
          </a:p>
          <a:p>
            <a:pPr lvl="1"/>
            <a:r>
              <a:rPr lang="en-US" dirty="0" smtClean="0"/>
              <a:t>Many designs, some disease-focused</a:t>
            </a:r>
          </a:p>
          <a:p>
            <a:pPr lvl="1"/>
            <a:r>
              <a:rPr lang="en-US" dirty="0" smtClean="0"/>
              <a:t>Most popular: Omni (2.5 and 5M)</a:t>
            </a:r>
          </a:p>
          <a:p>
            <a:pPr lvl="1"/>
            <a:r>
              <a:rPr lang="en-US" dirty="0" smtClean="0"/>
              <a:t>New Global Screening Array (GSA): ~660k, multi-ethnic, multi-disease, </a:t>
            </a:r>
            <a:r>
              <a:rPr lang="en-US" dirty="0"/>
              <a:t>allows for custom </a:t>
            </a:r>
            <a:r>
              <a:rPr lang="en-US" dirty="0" smtClean="0"/>
              <a:t>content; ~$40/sample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616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FINE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PAINTOR</a:t>
            </a:r>
          </a:p>
          <a:p>
            <a:r>
              <a:rPr lang="en-US" dirty="0" smtClean="0"/>
              <a:t>More sophisticated fine-mapping method that incorporates functional information, </a:t>
            </a:r>
            <a:r>
              <a:rPr lang="en-US" i="1" dirty="0" smtClean="0"/>
              <a:t>e.g.</a:t>
            </a:r>
            <a:endParaRPr lang="en-US" dirty="0" smtClean="0"/>
          </a:p>
          <a:p>
            <a:pPr lvl="1"/>
            <a:r>
              <a:rPr lang="en-US" dirty="0" smtClean="0"/>
              <a:t>Gene expression</a:t>
            </a:r>
          </a:p>
          <a:p>
            <a:pPr lvl="1"/>
            <a:r>
              <a:rPr lang="en-US" dirty="0" smtClean="0"/>
              <a:t>Chromatin state</a:t>
            </a:r>
          </a:p>
          <a:p>
            <a:pPr lvl="1"/>
            <a:r>
              <a:rPr lang="en-US" dirty="0" smtClean="0"/>
              <a:t>Conservation</a:t>
            </a:r>
          </a:p>
          <a:p>
            <a:r>
              <a:rPr lang="en-US" dirty="0" smtClean="0"/>
              <a:t>Based on per-SNP or per-region summary statistics</a:t>
            </a:r>
          </a:p>
          <a:p>
            <a:pPr lvl="1"/>
            <a:r>
              <a:rPr lang="en-US" dirty="0" smtClean="0"/>
              <a:t>Ideally, you'll have multiple studies on the same phenotype in different populations (meta-analysis)</a:t>
            </a:r>
          </a:p>
        </p:txBody>
      </p:sp>
    </p:spTree>
    <p:extLst>
      <p:ext uri="{BB962C8B-B14F-4D97-AF65-F5344CB8AC3E}">
        <p14:creationId xmlns:p14="http://schemas.microsoft.com/office/powerpoint/2010/main" val="83759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FINE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PAINTOR</a:t>
            </a:r>
          </a:p>
          <a:p>
            <a:r>
              <a:rPr lang="en-US" dirty="0" smtClean="0"/>
              <a:t>Z-score is the summary statistic</a:t>
            </a:r>
          </a:p>
          <a:p>
            <a:pPr lvl="1"/>
            <a:r>
              <a:rPr lang="en-US" dirty="0" smtClean="0"/>
              <a:t>For case/control, computed as                        where f</a:t>
            </a:r>
            <a:r>
              <a:rPr lang="en-US" baseline="30000" dirty="0"/>
              <a:t>+</a:t>
            </a:r>
            <a:r>
              <a:rPr lang="en-US" dirty="0" smtClean="0"/>
              <a:t> and f</a:t>
            </a:r>
            <a:r>
              <a:rPr lang="en-US" baseline="30000" dirty="0" smtClean="0"/>
              <a:t>-</a:t>
            </a:r>
            <a:r>
              <a:rPr lang="en-US" dirty="0" smtClean="0"/>
              <a:t> are the frequencies in the case and control populations, and f = f</a:t>
            </a:r>
            <a:r>
              <a:rPr lang="en-US" baseline="30000" dirty="0" smtClean="0"/>
              <a:t>+</a:t>
            </a:r>
            <a:r>
              <a:rPr lang="en-US" dirty="0" smtClean="0"/>
              <a:t> + f</a:t>
            </a:r>
            <a:r>
              <a:rPr lang="en-US" baseline="30000" dirty="0"/>
              <a:t>-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For quantitative traits, it's Beta / 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100" y="2374900"/>
            <a:ext cx="16383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7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FINE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PAINTOR Workflow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Perform association study (or studies)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 summary statistics (example code in cookbook)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Divide data into regions</a:t>
            </a:r>
          </a:p>
          <a:p>
            <a:pPr marL="834390" lvl="1" indent="-514350"/>
            <a:r>
              <a:rPr lang="en-US" dirty="0" smtClean="0"/>
              <a:t>Later we'll see how to do this with </a:t>
            </a:r>
            <a:r>
              <a:rPr lang="en-US" dirty="0" err="1" smtClean="0"/>
              <a:t>bedtools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3771900"/>
            <a:ext cx="25908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89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FINE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PAINTOR Workflow</a:t>
            </a:r>
            <a:endParaRPr lang="en-US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Prepare annotations</a:t>
            </a:r>
          </a:p>
          <a:p>
            <a:pPr marL="834390" lvl="1" indent="-514350"/>
            <a:r>
              <a:rPr lang="en-US" dirty="0" smtClean="0"/>
              <a:t>LD between SNPs in each loci</a:t>
            </a:r>
          </a:p>
          <a:p>
            <a:pPr marL="1108710" lvl="2" indent="-514350"/>
            <a:r>
              <a:rPr lang="en-US" dirty="0" smtClean="0"/>
              <a:t>PAINTOR provides a tool based on 1000 Genomes data</a:t>
            </a:r>
          </a:p>
          <a:p>
            <a:pPr marL="1108710" lvl="2" indent="-514350"/>
            <a:r>
              <a:rPr lang="en-US" dirty="0" smtClean="0"/>
              <a:t>Plink can also do this </a:t>
            </a:r>
          </a:p>
          <a:p>
            <a:pPr marL="834390" lvl="1" indent="-514350"/>
            <a:r>
              <a:rPr lang="en-US" dirty="0" smtClean="0"/>
              <a:t>SNP </a:t>
            </a:r>
            <a:r>
              <a:rPr lang="en-US" dirty="0"/>
              <a:t>functional annotation: PAINTOR provides a tool, as well as a database of functional </a:t>
            </a:r>
            <a:r>
              <a:rPr lang="en-US" dirty="0" smtClean="0"/>
              <a:t>annotations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Run analysis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Use CANVIS to plot each locus</a:t>
            </a:r>
          </a:p>
        </p:txBody>
      </p:sp>
    </p:spTree>
    <p:extLst>
      <p:ext uri="{BB962C8B-B14F-4D97-AF65-F5344CB8AC3E}">
        <p14:creationId xmlns:p14="http://schemas.microsoft.com/office/powerpoint/2010/main" val="66615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Generate LD Matrix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For this example we'll just use the first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10 SNPs. You'll want to run this command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for each region.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plink </a:t>
            </a:r>
            <a:r>
              <a:rPr lang="en-US" sz="2400" dirty="0">
                <a:latin typeface="Courier"/>
                <a:cs typeface="Courier"/>
              </a:rPr>
              <a:t>--</a:t>
            </a:r>
            <a:r>
              <a:rPr lang="en-US" sz="2400" dirty="0" err="1">
                <a:latin typeface="Courier"/>
                <a:cs typeface="Courier"/>
              </a:rPr>
              <a:t>bfile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output/hapmap1_good </a:t>
            </a:r>
            <a:r>
              <a:rPr lang="en-US" sz="2400" dirty="0">
                <a:latin typeface="Courier"/>
                <a:cs typeface="Courier"/>
              </a:rPr>
              <a:t>--</a:t>
            </a:r>
            <a:r>
              <a:rPr lang="en-US" sz="2400" dirty="0" err="1">
                <a:latin typeface="Courier"/>
                <a:cs typeface="Courier"/>
              </a:rPr>
              <a:t>chr</a:t>
            </a:r>
            <a:r>
              <a:rPr lang="en-US" sz="2400" dirty="0">
                <a:latin typeface="Courier"/>
                <a:cs typeface="Courier"/>
              </a:rPr>
              <a:t> 1 </a:t>
            </a:r>
            <a:r>
              <a:rPr lang="en-US" sz="24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-</a:t>
            </a:r>
            <a:r>
              <a:rPr lang="en-US" sz="2400" dirty="0">
                <a:latin typeface="Courier"/>
                <a:cs typeface="Courier"/>
              </a:rPr>
              <a:t>-r2 square --</a:t>
            </a:r>
            <a:r>
              <a:rPr lang="en-US" sz="2400" dirty="0" err="1">
                <a:latin typeface="Courier"/>
                <a:cs typeface="Courier"/>
              </a:rPr>
              <a:t>snps</a:t>
            </a:r>
            <a:r>
              <a:rPr lang="en-US" sz="2400" dirty="0">
                <a:latin typeface="Courier"/>
                <a:cs typeface="Courier"/>
              </a:rPr>
              <a:t> rs6681049-rs3128342</a:t>
            </a:r>
            <a:endParaRPr lang="en-US" sz="2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8006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Annotate Loci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For locus annotation, we use the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</a:t>
            </a:r>
            <a:r>
              <a:rPr lang="en-US" sz="2400" dirty="0" err="1" smtClean="0">
                <a:latin typeface="Courier"/>
                <a:cs typeface="Courier"/>
              </a:rPr>
              <a:t>AnnotateLocus</a:t>
            </a:r>
            <a:r>
              <a:rPr lang="en-US" sz="2400" dirty="0" smtClean="0">
                <a:latin typeface="Courier"/>
                <a:cs typeface="Courier"/>
              </a:rPr>
              <a:t> tool supplied with PAINTOR.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You need to download the database which is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quite large (link in cookbook).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$ python </a:t>
            </a:r>
            <a:r>
              <a:rPr lang="en-US" sz="2400" dirty="0" err="1" smtClean="0">
                <a:latin typeface="Courier"/>
                <a:cs typeface="Courier"/>
              </a:rPr>
              <a:t>AnnotateLocus.py</a:t>
            </a:r>
            <a:r>
              <a:rPr lang="en-US" sz="2400" dirty="0" smtClean="0">
                <a:latin typeface="Courier"/>
                <a:cs typeface="Courier"/>
              </a:rPr>
              <a:t> \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-</a:t>
            </a:r>
            <a:r>
              <a:rPr lang="en-US" sz="2400" dirty="0">
                <a:latin typeface="Courier"/>
                <a:cs typeface="Courier"/>
              </a:rPr>
              <a:t>-input </a:t>
            </a:r>
            <a:r>
              <a:rPr lang="en-US" sz="2400" dirty="0" err="1" smtClean="0">
                <a:latin typeface="Courier"/>
                <a:cs typeface="Courier"/>
              </a:rPr>
              <a:t>annotation_paths</a:t>
            </a:r>
            <a:r>
              <a:rPr lang="en-US" sz="2400" dirty="0" smtClean="0">
                <a:latin typeface="Courier"/>
                <a:cs typeface="Courier"/>
              </a:rPr>
              <a:t> \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-</a:t>
            </a:r>
            <a:r>
              <a:rPr lang="en-US" sz="2400" dirty="0">
                <a:latin typeface="Courier"/>
                <a:cs typeface="Courier"/>
              </a:rPr>
              <a:t>-locus </a:t>
            </a:r>
            <a:r>
              <a:rPr lang="en-US" sz="2400" dirty="0" smtClean="0">
                <a:latin typeface="Courier"/>
                <a:cs typeface="Courier"/>
              </a:rPr>
              <a:t>Locus1 \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-</a:t>
            </a:r>
            <a:r>
              <a:rPr lang="en-US" sz="2400" dirty="0">
                <a:latin typeface="Courier"/>
                <a:cs typeface="Courier"/>
              </a:rPr>
              <a:t>-out Locus1.</a:t>
            </a:r>
            <a:r>
              <a:rPr lang="en-US" sz="2400" dirty="0" smtClean="0">
                <a:latin typeface="Courier"/>
                <a:cs typeface="Courier"/>
              </a:rPr>
              <a:t>annotations \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-</a:t>
            </a:r>
            <a:r>
              <a:rPr lang="en-US" sz="2400" dirty="0">
                <a:latin typeface="Courier"/>
                <a:cs typeface="Courier"/>
              </a:rPr>
              <a:t>-</a:t>
            </a:r>
            <a:r>
              <a:rPr lang="en-US" sz="2400" dirty="0" err="1">
                <a:latin typeface="Courier"/>
                <a:cs typeface="Courier"/>
              </a:rPr>
              <a:t>chr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CHR \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-</a:t>
            </a:r>
            <a:r>
              <a:rPr lang="en-US" sz="2400" dirty="0">
                <a:latin typeface="Courier"/>
                <a:cs typeface="Courier"/>
              </a:rPr>
              <a:t>-</a:t>
            </a:r>
            <a:r>
              <a:rPr lang="en-US" sz="2400" dirty="0" err="1">
                <a:latin typeface="Courier"/>
                <a:cs typeface="Courier"/>
              </a:rPr>
              <a:t>pos</a:t>
            </a:r>
            <a:r>
              <a:rPr lang="en-US" sz="2400" dirty="0">
                <a:latin typeface="Courier"/>
                <a:cs typeface="Courier"/>
              </a:rPr>
              <a:t> POS</a:t>
            </a:r>
            <a:endParaRPr lang="en-US" sz="2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893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PAINTOR Analysis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Run PAINTOR on all the loci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 err="1">
                <a:latin typeface="Courier"/>
                <a:cs typeface="Courier"/>
              </a:rPr>
              <a:t>paintor</a:t>
            </a:r>
            <a:r>
              <a:rPr lang="en-US" sz="2400" dirty="0">
                <a:latin typeface="Courier"/>
                <a:cs typeface="Courier"/>
              </a:rPr>
              <a:t> -input input/</a:t>
            </a:r>
            <a:r>
              <a:rPr lang="en-US" sz="2400" dirty="0" err="1">
                <a:latin typeface="Courier"/>
                <a:cs typeface="Courier"/>
              </a:rPr>
              <a:t>paintor</a:t>
            </a:r>
            <a:r>
              <a:rPr lang="en-US" sz="2400" dirty="0">
                <a:latin typeface="Courier"/>
                <a:cs typeface="Courier"/>
              </a:rPr>
              <a:t>/</a:t>
            </a:r>
            <a:r>
              <a:rPr lang="en-US" sz="2400" dirty="0" err="1">
                <a:latin typeface="Courier"/>
                <a:cs typeface="Courier"/>
              </a:rPr>
              <a:t>input.files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-</a:t>
            </a:r>
            <a:r>
              <a:rPr lang="en-US" sz="2400" dirty="0">
                <a:latin typeface="Courier"/>
                <a:cs typeface="Courier"/>
              </a:rPr>
              <a:t>in input/</a:t>
            </a:r>
            <a:r>
              <a:rPr lang="en-US" sz="2400" dirty="0" err="1">
                <a:latin typeface="Courier"/>
                <a:cs typeface="Courier"/>
              </a:rPr>
              <a:t>paintor</a:t>
            </a:r>
            <a:r>
              <a:rPr lang="en-US" sz="2400" dirty="0">
                <a:latin typeface="Courier"/>
                <a:cs typeface="Courier"/>
              </a:rPr>
              <a:t> -</a:t>
            </a:r>
            <a:r>
              <a:rPr lang="en-US" sz="2400" dirty="0" err="1">
                <a:latin typeface="Courier"/>
                <a:cs typeface="Courier"/>
              </a:rPr>
              <a:t>LDname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ld</a:t>
            </a:r>
            <a:r>
              <a:rPr lang="en-US" sz="2400" dirty="0">
                <a:latin typeface="Courier"/>
                <a:cs typeface="Courier"/>
              </a:rPr>
              <a:t> -</a:t>
            </a:r>
            <a:r>
              <a:rPr lang="en-US" sz="2400" dirty="0" err="1">
                <a:latin typeface="Courier"/>
                <a:cs typeface="Courier"/>
              </a:rPr>
              <a:t>Zhead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Zscore</a:t>
            </a:r>
            <a:r>
              <a:rPr lang="en-US" sz="24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-out output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643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u="sng" dirty="0" smtClean="0"/>
              <a:t>Exercise: PAINTOR Analysis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Now we'll visualize the output. We'll use a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more interesting example here. We'll use a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liver histone mark as the functional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annotation.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$ python </a:t>
            </a:r>
            <a:r>
              <a:rPr lang="en-US" sz="2400" dirty="0">
                <a:latin typeface="Courier"/>
                <a:cs typeface="Courier"/>
              </a:rPr>
              <a:t>scripts/</a:t>
            </a:r>
            <a:r>
              <a:rPr lang="en-US" sz="2400" dirty="0" err="1">
                <a:latin typeface="Courier"/>
                <a:cs typeface="Courier"/>
              </a:rPr>
              <a:t>CANVIS.py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-</a:t>
            </a:r>
            <a:r>
              <a:rPr lang="en-US" sz="2400" dirty="0" smtClean="0">
                <a:latin typeface="Courier"/>
                <a:cs typeface="Courier"/>
              </a:rPr>
              <a:t>o output/</a:t>
            </a:r>
            <a:r>
              <a:rPr lang="en-US" sz="2400" dirty="0" err="1" smtClean="0">
                <a:latin typeface="Courier"/>
                <a:cs typeface="Courier"/>
              </a:rPr>
              <a:t>canvis_output.svg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\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-</a:t>
            </a:r>
            <a:r>
              <a:rPr lang="en-US" sz="2400" dirty="0">
                <a:latin typeface="Courier"/>
                <a:cs typeface="Courier"/>
              </a:rPr>
              <a:t>l input/</a:t>
            </a:r>
            <a:r>
              <a:rPr lang="en-US" sz="2400" dirty="0" err="1">
                <a:latin typeface="Courier"/>
                <a:cs typeface="Courier"/>
              </a:rPr>
              <a:t>CANvis_Sample</a:t>
            </a:r>
            <a:r>
              <a:rPr lang="en-US" sz="2400" dirty="0">
                <a:latin typeface="Courier"/>
                <a:cs typeface="Courier"/>
              </a:rPr>
              <a:t>/chr4</a:t>
            </a:r>
            <a:r>
              <a:rPr lang="en-US" sz="2400" dirty="0" smtClean="0">
                <a:latin typeface="Courier"/>
                <a:cs typeface="Courier"/>
              </a:rPr>
              <a:t>.rs6831256.post 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-</a:t>
            </a:r>
            <a:r>
              <a:rPr lang="en-US" sz="2400" dirty="0">
                <a:latin typeface="Courier"/>
                <a:cs typeface="Courier"/>
              </a:rPr>
              <a:t>z </a:t>
            </a:r>
            <a:r>
              <a:rPr lang="en-US" sz="2400" dirty="0" err="1">
                <a:latin typeface="Courier"/>
                <a:cs typeface="Courier"/>
              </a:rPr>
              <a:t>ldl.Zscore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-</a:t>
            </a:r>
            <a:r>
              <a:rPr lang="en-US" sz="2400" dirty="0">
                <a:latin typeface="Courier"/>
                <a:cs typeface="Courier"/>
              </a:rPr>
              <a:t>r input/</a:t>
            </a:r>
            <a:r>
              <a:rPr lang="en-US" sz="2400" dirty="0" err="1">
                <a:latin typeface="Courier"/>
                <a:cs typeface="Courier"/>
              </a:rPr>
              <a:t>CANvis_Sample</a:t>
            </a:r>
            <a:r>
              <a:rPr lang="en-US" sz="2400" dirty="0">
                <a:latin typeface="Courier"/>
                <a:cs typeface="Courier"/>
              </a:rPr>
              <a:t>/chr4</a:t>
            </a:r>
            <a:r>
              <a:rPr lang="en-US" sz="2400" dirty="0" smtClean="0">
                <a:latin typeface="Courier"/>
                <a:cs typeface="Courier"/>
              </a:rPr>
              <a:t>.rs6831256</a:t>
            </a:r>
            <a:r>
              <a:rPr lang="en-US" sz="2400" dirty="0">
                <a:latin typeface="Courier"/>
                <a:cs typeface="Courier"/>
              </a:rPr>
              <a:t>.</a:t>
            </a:r>
            <a:r>
              <a:rPr lang="en-US" sz="2400" dirty="0" smtClean="0">
                <a:latin typeface="Courier"/>
                <a:cs typeface="Courier"/>
              </a:rPr>
              <a:t>ld \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-</a:t>
            </a:r>
            <a:r>
              <a:rPr lang="en-US" sz="2400" dirty="0">
                <a:latin typeface="Courier"/>
                <a:cs typeface="Courier"/>
              </a:rPr>
              <a:t>a input/</a:t>
            </a:r>
            <a:r>
              <a:rPr lang="en-US" sz="2400" dirty="0" err="1">
                <a:latin typeface="Courier"/>
                <a:cs typeface="Courier"/>
              </a:rPr>
              <a:t>CANvis_Sample</a:t>
            </a:r>
            <a:r>
              <a:rPr lang="en-US" sz="2400" dirty="0">
                <a:latin typeface="Courier"/>
                <a:cs typeface="Courier"/>
              </a:rPr>
              <a:t>/</a:t>
            </a:r>
            <a:r>
              <a:rPr lang="en-US" sz="2400" dirty="0" smtClean="0">
                <a:latin typeface="Courier"/>
                <a:cs typeface="Courier"/>
              </a:rPr>
              <a:t>chr4.rs6831256</a:t>
            </a:r>
            <a:r>
              <a:rPr lang="en-US" sz="2400" dirty="0">
                <a:latin typeface="Courier"/>
                <a:cs typeface="Courier"/>
              </a:rPr>
              <a:t>.</a:t>
            </a:r>
            <a:r>
              <a:rPr lang="en-US" sz="2400" dirty="0" smtClean="0">
                <a:latin typeface="Courier"/>
                <a:cs typeface="Courier"/>
              </a:rPr>
              <a:t>annot 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-</a:t>
            </a:r>
            <a:r>
              <a:rPr lang="en-US" sz="2400" dirty="0">
                <a:latin typeface="Courier"/>
                <a:cs typeface="Courier"/>
              </a:rPr>
              <a:t>s E066.H3K27ac.narrowPeak.Adult_Liver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2643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GENOTYPING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365760" lvl="1" indent="0" algn="ctr">
              <a:buNone/>
            </a:pPr>
            <a:r>
              <a:rPr lang="en-US" u="sng" dirty="0" smtClean="0"/>
              <a:t>Processing</a:t>
            </a:r>
          </a:p>
          <a:p>
            <a:r>
              <a:rPr lang="en-US" dirty="0" smtClean="0"/>
              <a:t>More straight-forward than WES/WGS </a:t>
            </a:r>
            <a:r>
              <a:rPr lang="mr-IN" dirty="0" smtClean="0"/>
              <a:t>–</a:t>
            </a:r>
            <a:r>
              <a:rPr lang="en-US" dirty="0" smtClean="0"/>
              <a:t> software from Illumina generates VCFs</a:t>
            </a:r>
          </a:p>
          <a:p>
            <a:r>
              <a:rPr lang="en-US" dirty="0" smtClean="0"/>
              <a:t>QC and data cleaning still important</a:t>
            </a:r>
          </a:p>
          <a:p>
            <a:pPr lvl="1"/>
            <a:r>
              <a:rPr lang="en-US" dirty="0" smtClean="0"/>
              <a:t>Remove low-quality markers</a:t>
            </a:r>
          </a:p>
          <a:p>
            <a:pPr lvl="1"/>
            <a:r>
              <a:rPr lang="en-US" dirty="0" smtClean="0"/>
              <a:t>Remove low-quality samples</a:t>
            </a:r>
          </a:p>
          <a:p>
            <a:pPr lvl="1"/>
            <a:r>
              <a:rPr lang="en-US" dirty="0" smtClean="0"/>
              <a:t>Check for sample mix-ups (sex, ethnicity markers)</a:t>
            </a:r>
          </a:p>
        </p:txBody>
      </p:sp>
    </p:spTree>
    <p:extLst>
      <p:ext uri="{BB962C8B-B14F-4D97-AF65-F5344CB8AC3E}">
        <p14:creationId xmlns:p14="http://schemas.microsoft.com/office/powerpoint/2010/main" val="302463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GENOTYPING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365760" lvl="1" indent="0" algn="ctr">
              <a:buNone/>
            </a:pPr>
            <a:r>
              <a:rPr lang="en-US" u="sng" dirty="0" smtClean="0"/>
              <a:t>Imputation</a:t>
            </a:r>
          </a:p>
          <a:p>
            <a:r>
              <a:rPr lang="en-US" dirty="0" smtClean="0"/>
              <a:t>Increases resolution of population studies</a:t>
            </a:r>
          </a:p>
          <a:p>
            <a:r>
              <a:rPr lang="en-US" dirty="0" smtClean="0"/>
              <a:t>Quite accurate for most ancestries</a:t>
            </a:r>
          </a:p>
          <a:p>
            <a:r>
              <a:rPr lang="en-US" dirty="0" smtClean="0"/>
              <a:t>Michigan Imputation Server will work for array genotypes; </a:t>
            </a:r>
            <a:r>
              <a:rPr lang="en-US" dirty="0" err="1" smtClean="0"/>
              <a:t>WhatsHap</a:t>
            </a:r>
            <a:r>
              <a:rPr lang="en-US" dirty="0" smtClean="0"/>
              <a:t> will not</a:t>
            </a:r>
          </a:p>
          <a:p>
            <a:r>
              <a:rPr lang="en-US" dirty="0" smtClean="0"/>
              <a:t>Also available for laboratory mouse studies (</a:t>
            </a:r>
            <a:r>
              <a:rPr lang="en-US" dirty="0" err="1" smtClean="0"/>
              <a:t>GigaMUGA</a:t>
            </a:r>
            <a:r>
              <a:rPr lang="en-US" dirty="0" smtClean="0"/>
              <a:t> and </a:t>
            </a:r>
            <a:r>
              <a:rPr lang="en-US" dirty="0" err="1" smtClean="0"/>
              <a:t>upcomming</a:t>
            </a:r>
            <a:r>
              <a:rPr lang="en-US" dirty="0" smtClean="0"/>
              <a:t> multi-species array from </a:t>
            </a:r>
            <a:r>
              <a:rPr lang="en-US" smtClean="0"/>
              <a:t>NeoGen)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605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ASSOCIATION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Binary Traits</a:t>
            </a:r>
          </a:p>
          <a:p>
            <a:r>
              <a:rPr lang="en-US" dirty="0" smtClean="0"/>
              <a:t>To discover the genetic factors involved in diseases (especially complex diseases), we must study affected populations</a:t>
            </a:r>
          </a:p>
          <a:p>
            <a:r>
              <a:rPr lang="en-US" dirty="0" smtClean="0"/>
              <a:t>In an association study, we are looking for statistically significant correlation between alleles and disease status (affected/unaffected)</a:t>
            </a:r>
          </a:p>
          <a:p>
            <a:r>
              <a:rPr lang="en-US" dirty="0" smtClean="0"/>
              <a:t>Heterozygotes may or may not be affected (dominant/recessive traits)</a:t>
            </a:r>
          </a:p>
        </p:txBody>
      </p:sp>
    </p:spTree>
    <p:extLst>
      <p:ext uri="{BB962C8B-B14F-4D97-AF65-F5344CB8AC3E}">
        <p14:creationId xmlns:p14="http://schemas.microsoft.com/office/powerpoint/2010/main" val="54245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Custom 1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5979F7"/>
      </a:hlink>
      <a:folHlink>
        <a:srgbClr val="701E69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19324</TotalTime>
  <Words>3357</Words>
  <Application>Microsoft Macintosh PowerPoint</Application>
  <PresentationFormat>On-screen Show (4:3)</PresentationFormat>
  <Paragraphs>468</Paragraphs>
  <Slides>67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Median</vt:lpstr>
      <vt:lpstr>Population genetics and association studies</vt:lpstr>
      <vt:lpstr>POPULATION GENETICS</vt:lpstr>
      <vt:lpstr>POPULATION GENETICS</vt:lpstr>
      <vt:lpstr>POPULATION GENETICS</vt:lpstr>
      <vt:lpstr>POPULATION GENETIC STUDIES</vt:lpstr>
      <vt:lpstr>GENOTYPING ARRAYS</vt:lpstr>
      <vt:lpstr>GENOTYPING ARRAYS</vt:lpstr>
      <vt:lpstr>GENOTYPING ARRAYS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ASSOCIATION STUDIES</vt:lpstr>
      <vt:lpstr>FINE MAPPING</vt:lpstr>
      <vt:lpstr>FINE MAPPING</vt:lpstr>
      <vt:lpstr>FINE MAPPING</vt:lpstr>
      <vt:lpstr>FINE MAPPING</vt:lpstr>
      <vt:lpstr>FINE MAPPING</vt:lpstr>
      <vt:lpstr>FINE MAPPING</vt:lpstr>
      <vt:lpstr>FINE MAPPING</vt:lpstr>
      <vt:lpstr>ASSOCIATION STUDIES</vt:lpstr>
      <vt:lpstr>ASSOCIATION STUDIES</vt:lpstr>
      <vt:lpstr>ASSOCIATION STUDIES</vt:lpstr>
      <vt:lpstr>ASSOCIATION STUDIES</vt:lpstr>
    </vt:vector>
  </TitlesOfParts>
  <Company>NHGRI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Variant Calling</dc:title>
  <dc:creator>John Didion</dc:creator>
  <cp:lastModifiedBy>John Didion</cp:lastModifiedBy>
  <cp:revision>529</cp:revision>
  <dcterms:created xsi:type="dcterms:W3CDTF">2016-11-26T13:55:20Z</dcterms:created>
  <dcterms:modified xsi:type="dcterms:W3CDTF">2017-05-23T01:07:33Z</dcterms:modified>
</cp:coreProperties>
</file>