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handoutMasterIdLst>
    <p:handoutMasterId r:id="rId31"/>
  </p:handoutMasterIdLst>
  <p:sldIdLst>
    <p:sldId id="390" r:id="rId2"/>
    <p:sldId id="403" r:id="rId3"/>
    <p:sldId id="417" r:id="rId4"/>
    <p:sldId id="422" r:id="rId5"/>
    <p:sldId id="418" r:id="rId6"/>
    <p:sldId id="419" r:id="rId7"/>
    <p:sldId id="420" r:id="rId8"/>
    <p:sldId id="421" r:id="rId9"/>
    <p:sldId id="423" r:id="rId10"/>
    <p:sldId id="424" r:id="rId11"/>
    <p:sldId id="427" r:id="rId12"/>
    <p:sldId id="426" r:id="rId13"/>
    <p:sldId id="428" r:id="rId14"/>
    <p:sldId id="425" r:id="rId15"/>
    <p:sldId id="430" r:id="rId16"/>
    <p:sldId id="429" r:id="rId17"/>
    <p:sldId id="416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3" r:id="rId27"/>
    <p:sldId id="412" r:id="rId28"/>
    <p:sldId id="414" r:id="rId29"/>
    <p:sldId id="41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46" autoAdjust="0"/>
    <p:restoredTop sz="97094" autoAdjust="0"/>
  </p:normalViewPr>
  <p:slideViewPr>
    <p:cSldViewPr snapToGrid="0" snapToObjects="1">
      <p:cViewPr>
        <p:scale>
          <a:sx n="100" d="100"/>
          <a:sy n="100" d="100"/>
        </p:scale>
        <p:origin x="-3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Monday, May 15, 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May 15,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Monday, May 15,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May 15,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May 15,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Monday, May 15, 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Monday, May 15, 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May 15,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May 15,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May 15,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Monday, May 15,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May 15, 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Haplotypes, Somatic </a:t>
            </a:r>
            <a:r>
              <a:rPr lang="en-US" dirty="0"/>
              <a:t>and de novo variant calling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Didion,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PROBABALISTIC PHASING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Low-density SNP arrays (</a:t>
            </a:r>
            <a:r>
              <a:rPr lang="en-US" i="1" dirty="0" smtClean="0"/>
              <a:t>e.g. </a:t>
            </a:r>
            <a:r>
              <a:rPr lang="en-US" dirty="0" smtClean="0"/>
              <a:t>Illumina, </a:t>
            </a:r>
            <a:r>
              <a:rPr lang="en-US" dirty="0" err="1" smtClean="0"/>
              <a:t>Affymetrix</a:t>
            </a:r>
            <a:r>
              <a:rPr lang="en-US" dirty="0" smtClean="0"/>
              <a:t>) provide enough information to match a sample to a pair of haplotypes across a large fraction of the genome</a:t>
            </a:r>
          </a:p>
          <a:p>
            <a:pPr lvl="1"/>
            <a:r>
              <a:rPr lang="en-US" dirty="0" smtClean="0"/>
              <a:t>Switching errors can occur, especially at heterozygous SNPs</a:t>
            </a:r>
          </a:p>
          <a:p>
            <a:pPr lvl="1"/>
            <a:r>
              <a:rPr lang="en-US" dirty="0" smtClean="0"/>
              <a:t>Does not detect </a:t>
            </a:r>
            <a:r>
              <a:rPr lang="en-US" i="1" dirty="0" smtClean="0"/>
              <a:t>de novo </a:t>
            </a:r>
            <a:r>
              <a:rPr lang="en-US" dirty="0" smtClean="0"/>
              <a:t>mutations</a:t>
            </a:r>
          </a:p>
          <a:p>
            <a:pPr lvl="1"/>
            <a:r>
              <a:rPr lang="en-US" dirty="0" smtClean="0"/>
              <a:t>Admixture (recent mating between diverse populations) can confound phasing, especially if some populations are poorly represented in the reference haplotypes</a:t>
            </a:r>
          </a:p>
          <a:p>
            <a:pPr lvl="1"/>
            <a:r>
              <a:rPr lang="en-US" dirty="0" smtClean="0"/>
              <a:t>Error rate increases with effective population size</a:t>
            </a:r>
          </a:p>
        </p:txBody>
      </p:sp>
    </p:spTree>
    <p:extLst>
      <p:ext uri="{BB962C8B-B14F-4D97-AF65-F5344CB8AC3E}">
        <p14:creationId xmlns:p14="http://schemas.microsoft.com/office/powerpoint/2010/main" val="207260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Assigning genotypes at "</a:t>
            </a:r>
            <a:r>
              <a:rPr lang="en-US" dirty="0" smtClean="0"/>
              <a:t>missing sites"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i.e. </a:t>
            </a:r>
            <a:r>
              <a:rPr lang="en-US" dirty="0" smtClean="0"/>
              <a:t>sites not including on genotyping array or having low coverage/quality in WES/WGS</a:t>
            </a:r>
          </a:p>
          <a:p>
            <a:r>
              <a:rPr lang="en-US" dirty="0" smtClean="0"/>
              <a:t>Logica</a:t>
            </a:r>
            <a:r>
              <a:rPr lang="en-US" dirty="0" smtClean="0"/>
              <a:t>l next step after phasing </a:t>
            </a:r>
            <a:r>
              <a:rPr lang="mr-IN" dirty="0" smtClean="0"/>
              <a:t>–</a:t>
            </a:r>
            <a:r>
              <a:rPr lang="en-US" dirty="0" smtClean="0"/>
              <a:t> "fill in the blanks" using alleles from haplotypes that match at tag SNPs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207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PROBABALISTIC PHASING AND IMPUTATION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T</a:t>
            </a:r>
            <a:r>
              <a:rPr lang="en-US" u="sng" dirty="0" smtClean="0"/>
              <a:t>he </a:t>
            </a:r>
            <a:r>
              <a:rPr lang="en-US" u="sng" dirty="0" err="1" smtClean="0"/>
              <a:t>Michgan</a:t>
            </a:r>
            <a:r>
              <a:rPr lang="en-US" u="sng" dirty="0" smtClean="0"/>
              <a:t> Imputation 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100"/>
            <a:ext cx="9144000" cy="43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6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PROBABALISTIC PHASING AND IMPUTATION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61169"/>
            <a:ext cx="6972300" cy="529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PROBABALISTIC PHASING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Michigan Imputation Server Workflow</a:t>
            </a:r>
            <a:endParaRPr lang="en-US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reference panel</a:t>
            </a:r>
          </a:p>
          <a:p>
            <a:pPr lvl="1"/>
            <a:r>
              <a:rPr lang="en-US" dirty="0" smtClean="0"/>
              <a:t>Haplotype Referenc</a:t>
            </a:r>
            <a:r>
              <a:rPr lang="en-US" dirty="0" smtClean="0"/>
              <a:t>e Consortium: large panel (&gt;32k samples), mostly European ancestry</a:t>
            </a:r>
          </a:p>
          <a:p>
            <a:pPr lvl="1"/>
            <a:r>
              <a:rPr lang="en-US" dirty="0" smtClean="0"/>
              <a:t>1000 Genomes: Smaller (~2500), multi-population (26) panel, 10M more sites than HRC, better for cosmopolitan populations</a:t>
            </a:r>
          </a:p>
          <a:p>
            <a:pPr lvl="1"/>
            <a:r>
              <a:rPr lang="en-US" dirty="0" smtClean="0"/>
              <a:t>CAAPA: Small (~900) African American panel</a:t>
            </a:r>
          </a:p>
        </p:txBody>
      </p:sp>
    </p:spTree>
    <p:extLst>
      <p:ext uri="{BB962C8B-B14F-4D97-AF65-F5344CB8AC3E}">
        <p14:creationId xmlns:p14="http://schemas.microsoft.com/office/powerpoint/2010/main" val="27841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PROBABALISTIC PHASING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Michigan Imputation Server Workflow</a:t>
            </a:r>
            <a:endParaRPr lang="en-US" u="sng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Compress VCF file using </a:t>
            </a:r>
            <a:r>
              <a:rPr lang="en-US" sz="2600" dirty="0" err="1" smtClean="0">
                <a:latin typeface="Courier"/>
                <a:cs typeface="Courier"/>
              </a:rPr>
              <a:t>bgzip</a:t>
            </a:r>
            <a:endParaRPr lang="en-US" sz="2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bgzip</a:t>
            </a:r>
            <a:r>
              <a:rPr lang="en-US" sz="2000" dirty="0">
                <a:latin typeface="Courier"/>
                <a:cs typeface="Courier"/>
              </a:rPr>
              <a:t> output/NA12878_wgs_20_HC_jointcalls.vcf</a:t>
            </a:r>
            <a:endParaRPr lang="en-US" sz="2200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Upload VCF file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Leave other choices as default unless you have good reason to change them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Check AES 256 if you want extra security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Check remaining boxes</a:t>
            </a:r>
          </a:p>
          <a:p>
            <a:pPr marL="834390" lvl="1" indent="-514350"/>
            <a:r>
              <a:rPr lang="en-US" dirty="0" smtClean="0"/>
              <a:t>No re-identification of research participants</a:t>
            </a:r>
          </a:p>
          <a:p>
            <a:pPr marL="834390" lvl="1" indent="-514350"/>
            <a:r>
              <a:rPr lang="en-US" dirty="0" smtClean="0"/>
              <a:t>Promise to report any data breaches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Start imputation and wait </a:t>
            </a:r>
            <a:r>
              <a:rPr lang="mr-IN" dirty="0" smtClean="0"/>
              <a:t>–</a:t>
            </a:r>
            <a:r>
              <a:rPr lang="en-US" dirty="0" smtClean="0"/>
              <a:t> you'll get an email when it's done</a:t>
            </a:r>
          </a:p>
        </p:txBody>
      </p:sp>
    </p:spTree>
    <p:extLst>
      <p:ext uri="{BB962C8B-B14F-4D97-AF65-F5344CB8AC3E}">
        <p14:creationId xmlns:p14="http://schemas.microsoft.com/office/powerpoint/2010/main" val="408257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PROBABALISTIC PHASING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Whole-genome and whole-exome data provides more accurate phasing due to linkage </a:t>
            </a:r>
            <a:r>
              <a:rPr lang="en-US" dirty="0" smtClean="0"/>
              <a:t>information in reads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545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GERMLINE VS SOMATIC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Germline variants were present at or before the zygote stage and exist in most/all cells in the body; these are the variants that will be passed to the next generation</a:t>
            </a:r>
          </a:p>
          <a:p>
            <a:r>
              <a:rPr lang="en-US" dirty="0" smtClean="0"/>
              <a:t>Somatic variants arise later</a:t>
            </a:r>
          </a:p>
          <a:p>
            <a:pPr lvl="1"/>
            <a:r>
              <a:rPr lang="en-US" dirty="0" smtClean="0"/>
              <a:t>Typically associated with a disease process</a:t>
            </a:r>
          </a:p>
          <a:p>
            <a:pPr lvl="1"/>
            <a:r>
              <a:rPr lang="en-US" dirty="0" smtClean="0"/>
              <a:t>Generally discussed in the context of cancer </a:t>
            </a:r>
            <a:r>
              <a:rPr lang="mr-IN" dirty="0" smtClean="0"/>
              <a:t>–</a:t>
            </a:r>
            <a:r>
              <a:rPr lang="en-US" dirty="0" smtClean="0"/>
              <a:t> mutations present in tumors</a:t>
            </a:r>
          </a:p>
          <a:p>
            <a:r>
              <a:rPr lang="en-US" dirty="0" smtClean="0"/>
              <a:t>Somatic variant calling requires matched somatic and </a:t>
            </a:r>
            <a:r>
              <a:rPr lang="en-US" smtClean="0"/>
              <a:t>germline samples (</a:t>
            </a:r>
            <a:r>
              <a:rPr lang="en-US" i="1" dirty="0" smtClean="0"/>
              <a:t>e.g. </a:t>
            </a:r>
            <a:r>
              <a:rPr lang="en-US" dirty="0" smtClean="0"/>
              <a:t>tumor/normal) </a:t>
            </a:r>
          </a:p>
        </p:txBody>
      </p:sp>
    </p:spTree>
    <p:extLst>
      <p:ext uri="{BB962C8B-B14F-4D97-AF65-F5344CB8AC3E}">
        <p14:creationId xmlns:p14="http://schemas.microsoft.com/office/powerpoint/2010/main" val="203275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 smtClean="0"/>
              <a:t>De Novo </a:t>
            </a:r>
            <a:r>
              <a:rPr lang="en-US" u="sng" dirty="0" smtClean="0"/>
              <a:t>Variation</a:t>
            </a:r>
            <a:endParaRPr lang="en-US" dirty="0" smtClean="0"/>
          </a:p>
          <a:p>
            <a:r>
              <a:rPr lang="en-US" dirty="0" smtClean="0"/>
              <a:t>When parents and offspring are differentially affected by a condition, a key question is whether the condition is inherited (recessive or incomplete penetrance) or is due to a </a:t>
            </a:r>
            <a:r>
              <a:rPr lang="en-US" i="1" dirty="0" smtClean="0"/>
              <a:t>de novo </a:t>
            </a:r>
            <a:r>
              <a:rPr lang="en-US" dirty="0" smtClean="0"/>
              <a:t>mutation</a:t>
            </a:r>
          </a:p>
          <a:p>
            <a:r>
              <a:rPr lang="en-US" dirty="0" smtClean="0"/>
              <a:t>Generally, the parent-child trio must be sequenced at a minimum; sequencing additional affected and/or unaffected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degree relatives may also be necessary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5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 smtClean="0"/>
              <a:t>De Novo </a:t>
            </a:r>
            <a:r>
              <a:rPr lang="en-US" u="sng" dirty="0" smtClean="0"/>
              <a:t>Variation: Leverage prior knowledge</a:t>
            </a:r>
          </a:p>
          <a:p>
            <a:r>
              <a:rPr lang="en-US" dirty="0" smtClean="0"/>
              <a:t>Is the phenotype known, or similar to one that is known?</a:t>
            </a:r>
          </a:p>
          <a:p>
            <a:r>
              <a:rPr lang="en-US" dirty="0" smtClean="0"/>
              <a:t>Does the phenotype have characteristics that indicate a genetic cause?</a:t>
            </a:r>
          </a:p>
          <a:p>
            <a:pPr lvl="1"/>
            <a:r>
              <a:rPr lang="en-US" dirty="0" smtClean="0"/>
              <a:t>Likelihood of being a protein-coding variant</a:t>
            </a:r>
            <a:endParaRPr lang="en-US" dirty="0" smtClean="0"/>
          </a:p>
          <a:p>
            <a:pPr lvl="1"/>
            <a:r>
              <a:rPr lang="en-US" dirty="0" smtClean="0"/>
              <a:t>Likelihood of being Mendelian</a:t>
            </a:r>
          </a:p>
          <a:p>
            <a:r>
              <a:rPr lang="en-US" dirty="0"/>
              <a:t>Is there family history (pedigree)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1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PLOIDY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Plants and animals have multiple copies of each autosome</a:t>
            </a:r>
          </a:p>
          <a:p>
            <a:pPr lvl="1"/>
            <a:r>
              <a:rPr lang="en-US" dirty="0" smtClean="0"/>
              <a:t>Humans have 2 (diploid)</a:t>
            </a:r>
          </a:p>
          <a:p>
            <a:pPr lvl="1"/>
            <a:r>
              <a:rPr lang="en-US" dirty="0" smtClean="0"/>
              <a:t>Some plants have 4 or 8</a:t>
            </a:r>
          </a:p>
          <a:p>
            <a:r>
              <a:rPr lang="en-US" dirty="0" smtClean="0"/>
              <a:t>Sex chromosomes are handled differently</a:t>
            </a:r>
          </a:p>
          <a:p>
            <a:pPr lvl="1"/>
            <a:r>
              <a:rPr lang="en-US" dirty="0" smtClean="0"/>
              <a:t>In humans, females have twice as many X chromosomes, and males have a Y chromosome</a:t>
            </a:r>
          </a:p>
          <a:p>
            <a:pPr lvl="1"/>
            <a:r>
              <a:rPr lang="en-US" dirty="0" smtClean="0"/>
              <a:t>Many implications for coverage depth, genotype probabilities, and copy number</a:t>
            </a:r>
          </a:p>
          <a:p>
            <a:r>
              <a:rPr lang="en-US" dirty="0" smtClean="0"/>
              <a:t>Mitochondrial DNA is also different </a:t>
            </a:r>
            <a:r>
              <a:rPr lang="mr-IN" dirty="0" smtClean="0"/>
              <a:t>–</a:t>
            </a:r>
            <a:r>
              <a:rPr lang="en-US" dirty="0" smtClean="0"/>
              <a:t> haploid, maternally inherited, high copy (&gt;1k/cell), </a:t>
            </a:r>
            <a:r>
              <a:rPr lang="en-US" dirty="0" err="1" smtClean="0"/>
              <a:t>mosaicism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19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i="1" u="sng" dirty="0" smtClean="0"/>
              <a:t>De Novo </a:t>
            </a:r>
            <a:r>
              <a:rPr lang="en-US" u="sng" dirty="0" smtClean="0"/>
              <a:t>Variation: Strategies</a:t>
            </a:r>
          </a:p>
          <a:p>
            <a:r>
              <a:rPr lang="en-US" dirty="0" smtClean="0"/>
              <a:t>WGS is least biased but most expensive</a:t>
            </a:r>
          </a:p>
          <a:p>
            <a:r>
              <a:rPr lang="en-US" dirty="0" smtClean="0"/>
              <a:t>Low-coverage screening of trios/pedigrees, followed by deep sequencing of candidate panel; if nothing turns up, you have the option of sequencing more deeply</a:t>
            </a:r>
          </a:p>
          <a:p>
            <a:r>
              <a:rPr lang="en-US" dirty="0" smtClean="0"/>
              <a:t>WES or amplicon sequencing if you already have gene candidates</a:t>
            </a:r>
          </a:p>
          <a:p>
            <a:r>
              <a:rPr lang="en-US" dirty="0" smtClean="0"/>
              <a:t>Gene expression (</a:t>
            </a:r>
            <a:r>
              <a:rPr lang="en-US" dirty="0" err="1" smtClean="0"/>
              <a:t>qPCR</a:t>
            </a:r>
            <a:r>
              <a:rPr lang="en-US" dirty="0" smtClean="0"/>
              <a:t>, RNA-Seq) can diagnose complex causes (</a:t>
            </a:r>
            <a:r>
              <a:rPr lang="en-US" i="1" dirty="0" smtClean="0"/>
              <a:t>e.g. </a:t>
            </a:r>
            <a:r>
              <a:rPr lang="en-US" dirty="0" smtClean="0"/>
              <a:t>splice variants)</a:t>
            </a:r>
          </a:p>
        </p:txBody>
      </p:sp>
    </p:spTree>
    <p:extLst>
      <p:ext uri="{BB962C8B-B14F-4D97-AF65-F5344CB8AC3E}">
        <p14:creationId xmlns:p14="http://schemas.microsoft.com/office/powerpoint/2010/main" val="10544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 smtClean="0"/>
              <a:t>De Novo </a:t>
            </a:r>
            <a:r>
              <a:rPr lang="en-US" u="sng" dirty="0" smtClean="0"/>
              <a:t>Variation: Variant Calling</a:t>
            </a:r>
          </a:p>
          <a:p>
            <a:r>
              <a:rPr lang="en-US" dirty="0" smtClean="0"/>
              <a:t>Beginning workflow is same as germline calling</a:t>
            </a:r>
          </a:p>
          <a:p>
            <a:pPr lvl="1"/>
            <a:r>
              <a:rPr lang="en-US" dirty="0" smtClean="0"/>
              <a:t>Call all samples using </a:t>
            </a:r>
            <a:r>
              <a:rPr lang="en-US" dirty="0" err="1" smtClean="0"/>
              <a:t>HaplotypeCaller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Call each sample separately in GVCF mode, then genotype jointly</a:t>
            </a:r>
          </a:p>
          <a:p>
            <a:r>
              <a:rPr lang="en-US" dirty="0" smtClean="0"/>
              <a:t>After recalibration and filtering, perform additional refinement to identify candidate </a:t>
            </a:r>
            <a:r>
              <a:rPr lang="en-US" i="1" dirty="0" smtClean="0"/>
              <a:t>de novo </a:t>
            </a:r>
            <a:r>
              <a:rPr lang="en-US" dirty="0" smtClean="0"/>
              <a:t>variants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85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Variant Calling in Trio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NA12878 and NA12877 are the parents; NA12882 is the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child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>
                <a:latin typeface="Courier"/>
                <a:cs typeface="Courier"/>
              </a:rPr>
              <a:t>java -jar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-T </a:t>
            </a:r>
            <a:r>
              <a:rPr lang="en-US" sz="2000" dirty="0" err="1">
                <a:latin typeface="Courier"/>
                <a:cs typeface="Courier"/>
              </a:rPr>
              <a:t>HaplotypeCaller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-R </a:t>
            </a:r>
            <a:r>
              <a:rPr lang="en-US" sz="2000" dirty="0" smtClean="0">
                <a:latin typeface="Courier"/>
                <a:cs typeface="Courier"/>
              </a:rPr>
              <a:t>$DATA/ref</a:t>
            </a:r>
            <a:r>
              <a:rPr lang="en-US" sz="2000" dirty="0">
                <a:latin typeface="Courier"/>
                <a:cs typeface="Courier"/>
              </a:rPr>
              <a:t>/human_g1k_b37_20.fasta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-I </a:t>
            </a:r>
            <a:r>
              <a:rPr lang="en-US" sz="2000" dirty="0" smtClean="0">
                <a:latin typeface="Courier"/>
                <a:cs typeface="Courier"/>
              </a:rPr>
              <a:t>$DATA/</a:t>
            </a:r>
            <a:r>
              <a:rPr lang="en-US" sz="2000" dirty="0" err="1" smtClean="0">
                <a:latin typeface="Courier"/>
                <a:cs typeface="Courier"/>
              </a:rPr>
              <a:t>bams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>
                <a:latin typeface="Courier"/>
                <a:cs typeface="Courier"/>
              </a:rPr>
              <a:t>trio-calling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>
                <a:latin typeface="Courier"/>
                <a:cs typeface="Courier"/>
              </a:rPr>
              <a:t>NA12878_wgs_20.bam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-I $DATA/</a:t>
            </a:r>
            <a:r>
              <a:rPr lang="en-US" sz="2000" dirty="0" err="1" smtClean="0">
                <a:latin typeface="Courier"/>
                <a:cs typeface="Courier"/>
              </a:rPr>
              <a:t>bams</a:t>
            </a:r>
            <a:r>
              <a:rPr lang="en-US" sz="2000" dirty="0">
                <a:latin typeface="Courier"/>
                <a:cs typeface="Courier"/>
              </a:rPr>
              <a:t>/trio-calling/NA12877_wgs_20.bam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-I $DATA/</a:t>
            </a:r>
            <a:r>
              <a:rPr lang="en-US" sz="2000" dirty="0" err="1" smtClean="0">
                <a:latin typeface="Courier"/>
                <a:cs typeface="Courier"/>
              </a:rPr>
              <a:t>bams</a:t>
            </a:r>
            <a:r>
              <a:rPr lang="en-US" sz="2000" dirty="0">
                <a:latin typeface="Courier"/>
                <a:cs typeface="Courier"/>
              </a:rPr>
              <a:t>/trio-calling/NA12882_wgs_20.bam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-o </a:t>
            </a:r>
            <a:r>
              <a:rPr lang="en-US" sz="2000" dirty="0" smtClean="0">
                <a:latin typeface="Courier"/>
                <a:cs typeface="Courier"/>
              </a:rPr>
              <a:t>output/wgs_20_HC_jointcalls.vcf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-L 20:10,000,000-10,200,000</a:t>
            </a:r>
            <a:endParaRPr lang="en-US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265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Variant Calling in Trio</a:t>
            </a:r>
          </a:p>
          <a:p>
            <a:r>
              <a:rPr lang="en-US" dirty="0" smtClean="0"/>
              <a:t>Open the file in IGV and browse to </a:t>
            </a:r>
            <a:r>
              <a:rPr lang="en-US" sz="2400" dirty="0" smtClean="0">
                <a:latin typeface="Courier"/>
                <a:cs typeface="Courier"/>
              </a:rPr>
              <a:t>20:10,024,000-10,024,500</a:t>
            </a:r>
          </a:p>
          <a:p>
            <a:r>
              <a:rPr lang="en-US" dirty="0" smtClean="0">
                <a:latin typeface="+mj-lt"/>
              </a:rPr>
              <a:t>Variant at </a:t>
            </a:r>
            <a:r>
              <a:rPr lang="en-US" sz="2400" dirty="0" smtClean="0">
                <a:latin typeface="Courier"/>
                <a:cs typeface="Courier"/>
              </a:rPr>
              <a:t>10,024,300</a:t>
            </a:r>
            <a:r>
              <a:rPr lang="en-US" dirty="0" smtClean="0">
                <a:latin typeface="+mj-lt"/>
                <a:cs typeface="Courier"/>
              </a:rPr>
              <a:t>: Parents are both CTT/CTT, but offspring is C/CTT </a:t>
            </a:r>
            <a:r>
              <a:rPr lang="mr-IN" dirty="0" smtClean="0">
                <a:latin typeface="+mj-lt"/>
                <a:cs typeface="Courier"/>
              </a:rPr>
              <a:t>–</a:t>
            </a:r>
            <a:r>
              <a:rPr lang="en-US" dirty="0" smtClean="0">
                <a:latin typeface="+mj-lt"/>
                <a:cs typeface="Courier"/>
              </a:rPr>
              <a:t> is this a </a:t>
            </a:r>
            <a:r>
              <a:rPr lang="en-US" i="1" dirty="0" smtClean="0">
                <a:latin typeface="+mj-lt"/>
                <a:cs typeface="Courier"/>
              </a:rPr>
              <a:t>de novo</a:t>
            </a:r>
            <a:r>
              <a:rPr lang="en-US" dirty="0" smtClean="0">
                <a:latin typeface="+mj-lt"/>
                <a:cs typeface="Courier"/>
              </a:rPr>
              <a:t> mutation?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800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Variant Calling in Trio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Normally we would filter variants using VQSR.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Today we'll use a hard filter.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>
                <a:latin typeface="Courier"/>
                <a:cs typeface="Courier"/>
              </a:rPr>
              <a:t>java -jar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-T </a:t>
            </a:r>
            <a:r>
              <a:rPr lang="en-US" sz="2000" dirty="0" err="1">
                <a:latin typeface="Courier"/>
                <a:cs typeface="Courier"/>
              </a:rPr>
              <a:t>VariantFiltration</a:t>
            </a:r>
            <a:r>
              <a:rPr lang="en-US" sz="20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-R $DATA/ref/human_g1k_b37_20.fasta 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-V output</a:t>
            </a:r>
            <a:r>
              <a:rPr lang="en-US" sz="2000" dirty="0" smtClean="0">
                <a:latin typeface="Courier"/>
                <a:cs typeface="Courier"/>
              </a:rPr>
              <a:t>/wgs_20_HC_jointcalls.vcf </a:t>
            </a:r>
            <a:r>
              <a:rPr lang="en-US" sz="2000" dirty="0">
                <a:latin typeface="Courier"/>
                <a:cs typeface="Courier"/>
              </a:rPr>
              <a:t>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--</a:t>
            </a:r>
            <a:r>
              <a:rPr lang="en-US" sz="2000" dirty="0" err="1">
                <a:latin typeface="Courier"/>
                <a:cs typeface="Courier"/>
              </a:rPr>
              <a:t>filterExpression</a:t>
            </a:r>
            <a:r>
              <a:rPr lang="en-US" sz="2000" dirty="0">
                <a:latin typeface="Courier"/>
                <a:cs typeface="Courier"/>
              </a:rPr>
              <a:t> "QD &lt; 2.0 ||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SOR &gt; 3.0 || MQ &lt; 40.0 || </a:t>
            </a:r>
            <a:r>
              <a:rPr lang="en-US" sz="2000" dirty="0" err="1">
                <a:latin typeface="Courier"/>
                <a:cs typeface="Courier"/>
              </a:rPr>
              <a:t>MQRankSum</a:t>
            </a:r>
            <a:r>
              <a:rPr lang="en-US" sz="2000" dirty="0">
                <a:latin typeface="Courier"/>
                <a:cs typeface="Courier"/>
              </a:rPr>
              <a:t> &lt; -12.5 ||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ReadPosRankSum</a:t>
            </a:r>
            <a:r>
              <a:rPr lang="en-US" sz="2000" dirty="0">
                <a:latin typeface="Courier"/>
                <a:cs typeface="Courier"/>
              </a:rPr>
              <a:t> &lt; -8.0" 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--</a:t>
            </a:r>
            <a:r>
              <a:rPr lang="en-US" sz="2000" dirty="0" err="1">
                <a:latin typeface="Courier"/>
                <a:cs typeface="Courier"/>
              </a:rPr>
              <a:t>filterName</a:t>
            </a:r>
            <a:r>
              <a:rPr lang="en-US" sz="2000" dirty="0">
                <a:latin typeface="Courier"/>
                <a:cs typeface="Courier"/>
              </a:rPr>
              <a:t> "HARD_FILTER" 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-o output</a:t>
            </a:r>
            <a:r>
              <a:rPr lang="en-US" sz="2000" dirty="0" smtClean="0">
                <a:latin typeface="Courier"/>
                <a:cs typeface="Courier"/>
              </a:rPr>
              <a:t>/wgs_20_HC_joint_filtered_snps.vcf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477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Variant Calling in Trio</a:t>
            </a:r>
          </a:p>
          <a:p>
            <a:r>
              <a:rPr lang="en-US" dirty="0" smtClean="0"/>
              <a:t>Open the filtered file in IGV </a:t>
            </a:r>
          </a:p>
          <a:p>
            <a:r>
              <a:rPr lang="en-US" dirty="0" smtClean="0"/>
              <a:t>Right-click on variant call track and choose "Suppress Filtered Sites" </a:t>
            </a:r>
            <a:r>
              <a:rPr lang="mr-IN" dirty="0" smtClean="0"/>
              <a:t>–</a:t>
            </a:r>
            <a:r>
              <a:rPr lang="en-US" dirty="0" smtClean="0"/>
              <a:t> notice our suspect variant goes away</a:t>
            </a:r>
          </a:p>
        </p:txBody>
      </p:sp>
    </p:spTree>
    <p:extLst>
      <p:ext uri="{BB962C8B-B14F-4D97-AF65-F5344CB8AC3E}">
        <p14:creationId xmlns:p14="http://schemas.microsoft.com/office/powerpoint/2010/main" val="146550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Genotype Refinement</a:t>
            </a:r>
          </a:p>
          <a:p>
            <a:r>
              <a:rPr lang="en-US" dirty="0" smtClean="0"/>
              <a:t>Use pedigree and population allele frequencies from high-confidence, multi-population reference (1000 Genomes) as priors for computing genotype probabilities for each sample at each site</a:t>
            </a:r>
          </a:p>
          <a:p>
            <a:pPr lvl="1"/>
            <a:r>
              <a:rPr lang="en-US" dirty="0" smtClean="0"/>
              <a:t>Depending on your sample population, a different reference </a:t>
            </a:r>
            <a:r>
              <a:rPr lang="en-US" dirty="0" err="1" smtClean="0"/>
              <a:t>callset</a:t>
            </a:r>
            <a:r>
              <a:rPr lang="en-US" dirty="0" smtClean="0"/>
              <a:t> or a subset of 1000G might be better</a:t>
            </a:r>
            <a:endParaRPr lang="en-US" dirty="0" smtClean="0"/>
          </a:p>
          <a:p>
            <a:r>
              <a:rPr lang="en-US" dirty="0" smtClean="0"/>
              <a:t>Mendelian errors are penalized using a probability of </a:t>
            </a:r>
            <a:r>
              <a:rPr lang="en-US" i="1" dirty="0" smtClean="0"/>
              <a:t>de novo </a:t>
            </a:r>
            <a:r>
              <a:rPr lang="en-US" dirty="0" smtClean="0"/>
              <a:t>mutation (1 x 10</a:t>
            </a:r>
            <a:r>
              <a:rPr lang="en-US" baseline="30000" dirty="0" smtClean="0"/>
              <a:t>-6</a:t>
            </a:r>
            <a:r>
              <a:rPr lang="en-US" dirty="0" smtClean="0"/>
              <a:t> by default)</a:t>
            </a:r>
          </a:p>
        </p:txBody>
      </p:sp>
    </p:spTree>
    <p:extLst>
      <p:ext uri="{BB962C8B-B14F-4D97-AF65-F5344CB8AC3E}">
        <p14:creationId xmlns:p14="http://schemas.microsoft.com/office/powerpoint/2010/main" val="253650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Variant Calling in Trio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Genotype refinement step 1: refine calls using 1000G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priors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</a:t>
            </a:r>
            <a:r>
              <a:rPr lang="en-US" sz="2000" dirty="0" smtClean="0">
                <a:latin typeface="Courier"/>
                <a:cs typeface="Courier"/>
              </a:rPr>
              <a:t>java </a:t>
            </a:r>
            <a:r>
              <a:rPr lang="en-US" sz="2000" dirty="0">
                <a:latin typeface="Courier"/>
                <a:cs typeface="Courier"/>
              </a:rPr>
              <a:t>-jar </a:t>
            </a:r>
            <a:r>
              <a:rPr lang="en-US" sz="2000" dirty="0" err="1" smtClean="0">
                <a:latin typeface="Courier"/>
                <a:cs typeface="Courier"/>
              </a:rPr>
              <a:t>SNPGenomeAnalysisTK.jar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-R $DATA/ref/human_g1k_b37_20.fasta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T </a:t>
            </a:r>
            <a:r>
              <a:rPr lang="en-US" sz="2000" dirty="0" err="1">
                <a:latin typeface="Courier"/>
                <a:cs typeface="Courier"/>
              </a:rPr>
              <a:t>CalculateGenotypePosteriors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-supporting </a:t>
            </a:r>
            <a:r>
              <a:rPr lang="en-US" sz="2000" dirty="0" smtClean="0">
                <a:latin typeface="Courier"/>
                <a:cs typeface="Courier"/>
              </a:rPr>
              <a:t>$DATA/</a:t>
            </a:r>
            <a:r>
              <a:rPr lang="en-US" sz="2000" dirty="0" err="1" smtClean="0">
                <a:latin typeface="Courier"/>
                <a:cs typeface="Courier"/>
              </a:rPr>
              <a:t>vcfs</a:t>
            </a:r>
            <a:r>
              <a:rPr lang="en-US" sz="2000" dirty="0" smtClean="0">
                <a:latin typeface="Courier"/>
                <a:cs typeface="Courier"/>
              </a:rPr>
              <a:t>/1000G_20.</a:t>
            </a:r>
            <a:r>
              <a:rPr lang="en-US" sz="2000" dirty="0">
                <a:latin typeface="Courier"/>
                <a:cs typeface="Courier"/>
              </a:rPr>
              <a:t>sites.vcf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 err="1">
                <a:latin typeface="Courier"/>
                <a:cs typeface="Courier"/>
              </a:rPr>
              <a:t>ped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$DATA/</a:t>
            </a:r>
            <a:r>
              <a:rPr lang="en-US" sz="2000" dirty="0" err="1" smtClean="0">
                <a:latin typeface="Courier"/>
                <a:cs typeface="Courier"/>
              </a:rPr>
              <a:t>bams</a:t>
            </a:r>
            <a:r>
              <a:rPr lang="en-US" sz="2000" dirty="0" smtClean="0">
                <a:latin typeface="Courier"/>
                <a:cs typeface="Courier"/>
              </a:rPr>
              <a:t>/trio-calling/</a:t>
            </a:r>
            <a:r>
              <a:rPr lang="en-US" sz="2000" dirty="0" err="1" smtClean="0">
                <a:latin typeface="Courier"/>
                <a:cs typeface="Courier"/>
              </a:rPr>
              <a:t>trio.ped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V output</a:t>
            </a:r>
            <a:r>
              <a:rPr lang="en-US" sz="2000" dirty="0" smtClean="0">
                <a:latin typeface="Courier"/>
                <a:cs typeface="Courier"/>
              </a:rPr>
              <a:t>/wgs_20_HC_joint_filtered_snps.vcf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-L 20:10000000-10200000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o </a:t>
            </a:r>
            <a:r>
              <a:rPr lang="en-US" sz="2000" dirty="0" smtClean="0">
                <a:latin typeface="Courier"/>
                <a:cs typeface="Courier"/>
              </a:rPr>
              <a:t>output/</a:t>
            </a:r>
            <a:r>
              <a:rPr lang="en-US" sz="2000" dirty="0">
                <a:latin typeface="Courier"/>
                <a:cs typeface="Courier"/>
              </a:rPr>
              <a:t>wgs_20_HC_joint_</a:t>
            </a:r>
            <a:r>
              <a:rPr lang="en-US" sz="2000" dirty="0" smtClean="0">
                <a:latin typeface="Courier"/>
                <a:cs typeface="Courier"/>
              </a:rPr>
              <a:t>postCGP.vcf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511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Variant Calling in Trio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Genotype refinement step 2: filter out low-quality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genotypes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java -jar </a:t>
            </a:r>
            <a:r>
              <a:rPr lang="en-US" sz="2000" dirty="0" err="1" smtClean="0">
                <a:latin typeface="Courier"/>
                <a:cs typeface="Courier"/>
              </a:rPr>
              <a:t>SNPGenomeAnalysisTK.jar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T </a:t>
            </a:r>
            <a:r>
              <a:rPr lang="en-US" sz="2000" dirty="0" err="1">
                <a:latin typeface="Courier"/>
                <a:cs typeface="Courier"/>
              </a:rPr>
              <a:t>VariantFiltration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R $DATA/ref/human_g1k_b37_20.fasta \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-V </a:t>
            </a:r>
            <a:r>
              <a:rPr lang="en-US" sz="2000" dirty="0">
                <a:latin typeface="Courier"/>
                <a:cs typeface="Courier"/>
              </a:rPr>
              <a:t>output/wgs_20_HC_joint_postCGP.vcf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-L 20:10000000-10200000 \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 err="1" smtClean="0">
                <a:latin typeface="Courier"/>
                <a:cs typeface="Courier"/>
              </a:rPr>
              <a:t>G_filter</a:t>
            </a:r>
            <a:r>
              <a:rPr lang="en-US" sz="2000" dirty="0" smtClean="0">
                <a:latin typeface="Courier"/>
                <a:cs typeface="Courier"/>
              </a:rPr>
              <a:t> "GQ &lt; 20.0" -</a:t>
            </a:r>
            <a:r>
              <a:rPr lang="en-US" sz="2000" dirty="0" err="1" smtClean="0">
                <a:latin typeface="Courier"/>
                <a:cs typeface="Courier"/>
              </a:rPr>
              <a:t>G_filterName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lowGQ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-o output/wgs_20_HC_joint_postCGP_filtered.vcf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422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Variant Calling in Trio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Genotype refinement step 3: annotate possible </a:t>
            </a:r>
            <a:r>
              <a:rPr lang="en-US" sz="2000" i="1" dirty="0" smtClean="0">
                <a:latin typeface="Courier"/>
                <a:cs typeface="Courier"/>
              </a:rPr>
              <a:t>de novo</a:t>
            </a:r>
            <a:r>
              <a:rPr lang="en-US" sz="2000" dirty="0" smtClean="0">
                <a:latin typeface="Courier"/>
                <a:cs typeface="Courier"/>
              </a:rPr>
              <a:t> # variants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 java -jar </a:t>
            </a:r>
            <a:r>
              <a:rPr lang="en-US" sz="2000" dirty="0" err="1" smtClean="0">
                <a:latin typeface="Courier"/>
                <a:cs typeface="Courier"/>
              </a:rPr>
              <a:t>SNPGenomeAnalysisTK.jar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-T </a:t>
            </a:r>
            <a:r>
              <a:rPr lang="en-US" sz="2000" dirty="0" err="1" smtClean="0">
                <a:latin typeface="Courier"/>
                <a:cs typeface="Courier"/>
              </a:rPr>
              <a:t>VariantAnnotator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-R $DATA/ref/human_g1k_b37_20.fasta \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V output/wgs_20_HC_joint_postCGP_filtered.vcf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-L 20:10000000-10200000 \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A </a:t>
            </a:r>
            <a:r>
              <a:rPr lang="en-US" sz="2000" dirty="0" err="1">
                <a:latin typeface="Courier"/>
                <a:cs typeface="Courier"/>
              </a:rPr>
              <a:t>PossibleDeNovo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 err="1">
                <a:latin typeface="Courier"/>
                <a:cs typeface="Courier"/>
              </a:rPr>
              <a:t>ped</a:t>
            </a:r>
            <a:r>
              <a:rPr lang="en-US" sz="2000" dirty="0">
                <a:latin typeface="Courier"/>
                <a:cs typeface="Courier"/>
              </a:rPr>
              <a:t> $DATA/</a:t>
            </a:r>
            <a:r>
              <a:rPr lang="en-US" sz="2000" dirty="0" err="1">
                <a:latin typeface="Courier"/>
                <a:cs typeface="Courier"/>
              </a:rPr>
              <a:t>bams</a:t>
            </a:r>
            <a:r>
              <a:rPr lang="en-US" sz="2000" dirty="0">
                <a:latin typeface="Courier"/>
                <a:cs typeface="Courier"/>
              </a:rPr>
              <a:t>/trio-calling/</a:t>
            </a:r>
            <a:r>
              <a:rPr lang="en-US" sz="2000" dirty="0" err="1">
                <a:latin typeface="Courier"/>
                <a:cs typeface="Courier"/>
              </a:rPr>
              <a:t>trio.ped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o output/</a:t>
            </a:r>
            <a:r>
              <a:rPr lang="en-US" sz="2000" dirty="0" smtClean="0">
                <a:latin typeface="Courier"/>
                <a:cs typeface="Courier"/>
              </a:rPr>
              <a:t>wgs_20_HC_joint_postCGP_filtered_deNovos.vcf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4768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HAPLOTYPES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The alleles at polymorphic sites on a single chromosome constitute a haplotype</a:t>
            </a:r>
          </a:p>
          <a:p>
            <a:r>
              <a:rPr lang="en-US" dirty="0" smtClean="0"/>
              <a:t>Two alleles on the same chromosome are said to be "in phase"</a:t>
            </a:r>
          </a:p>
          <a:p>
            <a:r>
              <a:rPr lang="en-US" dirty="0" smtClean="0"/>
              <a:t>It is impossible to determine phase from genotypes absent any linkage information</a:t>
            </a:r>
          </a:p>
          <a:p>
            <a:r>
              <a:rPr lang="en-US" dirty="0" smtClean="0"/>
              <a:t>Sequencing data provides linkage information:</a:t>
            </a:r>
          </a:p>
          <a:p>
            <a:pPr marL="0" indent="0" algn="ctr">
              <a:buNone/>
            </a:pPr>
            <a:r>
              <a:rPr lang="en-US" dirty="0" smtClean="0">
                <a:latin typeface="Courier"/>
                <a:cs typeface="Courier"/>
              </a:rPr>
              <a:t>Ref:  AAGTACATCGACATAGAAACATGATAGAA</a:t>
            </a:r>
          </a:p>
          <a:p>
            <a:pPr marL="0" indent="0" algn="ctr">
              <a:buNone/>
            </a:pPr>
            <a:r>
              <a:rPr lang="en-US" dirty="0" smtClean="0">
                <a:latin typeface="Courier"/>
                <a:cs typeface="Courier"/>
              </a:rPr>
              <a:t>Read: AAG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A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 smtClean="0">
                <a:latin typeface="Courier"/>
                <a:cs typeface="Courier"/>
              </a:rPr>
              <a:t>ATC----------CA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G</a:t>
            </a:r>
            <a:r>
              <a:rPr lang="en-US" dirty="0" smtClean="0">
                <a:latin typeface="Courier"/>
                <a:cs typeface="Courier"/>
              </a:rPr>
              <a:t>GATAGA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endParaRPr lang="en-US" b="1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870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HAPLOTYPES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Importance</a:t>
            </a:r>
          </a:p>
          <a:p>
            <a:r>
              <a:rPr lang="en-US" dirty="0" smtClean="0"/>
              <a:t>Alleles within the same haplotype "tag" each other</a:t>
            </a:r>
          </a:p>
          <a:p>
            <a:pPr lvl="1"/>
            <a:r>
              <a:rPr lang="en-US" dirty="0" smtClean="0"/>
              <a:t>In humans, </a:t>
            </a:r>
            <a:r>
              <a:rPr lang="en-US" dirty="0" smtClean="0"/>
              <a:t>a relatively small number of variants is required to indicate the haploid sequences of the entire genome (with some level of error)</a:t>
            </a:r>
          </a:p>
          <a:p>
            <a:r>
              <a:rPr lang="en-US" dirty="0" smtClean="0"/>
              <a:t>Some phenotypes are dependent on two or more alleles occurring on the same chromosome</a:t>
            </a:r>
          </a:p>
          <a:p>
            <a:r>
              <a:rPr lang="en-US" dirty="0" smtClean="0"/>
              <a:t>Enable allele-specific analyses of gene expression and epigenetics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945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6270287" cy="5156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Imagine two hypothetical ancestors of all humans ("Adam and Eve")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Meiotic recombination generates unique haplotypes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Haplotypes combine uniquely in each mating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Offspring establish their own lineages (populations) with some haplotypes more frequent than others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Haplotype diversity is maintaine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d through outbreeding</a:t>
            </a:r>
            <a:endParaRPr lang="en-US" dirty="0" smtClean="0">
              <a:solidFill>
                <a:srgbClr val="000000"/>
              </a:solidFill>
              <a:latin typeface="+mj-lt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4041"/>
          <a:stretch/>
        </p:blipFill>
        <p:spPr>
          <a:xfrm>
            <a:off x="6422687" y="1574800"/>
            <a:ext cx="2619713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1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36700"/>
            <a:ext cx="8839201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Example: </a:t>
            </a:r>
            <a:r>
              <a:rPr lang="en-US" u="sng" dirty="0" err="1" smtClean="0"/>
              <a:t>mtDNA</a:t>
            </a:r>
            <a:r>
              <a:rPr lang="en-US" u="sng" dirty="0" smtClean="0"/>
              <a:t> </a:t>
            </a:r>
            <a:r>
              <a:rPr lang="en-US" u="sng" dirty="0" err="1" smtClean="0"/>
              <a:t>Haplogroups</a:t>
            </a:r>
            <a:endParaRPr lang="en-US" u="sng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50" y="2225754"/>
            <a:ext cx="6890749" cy="45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9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LINKAGE DISEQUILIBRIUM (LD)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Non-random association of two alleles due to co-inheritance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Expressed in terms of correlation coefficient (r</a:t>
            </a:r>
            <a:r>
              <a:rPr lang="en-US" baseline="30000" dirty="0" smtClean="0">
                <a:solidFill>
                  <a:srgbClr val="000000"/>
                </a:solidFill>
                <a:latin typeface="+mj-lt"/>
                <a:cs typeface="Courier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) between 0-1, where 1 means alleles are always inherited together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Generally, the closer two sites are on the same chromosome, the higher their LD</a:t>
            </a:r>
          </a:p>
          <a:p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LD extends over fairly long distance in humans </a:t>
            </a:r>
            <a:r>
              <a:rPr lang="mr-IN" dirty="0" smtClean="0">
                <a:solidFill>
                  <a:srgbClr val="000000"/>
                </a:solidFill>
                <a:latin typeface="+mj-lt"/>
                <a:cs typeface="Courier"/>
              </a:rPr>
              <a:t>–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 on average, sites 50 kb apart have </a:t>
            </a:r>
            <a:r>
              <a:rPr lang="en-US" dirty="0" smtClean="0">
                <a:solidFill>
                  <a:srgbClr val="000000"/>
                </a:solidFill>
                <a:cs typeface="Courier"/>
              </a:rPr>
              <a:t>r</a:t>
            </a:r>
            <a:r>
              <a:rPr lang="en-US" baseline="30000" dirty="0" smtClean="0">
                <a:solidFill>
                  <a:srgbClr val="000000"/>
                </a:solidFill>
                <a:cs typeface="Courier"/>
              </a:rPr>
              <a:t>2 </a:t>
            </a:r>
            <a:r>
              <a:rPr lang="en-US" dirty="0" smtClean="0">
                <a:solidFill>
                  <a:srgbClr val="000000"/>
                </a:solidFill>
                <a:cs typeface="Courier"/>
              </a:rPr>
              <a:t>&gt; 0.8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This fact is key to the success of human genomic studies</a:t>
            </a:r>
            <a:endParaRPr lang="en-US" dirty="0" smtClean="0">
              <a:solidFill>
                <a:srgbClr val="000000"/>
              </a:solidFill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28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DETERMINING HAPLOYPTES (PHASING)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Three methods</a:t>
            </a:r>
            <a:endParaRPr lang="en-US" dirty="0">
              <a:solidFill>
                <a:srgbClr val="000000"/>
              </a:solidFill>
              <a:latin typeface="+mj-lt"/>
              <a:cs typeface="Courier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Probabilistic: given a large number of reference sequences, identify patterns of co-occurring alleles; match new samples to these patterns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Semi-deterministic: given genotypes of multiple individuals in a pedigree, offspring haplotypes can be determined from parents (except when both parents are heterozygous)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Courier"/>
              </a:rPr>
              <a:t>Direct: some cutting-edge sequencing methods/technologies enable phase to be determined over long distances (10s to 100s of kb)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90500"/>
            <a:ext cx="8763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PROBABALISTIC PHASING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399" y="1574800"/>
            <a:ext cx="8902701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Reference haplotypes from many populations have be generated by large consortium efforts</a:t>
            </a:r>
          </a:p>
          <a:p>
            <a:r>
              <a:rPr lang="en-US" dirty="0" smtClean="0"/>
              <a:t>Phasing algorithms break the genome into blocks in which # </a:t>
            </a:r>
            <a:r>
              <a:rPr lang="en-US" dirty="0" err="1" smtClean="0"/>
              <a:t>haploypes</a:t>
            </a:r>
            <a:r>
              <a:rPr lang="en-US" dirty="0" smtClean="0"/>
              <a:t> &lt;&lt; # sequences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92" y="3746500"/>
            <a:ext cx="6392808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17299</TotalTime>
  <Words>1627</Words>
  <Application>Microsoft Macintosh PowerPoint</Application>
  <PresentationFormat>On-screen Show (4:3)</PresentationFormat>
  <Paragraphs>176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Haplotypes, Somatic and de novo variant calling</vt:lpstr>
      <vt:lpstr>PLOIDY</vt:lpstr>
      <vt:lpstr>HAPLOTYPES</vt:lpstr>
      <vt:lpstr>HAPLOTYPES</vt:lpstr>
      <vt:lpstr>RECOMBINATION</vt:lpstr>
      <vt:lpstr>RECOMBINATION</vt:lpstr>
      <vt:lpstr>LINKAGE DISEQUILIBRIUM (LD)</vt:lpstr>
      <vt:lpstr>DETERMINING HAPLOYPTES (PHASING)</vt:lpstr>
      <vt:lpstr>PROBABALISTIC PHASING</vt:lpstr>
      <vt:lpstr>PROBABALISTIC PHASING</vt:lpstr>
      <vt:lpstr>IMPUTATION</vt:lpstr>
      <vt:lpstr>PROBABALISTIC PHASING AND IMPUTATION</vt:lpstr>
      <vt:lpstr>PROBABALISTIC PHASING AND IMPUTATION</vt:lpstr>
      <vt:lpstr>PROBABALISTIC PHASING</vt:lpstr>
      <vt:lpstr>PROBABALISTIC PHASING</vt:lpstr>
      <vt:lpstr>PROBABALISTIC PHASING</vt:lpstr>
      <vt:lpstr>GERMLINE VS SOMATIC</vt:lpstr>
      <vt:lpstr>EXPERIMENTAL DESIGN</vt:lpstr>
      <vt:lpstr>EXPERIMENTAL DESIGN</vt:lpstr>
      <vt:lpstr>EXPERIMENTAL DESIGN</vt:lpstr>
      <vt:lpstr>EXPERIMENTAL DESIGN</vt:lpstr>
      <vt:lpstr>EXPERIMENTAL DESIGN</vt:lpstr>
      <vt:lpstr>EXPERIMENTAL DESIGN</vt:lpstr>
      <vt:lpstr>EXPERIMENTAL DESIGN</vt:lpstr>
      <vt:lpstr>EXPERIMENTAL DESIGN</vt:lpstr>
      <vt:lpstr>EXPERIMENTAL DESIGN</vt:lpstr>
      <vt:lpstr>EXPERIMENTAL DESIGN</vt:lpstr>
      <vt:lpstr>EXPERIMENTAL DESIGN</vt:lpstr>
      <vt:lpstr>EXPERIMENTAL DESIGN</vt:lpstr>
    </vt:vector>
  </TitlesOfParts>
  <Company>NHGRI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John Didion</cp:lastModifiedBy>
  <cp:revision>392</cp:revision>
  <dcterms:created xsi:type="dcterms:W3CDTF">2016-11-26T13:55:20Z</dcterms:created>
  <dcterms:modified xsi:type="dcterms:W3CDTF">2017-05-17T14:12:10Z</dcterms:modified>
</cp:coreProperties>
</file>