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7"/>
  </p:handoutMasterIdLst>
  <p:sldIdLst>
    <p:sldId id="390" r:id="rId2"/>
    <p:sldId id="400" r:id="rId3"/>
    <p:sldId id="401" r:id="rId4"/>
    <p:sldId id="402" r:id="rId5"/>
    <p:sldId id="40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46" autoAdjust="0"/>
    <p:restoredTop sz="97094" autoAdjust="0"/>
  </p:normalViewPr>
  <p:slideViewPr>
    <p:cSldViewPr snapToGrid="0" snapToObjects="1">
      <p:cViewPr>
        <p:scale>
          <a:sx n="100" d="100"/>
          <a:sy n="100" d="100"/>
        </p:scale>
        <p:origin x="-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Thursday, May 11, 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May 11,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Thursday, May 11,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May 11,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May 11,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Thursday, May 11, 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Thursday, May 11, 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May 11,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May 11,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May 11,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Thursday, May 11,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May 11, 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SNPs: </a:t>
            </a:r>
            <a:r>
              <a:rPr lang="en-US" dirty="0" err="1"/>
              <a:t>indels</a:t>
            </a:r>
            <a:r>
              <a:rPr lang="en-US" dirty="0"/>
              <a:t>, copy number variants, and structural variants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InDel</a:t>
            </a:r>
            <a:r>
              <a:rPr lang="en-US" dirty="0" smtClean="0"/>
              <a:t> is detected as a loss or gain relative to the reference</a:t>
            </a:r>
          </a:p>
          <a:p>
            <a:pPr marL="0" indent="0" algn="ctr">
              <a:buNone/>
            </a:pPr>
            <a:r>
              <a:rPr lang="en-US" sz="1800" dirty="0" smtClean="0">
                <a:latin typeface="Courier"/>
                <a:cs typeface="Courier"/>
              </a:rPr>
              <a:t>Reference:      ACCATAGC       ACC--ATAGC</a:t>
            </a:r>
          </a:p>
          <a:p>
            <a:pPr marL="0" indent="0" algn="ctr">
              <a:buNone/>
            </a:pPr>
            <a:r>
              <a:rPr lang="en-US" sz="1800" dirty="0" smtClean="0">
                <a:latin typeface="Courier"/>
                <a:cs typeface="Courier"/>
              </a:rPr>
              <a:t>Allele A: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      ACC--AGC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       ACCGGATAAC</a:t>
            </a:r>
          </a:p>
          <a:p>
            <a:pPr marL="0" indent="0" algn="ctr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Allele B:    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  ACC--AGC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       ACCGGATAAC</a:t>
            </a:r>
          </a:p>
          <a:p>
            <a:r>
              <a:rPr lang="en-US" dirty="0" smtClean="0"/>
              <a:t>SNV callers generally also detect </a:t>
            </a:r>
            <a:r>
              <a:rPr lang="en-US" dirty="0" err="1" smtClean="0"/>
              <a:t>indels</a:t>
            </a:r>
            <a:r>
              <a:rPr lang="en-US" dirty="0" smtClean="0"/>
              <a:t> from 1 bp up to about the length of a sequencing read</a:t>
            </a:r>
          </a:p>
        </p:txBody>
      </p:sp>
    </p:spTree>
    <p:extLst>
      <p:ext uri="{BB962C8B-B14F-4D97-AF65-F5344CB8AC3E}">
        <p14:creationId xmlns:p14="http://schemas.microsoft.com/office/powerpoint/2010/main" val="20877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SV CALLING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71544"/>
            <a:ext cx="7021580" cy="46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SV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ability to detect SVs depends on several factors:</a:t>
            </a:r>
          </a:p>
          <a:p>
            <a:pPr lvl="1"/>
            <a:r>
              <a:rPr lang="en-US" dirty="0" smtClean="0"/>
              <a:t>Duplications: size, age, number of copies</a:t>
            </a:r>
          </a:p>
          <a:p>
            <a:pPr lvl="1"/>
            <a:r>
              <a:rPr lang="en-US" dirty="0" smtClean="0"/>
              <a:t>Deletions: size, hemi- or homozygous, uniqueness of deleted sequence</a:t>
            </a:r>
          </a:p>
          <a:p>
            <a:pPr lvl="1"/>
            <a:r>
              <a:rPr lang="en-US" dirty="0" smtClean="0"/>
              <a:t>Translocations and inversions: number of reads spanning breakpoint(s), ability of aligner to map split reads</a:t>
            </a:r>
          </a:p>
          <a:p>
            <a:r>
              <a:rPr lang="en-US" dirty="0" smtClean="0"/>
              <a:t>SV calling requires specialized tools </a:t>
            </a:r>
            <a:r>
              <a:rPr lang="mr-IN" dirty="0" smtClean="0"/>
              <a:t>–</a:t>
            </a:r>
            <a:r>
              <a:rPr lang="en-US" dirty="0" smtClean="0"/>
              <a:t> SNV callers won't do this</a:t>
            </a:r>
          </a:p>
          <a:p>
            <a:r>
              <a:rPr lang="en-US" dirty="0" smtClean="0"/>
              <a:t>SV callers don't agree well; generally best to take consensus of multiple tools</a:t>
            </a:r>
          </a:p>
        </p:txBody>
      </p:sp>
    </p:spTree>
    <p:extLst>
      <p:ext uri="{BB962C8B-B14F-4D97-AF65-F5344CB8AC3E}">
        <p14:creationId xmlns:p14="http://schemas.microsoft.com/office/powerpoint/2010/main" val="18414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GERMLINE VS SOMATIC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Germline variants were present at or before the zygote stage and exist in most/all cells in the body; these are the variants that will be passed to the next generation</a:t>
            </a:r>
          </a:p>
          <a:p>
            <a:r>
              <a:rPr lang="en-US" dirty="0" smtClean="0"/>
              <a:t>Somatic variants arise later</a:t>
            </a:r>
          </a:p>
          <a:p>
            <a:pPr lvl="1"/>
            <a:r>
              <a:rPr lang="en-US" dirty="0" smtClean="0"/>
              <a:t>Typically associated with a disease process</a:t>
            </a:r>
          </a:p>
          <a:p>
            <a:pPr lvl="1"/>
            <a:r>
              <a:rPr lang="en-US" dirty="0" smtClean="0"/>
              <a:t>Generally discussed in the context of cancer </a:t>
            </a:r>
            <a:r>
              <a:rPr lang="mr-IN" dirty="0" smtClean="0"/>
              <a:t>–</a:t>
            </a:r>
            <a:r>
              <a:rPr lang="en-US" dirty="0" smtClean="0"/>
              <a:t> mutations present in tumors</a:t>
            </a:r>
          </a:p>
          <a:p>
            <a:r>
              <a:rPr lang="en-US" dirty="0" smtClean="0"/>
              <a:t>Somatic variant calling requires matched somatic and </a:t>
            </a:r>
            <a:r>
              <a:rPr lang="en-US" smtClean="0"/>
              <a:t>germline samples (</a:t>
            </a:r>
            <a:r>
              <a:rPr lang="en-US" i="1" dirty="0" smtClean="0"/>
              <a:t>e.g. </a:t>
            </a:r>
            <a:r>
              <a:rPr lang="en-US" dirty="0" smtClean="0"/>
              <a:t>tumor/normal) </a:t>
            </a:r>
          </a:p>
        </p:txBody>
      </p:sp>
    </p:spTree>
    <p:extLst>
      <p:ext uri="{BB962C8B-B14F-4D97-AF65-F5344CB8AC3E}">
        <p14:creationId xmlns:p14="http://schemas.microsoft.com/office/powerpoint/2010/main" val="27719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15152</TotalTime>
  <Words>226</Words>
  <Application>Microsoft Macintosh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Beyond SNPs: indels, copy number variants, and structural variants</vt:lpstr>
      <vt:lpstr>INDEL CALLING</vt:lpstr>
      <vt:lpstr>SV CALLING</vt:lpstr>
      <vt:lpstr>SV CALLING</vt:lpstr>
      <vt:lpstr>GERMLINE VS SOMATIC</vt:lpstr>
    </vt:vector>
  </TitlesOfParts>
  <Company>NHGRI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John Didion</cp:lastModifiedBy>
  <cp:revision>362</cp:revision>
  <dcterms:created xsi:type="dcterms:W3CDTF">2016-11-26T13:55:20Z</dcterms:created>
  <dcterms:modified xsi:type="dcterms:W3CDTF">2017-05-12T02:00:58Z</dcterms:modified>
</cp:coreProperties>
</file>