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69"/>
  </p:handoutMasterIdLst>
  <p:sldIdLst>
    <p:sldId id="390" r:id="rId2"/>
    <p:sldId id="407" r:id="rId3"/>
    <p:sldId id="408" r:id="rId4"/>
    <p:sldId id="409" r:id="rId5"/>
    <p:sldId id="416" r:id="rId6"/>
    <p:sldId id="417" r:id="rId7"/>
    <p:sldId id="418" r:id="rId8"/>
    <p:sldId id="419" r:id="rId9"/>
    <p:sldId id="410" r:id="rId10"/>
    <p:sldId id="412" r:id="rId11"/>
    <p:sldId id="411" r:id="rId12"/>
    <p:sldId id="413" r:id="rId13"/>
    <p:sldId id="414" r:id="rId14"/>
    <p:sldId id="415" r:id="rId15"/>
    <p:sldId id="421" r:id="rId16"/>
    <p:sldId id="422" r:id="rId17"/>
    <p:sldId id="426" r:id="rId18"/>
    <p:sldId id="428" r:id="rId19"/>
    <p:sldId id="427" r:id="rId20"/>
    <p:sldId id="420" r:id="rId21"/>
    <p:sldId id="423" r:id="rId22"/>
    <p:sldId id="424" r:id="rId23"/>
    <p:sldId id="425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2" r:id="rId46"/>
    <p:sldId id="451" r:id="rId47"/>
    <p:sldId id="453" r:id="rId48"/>
    <p:sldId id="454" r:id="rId49"/>
    <p:sldId id="455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70" r:id="rId60"/>
    <p:sldId id="466" r:id="rId61"/>
    <p:sldId id="467" r:id="rId62"/>
    <p:sldId id="469" r:id="rId63"/>
    <p:sldId id="468" r:id="rId64"/>
    <p:sldId id="471" r:id="rId65"/>
    <p:sldId id="472" r:id="rId66"/>
    <p:sldId id="473" r:id="rId67"/>
    <p:sldId id="47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99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720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werandsamplesize.com/Calculator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genetics and association studies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Binary Traits (Case/Control Studies)</a:t>
            </a:r>
          </a:p>
          <a:p>
            <a:r>
              <a:rPr lang="en-US" dirty="0" smtClean="0"/>
              <a:t>Case/Control studies require matched populations of affected and unaffected individuals</a:t>
            </a:r>
          </a:p>
          <a:p>
            <a:pPr lvl="1"/>
            <a:r>
              <a:rPr lang="en-US" dirty="0" smtClean="0"/>
              <a:t>Matched means: as similar as possible in all aspects except the trait being studied</a:t>
            </a:r>
          </a:p>
          <a:p>
            <a:pPr lvl="1"/>
            <a:r>
              <a:rPr lang="en-US" dirty="0" smtClean="0"/>
              <a:t>Many potential confounding factors: kinship, shared ancestry, correlated traits, genetic heterogeneity, </a:t>
            </a:r>
            <a:r>
              <a:rPr lang="en-US" dirty="0" err="1" smtClean="0"/>
              <a:t>pleiotropy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4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Quantitative Traits</a:t>
            </a:r>
          </a:p>
          <a:p>
            <a:r>
              <a:rPr lang="en-US" dirty="0" smtClean="0"/>
              <a:t>Association can also be used to study continuous (quantitative) traits (</a:t>
            </a:r>
            <a:r>
              <a:rPr lang="en-US" i="1" dirty="0" smtClean="0"/>
              <a:t>e.g. </a:t>
            </a:r>
            <a:r>
              <a:rPr lang="en-US" dirty="0" smtClean="0"/>
              <a:t>height) </a:t>
            </a:r>
            <a:r>
              <a:rPr lang="mr-IN" dirty="0" smtClean="0"/>
              <a:t>–</a:t>
            </a:r>
            <a:r>
              <a:rPr lang="en-US" dirty="0" smtClean="0"/>
              <a:t> different alleles associated with larger or smaller trait values</a:t>
            </a:r>
          </a:p>
          <a:p>
            <a:r>
              <a:rPr lang="en-US" dirty="0" smtClean="0"/>
              <a:t>Heterozygotes may have intermediate trait values, or they may have higher/lower than expected values (over/</a:t>
            </a:r>
            <a:r>
              <a:rPr lang="en-US" dirty="0" err="1" smtClean="0"/>
              <a:t>underdominance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35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Quantitative Traits</a:t>
            </a:r>
          </a:p>
          <a:p>
            <a:r>
              <a:rPr lang="en-US" dirty="0" smtClean="0"/>
              <a:t>Quantitative trait studies require genetically similar individuals with wide range of phenotypic values</a:t>
            </a:r>
          </a:p>
          <a:p>
            <a:pPr lvl="1"/>
            <a:r>
              <a:rPr lang="en-US" dirty="0" smtClean="0"/>
              <a:t>These studies work for some human traits, </a:t>
            </a:r>
            <a:r>
              <a:rPr lang="en-US" i="1" dirty="0" smtClean="0"/>
              <a:t>e.g. </a:t>
            </a:r>
            <a:r>
              <a:rPr lang="en-US" dirty="0" smtClean="0"/>
              <a:t>morphology; however, they tend to require very large sample sizes (&gt;100k)</a:t>
            </a:r>
          </a:p>
          <a:p>
            <a:pPr lvl="1"/>
            <a:r>
              <a:rPr lang="en-US" dirty="0" smtClean="0"/>
              <a:t>More commonly applied to model organisms, in which genetic background can be controlled</a:t>
            </a:r>
          </a:p>
        </p:txBody>
      </p:sp>
    </p:spTree>
    <p:extLst>
      <p:ext uri="{BB962C8B-B14F-4D97-AF65-F5344CB8AC3E}">
        <p14:creationId xmlns:p14="http://schemas.microsoft.com/office/powerpoint/2010/main" val="7309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Experimental Design</a:t>
            </a:r>
          </a:p>
          <a:p>
            <a:r>
              <a:rPr lang="en-US" dirty="0"/>
              <a:t>Know whether you're generating or testing </a:t>
            </a:r>
            <a:r>
              <a:rPr lang="en-US" dirty="0" smtClean="0"/>
              <a:t>hypotheses</a:t>
            </a:r>
          </a:p>
          <a:p>
            <a:r>
              <a:rPr lang="en-US" dirty="0" smtClean="0"/>
              <a:t>Sample size and power</a:t>
            </a:r>
          </a:p>
          <a:p>
            <a:pPr lvl="1"/>
            <a:r>
              <a:rPr lang="en-US" dirty="0" smtClean="0"/>
              <a:t>Estimate the frequency of the trait</a:t>
            </a:r>
          </a:p>
          <a:p>
            <a:pPr lvl="1"/>
            <a:r>
              <a:rPr lang="en-US" dirty="0" smtClean="0"/>
              <a:t>Estimate the effect size of the trait</a:t>
            </a:r>
          </a:p>
          <a:p>
            <a:pPr lvl="1"/>
            <a:r>
              <a:rPr lang="en-US" dirty="0" smtClean="0"/>
              <a:t>Determine the acceptable error rate</a:t>
            </a:r>
          </a:p>
          <a:p>
            <a:pPr lvl="1"/>
            <a:r>
              <a:rPr lang="en-US" dirty="0" smtClean="0"/>
              <a:t>Compute the minimum necessary sample size (</a:t>
            </a:r>
            <a:r>
              <a:rPr lang="en-US" dirty="0"/>
              <a:t>power analysis): </a:t>
            </a:r>
            <a:r>
              <a:rPr lang="en-US" dirty="0">
                <a:hlinkClick r:id="rId2"/>
              </a:rPr>
              <a:t>http://powerandsamplesize.com/Calculators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If you can't get close to the required sample size, either change your expectations or don't do the study!</a:t>
            </a:r>
          </a:p>
        </p:txBody>
      </p:sp>
    </p:spTree>
    <p:extLst>
      <p:ext uri="{BB962C8B-B14F-4D97-AF65-F5344CB8AC3E}">
        <p14:creationId xmlns:p14="http://schemas.microsoft.com/office/powerpoint/2010/main" val="29687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Experimental Design</a:t>
            </a:r>
          </a:p>
          <a:p>
            <a:r>
              <a:rPr lang="en-US" dirty="0" smtClean="0"/>
              <a:t>Eliminate any biases you can</a:t>
            </a:r>
          </a:p>
          <a:p>
            <a:pPr lvl="1"/>
            <a:r>
              <a:rPr lang="en-US" dirty="0"/>
              <a:t>Randomize in blocks when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Random rather than selective enrollment</a:t>
            </a:r>
          </a:p>
          <a:p>
            <a:pPr lvl="1"/>
            <a:r>
              <a:rPr lang="en-US" dirty="0" smtClean="0"/>
              <a:t>Don't confound phenotype with enrollment site</a:t>
            </a:r>
          </a:p>
          <a:p>
            <a:pPr lvl="1"/>
            <a:r>
              <a:rPr lang="en-US" dirty="0" smtClean="0"/>
              <a:t>Randomize sample batches</a:t>
            </a:r>
          </a:p>
          <a:p>
            <a:r>
              <a:rPr lang="en-US" dirty="0" smtClean="0"/>
              <a:t>Recognize that non-biological variation is introduced at every step</a:t>
            </a:r>
          </a:p>
          <a:p>
            <a:r>
              <a:rPr lang="en-US" dirty="0"/>
              <a:t>B</a:t>
            </a:r>
            <a:r>
              <a:rPr lang="en-US" dirty="0" smtClean="0"/>
              <a:t>e cognizant of any biases you can't eliminate, and correct for them in the data</a:t>
            </a:r>
          </a:p>
        </p:txBody>
      </p:sp>
    </p:spTree>
    <p:extLst>
      <p:ext uri="{BB962C8B-B14F-4D97-AF65-F5344CB8AC3E}">
        <p14:creationId xmlns:p14="http://schemas.microsoft.com/office/powerpoint/2010/main" val="42809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Types of Analyses</a:t>
            </a:r>
          </a:p>
          <a:p>
            <a:r>
              <a:rPr lang="en-US" dirty="0" smtClean="0"/>
              <a:t>Single marker</a:t>
            </a:r>
          </a:p>
          <a:p>
            <a:pPr lvl="1"/>
            <a:r>
              <a:rPr lang="en-US" dirty="0" smtClean="0"/>
              <a:t>Chi-Squared test</a:t>
            </a:r>
            <a:endParaRPr lang="en-US" dirty="0"/>
          </a:p>
          <a:p>
            <a:r>
              <a:rPr lang="en-US" dirty="0" smtClean="0"/>
              <a:t>Multi-marker (epistasis) 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Test all or subset of pairwise combinations</a:t>
            </a:r>
          </a:p>
          <a:p>
            <a:r>
              <a:rPr lang="en-US" dirty="0" smtClean="0"/>
              <a:t>Haplotype</a:t>
            </a:r>
          </a:p>
          <a:p>
            <a:pPr lvl="1"/>
            <a:r>
              <a:rPr lang="en-US" dirty="0" smtClean="0"/>
              <a:t>Regression </a:t>
            </a:r>
          </a:p>
          <a:p>
            <a:pPr lvl="1"/>
            <a:r>
              <a:rPr lang="en-US" dirty="0" smtClean="0"/>
              <a:t>Uses known/observed haplotypes rather than individual markers</a:t>
            </a:r>
          </a:p>
          <a:p>
            <a:r>
              <a:rPr lang="en-US" dirty="0" smtClean="0"/>
              <a:t>Family-based</a:t>
            </a:r>
          </a:p>
          <a:p>
            <a:pPr lvl="1"/>
            <a:r>
              <a:rPr lang="en-US" dirty="0" smtClean="0"/>
              <a:t>Incorporate parental genotype/phenotype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341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Analyses</a:t>
            </a:r>
          </a:p>
        </p:txBody>
      </p:sp>
      <p:sp>
        <p:nvSpPr>
          <p:cNvPr id="4" name="Oval 3"/>
          <p:cNvSpPr/>
          <p:nvPr/>
        </p:nvSpPr>
        <p:spPr>
          <a:xfrm>
            <a:off x="3479800" y="2298700"/>
            <a:ext cx="2425700" cy="2349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Phenotype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14800" y="4711700"/>
            <a:ext cx="228600" cy="99974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92300" y="4394200"/>
            <a:ext cx="1765300" cy="13172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711700" y="4711700"/>
            <a:ext cx="88900" cy="99974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89000" y="4165600"/>
            <a:ext cx="2679700" cy="154584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14600" y="4584700"/>
            <a:ext cx="1384300" cy="112674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3186" y="5660647"/>
            <a:ext cx="2227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aa</a:t>
            </a:r>
            <a:r>
              <a:rPr lang="en-US" sz="2800" dirty="0" smtClean="0"/>
              <a:t>    </a:t>
            </a:r>
            <a:r>
              <a:rPr lang="en-US" sz="2800" dirty="0" err="1" smtClean="0"/>
              <a:t>aA</a:t>
            </a:r>
            <a:r>
              <a:rPr lang="en-US" sz="2800" dirty="0" smtClean="0"/>
              <a:t>    AA</a:t>
            </a:r>
          </a:p>
          <a:p>
            <a:r>
              <a:rPr lang="en-US" sz="2800" dirty="0" smtClean="0"/>
              <a:t>Single-Marker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754416" y="5660647"/>
            <a:ext cx="1354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ab</a:t>
            </a:r>
            <a:r>
              <a:rPr lang="en-US" sz="2800" dirty="0" smtClean="0"/>
              <a:t>    </a:t>
            </a:r>
            <a:r>
              <a:rPr lang="en-US" sz="2800" dirty="0" err="1" smtClean="0"/>
              <a:t>aB</a:t>
            </a:r>
            <a:endParaRPr lang="en-US" sz="2800" dirty="0" smtClean="0"/>
          </a:p>
          <a:p>
            <a:r>
              <a:rPr lang="en-US" sz="2800" dirty="0" smtClean="0"/>
              <a:t>Epistasis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5865" y="5660647"/>
            <a:ext cx="329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abcD</a:t>
            </a:r>
            <a:r>
              <a:rPr lang="en-US" sz="2800" dirty="0" smtClean="0"/>
              <a:t>    </a:t>
            </a:r>
            <a:r>
              <a:rPr lang="en-US" sz="2800" dirty="0" err="1" smtClean="0"/>
              <a:t>aBDc</a:t>
            </a:r>
            <a:r>
              <a:rPr lang="en-US" sz="2800" dirty="0" smtClean="0"/>
              <a:t>    </a:t>
            </a:r>
            <a:r>
              <a:rPr lang="en-US" sz="2800" dirty="0" err="1" smtClean="0"/>
              <a:t>AbCd</a:t>
            </a:r>
            <a:endParaRPr lang="en-US" sz="2800" dirty="0" smtClean="0"/>
          </a:p>
          <a:p>
            <a:r>
              <a:rPr lang="en-US" sz="2800" dirty="0" smtClean="0"/>
              <a:t>Haplotype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905500" y="4038600"/>
            <a:ext cx="2527301" cy="16728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25865" y="4305300"/>
            <a:ext cx="1525835" cy="135534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461000" y="4584700"/>
            <a:ext cx="812800" cy="112675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9880" y="4305300"/>
            <a:ext cx="153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Significance of</a:t>
            </a:r>
          </a:p>
          <a:p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Covariates</a:t>
            </a:r>
          </a:p>
          <a:p>
            <a:r>
              <a:rPr lang="en-US" dirty="0" smtClean="0"/>
              <a:t>Association studies can be confounded (false positives and false negatives) by factors that are correlated with the phenotype of interest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smtClean="0"/>
              <a:t>Relatedness</a:t>
            </a:r>
          </a:p>
          <a:p>
            <a:pPr lvl="1"/>
            <a:r>
              <a:rPr lang="en-US" dirty="0" smtClean="0"/>
              <a:t>Ethnicity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Co-morbidities</a:t>
            </a:r>
          </a:p>
          <a:p>
            <a:pPr lvl="1"/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0553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Covariates</a:t>
            </a:r>
          </a:p>
          <a:p>
            <a:r>
              <a:rPr lang="en-US" dirty="0" smtClean="0"/>
              <a:t>If you can identify and quantify these covariates, you can correct for them, </a:t>
            </a:r>
            <a:r>
              <a:rPr lang="en-US" i="1" dirty="0" smtClean="0"/>
              <a:t>i.e. </a:t>
            </a:r>
            <a:r>
              <a:rPr lang="en-US" dirty="0" smtClean="0"/>
              <a:t>remove their effect from the association signal</a:t>
            </a:r>
          </a:p>
          <a:p>
            <a:pPr lvl="1"/>
            <a:r>
              <a:rPr lang="en-US" dirty="0" smtClean="0"/>
              <a:t>Your experimental design should consider possible covariates and measure them ahead of time</a:t>
            </a:r>
          </a:p>
          <a:p>
            <a:pPr lvl="1"/>
            <a:r>
              <a:rPr lang="en-US" dirty="0" smtClean="0"/>
              <a:t>Shared ancestry can be estimated using a sample covariance matrix</a:t>
            </a:r>
          </a:p>
          <a:p>
            <a:pPr lvl="1"/>
            <a:r>
              <a:rPr lang="en-US" dirty="0" smtClean="0"/>
              <a:t>Principal Components Analysis (PCA) can identify hidden sources of variation</a:t>
            </a:r>
          </a:p>
        </p:txBody>
      </p:sp>
    </p:spTree>
    <p:extLst>
      <p:ext uri="{BB962C8B-B14F-4D97-AF65-F5344CB8AC3E}">
        <p14:creationId xmlns:p14="http://schemas.microsoft.com/office/powerpoint/2010/main" val="40492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Rare Variants</a:t>
            </a:r>
          </a:p>
          <a:p>
            <a:r>
              <a:rPr lang="en-US" dirty="0" smtClean="0"/>
              <a:t>Most association studies only investigate common variation </a:t>
            </a:r>
            <a:r>
              <a:rPr lang="mr-IN" dirty="0" smtClean="0"/>
              <a:t>–</a:t>
            </a:r>
            <a:r>
              <a:rPr lang="en-US" dirty="0" smtClean="0"/>
              <a:t> defined anywhere between 0.5-5%, depending on power</a:t>
            </a:r>
          </a:p>
          <a:p>
            <a:r>
              <a:rPr lang="en-US" dirty="0" smtClean="0"/>
              <a:t>Rare variants may explain "missing heritability"</a:t>
            </a:r>
          </a:p>
          <a:p>
            <a:r>
              <a:rPr lang="en-US" dirty="0" smtClean="0"/>
              <a:t>Thousands of samples required </a:t>
            </a:r>
            <a:r>
              <a:rPr lang="mr-IN" dirty="0" smtClean="0"/>
              <a:t>–</a:t>
            </a:r>
            <a:r>
              <a:rPr lang="en-US" dirty="0" smtClean="0"/>
              <a:t> low-coverage WGS, WES, or targeted sequencing</a:t>
            </a:r>
          </a:p>
          <a:p>
            <a:r>
              <a:rPr lang="en-US" dirty="0" smtClean="0"/>
              <a:t>Gene- or region-based statistical testing</a:t>
            </a:r>
          </a:p>
          <a:p>
            <a:r>
              <a:rPr lang="en-US" dirty="0" smtClean="0"/>
              <a:t>Targeted validation in large, independent cohorts</a:t>
            </a:r>
          </a:p>
        </p:txBody>
      </p:sp>
    </p:spTree>
    <p:extLst>
      <p:ext uri="{BB962C8B-B14F-4D97-AF65-F5344CB8AC3E}">
        <p14:creationId xmlns:p14="http://schemas.microsoft.com/office/powerpoint/2010/main" val="31041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We can only learn so much studying individuals in isolation</a:t>
            </a:r>
          </a:p>
          <a:p>
            <a:r>
              <a:rPr lang="en-US" dirty="0" smtClean="0"/>
              <a:t>For our data to be useful, we must</a:t>
            </a:r>
          </a:p>
          <a:p>
            <a:pPr lvl="1"/>
            <a:r>
              <a:rPr lang="en-US" dirty="0" smtClean="0"/>
              <a:t>Compare to reference sequence and annotate with databases of known variants: predict/diagnose traits and diseases, identify causal mutations, precision medicine</a:t>
            </a:r>
          </a:p>
          <a:p>
            <a:pPr lvl="1"/>
            <a:r>
              <a:rPr lang="en-US" dirty="0"/>
              <a:t>Compare to other genomes (usually relative to pedigrees): kinship, </a:t>
            </a:r>
            <a:r>
              <a:rPr lang="en-US" i="1" dirty="0"/>
              <a:t>de novo </a:t>
            </a:r>
            <a:r>
              <a:rPr lang="en-US" dirty="0" smtClean="0"/>
              <a:t>variation</a:t>
            </a:r>
          </a:p>
          <a:p>
            <a:pPr lvl="1"/>
            <a:r>
              <a:rPr lang="en-US" dirty="0" smtClean="0"/>
              <a:t>Compare to reference populations: ancestry, admixture</a:t>
            </a:r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Plink</a:t>
            </a:r>
          </a:p>
          <a:p>
            <a:r>
              <a:rPr lang="en-US" dirty="0" smtClean="0"/>
              <a:t>Complete genome association toolset</a:t>
            </a:r>
          </a:p>
          <a:p>
            <a:pPr lvl="1"/>
            <a:r>
              <a:rPr lang="en-US" dirty="0" smtClean="0"/>
              <a:t>Originally developed by Purcell lab</a:t>
            </a:r>
          </a:p>
          <a:p>
            <a:pPr lvl="1"/>
            <a:r>
              <a:rPr lang="en-US" dirty="0" smtClean="0"/>
              <a:t>Major update by Christopher Chang (BGI) </a:t>
            </a:r>
            <a:r>
              <a:rPr lang="mr-IN" dirty="0" smtClean="0"/>
              <a:t>–</a:t>
            </a:r>
            <a:r>
              <a:rPr lang="en-US" dirty="0" smtClean="0"/>
              <a:t> v1.9</a:t>
            </a:r>
          </a:p>
          <a:p>
            <a:r>
              <a:rPr lang="en-US" dirty="0" smtClean="0"/>
              <a:t>Provides tools for data management, data cleaning, basic population genetics, LD, covariate correction, clustering, and association (single-marker, family-based, epistasis)</a:t>
            </a:r>
          </a:p>
        </p:txBody>
      </p:sp>
    </p:spTree>
    <p:extLst>
      <p:ext uri="{BB962C8B-B14F-4D97-AF65-F5344CB8AC3E}">
        <p14:creationId xmlns:p14="http://schemas.microsoft.com/office/powerpoint/2010/main" val="35998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Plink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starting from VCF, convert to Plink binary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pedigree</a:t>
            </a:r>
          </a:p>
          <a:p>
            <a:pPr marL="834390" lvl="1" indent="-514350"/>
            <a:r>
              <a:rPr lang="en-US" dirty="0" smtClean="0"/>
              <a:t>Sample IDs must be unique</a:t>
            </a:r>
          </a:p>
          <a:p>
            <a:pPr marL="834390" lvl="1" indent="-514350"/>
            <a:r>
              <a:rPr lang="en-US" dirty="0" smtClean="0"/>
              <a:t>It's okay if your samples are unrelated (or relationships are unknown), just make up a family ID and put '0' for mother and father</a:t>
            </a:r>
          </a:p>
          <a:p>
            <a:pPr marL="834390" lvl="1" indent="-514350"/>
            <a:r>
              <a:rPr lang="en-US" dirty="0" smtClean="0"/>
              <a:t>Family ID can also be used to differentiate populations</a:t>
            </a:r>
          </a:p>
          <a:p>
            <a:pPr marL="834390" lvl="1" indent="-514350"/>
            <a:r>
              <a:rPr lang="en-US" dirty="0" smtClean="0"/>
              <a:t>If you don't know sexes, just put '0' </a:t>
            </a:r>
            <a:r>
              <a:rPr lang="mr-IN" dirty="0" smtClean="0"/>
              <a:t>–</a:t>
            </a:r>
            <a:r>
              <a:rPr lang="en-US" dirty="0" smtClean="0"/>
              <a:t> you can try to figure them out from sex chromosome markers</a:t>
            </a:r>
          </a:p>
          <a:p>
            <a:pPr marL="834390" lvl="1" indent="-514350"/>
            <a:r>
              <a:rPr lang="en-US" dirty="0" smtClean="0"/>
              <a:t>Phenotype information is critical!</a:t>
            </a:r>
          </a:p>
        </p:txBody>
      </p:sp>
    </p:spTree>
    <p:extLst>
      <p:ext uri="{BB962C8B-B14F-4D97-AF65-F5344CB8AC3E}">
        <p14:creationId xmlns:p14="http://schemas.microsoft.com/office/powerpoint/2010/main" val="11634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Plink Workflow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Filter SNP and sample outliers (high missingness)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Basic statistics</a:t>
            </a:r>
          </a:p>
          <a:p>
            <a:pPr marL="834390" lvl="1" indent="-514350"/>
            <a:r>
              <a:rPr lang="en-US" dirty="0" smtClean="0"/>
              <a:t>Allele frequencies</a:t>
            </a:r>
          </a:p>
          <a:p>
            <a:pPr marL="834390" lvl="1" indent="-514350"/>
            <a:r>
              <a:rPr lang="en-US" dirty="0" smtClean="0"/>
              <a:t>Hardy-Weinberg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QC</a:t>
            </a:r>
          </a:p>
          <a:p>
            <a:pPr marL="834390" lvl="1" indent="-514350"/>
            <a:r>
              <a:rPr lang="en-US" dirty="0" smtClean="0"/>
              <a:t>Sexes</a:t>
            </a:r>
          </a:p>
          <a:p>
            <a:pPr marL="834390" lvl="1" indent="-514350"/>
            <a:r>
              <a:rPr lang="en-US" dirty="0" smtClean="0"/>
              <a:t>Relationship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4087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Plink Workflow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Case/control association</a:t>
            </a:r>
          </a:p>
          <a:p>
            <a:pPr marL="834390" lvl="1" indent="-514350"/>
            <a:r>
              <a:rPr lang="en-US" dirty="0"/>
              <a:t>Single-</a:t>
            </a:r>
            <a:r>
              <a:rPr lang="en-US" dirty="0" smtClean="0"/>
              <a:t>marker</a:t>
            </a:r>
          </a:p>
          <a:p>
            <a:pPr marL="834390" lvl="1" indent="-514350"/>
            <a:r>
              <a:rPr lang="en-US" dirty="0" smtClean="0"/>
              <a:t>Logistic regression, correcting for covariates</a:t>
            </a:r>
          </a:p>
          <a:p>
            <a:pPr marL="834390" lvl="1" indent="-514350"/>
            <a:r>
              <a:rPr lang="en-US" dirty="0"/>
              <a:t>Conditional </a:t>
            </a:r>
            <a:r>
              <a:rPr lang="en-US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209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Example Data</a:t>
            </a:r>
          </a:p>
          <a:p>
            <a:r>
              <a:rPr lang="en-US" dirty="0" smtClean="0"/>
              <a:t>89 Asian (Chinese and Japanese) individuals from </a:t>
            </a:r>
            <a:r>
              <a:rPr lang="en-US" dirty="0" err="1" smtClean="0"/>
              <a:t>HapMap</a:t>
            </a:r>
            <a:r>
              <a:rPr lang="en-US" dirty="0" smtClean="0"/>
              <a:t> 1 populations</a:t>
            </a:r>
          </a:p>
          <a:p>
            <a:r>
              <a:rPr lang="en-US" dirty="0" smtClean="0"/>
              <a:t>80k SNPs</a:t>
            </a:r>
          </a:p>
          <a:p>
            <a:r>
              <a:rPr lang="en-US" dirty="0" smtClean="0"/>
              <a:t>Simulated phenotype with causal variant on chromosome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5194300"/>
            <a:ext cx="29083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978400"/>
            <a:ext cx="3327400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6500" y="4685268"/>
            <a:ext cx="254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Causal variant: rs222162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Steps 1 and 2 are already done for you.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Example to convert from VCF to Plink binary;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Use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vcf</a:t>
            </a:r>
            <a:r>
              <a:rPr lang="en-US" sz="2400" dirty="0">
                <a:latin typeface="Courier"/>
                <a:cs typeface="Courier"/>
              </a:rPr>
              <a:t>-min-</a:t>
            </a:r>
            <a:r>
              <a:rPr lang="en-US" sz="2400" dirty="0" err="1" smtClean="0">
                <a:latin typeface="Courier"/>
                <a:cs typeface="Courier"/>
              </a:rPr>
              <a:t>gq</a:t>
            </a:r>
            <a:r>
              <a:rPr lang="en-US" sz="2400" dirty="0" smtClean="0">
                <a:latin typeface="Courier"/>
                <a:cs typeface="Courier"/>
              </a:rPr>
              <a:t> to set low-quality genotypes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to missing (or pre-filter).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vcf</a:t>
            </a:r>
            <a:r>
              <a:rPr lang="en-US" sz="2400" dirty="0" smtClean="0">
                <a:latin typeface="Courier"/>
                <a:cs typeface="Courier"/>
              </a:rPr>
              <a:t> hapmap1.</a:t>
            </a:r>
            <a:r>
              <a:rPr lang="en-US" sz="2400" dirty="0">
                <a:latin typeface="Courier"/>
                <a:cs typeface="Courier"/>
              </a:rPr>
              <a:t>vcf --</a:t>
            </a:r>
            <a:r>
              <a:rPr lang="en-US" sz="2400" dirty="0" err="1">
                <a:latin typeface="Courier"/>
                <a:cs typeface="Courier"/>
              </a:rPr>
              <a:t>vcf</a:t>
            </a:r>
            <a:r>
              <a:rPr lang="en-US" sz="2400" dirty="0">
                <a:latin typeface="Courier"/>
                <a:cs typeface="Courier"/>
              </a:rPr>
              <a:t>-min-</a:t>
            </a:r>
            <a:r>
              <a:rPr lang="en-US" sz="2400" dirty="0" err="1" smtClean="0">
                <a:latin typeface="Courier"/>
                <a:cs typeface="Courier"/>
              </a:rPr>
              <a:t>gq</a:t>
            </a:r>
            <a:r>
              <a:rPr lang="en-US" sz="2400" dirty="0" smtClean="0">
                <a:latin typeface="Courier"/>
                <a:cs typeface="Courier"/>
              </a:rPr>
              <a:t> 10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--out hapmap1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This creates two files: hapmap1.bed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(genotypes) and hapmap1.bim (genetic map).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created the pedigree (hapmap1.fam) in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your favorite text editor.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nano</a:t>
            </a:r>
            <a:r>
              <a:rPr lang="en-US" sz="2400" dirty="0" smtClean="0">
                <a:latin typeface="Courier"/>
                <a:cs typeface="Courier"/>
              </a:rPr>
              <a:t> hapmap1.fam</a:t>
            </a:r>
          </a:p>
        </p:txBody>
      </p:sp>
    </p:spTree>
    <p:extLst>
      <p:ext uri="{BB962C8B-B14F-4D97-AF65-F5344CB8AC3E}">
        <p14:creationId xmlns:p14="http://schemas.microsoft.com/office/powerpoint/2010/main" val="2753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3: Filtering. First, we'll look at rates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of missing genotypes per-SNP and per-sample.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hapmap1 --missing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We can look at the output in text format...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less </a:t>
            </a:r>
            <a:r>
              <a:rPr lang="en-US" sz="2400" dirty="0" err="1" smtClean="0">
                <a:latin typeface="Courier"/>
                <a:cs typeface="Courier"/>
              </a:rPr>
              <a:t>plink.lmiss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less </a:t>
            </a:r>
            <a:r>
              <a:rPr lang="en-US" sz="2400" dirty="0" err="1" smtClean="0">
                <a:latin typeface="Courier"/>
                <a:cs typeface="Courier"/>
              </a:rPr>
              <a:t>plink.imiss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...but it's much more useful to plot</a:t>
            </a:r>
          </a:p>
        </p:txBody>
      </p:sp>
    </p:spTree>
    <p:extLst>
      <p:ext uri="{BB962C8B-B14F-4D97-AF65-F5344CB8AC3E}">
        <p14:creationId xmlns:p14="http://schemas.microsoft.com/office/powerpoint/2010/main" val="1845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73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SNP Missingness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247900"/>
            <a:ext cx="5513741" cy="444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0300" y="5295900"/>
            <a:ext cx="261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~1% genotypes with</a:t>
            </a:r>
          </a:p>
          <a:p>
            <a:r>
              <a:rPr lang="en-US" dirty="0" smtClean="0"/>
              <a:t>Missingness &gt;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247900"/>
            <a:ext cx="5537200" cy="4457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73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Individual Missingness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0" y="4972734"/>
            <a:ext cx="2054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individuals &lt; 3%</a:t>
            </a:r>
          </a:p>
          <a:p>
            <a:r>
              <a:rPr lang="en-US" dirty="0" smtClean="0"/>
              <a:t>missingness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3: Filtering. Let's remove the 1% of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SNPs with &gt; 10% missingness.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hapmap1 --</a:t>
            </a:r>
            <a:r>
              <a:rPr lang="en-US" sz="2400" dirty="0" err="1" smtClean="0">
                <a:latin typeface="Courier"/>
                <a:cs typeface="Courier"/>
              </a:rPr>
              <a:t>geno</a:t>
            </a:r>
            <a:r>
              <a:rPr lang="en-US" sz="2400" dirty="0" smtClean="0">
                <a:latin typeface="Courier"/>
                <a:cs typeface="Courier"/>
              </a:rPr>
              <a:t> 0.1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--make-bed --out hapmap1_filtered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415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Population genetics is concerned with variation within and between populations</a:t>
            </a:r>
          </a:p>
          <a:p>
            <a:r>
              <a:rPr lang="en-US" dirty="0" smtClean="0"/>
              <a:t>At the genetic level, populations are defined by allele frequencies</a:t>
            </a:r>
          </a:p>
          <a:p>
            <a:pPr lvl="1"/>
            <a:r>
              <a:rPr lang="en-US" dirty="0" smtClean="0"/>
              <a:t>Each possible allele occurs at between 0-100%</a:t>
            </a:r>
          </a:p>
          <a:p>
            <a:pPr lvl="1"/>
            <a:r>
              <a:rPr lang="en-US" dirty="0" smtClean="0"/>
              <a:t>Allele frequencies define genotype expectations: Hardy Weinberg principle</a:t>
            </a:r>
            <a:endParaRPr lang="en-US" dirty="0"/>
          </a:p>
          <a:p>
            <a:pPr marL="365760" lvl="1" indent="0" algn="ctr">
              <a:buNone/>
            </a:pPr>
            <a:r>
              <a:rPr lang="en-US" i="1" dirty="0" smtClean="0"/>
              <a:t>p</a:t>
            </a:r>
            <a:r>
              <a:rPr lang="en-US" i="1" baseline="30000" dirty="0" smtClean="0"/>
              <a:t>2</a:t>
            </a:r>
            <a:r>
              <a:rPr lang="en-US" i="1" dirty="0" smtClean="0"/>
              <a:t> + 2qp + q</a:t>
            </a:r>
            <a:r>
              <a:rPr lang="en-US" i="1" baseline="30000" dirty="0"/>
              <a:t>2</a:t>
            </a:r>
            <a:r>
              <a:rPr lang="en-US" i="1" dirty="0" smtClean="0"/>
              <a:t> = 1</a:t>
            </a:r>
          </a:p>
          <a:p>
            <a:pPr lvl="1"/>
            <a:r>
              <a:rPr lang="en-US" dirty="0" smtClean="0"/>
              <a:t>Allele frequencies change (and thus populations evolve) by four processes: selection, mutation, drift, gene flow</a:t>
            </a:r>
          </a:p>
        </p:txBody>
      </p:sp>
    </p:spTree>
    <p:extLst>
      <p:ext uri="{BB962C8B-B14F-4D97-AF65-F5344CB8AC3E}">
        <p14:creationId xmlns:p14="http://schemas.microsoft.com/office/powerpoint/2010/main" val="864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4: Basic statistics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Allele frequency: we'll compare frequencies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between Japanese and Chinese populations.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# For this, we use a phenotype file that codes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population as a phenotype.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</a:t>
            </a:r>
            <a:r>
              <a:rPr lang="en-US" sz="2400" dirty="0">
                <a:latin typeface="Courier"/>
                <a:cs typeface="Courier"/>
              </a:rPr>
              <a:t>_filtered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freq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--within 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32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774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Allele Frequencies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2349500"/>
            <a:ext cx="5379673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4: Basic statistics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Hardy Weinberg: we'll see if there are any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SNPs that deviate from expectations within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the case and control groups.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</a:t>
            </a:r>
            <a:r>
              <a:rPr lang="en-US" sz="2400" dirty="0">
                <a:latin typeface="Courier"/>
                <a:cs typeface="Courier"/>
              </a:rPr>
              <a:t>_filtered</a:t>
            </a:r>
            <a:r>
              <a:rPr lang="en-US" sz="2400" dirty="0" smtClean="0">
                <a:latin typeface="Courier"/>
                <a:cs typeface="Courier"/>
              </a:rPr>
              <a:t> --hardy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--within 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6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Hardy Weinberg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1" y="2171700"/>
            <a:ext cx="2667000" cy="2167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284" y="2374900"/>
            <a:ext cx="2188308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2" y="4635500"/>
            <a:ext cx="2628899" cy="2109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284" y="4738132"/>
            <a:ext cx="2188308" cy="177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600" y="3289300"/>
            <a:ext cx="72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6600" y="5257800"/>
            <a:ext cx="9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5: QC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check the sample sexes to make sure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they are correct in the phenotype file.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</a:t>
            </a:r>
            <a:r>
              <a:rPr lang="en-US" sz="2400" dirty="0">
                <a:latin typeface="Courier"/>
                <a:cs typeface="Courier"/>
              </a:rPr>
              <a:t>_filtered</a:t>
            </a:r>
            <a:r>
              <a:rPr lang="en-US" sz="2400" dirty="0" smtClean="0">
                <a:latin typeface="Courier"/>
                <a:cs typeface="Courier"/>
              </a:rPr>
              <a:t> --check-sex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Uh oh, there's a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229100"/>
            <a:ext cx="7061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5: QC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Two options: 1) remove the sample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hapmap1_filtered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--remove </a:t>
            </a:r>
            <a:r>
              <a:rPr lang="en-US" sz="2400" dirty="0" err="1" smtClean="0">
                <a:latin typeface="Courier"/>
                <a:cs typeface="Courier"/>
              </a:rPr>
              <a:t>invalid.txt</a:t>
            </a:r>
            <a:r>
              <a:rPr lang="en-US" sz="2400" dirty="0" smtClean="0">
                <a:latin typeface="Courier"/>
                <a:cs typeface="Courier"/>
              </a:rPr>
              <a:t> --out hapmap1_good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2) change the sex manually or using impute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hapmap1_filetered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--impute-sex --make-bed --out hapmap1_good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98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5: QC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look at sample relatedness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This command generates a covariance matrix,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which is useful for visual representation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hapmap1_good --make-</a:t>
            </a:r>
            <a:r>
              <a:rPr lang="en-US" sz="2400" dirty="0" err="1" smtClean="0">
                <a:latin typeface="Courier"/>
                <a:cs typeface="Courier"/>
              </a:rPr>
              <a:t>rel</a:t>
            </a:r>
            <a:r>
              <a:rPr lang="en-US" sz="2400" dirty="0" smtClean="0">
                <a:latin typeface="Courier"/>
                <a:cs typeface="Courier"/>
              </a:rPr>
              <a:t> square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13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48" y="2213085"/>
            <a:ext cx="5889752" cy="46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5: QC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It doesn't look like there are any </a:t>
            </a:r>
            <a:r>
              <a:rPr lang="en-US" sz="2400" dirty="0" err="1" smtClean="0">
                <a:latin typeface="Courier"/>
                <a:cs typeface="Courier"/>
              </a:rPr>
              <a:t>relateds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but just to make sure, we'll look at the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pairwise identity-by-state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hapmap1_good --genome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06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Identity By Descent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209800"/>
            <a:ext cx="5689600" cy="45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Four Processes</a:t>
            </a:r>
          </a:p>
          <a:p>
            <a:r>
              <a:rPr lang="en-US" dirty="0" smtClean="0"/>
              <a:t>Selection: relative advantage of one allele over another; often dependent on environment; </a:t>
            </a:r>
            <a:r>
              <a:rPr lang="en-US" i="1" dirty="0" smtClean="0"/>
              <a:t>e.g. </a:t>
            </a:r>
            <a:r>
              <a:rPr lang="en-US" dirty="0" smtClean="0"/>
              <a:t>sweep of lactase in European dairy farming populations</a:t>
            </a:r>
          </a:p>
          <a:p>
            <a:r>
              <a:rPr lang="en-US" dirty="0" smtClean="0"/>
              <a:t>Mutation: new alleles arise in each generation and provide variation to be acted upon by selection</a:t>
            </a:r>
          </a:p>
          <a:p>
            <a:r>
              <a:rPr lang="en-US" dirty="0" smtClean="0"/>
              <a:t>Genetic Drift: random changes in allele frequencies; effect is inversely correlated with population size</a:t>
            </a:r>
          </a:p>
          <a:p>
            <a:r>
              <a:rPr lang="en-US" dirty="0" smtClean="0"/>
              <a:t>Gene flow: movement of alleles between populations; historically, nearby populations interbreed more, and are thus more similar; changing due to mobility of modern humans</a:t>
            </a:r>
          </a:p>
        </p:txBody>
      </p:sp>
    </p:spTree>
    <p:extLst>
      <p:ext uri="{BB962C8B-B14F-4D97-AF65-F5344CB8AC3E}">
        <p14:creationId xmlns:p14="http://schemas.microsoft.com/office/powerpoint/2010/main" val="32773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6: Clustering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cluster individuals based 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genetic similarity, and we'll use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Multidimensional Scaling to explore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population structure.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hapmap1_good --cluster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--cc --</a:t>
            </a:r>
            <a:r>
              <a:rPr lang="en-US" sz="2400" dirty="0" err="1" smtClean="0">
                <a:latin typeface="Courier"/>
                <a:cs typeface="Courier"/>
              </a:rPr>
              <a:t>ppc</a:t>
            </a:r>
            <a:r>
              <a:rPr lang="en-US" sz="2400" dirty="0" smtClean="0">
                <a:latin typeface="Courier"/>
                <a:cs typeface="Courier"/>
              </a:rPr>
              <a:t> 0.01 -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mds</a:t>
            </a:r>
            <a:r>
              <a:rPr lang="en-US" sz="2400" dirty="0">
                <a:latin typeface="Courier"/>
                <a:cs typeface="Courier"/>
              </a:rPr>
              <a:t>-plot </a:t>
            </a:r>
            <a:r>
              <a:rPr lang="en-US" sz="2400" dirty="0" smtClean="0">
                <a:latin typeface="Courier"/>
                <a:cs typeface="Courier"/>
              </a:rPr>
              <a:t>5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Let's look at the clustering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nano</a:t>
            </a:r>
            <a:r>
              <a:rPr lang="en-US" sz="2400" dirty="0" smtClean="0">
                <a:latin typeface="Courier"/>
                <a:cs typeface="Courier"/>
              </a:rPr>
              <a:t> plink.cluster1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971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Multidimensional Scaling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2300848"/>
            <a:ext cx="5448300" cy="436665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18000" y="2768600"/>
            <a:ext cx="330200" cy="355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Multidimensional Scaling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209800"/>
            <a:ext cx="5718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First we'll perform basic single-marker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analysis. We'll also perform multiple-test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adjustment and permutation testing.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hapmap1_good --</a:t>
            </a:r>
            <a:r>
              <a:rPr lang="en-US" sz="2400" dirty="0" err="1" smtClean="0">
                <a:latin typeface="Courier"/>
                <a:cs typeface="Courier"/>
              </a:rPr>
              <a:t>assoc</a:t>
            </a:r>
            <a:r>
              <a:rPr lang="en-US" sz="2400" dirty="0" smtClean="0">
                <a:latin typeface="Courier"/>
                <a:cs typeface="Courier"/>
              </a:rPr>
              <a:t> perm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mr-IN" sz="2400" dirty="0" smtClean="0">
                <a:latin typeface="Courier"/>
                <a:cs typeface="Courier"/>
              </a:rPr>
              <a:t>--</a:t>
            </a:r>
            <a:r>
              <a:rPr lang="en-US" sz="2400" dirty="0" smtClean="0">
                <a:latin typeface="Courier"/>
                <a:cs typeface="Courier"/>
              </a:rPr>
              <a:t>adjust --out hapmap1 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Sort the results by significance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sort --key=7 </a:t>
            </a:r>
            <a:r>
              <a:rPr lang="en-US" sz="2400" dirty="0" smtClean="0">
                <a:latin typeface="Courier"/>
                <a:cs typeface="Courier"/>
              </a:rPr>
              <a:t>-nr hapmap1.assoc </a:t>
            </a:r>
            <a:r>
              <a:rPr lang="en-US" sz="2400" dirty="0">
                <a:latin typeface="Courier"/>
                <a:cs typeface="Courier"/>
              </a:rPr>
              <a:t>| head</a:t>
            </a:r>
          </a:p>
        </p:txBody>
      </p:sp>
    </p:spTree>
    <p:extLst>
      <p:ext uri="{BB962C8B-B14F-4D97-AF65-F5344CB8AC3E}">
        <p14:creationId xmlns:p14="http://schemas.microsoft.com/office/powerpoint/2010/main" val="15896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6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159000"/>
            <a:ext cx="6543192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Multiple Testing Correction</a:t>
            </a:r>
          </a:p>
          <a:p>
            <a:r>
              <a:rPr lang="en-US" dirty="0" smtClean="0"/>
              <a:t>Each test we perform (</a:t>
            </a:r>
            <a:r>
              <a:rPr lang="en-US" i="1" dirty="0" smtClean="0"/>
              <a:t>e.g. </a:t>
            </a:r>
            <a:r>
              <a:rPr lang="en-US" dirty="0" smtClean="0"/>
              <a:t>single marker Chi-Squared test) increases the chance of seeing significant results by chance</a:t>
            </a:r>
          </a:p>
          <a:p>
            <a:r>
              <a:rPr lang="en-US" dirty="0" smtClean="0"/>
              <a:t>Most popular way to correct for this is False Discovery Rate (FDR) control - this is what the '--adjust' option does</a:t>
            </a:r>
          </a:p>
          <a:p>
            <a:r>
              <a:rPr lang="en-US" dirty="0" smtClean="0"/>
              <a:t>FDR tends to be overly conservative when there is LD; two better methods</a:t>
            </a:r>
          </a:p>
          <a:p>
            <a:pPr lvl="1"/>
            <a:r>
              <a:rPr lang="en-US" dirty="0" smtClean="0"/>
              <a:t>LD pruning - remove SNPs that are in high linkage with other SNPs</a:t>
            </a:r>
          </a:p>
          <a:p>
            <a:pPr lvl="1"/>
            <a:r>
              <a:rPr lang="en-US" dirty="0" smtClean="0"/>
              <a:t>Permutation testing - randomize the data and measure the frequency of observing same or larger effect size (OR)</a:t>
            </a:r>
          </a:p>
        </p:txBody>
      </p:sp>
    </p:spTree>
    <p:extLst>
      <p:ext uri="{BB962C8B-B14F-4D97-AF65-F5344CB8AC3E}">
        <p14:creationId xmlns:p14="http://schemas.microsoft.com/office/powerpoint/2010/main" val="30399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Plot: FDR Adjusted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86384"/>
            <a:ext cx="6591300" cy="47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Plot: Permutations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209800"/>
            <a:ext cx="6230749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We can also test different models of the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genotype-phenotype association. We'll just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test one SNP.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hapmap1_good --model --cell 0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--</a:t>
            </a:r>
            <a:r>
              <a:rPr lang="en-US" sz="2400" dirty="0" err="1" smtClean="0">
                <a:latin typeface="Courier"/>
                <a:cs typeface="Courier"/>
              </a:rPr>
              <a:t>snp</a:t>
            </a:r>
            <a:r>
              <a:rPr lang="en-US" sz="2400" dirty="0" smtClean="0">
                <a:latin typeface="Courier"/>
                <a:cs typeface="Courier"/>
              </a:rPr>
              <a:t> rs2222162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054600"/>
            <a:ext cx="8788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0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Conditional Association</a:t>
            </a:r>
          </a:p>
          <a:p>
            <a:r>
              <a:rPr lang="en-US" dirty="0" smtClean="0"/>
              <a:t>Simple association models can be made more realistic by adding terms to account for known covariates (sex, kinship, etc.)</a:t>
            </a:r>
          </a:p>
          <a:p>
            <a:r>
              <a:rPr lang="en-US" dirty="0" smtClean="0"/>
              <a:t>"Conditioning" on a variable means to remove its effect from the association signal</a:t>
            </a:r>
          </a:p>
          <a:p>
            <a:r>
              <a:rPr lang="en-US" dirty="0" smtClean="0"/>
              <a:t>Two examples:</a:t>
            </a:r>
          </a:p>
          <a:p>
            <a:pPr lvl="1"/>
            <a:r>
              <a:rPr lang="en-US" dirty="0" smtClean="0"/>
              <a:t>Remove effect of genetic similarity within case and control groups</a:t>
            </a:r>
          </a:p>
          <a:p>
            <a:pPr lvl="1"/>
            <a:r>
              <a:rPr lang="en-US" dirty="0" smtClean="0"/>
              <a:t>Remove effect of lead SNP to identify secondary (independent) association signals in high LD</a:t>
            </a:r>
          </a:p>
        </p:txBody>
      </p:sp>
    </p:spTree>
    <p:extLst>
      <p:ext uri="{BB962C8B-B14F-4D97-AF65-F5344CB8AC3E}">
        <p14:creationId xmlns:p14="http://schemas.microsoft.com/office/powerpoint/2010/main" val="11173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4085166"/>
            <a:ext cx="2857500" cy="2645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POPULATION GENETIC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WES/WGS are ideal, and often necessary, for clinical and many research applications</a:t>
            </a:r>
          </a:p>
          <a:p>
            <a:r>
              <a:rPr lang="en-US" dirty="0" smtClean="0"/>
              <a:t>However, for population studies </a:t>
            </a:r>
            <a:r>
              <a:rPr lang="mr-IN" dirty="0" smtClean="0"/>
              <a:t>–</a:t>
            </a:r>
            <a:r>
              <a:rPr lang="en-US" dirty="0" smtClean="0"/>
              <a:t> hundreds to hundreds-of-thousands of samples </a:t>
            </a:r>
            <a:r>
              <a:rPr lang="mr-IN" dirty="0" smtClean="0"/>
              <a:t>–</a:t>
            </a:r>
            <a:r>
              <a:rPr lang="en-US" dirty="0" smtClean="0"/>
              <a:t> they are still too expensive</a:t>
            </a:r>
          </a:p>
          <a:p>
            <a:r>
              <a:rPr lang="en-US" dirty="0" smtClean="0"/>
              <a:t>Instead, genotyping arrays are used</a:t>
            </a:r>
          </a:p>
        </p:txBody>
      </p:sp>
    </p:spTree>
    <p:extLst>
      <p:ext uri="{BB962C8B-B14F-4D97-AF65-F5344CB8AC3E}">
        <p14:creationId xmlns:p14="http://schemas.microsoft.com/office/powerpoint/2010/main" val="25812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Association conditional on </a:t>
            </a:r>
            <a:r>
              <a:rPr lang="en-US" sz="2400" dirty="0" smtClean="0">
                <a:latin typeface="Courier"/>
                <a:cs typeface="Courier"/>
              </a:rPr>
              <a:t>clusters. </a:t>
            </a:r>
            <a:r>
              <a:rPr lang="en-US" sz="2400" dirty="0" smtClean="0">
                <a:latin typeface="Courier"/>
                <a:cs typeface="Courier"/>
              </a:rPr>
              <a:t>Here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we'll </a:t>
            </a:r>
            <a:r>
              <a:rPr lang="en-US" sz="2400" dirty="0" smtClean="0">
                <a:latin typeface="Courier"/>
                <a:cs typeface="Courier"/>
              </a:rPr>
              <a:t>use the </a:t>
            </a:r>
            <a:r>
              <a:rPr lang="en-US" sz="2400" dirty="0" smtClean="0">
                <a:latin typeface="Courier"/>
                <a:cs typeface="Courier"/>
              </a:rPr>
              <a:t>clusters generated </a:t>
            </a:r>
            <a:r>
              <a:rPr lang="en-US" sz="2400" dirty="0" smtClean="0">
                <a:latin typeface="Courier"/>
                <a:cs typeface="Courier"/>
              </a:rPr>
              <a:t>earlier.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hapmap1_good --</a:t>
            </a:r>
            <a:r>
              <a:rPr lang="en-US" sz="2400" dirty="0" err="1" smtClean="0">
                <a:latin typeface="Courier"/>
                <a:cs typeface="Courier"/>
              </a:rPr>
              <a:t>mh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--within plink.cluster2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--adjust --out hapmap1_cond</a:t>
            </a:r>
          </a:p>
        </p:txBody>
      </p:sp>
    </p:spTree>
    <p:extLst>
      <p:ext uri="{BB962C8B-B14F-4D97-AF65-F5344CB8AC3E}">
        <p14:creationId xmlns:p14="http://schemas.microsoft.com/office/powerpoint/2010/main" val="4211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723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Plot: Conditional Association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59000"/>
            <a:ext cx="6212129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Alternatively, we could just condition 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the known ancestry.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hapmap1_good --</a:t>
            </a:r>
            <a:r>
              <a:rPr lang="en-US" sz="2400" dirty="0" err="1" smtClean="0">
                <a:latin typeface="Courier"/>
                <a:cs typeface="Courier"/>
              </a:rPr>
              <a:t>mh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--within 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--adjust --out hapmap1_cond2</a:t>
            </a:r>
          </a:p>
        </p:txBody>
      </p:sp>
    </p:spTree>
    <p:extLst>
      <p:ext uri="{BB962C8B-B14F-4D97-AF65-F5344CB8AC3E}">
        <p14:creationId xmlns:p14="http://schemas.microsoft.com/office/powerpoint/2010/main" val="349129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Quantitative Traits</a:t>
            </a:r>
          </a:p>
          <a:p>
            <a:r>
              <a:rPr lang="en-US" dirty="0" smtClean="0"/>
              <a:t>In our example, the actual (simulated) phenotype is quantitative -- think BMI or blood pressure rather than obese/not-obese; we just converted it to binary by splitting at the median value.</a:t>
            </a:r>
            <a:endParaRPr lang="en-US" dirty="0"/>
          </a:p>
          <a:p>
            <a:r>
              <a:rPr lang="en-US" dirty="0" smtClean="0"/>
              <a:t>We can perform an association study directly on the quantitative phenotype using linear modeling (</a:t>
            </a:r>
            <a:r>
              <a:rPr lang="en-US" i="1" dirty="0" smtClean="0"/>
              <a:t>e.g. </a:t>
            </a:r>
            <a:r>
              <a:rPr lang="en-US" dirty="0" smtClean="0"/>
              <a:t>regression).</a:t>
            </a:r>
          </a:p>
        </p:txBody>
      </p:sp>
    </p:spTree>
    <p:extLst>
      <p:ext uri="{BB962C8B-B14F-4D97-AF65-F5344CB8AC3E}">
        <p14:creationId xmlns:p14="http://schemas.microsoft.com/office/powerpoint/2010/main" val="19333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Quantitative trait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Plink chooses the association method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automatically based on whether the phenotype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is binary or continuous.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hapmap1_good --</a:t>
            </a:r>
            <a:r>
              <a:rPr lang="en-US" sz="2400" dirty="0" err="1" smtClean="0">
                <a:latin typeface="Courier"/>
                <a:cs typeface="Courier"/>
              </a:rPr>
              <a:t>assoc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pheno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qt.phe</a:t>
            </a:r>
            <a:r>
              <a:rPr lang="en-US" sz="2400" dirty="0" smtClean="0">
                <a:latin typeface="Courier"/>
                <a:cs typeface="Courier"/>
              </a:rPr>
              <a:t> --adjust --out hapmap1_qt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# We can also do conditional analysis and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permutations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hapmap1_good --</a:t>
            </a:r>
            <a:r>
              <a:rPr lang="en-US" sz="2400" dirty="0" err="1" smtClean="0">
                <a:latin typeface="Courier"/>
                <a:cs typeface="Courier"/>
              </a:rPr>
              <a:t>assoc</a:t>
            </a:r>
            <a:r>
              <a:rPr lang="en-US" sz="2400" dirty="0" smtClean="0">
                <a:latin typeface="Courier"/>
                <a:cs typeface="Courier"/>
              </a:rPr>
              <a:t> perm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pheno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qt.phe</a:t>
            </a:r>
            <a:r>
              <a:rPr lang="en-US" sz="2400" dirty="0" smtClean="0">
                <a:latin typeface="Courier"/>
                <a:cs typeface="Courier"/>
              </a:rPr>
              <a:t> --within 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--out hapmap1_qt_cond</a:t>
            </a:r>
          </a:p>
        </p:txBody>
      </p:sp>
    </p:spTree>
    <p:extLst>
      <p:ext uri="{BB962C8B-B14F-4D97-AF65-F5344CB8AC3E}">
        <p14:creationId xmlns:p14="http://schemas.microsoft.com/office/powerpoint/2010/main" val="261621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47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Plot: Quantitative Trait, Permutations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222500"/>
            <a:ext cx="6210300" cy="45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Another question we might want to ask is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whether the association signal is stronger in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one population versus the other. Here we'll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treat ethnicity like an environmental factor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and perform gene x environment (</a:t>
            </a:r>
            <a:r>
              <a:rPr lang="en-US" sz="2400" dirty="0" err="1" smtClean="0">
                <a:latin typeface="Courier"/>
                <a:cs typeface="Courier"/>
              </a:rPr>
              <a:t>GxE</a:t>
            </a:r>
            <a:r>
              <a:rPr lang="en-US" sz="2400" dirty="0" smtClean="0">
                <a:latin typeface="Courier"/>
                <a:cs typeface="Courier"/>
              </a:rPr>
              <a:t>) analysis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 smtClean="0">
                <a:latin typeface="Courier"/>
                <a:cs typeface="Courier"/>
              </a:rPr>
              <a:t> plink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hapmap1_good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pheno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qt.phe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gxe</a:t>
            </a: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covar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pop.phe</a:t>
            </a: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snp</a:t>
            </a:r>
            <a:r>
              <a:rPr lang="en-US" sz="2400" dirty="0">
                <a:latin typeface="Courier"/>
                <a:cs typeface="Courier"/>
              </a:rPr>
              <a:t> rs2222162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-out </a:t>
            </a:r>
            <a:r>
              <a:rPr lang="en-US" sz="2400" dirty="0" smtClean="0">
                <a:latin typeface="Courier"/>
                <a:cs typeface="Courier"/>
              </a:rPr>
              <a:t>rs2222162_diff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5981700"/>
            <a:ext cx="8928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 Manhattan plot gives an overview of your results, but you want to know which are the most likely to be causal for your trait of interest</a:t>
            </a:r>
          </a:p>
          <a:p>
            <a:r>
              <a:rPr lang="en-US" dirty="0" smtClean="0"/>
              <a:t>Fine mapping is a general term to describe identifying the most likely causal variants within each locus (gene or LD block)</a:t>
            </a:r>
          </a:p>
          <a:p>
            <a:r>
              <a:rPr lang="en-US" dirty="0" smtClean="0"/>
              <a:t>You then prioritize this subset of likely causal variants for functional analysis (knock-down/out, overexpression, CRISPR)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1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Locus Prioritization</a:t>
            </a:r>
          </a:p>
          <a:p>
            <a:r>
              <a:rPr lang="en-US" dirty="0" smtClean="0"/>
              <a:t>Filter results by some minimal significance threshold and then sort by effect size</a:t>
            </a:r>
          </a:p>
          <a:p>
            <a:r>
              <a:rPr lang="en-US" dirty="0" smtClean="0"/>
              <a:t>Case/control: the Odds Ratio (OR) is the effect size</a:t>
            </a:r>
          </a:p>
          <a:p>
            <a:pPr lvl="1"/>
            <a:r>
              <a:rPr lang="en-US" dirty="0"/>
              <a:t>Effect &gt; 1 means the variant allele is correlated with the trait; effect &lt; 1 means anti-correlated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useful to first convert </a:t>
            </a:r>
            <a:r>
              <a:rPr lang="en-US" dirty="0" smtClean="0"/>
              <a:t>effect &lt; 1 (1/OR) before sorting</a:t>
            </a:r>
          </a:p>
          <a:p>
            <a:r>
              <a:rPr lang="en-US" dirty="0" smtClean="0"/>
              <a:t>Quantitative: the Beta is the effect size</a:t>
            </a:r>
          </a:p>
          <a:p>
            <a:pPr lvl="1"/>
            <a:r>
              <a:rPr lang="en-US" dirty="0" smtClean="0"/>
              <a:t>Direction of effect indicated by Beta &gt; or &lt; 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9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Locus Prioritization</a:t>
            </a:r>
          </a:p>
          <a:p>
            <a:r>
              <a:rPr lang="en-US" dirty="0" smtClean="0"/>
              <a:t>Group results by region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Genes (WES data)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Size windows (50 kb)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SNP windows (25-50 SNPs, depending on density)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LD blocks - only works for single population; Plink can do this (--blocks option)</a:t>
            </a:r>
          </a:p>
          <a:p>
            <a:r>
              <a:rPr lang="en-US" dirty="0" smtClean="0"/>
              <a:t>Sort by max effect size in each region</a:t>
            </a:r>
          </a:p>
          <a:p>
            <a:r>
              <a:rPr lang="en-US" dirty="0" smtClean="0"/>
              <a:t>Select some number of regions to investigate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7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GENOTYPING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Rapid, cost-effective genotyping of a subset of known SNPs</a:t>
            </a:r>
          </a:p>
          <a:p>
            <a:pPr lvl="1"/>
            <a:r>
              <a:rPr lang="en-US" dirty="0" smtClean="0"/>
              <a:t>Tend to be variants with common (&gt;1%) frequency in European populations</a:t>
            </a:r>
          </a:p>
          <a:p>
            <a:r>
              <a:rPr lang="en-US" dirty="0" smtClean="0"/>
              <a:t>Illumina </a:t>
            </a:r>
            <a:r>
              <a:rPr lang="en-US" dirty="0" err="1" smtClean="0"/>
              <a:t>BeadChip</a:t>
            </a:r>
            <a:r>
              <a:rPr lang="en-US" dirty="0" smtClean="0"/>
              <a:t> most widely used</a:t>
            </a:r>
          </a:p>
          <a:p>
            <a:pPr lvl="1"/>
            <a:r>
              <a:rPr lang="en-US" dirty="0" smtClean="0"/>
              <a:t>Many designs, some disease-focused</a:t>
            </a:r>
          </a:p>
          <a:p>
            <a:pPr lvl="1"/>
            <a:r>
              <a:rPr lang="en-US" dirty="0" smtClean="0"/>
              <a:t>Most popular: Omni (2.5 and 5M)</a:t>
            </a:r>
          </a:p>
          <a:p>
            <a:pPr lvl="1"/>
            <a:r>
              <a:rPr lang="en-US" dirty="0" smtClean="0"/>
              <a:t>New Global Screening Array (GSA): ~660k, multi-ethnic, multi-disease, </a:t>
            </a:r>
            <a:r>
              <a:rPr lang="en-US" dirty="0"/>
              <a:t>allows for custom </a:t>
            </a:r>
            <a:r>
              <a:rPr lang="en-US" dirty="0" smtClean="0"/>
              <a:t>content; ~$40/sample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1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</a:t>
            </a:r>
          </a:p>
          <a:p>
            <a:r>
              <a:rPr lang="en-US" dirty="0" smtClean="0"/>
              <a:t>More sophisticated fine-mapping method that incorporates functional information, </a:t>
            </a:r>
            <a:r>
              <a:rPr lang="en-US" i="1" dirty="0" smtClean="0"/>
              <a:t>e.g.</a:t>
            </a:r>
            <a:endParaRPr lang="en-US" dirty="0" smtClean="0"/>
          </a:p>
          <a:p>
            <a:pPr lvl="1"/>
            <a:r>
              <a:rPr lang="en-US" dirty="0" smtClean="0"/>
              <a:t>Gene expression</a:t>
            </a:r>
          </a:p>
          <a:p>
            <a:pPr lvl="1"/>
            <a:r>
              <a:rPr lang="en-US" dirty="0" smtClean="0"/>
              <a:t>Chromatin state</a:t>
            </a:r>
          </a:p>
          <a:p>
            <a:pPr lvl="1"/>
            <a:r>
              <a:rPr lang="en-US" dirty="0" smtClean="0"/>
              <a:t>Conservation</a:t>
            </a:r>
          </a:p>
          <a:p>
            <a:r>
              <a:rPr lang="en-US" dirty="0" smtClean="0"/>
              <a:t>Based on per-SNP or per-region summary statistics</a:t>
            </a:r>
          </a:p>
          <a:p>
            <a:pPr lvl="1"/>
            <a:r>
              <a:rPr lang="en-US" dirty="0" smtClean="0"/>
              <a:t>Ideally, you'll have multiple studies on the same phenotype in different populations (meta-analysis)</a:t>
            </a:r>
          </a:p>
        </p:txBody>
      </p:sp>
    </p:spTree>
    <p:extLst>
      <p:ext uri="{BB962C8B-B14F-4D97-AF65-F5344CB8AC3E}">
        <p14:creationId xmlns:p14="http://schemas.microsoft.com/office/powerpoint/2010/main" val="83759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</a:t>
            </a:r>
          </a:p>
          <a:p>
            <a:r>
              <a:rPr lang="en-US" dirty="0" smtClean="0"/>
              <a:t>Z-score is the summary statistic</a:t>
            </a:r>
          </a:p>
          <a:p>
            <a:pPr lvl="1"/>
            <a:r>
              <a:rPr lang="en-US" dirty="0" smtClean="0"/>
              <a:t>For case/control, computed as                        where f</a:t>
            </a:r>
            <a:r>
              <a:rPr lang="en-US" baseline="30000" dirty="0"/>
              <a:t>+</a:t>
            </a:r>
            <a:r>
              <a:rPr lang="en-US" dirty="0" smtClean="0"/>
              <a:t> and f</a:t>
            </a:r>
            <a:r>
              <a:rPr lang="en-US" baseline="30000" dirty="0" smtClean="0"/>
              <a:t>-</a:t>
            </a:r>
            <a:r>
              <a:rPr lang="en-US" dirty="0" smtClean="0"/>
              <a:t> are the frequencies in the case and control populations, and f = f</a:t>
            </a:r>
            <a:r>
              <a:rPr lang="en-US" baseline="30000" dirty="0" smtClean="0"/>
              <a:t>+</a:t>
            </a:r>
            <a:r>
              <a:rPr lang="en-US" dirty="0" smtClean="0"/>
              <a:t> + f</a:t>
            </a:r>
            <a:r>
              <a:rPr lang="en-US" baseline="30000" dirty="0"/>
              <a:t>-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quantitative traits, it's Beta / 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2374900"/>
            <a:ext cx="1638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association study (or studies)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summary statistics (example code in cookbook)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data into regions</a:t>
            </a:r>
          </a:p>
          <a:p>
            <a:pPr marL="834390" lvl="1" indent="-514350"/>
            <a:r>
              <a:rPr lang="en-US" dirty="0" smtClean="0"/>
              <a:t>Later we'll see how to do this with </a:t>
            </a:r>
            <a:r>
              <a:rPr lang="en-US" dirty="0" err="1" smtClean="0"/>
              <a:t>bedtools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771900"/>
            <a:ext cx="2590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 Workflow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Prepare annotations</a:t>
            </a:r>
          </a:p>
          <a:p>
            <a:pPr marL="834390" lvl="1" indent="-514350"/>
            <a:r>
              <a:rPr lang="en-US" dirty="0" smtClean="0"/>
              <a:t>LD between SNPs in each loci</a:t>
            </a:r>
          </a:p>
          <a:p>
            <a:pPr marL="1108710" lvl="2" indent="-514350"/>
            <a:r>
              <a:rPr lang="en-US" dirty="0" smtClean="0"/>
              <a:t>PAINTOR provides a tool based on 1000 Genomes data</a:t>
            </a:r>
          </a:p>
          <a:p>
            <a:pPr marL="1108710" lvl="2" indent="-514350"/>
            <a:r>
              <a:rPr lang="en-US" dirty="0" smtClean="0"/>
              <a:t>Plink can also do this </a:t>
            </a:r>
          </a:p>
          <a:p>
            <a:pPr marL="834390" lvl="1" indent="-514350"/>
            <a:r>
              <a:rPr lang="en-US" dirty="0" smtClean="0"/>
              <a:t>SNP </a:t>
            </a:r>
            <a:r>
              <a:rPr lang="en-US" dirty="0"/>
              <a:t>functional annotation: PAINTOR provides a tool, as well as a database of functional </a:t>
            </a:r>
            <a:r>
              <a:rPr lang="en-US" dirty="0" smtClean="0"/>
              <a:t>annotations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Run analysis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Use CANVIS to plot each locus</a:t>
            </a:r>
          </a:p>
        </p:txBody>
      </p:sp>
    </p:spTree>
    <p:extLst>
      <p:ext uri="{BB962C8B-B14F-4D97-AF65-F5344CB8AC3E}">
        <p14:creationId xmlns:p14="http://schemas.microsoft.com/office/powerpoint/2010/main" val="66615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Generate LD Matrix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this example we'll just use the first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10 SNPs. You'll want to run this command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each region.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hapmap1 --</a:t>
            </a:r>
            <a:r>
              <a:rPr lang="en-US" sz="2400" dirty="0" err="1">
                <a:latin typeface="Courier"/>
                <a:cs typeface="Courier"/>
              </a:rPr>
              <a:t>chr</a:t>
            </a:r>
            <a:r>
              <a:rPr lang="en-US" sz="2400" dirty="0">
                <a:latin typeface="Courier"/>
                <a:cs typeface="Courier"/>
              </a:rPr>
              <a:t> 1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-r2 square --</a:t>
            </a:r>
            <a:r>
              <a:rPr lang="en-US" sz="2400" dirty="0" err="1">
                <a:latin typeface="Courier"/>
                <a:cs typeface="Courier"/>
              </a:rPr>
              <a:t>snps</a:t>
            </a:r>
            <a:r>
              <a:rPr lang="en-US" sz="2400" dirty="0">
                <a:latin typeface="Courier"/>
                <a:cs typeface="Courier"/>
              </a:rPr>
              <a:t> rs6681049-rs3128342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00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Annotate Loci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locus annotation, we use the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AnnotateLocus</a:t>
            </a:r>
            <a:r>
              <a:rPr lang="en-US" sz="2400" dirty="0" smtClean="0">
                <a:latin typeface="Courier"/>
                <a:cs typeface="Courier"/>
              </a:rPr>
              <a:t> tool supplied with PAINTOR.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You need to download the database which 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quite large (link in cookbook).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python </a:t>
            </a:r>
            <a:r>
              <a:rPr lang="en-US" sz="2400" dirty="0" err="1" smtClean="0">
                <a:latin typeface="Courier"/>
                <a:cs typeface="Courier"/>
              </a:rPr>
              <a:t>AnnotateLocus.py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-input </a:t>
            </a:r>
            <a:r>
              <a:rPr lang="en-US" sz="2400" dirty="0" err="1" smtClean="0">
                <a:latin typeface="Courier"/>
                <a:cs typeface="Courier"/>
              </a:rPr>
              <a:t>annotation_paths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-locus </a:t>
            </a:r>
            <a:r>
              <a:rPr lang="en-US" sz="2400" dirty="0" smtClean="0">
                <a:latin typeface="Courier"/>
                <a:cs typeface="Courier"/>
              </a:rPr>
              <a:t>Locus1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-out Locus1.</a:t>
            </a:r>
            <a:r>
              <a:rPr lang="en-US" sz="2400" dirty="0" smtClean="0">
                <a:latin typeface="Courier"/>
                <a:cs typeface="Courier"/>
              </a:rPr>
              <a:t>annotations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chr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CHR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 POS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89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PAINTOR Analysis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Run PAINTOR on all the loci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 -input input/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input.files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in input/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LDname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ld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Zhead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Zscore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-out output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64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PAINTOR Analysis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visualize the output. We'll use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more interesting example here. We'll use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liver histone mark as the functional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annotation.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python </a:t>
            </a:r>
            <a:r>
              <a:rPr lang="en-US" sz="2400" dirty="0" smtClean="0">
                <a:latin typeface="Courier"/>
                <a:cs typeface="Courier"/>
              </a:rPr>
              <a:t>-o output/</a:t>
            </a:r>
            <a:r>
              <a:rPr lang="en-US" sz="2400" dirty="0" err="1" smtClean="0">
                <a:latin typeface="Courier"/>
                <a:cs typeface="Courier"/>
              </a:rPr>
              <a:t>canvis_output.svg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/</a:t>
            </a:r>
            <a:r>
              <a:rPr lang="en-US" sz="2400" dirty="0" err="1" smtClean="0">
                <a:latin typeface="Courier"/>
                <a:cs typeface="Courier"/>
              </a:rPr>
              <a:t>usr</a:t>
            </a:r>
            <a:r>
              <a:rPr lang="en-US" sz="2400" dirty="0" smtClean="0">
                <a:latin typeface="Courier"/>
                <a:cs typeface="Courier"/>
              </a:rPr>
              <a:t>/local/</a:t>
            </a:r>
            <a:r>
              <a:rPr lang="en-US" sz="2400" dirty="0" err="1" smtClean="0">
                <a:latin typeface="Courier"/>
                <a:cs typeface="Courier"/>
              </a:rPr>
              <a:t>bioinf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paintor</a:t>
            </a:r>
            <a:r>
              <a:rPr lang="en-US" sz="2400" dirty="0" smtClean="0">
                <a:latin typeface="Courier"/>
                <a:cs typeface="Courier"/>
              </a:rPr>
              <a:t>/CANVIS/</a:t>
            </a:r>
            <a:r>
              <a:rPr lang="en-US" sz="2400" dirty="0" err="1">
                <a:latin typeface="Courier"/>
                <a:cs typeface="Courier"/>
              </a:rPr>
              <a:t>CANVIS.py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l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/chr4</a:t>
            </a:r>
            <a:r>
              <a:rPr lang="en-US" sz="2400" dirty="0" smtClean="0">
                <a:latin typeface="Courier"/>
                <a:cs typeface="Courier"/>
              </a:rPr>
              <a:t>.rs6831256.post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z </a:t>
            </a:r>
            <a:r>
              <a:rPr lang="en-US" sz="2400" dirty="0" err="1">
                <a:latin typeface="Courier"/>
                <a:cs typeface="Courier"/>
              </a:rPr>
              <a:t>ldl.Zscore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r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/chr4</a:t>
            </a:r>
            <a:r>
              <a:rPr lang="en-US" sz="2400" dirty="0" smtClean="0">
                <a:latin typeface="Courier"/>
                <a:cs typeface="Courier"/>
              </a:rPr>
              <a:t>. rs6831256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ld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a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smtClean="0">
                <a:latin typeface="Courier"/>
                <a:cs typeface="Courier"/>
              </a:rPr>
              <a:t>chr4.rs6831256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annot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s E066.H3K27ac.narrowPeak.Adult_Liver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64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GENOTYPING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365760" lvl="1" indent="0" algn="ctr">
              <a:buNone/>
            </a:pPr>
            <a:r>
              <a:rPr lang="en-US" u="sng" dirty="0" smtClean="0"/>
              <a:t>Processing</a:t>
            </a:r>
          </a:p>
          <a:p>
            <a:r>
              <a:rPr lang="en-US" dirty="0" smtClean="0"/>
              <a:t>More straight-forward than WES/WGS </a:t>
            </a:r>
            <a:r>
              <a:rPr lang="mr-IN" dirty="0" smtClean="0"/>
              <a:t>–</a:t>
            </a:r>
            <a:r>
              <a:rPr lang="en-US" dirty="0" smtClean="0"/>
              <a:t> software from Illumina generates VCFs</a:t>
            </a:r>
          </a:p>
          <a:p>
            <a:r>
              <a:rPr lang="en-US" dirty="0" smtClean="0"/>
              <a:t>QC and data cleaning still important</a:t>
            </a:r>
          </a:p>
          <a:p>
            <a:pPr lvl="1"/>
            <a:r>
              <a:rPr lang="en-US" dirty="0" smtClean="0"/>
              <a:t>Remove low-quality markers</a:t>
            </a:r>
          </a:p>
          <a:p>
            <a:pPr lvl="1"/>
            <a:r>
              <a:rPr lang="en-US" dirty="0" smtClean="0"/>
              <a:t>Remove low-quality samples</a:t>
            </a:r>
          </a:p>
          <a:p>
            <a:pPr lvl="1"/>
            <a:r>
              <a:rPr lang="en-US" dirty="0" smtClean="0"/>
              <a:t>Check for sample mix-ups (sex, ethnicity markers)</a:t>
            </a:r>
          </a:p>
        </p:txBody>
      </p:sp>
    </p:spTree>
    <p:extLst>
      <p:ext uri="{BB962C8B-B14F-4D97-AF65-F5344CB8AC3E}">
        <p14:creationId xmlns:p14="http://schemas.microsoft.com/office/powerpoint/2010/main" val="30246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GENOTYPING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365760" lvl="1" indent="0" algn="ctr">
              <a:buNone/>
            </a:pPr>
            <a:r>
              <a:rPr lang="en-US" u="sng" dirty="0" smtClean="0"/>
              <a:t>Imputation</a:t>
            </a:r>
          </a:p>
          <a:p>
            <a:r>
              <a:rPr lang="en-US" dirty="0" smtClean="0"/>
              <a:t>Increases resolution of population studies</a:t>
            </a:r>
          </a:p>
          <a:p>
            <a:r>
              <a:rPr lang="en-US" dirty="0" smtClean="0"/>
              <a:t>Quite accurate for most ancestries</a:t>
            </a:r>
          </a:p>
          <a:p>
            <a:r>
              <a:rPr lang="en-US" dirty="0" smtClean="0"/>
              <a:t>Michigan Imputation Server will work for array genotypes; </a:t>
            </a:r>
            <a:r>
              <a:rPr lang="en-US" dirty="0" err="1" smtClean="0"/>
              <a:t>WhatsHap</a:t>
            </a:r>
            <a:r>
              <a:rPr lang="en-US" dirty="0" smtClean="0"/>
              <a:t> will not</a:t>
            </a:r>
          </a:p>
          <a:p>
            <a:r>
              <a:rPr lang="en-US" dirty="0" smtClean="0"/>
              <a:t>Also available for laboratory mouse studies </a:t>
            </a:r>
            <a:r>
              <a:rPr lang="en-US" dirty="0" smtClean="0"/>
              <a:t>(</a:t>
            </a:r>
            <a:r>
              <a:rPr lang="en-US" dirty="0" err="1" smtClean="0"/>
              <a:t>GigaMUGA</a:t>
            </a:r>
            <a:r>
              <a:rPr lang="en-US" dirty="0" smtClean="0"/>
              <a:t> and </a:t>
            </a:r>
            <a:r>
              <a:rPr lang="en-US" dirty="0" err="1" smtClean="0"/>
              <a:t>upcomming</a:t>
            </a:r>
            <a:r>
              <a:rPr lang="en-US" dirty="0" smtClean="0"/>
              <a:t> multi-species array from </a:t>
            </a:r>
            <a:r>
              <a:rPr lang="en-US" smtClean="0"/>
              <a:t>NeoGen)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0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Binary Traits</a:t>
            </a:r>
          </a:p>
          <a:p>
            <a:r>
              <a:rPr lang="en-US" dirty="0" smtClean="0"/>
              <a:t>To discover the genetic factors involved in diseases (especially complex diseases), we must study affected populations</a:t>
            </a:r>
          </a:p>
          <a:p>
            <a:r>
              <a:rPr lang="en-US" dirty="0" smtClean="0"/>
              <a:t>In an association study, we are looking for statistically significant correlation between alleles and disease status (affected/unaffected)</a:t>
            </a:r>
          </a:p>
          <a:p>
            <a:r>
              <a:rPr lang="en-US" dirty="0" smtClean="0"/>
              <a:t>Heterozygotes may or may not be affected (dominant/recessive traits)</a:t>
            </a:r>
          </a:p>
        </p:txBody>
      </p:sp>
    </p:spTree>
    <p:extLst>
      <p:ext uri="{BB962C8B-B14F-4D97-AF65-F5344CB8AC3E}">
        <p14:creationId xmlns:p14="http://schemas.microsoft.com/office/powerpoint/2010/main" val="54245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19304</TotalTime>
  <Words>3218</Words>
  <Application>Microsoft Macintosh PowerPoint</Application>
  <PresentationFormat>On-screen Show (4:3)</PresentationFormat>
  <Paragraphs>455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Median</vt:lpstr>
      <vt:lpstr>Population genetics and association studies</vt:lpstr>
      <vt:lpstr>POPULATION GENETICS</vt:lpstr>
      <vt:lpstr>POPULATION GENETICS</vt:lpstr>
      <vt:lpstr>POPULATION GENETICS</vt:lpstr>
      <vt:lpstr>POPULATION GENETIC STUDIES</vt:lpstr>
      <vt:lpstr>GENOTYPING ARRAYS</vt:lpstr>
      <vt:lpstr>GENOTYPING ARRAYS</vt:lpstr>
      <vt:lpstr>GENOTYPING ARRAYS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ASSOCIATION STUDIES</vt:lpstr>
      <vt:lpstr>ASSOCIATION STUDIES</vt:lpstr>
      <vt:lpstr>ASSOCIATION STUDIES</vt:lpstr>
      <vt:lpstr>ASSOCIATION STUDIES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501</cp:revision>
  <dcterms:created xsi:type="dcterms:W3CDTF">2016-11-26T13:55:20Z</dcterms:created>
  <dcterms:modified xsi:type="dcterms:W3CDTF">2017-05-22T04:40:15Z</dcterms:modified>
</cp:coreProperties>
</file>