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2" r:id="rId1"/>
  </p:sldMasterIdLst>
  <p:handoutMasterIdLst>
    <p:handoutMasterId r:id="rId11"/>
  </p:handoutMasterIdLst>
  <p:sldIdLst>
    <p:sldId id="390" r:id="rId2"/>
    <p:sldId id="408" r:id="rId3"/>
    <p:sldId id="409" r:id="rId4"/>
    <p:sldId id="410" r:id="rId5"/>
    <p:sldId id="411" r:id="rId6"/>
    <p:sldId id="412" r:id="rId7"/>
    <p:sldId id="413" r:id="rId8"/>
    <p:sldId id="414" r:id="rId9"/>
    <p:sldId id="41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99" autoAdjust="0"/>
    <p:restoredTop sz="97094" autoAdjust="0"/>
  </p:normalViewPr>
  <p:slideViewPr>
    <p:cSldViewPr snapToGrid="0" snapToObjects="1">
      <p:cViewPr>
        <p:scale>
          <a:sx n="100" d="100"/>
          <a:sy n="100" d="100"/>
        </p:scale>
        <p:origin x="-720" y="-6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FF704-C85E-D24C-A7E3-0F9EBEED715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4B467-8AB2-0D4E-9513-C2269C25A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49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8A432C8-69A7-458B-9684-2BFA64B31948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4549AC-EB31-477F-92A9-B1988E232878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EBA98F-560C-4997-81C4-81D4D9187EAB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50972B2-CA5C-437D-87D0-8081271A9E4B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BDC1E59-17DD-41CE-97CA-624A472382D4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May 22, 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amtools.github.io/bcftools/bcftool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Variant annotation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Didion,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1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Purpose</a:t>
            </a:r>
          </a:p>
          <a:p>
            <a:r>
              <a:rPr lang="en-US" dirty="0" smtClean="0"/>
              <a:t>Not all variants are equal – some are more relevant to our research than others</a:t>
            </a:r>
          </a:p>
          <a:p>
            <a:pPr lvl="1"/>
            <a:r>
              <a:rPr lang="en-US" dirty="0" smtClean="0"/>
              <a:t>Non-coding versus synonymous </a:t>
            </a:r>
            <a:r>
              <a:rPr lang="en-US" dirty="0"/>
              <a:t>versus non</a:t>
            </a:r>
            <a:r>
              <a:rPr lang="en-US" dirty="0" smtClean="0"/>
              <a:t>-synonymous</a:t>
            </a:r>
            <a:r>
              <a:rPr lang="en-US" dirty="0"/>
              <a:t> versus missense</a:t>
            </a:r>
            <a:endParaRPr lang="en-US" dirty="0" smtClean="0"/>
          </a:p>
          <a:p>
            <a:pPr lvl="1"/>
            <a:r>
              <a:rPr lang="en-US" dirty="0" smtClean="0"/>
              <a:t>Variants may already be associated with disease</a:t>
            </a:r>
          </a:p>
          <a:p>
            <a:pPr lvl="1"/>
            <a:r>
              <a:rPr lang="en-US" dirty="0" smtClean="0"/>
              <a:t>Non-coding variants may alter gene expression</a:t>
            </a:r>
          </a:p>
          <a:p>
            <a:r>
              <a:rPr lang="en-US" dirty="0" smtClean="0"/>
              <a:t>Annotation adds information from other sources to our variant call set</a:t>
            </a:r>
          </a:p>
          <a:p>
            <a:pPr lvl="1"/>
            <a:r>
              <a:rPr lang="en-US" dirty="0" smtClean="0"/>
              <a:t>Then we can filter by annotations to prioritize variants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044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err="1" smtClean="0"/>
              <a:t>BCFTools</a:t>
            </a:r>
            <a:endParaRPr lang="en-US" u="sng" dirty="0" smtClean="0"/>
          </a:p>
          <a:p>
            <a:r>
              <a:rPr lang="en-US" dirty="0" smtClean="0"/>
              <a:t>Another library of generally useful tools for working with VCF files</a:t>
            </a:r>
          </a:p>
          <a:p>
            <a:r>
              <a:rPr lang="en-US" dirty="0" smtClean="0"/>
              <a:t>Included with </a:t>
            </a:r>
            <a:r>
              <a:rPr lang="en-US" dirty="0" err="1" smtClean="0"/>
              <a:t>samtools</a:t>
            </a:r>
            <a:endParaRPr lang="en-US" dirty="0" smtClean="0"/>
          </a:p>
          <a:p>
            <a:pPr lvl="1"/>
            <a:r>
              <a:rPr lang="en-US" dirty="0" smtClean="0"/>
              <a:t>In fact, you can combine </a:t>
            </a:r>
            <a:r>
              <a:rPr lang="en-US" sz="2000" dirty="0" err="1" smtClean="0">
                <a:latin typeface="Courier"/>
                <a:cs typeface="Courier"/>
              </a:rPr>
              <a:t>samtools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mpileup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dirty="0" smtClean="0"/>
              <a:t>and </a:t>
            </a:r>
            <a:r>
              <a:rPr lang="en-US" sz="2000" dirty="0" err="1" smtClean="0">
                <a:latin typeface="Courier"/>
                <a:cs typeface="Courier"/>
              </a:rPr>
              <a:t>bcftools</a:t>
            </a:r>
            <a:r>
              <a:rPr lang="en-US" sz="2000" dirty="0" smtClean="0">
                <a:latin typeface="Courier"/>
                <a:cs typeface="Courier"/>
              </a:rPr>
              <a:t> call</a:t>
            </a:r>
            <a:r>
              <a:rPr lang="en-US" dirty="0" smtClean="0"/>
              <a:t> for an alternate variant calling pipeline</a:t>
            </a:r>
          </a:p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://samtools.github.io/bcftools/</a:t>
            </a:r>
            <a:r>
              <a:rPr lang="en-US" dirty="0" smtClean="0">
                <a:hlinkClick r:id="rId2"/>
              </a:rPr>
              <a:t>bcftools.html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030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Exercise: Add SNP Annotations with </a:t>
            </a:r>
            <a:r>
              <a:rPr lang="en-US" u="sng" dirty="0" err="1" smtClean="0"/>
              <a:t>BCFTools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err="1" smtClean="0">
                <a:latin typeface="Courier"/>
                <a:cs typeface="Courier"/>
              </a:rPr>
              <a:t>BCFTools</a:t>
            </a:r>
            <a:r>
              <a:rPr lang="en-US" sz="2400" dirty="0" smtClean="0">
                <a:latin typeface="Courier"/>
                <a:cs typeface="Courier"/>
              </a:rPr>
              <a:t> requires a compressed, indexed VCF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like we have been making. You can use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err="1" smtClean="0">
                <a:latin typeface="Courier"/>
                <a:cs typeface="Courier"/>
              </a:rPr>
              <a:t>BCFTools</a:t>
            </a:r>
            <a:r>
              <a:rPr lang="en-US" sz="2400" dirty="0" smtClean="0">
                <a:latin typeface="Courier"/>
                <a:cs typeface="Courier"/>
              </a:rPr>
              <a:t> rather than </a:t>
            </a:r>
            <a:r>
              <a:rPr lang="en-US" sz="2400" dirty="0" err="1" smtClean="0">
                <a:latin typeface="Courier"/>
                <a:cs typeface="Courier"/>
              </a:rPr>
              <a:t>tabix</a:t>
            </a:r>
            <a:r>
              <a:rPr lang="en-US" sz="2400" dirty="0" smtClean="0">
                <a:latin typeface="Courier"/>
                <a:cs typeface="Courier"/>
              </a:rPr>
              <a:t> to make the index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bcftools</a:t>
            </a:r>
            <a:r>
              <a:rPr lang="en-US" sz="2400" dirty="0" smtClean="0">
                <a:latin typeface="Courier"/>
                <a:cs typeface="Courier"/>
              </a:rPr>
              <a:t> index </a:t>
            </a:r>
            <a:r>
              <a:rPr lang="en-US" sz="2400" i="1" dirty="0" err="1" smtClean="0">
                <a:latin typeface="Courier"/>
                <a:cs typeface="Courier"/>
              </a:rPr>
              <a:t>VCF_FILE.gz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Add any missing SNP IDs from </a:t>
            </a:r>
            <a:r>
              <a:rPr lang="en-US" sz="2400" dirty="0" err="1" smtClean="0">
                <a:latin typeface="Courier"/>
                <a:cs typeface="Courier"/>
              </a:rPr>
              <a:t>dbSNP</a:t>
            </a:r>
            <a:r>
              <a:rPr lang="en-US" sz="2400" dirty="0" smtClean="0">
                <a:latin typeface="Courier"/>
                <a:cs typeface="Courier"/>
              </a:rPr>
              <a:t> (</a:t>
            </a:r>
            <a:r>
              <a:rPr lang="en-US" sz="2400" dirty="0" err="1" smtClean="0">
                <a:latin typeface="Courier"/>
                <a:cs typeface="Courier"/>
              </a:rPr>
              <a:t>rs</a:t>
            </a:r>
            <a:r>
              <a:rPr lang="en-US" sz="2400" dirty="0" smtClean="0">
                <a:latin typeface="Courier"/>
                <a:cs typeface="Courier"/>
              </a:rPr>
              <a:t> IDs)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bcftools</a:t>
            </a:r>
            <a:r>
              <a:rPr lang="en-US" sz="2400" dirty="0" smtClean="0">
                <a:latin typeface="Courier"/>
                <a:cs typeface="Courier"/>
              </a:rPr>
              <a:t> annotate -c ID -Oz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-a resources/</a:t>
            </a:r>
            <a:r>
              <a:rPr lang="en-US" sz="2400" dirty="0" err="1" smtClean="0">
                <a:latin typeface="Courier"/>
                <a:cs typeface="Courier"/>
              </a:rPr>
              <a:t>annotations.vcf.gz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output/</a:t>
            </a:r>
            <a:r>
              <a:rPr lang="en-US" sz="2400" dirty="0" err="1" smtClean="0">
                <a:latin typeface="Courier"/>
                <a:cs typeface="Courier"/>
              </a:rPr>
              <a:t>variant_calls.vcf</a:t>
            </a:r>
            <a:r>
              <a:rPr lang="en-US" sz="2400" dirty="0" err="1">
                <a:latin typeface="Courier"/>
                <a:cs typeface="Courier"/>
              </a:rPr>
              <a:t>.</a:t>
            </a:r>
            <a:r>
              <a:rPr lang="en-US" sz="2400" dirty="0" err="1" smtClean="0">
                <a:latin typeface="Courier"/>
                <a:cs typeface="Courier"/>
              </a:rPr>
              <a:t>gz</a:t>
            </a:r>
            <a:r>
              <a:rPr lang="en-US" sz="2400" dirty="0" smtClean="0">
                <a:latin typeface="Courier"/>
                <a:cs typeface="Courier"/>
              </a:rPr>
              <a:t> &gt; output/</a:t>
            </a:r>
            <a:r>
              <a:rPr lang="en-US" sz="2400" dirty="0" err="1" smtClean="0">
                <a:latin typeface="Courier"/>
                <a:cs typeface="Courier"/>
              </a:rPr>
              <a:t>annot.vcf.gz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Compare the annotated and </a:t>
            </a:r>
            <a:r>
              <a:rPr lang="en-US" sz="2400" dirty="0" err="1" smtClean="0">
                <a:latin typeface="Courier"/>
                <a:cs typeface="Courier"/>
              </a:rPr>
              <a:t>unannotated</a:t>
            </a:r>
            <a:r>
              <a:rPr lang="en-US" sz="2400" dirty="0" smtClean="0">
                <a:latin typeface="Courier"/>
                <a:cs typeface="Courier"/>
              </a:rPr>
              <a:t> VCFs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zcat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output/</a:t>
            </a:r>
            <a:r>
              <a:rPr lang="en-US" sz="2400" dirty="0" err="1">
                <a:latin typeface="Courier"/>
                <a:cs typeface="Courier"/>
              </a:rPr>
              <a:t>variant_calls.vcf.gz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|</a:t>
            </a:r>
            <a:r>
              <a:rPr lang="en-US" sz="2400" dirty="0" err="1" smtClean="0">
                <a:latin typeface="Courier"/>
                <a:cs typeface="Courier"/>
              </a:rPr>
              <a:t>grep</a:t>
            </a:r>
            <a:r>
              <a:rPr lang="en-US" sz="2400" dirty="0" smtClean="0">
                <a:latin typeface="Courier"/>
                <a:cs typeface="Courier"/>
              </a:rPr>
              <a:t> -P '</a:t>
            </a:r>
            <a:r>
              <a:rPr lang="en-US" sz="2400" dirty="0" err="1" smtClean="0">
                <a:latin typeface="Courier"/>
                <a:cs typeface="Courier"/>
              </a:rPr>
              <a:t>rs</a:t>
            </a:r>
            <a:r>
              <a:rPr lang="en-US" sz="2400" dirty="0" smtClean="0">
                <a:latin typeface="Courier"/>
                <a:cs typeface="Courier"/>
              </a:rPr>
              <a:t>\d+'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zcat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output/</a:t>
            </a:r>
            <a:r>
              <a:rPr lang="en-US" sz="2400" dirty="0" err="1" smtClean="0">
                <a:latin typeface="Courier"/>
                <a:cs typeface="Courier"/>
              </a:rPr>
              <a:t>annot.vcf.gz</a:t>
            </a:r>
            <a:r>
              <a:rPr lang="en-US" sz="2400" dirty="0" smtClean="0">
                <a:latin typeface="Courier"/>
                <a:cs typeface="Courier"/>
              </a:rPr>
              <a:t> | </a:t>
            </a:r>
            <a:r>
              <a:rPr lang="en-US" sz="2400" dirty="0" err="1" smtClean="0">
                <a:latin typeface="Courier"/>
                <a:cs typeface="Courier"/>
              </a:rPr>
              <a:t>grep</a:t>
            </a:r>
            <a:r>
              <a:rPr lang="en-US" sz="2400" dirty="0" smtClean="0">
                <a:latin typeface="Courier"/>
                <a:cs typeface="Courier"/>
              </a:rPr>
              <a:t> -P '</a:t>
            </a:r>
            <a:r>
              <a:rPr lang="en-US" sz="2400" dirty="0" err="1" smtClean="0">
                <a:latin typeface="Courier"/>
                <a:cs typeface="Courier"/>
              </a:rPr>
              <a:t>rs</a:t>
            </a:r>
            <a:r>
              <a:rPr lang="en-US" sz="2400" dirty="0" smtClean="0">
                <a:latin typeface="Courier"/>
                <a:cs typeface="Courier"/>
              </a:rPr>
              <a:t>\d+'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6595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err="1" smtClean="0"/>
              <a:t>BEDTools</a:t>
            </a:r>
            <a:endParaRPr lang="en-US" u="sng" dirty="0" smtClean="0"/>
          </a:p>
          <a:p>
            <a:r>
              <a:rPr lang="en-US" dirty="0" smtClean="0"/>
              <a:t>Library of tools for working with BED files</a:t>
            </a:r>
          </a:p>
          <a:p>
            <a:r>
              <a:rPr lang="en-US" dirty="0" smtClean="0"/>
              <a:t>BED files define genomic regions</a:t>
            </a:r>
          </a:p>
          <a:p>
            <a:pPr lvl="1"/>
            <a:r>
              <a:rPr lang="en-US" dirty="0" smtClean="0"/>
              <a:t>Simplest is 3-column format: </a:t>
            </a:r>
            <a:r>
              <a:rPr lang="en-US" sz="2000" dirty="0" smtClean="0">
                <a:latin typeface="Courier"/>
                <a:cs typeface="Courier"/>
              </a:rPr>
              <a:t>CHR\</a:t>
            </a:r>
            <a:r>
              <a:rPr lang="en-US" sz="2000" dirty="0" err="1" smtClean="0">
                <a:latin typeface="Courier"/>
                <a:cs typeface="Courier"/>
              </a:rPr>
              <a:t>tSTART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r>
              <a:rPr lang="en-US" sz="2000" dirty="0" err="1" smtClean="0">
                <a:latin typeface="Courier"/>
                <a:cs typeface="Courier"/>
              </a:rPr>
              <a:t>tEND</a:t>
            </a:r>
            <a:endParaRPr lang="en-US" sz="2000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BED coordinates are 0-based; most other formats (BAM, VCF) are 1-based</a:t>
            </a:r>
          </a:p>
          <a:p>
            <a:pPr lvl="1"/>
            <a:r>
              <a:rPr lang="en-US" dirty="0" err="1" smtClean="0">
                <a:cs typeface="Courier"/>
              </a:rPr>
              <a:t>BEDTools</a:t>
            </a:r>
            <a:r>
              <a:rPr lang="en-US" dirty="0" smtClean="0">
                <a:cs typeface="Courier"/>
              </a:rPr>
              <a:t> automatically converts between coordinate </a:t>
            </a:r>
            <a:r>
              <a:rPr lang="en-US" dirty="0" smtClean="0">
                <a:cs typeface="Courier"/>
              </a:rPr>
              <a:t>systems</a:t>
            </a:r>
            <a:endParaRPr lang="en-US" dirty="0" smtClean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3898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Exercise: Identify Variants in Common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Intersect two VCF files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bedtools</a:t>
            </a:r>
            <a:r>
              <a:rPr lang="en-US" sz="2400" dirty="0" smtClean="0">
                <a:latin typeface="Courier"/>
                <a:cs typeface="Courier"/>
              </a:rPr>
              <a:t> intersect 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a output/</a:t>
            </a:r>
            <a:r>
              <a:rPr lang="en-US" sz="2400" dirty="0" err="1" smtClean="0">
                <a:latin typeface="Courier"/>
                <a:cs typeface="Courier"/>
              </a:rPr>
              <a:t>annot.vcf.gz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\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-b input/annotation/</a:t>
            </a:r>
            <a:r>
              <a:rPr lang="en-US" sz="2400" dirty="0" err="1" smtClean="0">
                <a:latin typeface="Courier"/>
                <a:cs typeface="Courier"/>
              </a:rPr>
              <a:t>compare.vcf.gz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| </a:t>
            </a:r>
            <a:r>
              <a:rPr lang="en-US" sz="2400" dirty="0" err="1" smtClean="0">
                <a:latin typeface="Courier"/>
                <a:cs typeface="Courier"/>
              </a:rPr>
              <a:t>gzip</a:t>
            </a:r>
            <a:r>
              <a:rPr lang="en-US" sz="2400" dirty="0" smtClean="0">
                <a:latin typeface="Courier"/>
                <a:cs typeface="Courier"/>
              </a:rPr>
              <a:t> &gt; output/</a:t>
            </a:r>
            <a:r>
              <a:rPr lang="en-US" sz="2400" dirty="0" err="1" smtClean="0">
                <a:latin typeface="Courier"/>
                <a:cs typeface="Courier"/>
              </a:rPr>
              <a:t>intersection.vcf.gz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Look at the results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zcat</a:t>
            </a:r>
            <a:r>
              <a:rPr lang="en-US" sz="2400" dirty="0" smtClean="0">
                <a:latin typeface="Courier"/>
                <a:cs typeface="Courier"/>
              </a:rPr>
              <a:t> output</a:t>
            </a:r>
            <a:r>
              <a:rPr lang="en-US" sz="2400" dirty="0">
                <a:latin typeface="Courier"/>
                <a:cs typeface="Courier"/>
              </a:rPr>
              <a:t>/</a:t>
            </a:r>
            <a:r>
              <a:rPr lang="en-US" sz="2400" dirty="0" err="1" smtClean="0">
                <a:latin typeface="Courier"/>
                <a:cs typeface="Courier"/>
              </a:rPr>
              <a:t>intersection.vcf</a:t>
            </a:r>
            <a:r>
              <a:rPr lang="en-US" sz="2400" dirty="0" smtClean="0">
                <a:latin typeface="Courier"/>
                <a:cs typeface="Courier"/>
              </a:rPr>
              <a:t> | less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Remove false-positive variants identified in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blacklist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bedtools</a:t>
            </a:r>
            <a:r>
              <a:rPr lang="en-US" sz="2400" dirty="0" smtClean="0">
                <a:latin typeface="Courier"/>
                <a:cs typeface="Courier"/>
              </a:rPr>
              <a:t> subtract 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a output/</a:t>
            </a:r>
            <a:r>
              <a:rPr lang="en-US" sz="2400" dirty="0" err="1" smtClean="0">
                <a:latin typeface="Courier"/>
                <a:cs typeface="Courier"/>
              </a:rPr>
              <a:t>annot.vcf.gz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i="1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-b resources/</a:t>
            </a:r>
            <a:r>
              <a:rPr lang="en-US" sz="2400" dirty="0" err="1" smtClean="0">
                <a:latin typeface="Courier"/>
                <a:cs typeface="Courier"/>
              </a:rPr>
              <a:t>blacklist.bed</a:t>
            </a:r>
            <a:r>
              <a:rPr lang="en-US" sz="2400" dirty="0" smtClean="0">
                <a:latin typeface="Courier"/>
                <a:cs typeface="Courier"/>
              </a:rPr>
              <a:t> | </a:t>
            </a:r>
            <a:r>
              <a:rPr lang="en-US" sz="2400" dirty="0" err="1" smtClean="0">
                <a:latin typeface="Courier"/>
                <a:cs typeface="Courier"/>
              </a:rPr>
              <a:t>gzip</a:t>
            </a:r>
            <a:r>
              <a:rPr lang="en-US" sz="2400" dirty="0" smtClean="0">
                <a:latin typeface="Courier"/>
                <a:cs typeface="Courier"/>
              </a:rPr>
              <a:t> &gt;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output/</a:t>
            </a:r>
            <a:r>
              <a:rPr lang="en-US" sz="2400" dirty="0" err="1" smtClean="0">
                <a:latin typeface="Courier"/>
                <a:cs typeface="Courier"/>
              </a:rPr>
              <a:t>clean.vcf.gz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Compare results to original VCF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zcat</a:t>
            </a:r>
            <a:r>
              <a:rPr lang="en-US" sz="2400" dirty="0" smtClean="0">
                <a:latin typeface="Courier"/>
                <a:cs typeface="Courier"/>
              </a:rPr>
              <a:t> output/</a:t>
            </a:r>
            <a:r>
              <a:rPr lang="en-US" sz="2400" dirty="0" err="1" smtClean="0">
                <a:latin typeface="Courier"/>
                <a:cs typeface="Courier"/>
              </a:rPr>
              <a:t>annot.vcf.gz</a:t>
            </a:r>
            <a:r>
              <a:rPr lang="en-US" sz="2400" dirty="0" smtClean="0">
                <a:latin typeface="Courier"/>
                <a:cs typeface="Courier"/>
              </a:rPr>
              <a:t> | </a:t>
            </a:r>
            <a:r>
              <a:rPr lang="en-US" sz="2400" dirty="0" err="1" smtClean="0">
                <a:latin typeface="Courier"/>
                <a:cs typeface="Courier"/>
              </a:rPr>
              <a:t>wc</a:t>
            </a:r>
            <a:r>
              <a:rPr lang="en-US" sz="2400" dirty="0" smtClean="0">
                <a:latin typeface="Courier"/>
                <a:cs typeface="Courier"/>
              </a:rPr>
              <a:t> -l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zcat</a:t>
            </a:r>
            <a:r>
              <a:rPr lang="en-US" sz="2400" dirty="0" smtClean="0">
                <a:latin typeface="Courier"/>
                <a:cs typeface="Courier"/>
              </a:rPr>
              <a:t> output</a:t>
            </a:r>
            <a:r>
              <a:rPr lang="en-US" sz="2400" dirty="0">
                <a:latin typeface="Courier"/>
                <a:cs typeface="Courier"/>
              </a:rPr>
              <a:t>/</a:t>
            </a:r>
            <a:r>
              <a:rPr lang="en-US" sz="2400" dirty="0" err="1" smtClean="0">
                <a:latin typeface="Courier"/>
                <a:cs typeface="Courier"/>
              </a:rPr>
              <a:t>clean.vcf.gz</a:t>
            </a:r>
            <a:r>
              <a:rPr lang="en-US" sz="2400" dirty="0" smtClean="0">
                <a:latin typeface="Courier"/>
                <a:cs typeface="Courier"/>
              </a:rPr>
              <a:t> | </a:t>
            </a:r>
            <a:r>
              <a:rPr lang="en-US" sz="2400" dirty="0" err="1">
                <a:latin typeface="Courier"/>
                <a:cs typeface="Courier"/>
              </a:rPr>
              <a:t>wc</a:t>
            </a:r>
            <a:r>
              <a:rPr lang="en-US" sz="2400" dirty="0">
                <a:latin typeface="Courier"/>
                <a:cs typeface="Courier"/>
              </a:rPr>
              <a:t> -l </a:t>
            </a:r>
          </a:p>
        </p:txBody>
      </p:sp>
    </p:spTree>
    <p:extLst>
      <p:ext uri="{BB962C8B-B14F-4D97-AF65-F5344CB8AC3E}">
        <p14:creationId xmlns:p14="http://schemas.microsoft.com/office/powerpoint/2010/main" val="193287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ANNOVAR</a:t>
            </a:r>
          </a:p>
          <a:p>
            <a:r>
              <a:rPr lang="en-US" dirty="0" smtClean="0"/>
              <a:t>Apply functional annotations to variants</a:t>
            </a:r>
          </a:p>
          <a:p>
            <a:pPr lvl="1"/>
            <a:r>
              <a:rPr lang="en-US" dirty="0" smtClean="0">
                <a:cs typeface="Courier"/>
              </a:rPr>
              <a:t>Gene-based (</a:t>
            </a:r>
            <a:r>
              <a:rPr lang="en-US" i="1" dirty="0" smtClean="0">
                <a:cs typeface="Courier"/>
              </a:rPr>
              <a:t>e.g. </a:t>
            </a:r>
            <a:r>
              <a:rPr lang="en-US" dirty="0" smtClean="0">
                <a:cs typeface="Courier"/>
              </a:rPr>
              <a:t>coding changes)</a:t>
            </a:r>
          </a:p>
          <a:p>
            <a:pPr lvl="1"/>
            <a:r>
              <a:rPr lang="en-US" dirty="0" smtClean="0">
                <a:cs typeface="Courier"/>
              </a:rPr>
              <a:t>Region-based (</a:t>
            </a:r>
            <a:r>
              <a:rPr lang="en-US" i="1" dirty="0" smtClean="0">
                <a:cs typeface="Courier"/>
              </a:rPr>
              <a:t>e.g. </a:t>
            </a:r>
            <a:r>
              <a:rPr lang="en-US" dirty="0" smtClean="0">
                <a:cs typeface="Courier"/>
              </a:rPr>
              <a:t>conserved regions)</a:t>
            </a:r>
          </a:p>
          <a:p>
            <a:pPr lvl="1"/>
            <a:r>
              <a:rPr lang="en-US" dirty="0" smtClean="0">
                <a:cs typeface="Courier"/>
              </a:rPr>
              <a:t>Filter-based (</a:t>
            </a:r>
            <a:r>
              <a:rPr lang="en-US" i="1" dirty="0" smtClean="0">
                <a:cs typeface="Courier"/>
              </a:rPr>
              <a:t>e.g.</a:t>
            </a:r>
            <a:r>
              <a:rPr lang="en-US" dirty="0" smtClean="0">
                <a:cs typeface="Courier"/>
              </a:rPr>
              <a:t> does variant appear in </a:t>
            </a:r>
            <a:r>
              <a:rPr lang="en-US" dirty="0" err="1" smtClean="0">
                <a:cs typeface="Courier"/>
              </a:rPr>
              <a:t>dbSNP</a:t>
            </a:r>
            <a:r>
              <a:rPr lang="en-US" dirty="0" smtClean="0">
                <a:cs typeface="Courier"/>
              </a:rPr>
              <a:t>?</a:t>
            </a:r>
            <a:r>
              <a:rPr lang="en-US" dirty="0" smtClean="0"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944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Exercise: Add Gene Annotations with ANNOVAR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Download ANNOVAR annotations (only required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once; already done for you)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latin typeface="Courier"/>
                <a:cs typeface="Courier"/>
              </a:rPr>
              <a:t>annotate_variation.pl</a:t>
            </a:r>
            <a:r>
              <a:rPr lang="en-US" sz="2400" dirty="0">
                <a:latin typeface="Courier"/>
                <a:cs typeface="Courier"/>
              </a:rPr>
              <a:t> -</a:t>
            </a:r>
            <a:r>
              <a:rPr lang="en-US" sz="2400" dirty="0" err="1" smtClean="0">
                <a:latin typeface="Courier"/>
                <a:cs typeface="Courier"/>
              </a:rPr>
              <a:t>buildver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"/>
                <a:cs typeface="Courier"/>
              </a:rPr>
              <a:t>GENOME_VERSION</a:t>
            </a:r>
            <a:r>
              <a:rPr lang="en-US" sz="2400" dirty="0" smtClean="0">
                <a:latin typeface="Courier"/>
                <a:cs typeface="Courier"/>
              </a:rPr>
              <a:t> -</a:t>
            </a:r>
            <a:r>
              <a:rPr lang="en-US" sz="2400" dirty="0" err="1" smtClean="0">
                <a:latin typeface="Courier"/>
                <a:cs typeface="Courier"/>
              </a:rPr>
              <a:t>downdb</a:t>
            </a:r>
            <a:r>
              <a:rPr lang="en-US" sz="2400" dirty="0" smtClean="0">
                <a:latin typeface="Courier"/>
                <a:cs typeface="Courier"/>
              </a:rPr>
              <a:t> -</a:t>
            </a:r>
            <a:r>
              <a:rPr lang="en-US" sz="2400" dirty="0" err="1" smtClean="0">
                <a:latin typeface="Courier"/>
                <a:cs typeface="Courier"/>
              </a:rPr>
              <a:t>webfrom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annovar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refGene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i="1" dirty="0" smtClean="0">
                <a:latin typeface="Courier"/>
                <a:cs typeface="Courier"/>
              </a:rPr>
              <a:t>REFERENCE_DIRECTORY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Convert VCF to ANNOVAR format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convert2annovar.pl -format vcf4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output/</a:t>
            </a:r>
            <a:r>
              <a:rPr lang="en-US" sz="2400" dirty="0" err="1" smtClean="0">
                <a:latin typeface="Courier"/>
                <a:cs typeface="Courier"/>
              </a:rPr>
              <a:t>annot.vzf.gz</a:t>
            </a:r>
            <a:r>
              <a:rPr lang="en-US" sz="2400" dirty="0" smtClean="0">
                <a:latin typeface="Courier"/>
                <a:cs typeface="Courier"/>
              </a:rPr>
              <a:t> &gt; output/</a:t>
            </a:r>
            <a:r>
              <a:rPr lang="en-US" sz="2400" dirty="0" err="1" smtClean="0">
                <a:latin typeface="Courier"/>
                <a:cs typeface="Courier"/>
              </a:rPr>
              <a:t>annovar_input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Add annotations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latin typeface="Courier"/>
                <a:cs typeface="Courier"/>
              </a:rPr>
              <a:t>annotate_variation.pl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--</a:t>
            </a:r>
            <a:r>
              <a:rPr lang="en-US" sz="2400" dirty="0" err="1" smtClean="0">
                <a:latin typeface="Courier"/>
                <a:cs typeface="Courier"/>
              </a:rPr>
              <a:t>geneanno</a:t>
            </a:r>
            <a:r>
              <a:rPr lang="en-US" sz="2400" dirty="0" smtClean="0">
                <a:latin typeface="Courier"/>
                <a:cs typeface="Courier"/>
              </a:rPr>
              <a:t> --</a:t>
            </a:r>
            <a:r>
              <a:rPr lang="en-US" sz="2400" dirty="0" err="1" smtClean="0">
                <a:latin typeface="Courier"/>
                <a:cs typeface="Courier"/>
              </a:rPr>
              <a:t>buildver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hg38</a:t>
            </a:r>
            <a:r>
              <a:rPr lang="en-US" sz="2400" i="1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err="1">
                <a:latin typeface="Courier"/>
                <a:cs typeface="Courier"/>
              </a:rPr>
              <a:t>dbtype</a:t>
            </a:r>
            <a:r>
              <a:rPr lang="en-US" sz="2400" dirty="0">
                <a:latin typeface="Courier"/>
                <a:cs typeface="Courier"/>
              </a:rPr>
              <a:t> gene output/</a:t>
            </a:r>
            <a:r>
              <a:rPr lang="en-US" sz="2400" dirty="0" err="1">
                <a:latin typeface="Courier"/>
                <a:cs typeface="Courier"/>
              </a:rPr>
              <a:t>annovar_input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r</a:t>
            </a:r>
            <a:r>
              <a:rPr lang="en-US" sz="2400" dirty="0" smtClean="0">
                <a:latin typeface="Courier"/>
                <a:cs typeface="Courier"/>
              </a:rPr>
              <a:t>esources/</a:t>
            </a:r>
            <a:r>
              <a:rPr lang="en-US" sz="2400" dirty="0" err="1" smtClean="0">
                <a:latin typeface="Courier"/>
                <a:cs typeface="Courier"/>
              </a:rPr>
              <a:t>humandb</a:t>
            </a:r>
            <a:endParaRPr lang="en-US" sz="2400" dirty="0" smtClean="0"/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4031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63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ANNOVAR Output</a:t>
            </a:r>
            <a:endParaRPr lang="en-US" dirty="0" smtClean="0"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00" y="2197100"/>
            <a:ext cx="9017000" cy="341632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nonsynonymous</a:t>
            </a:r>
            <a:r>
              <a:rPr lang="en-US" dirty="0" smtClean="0"/>
              <a:t> </a:t>
            </a:r>
            <a:r>
              <a:rPr lang="en-US" dirty="0"/>
              <a:t>SNV IL23R:NM_144701:exon9:c.G1142A:p.R381Q, 1 67705958 67705958 G A comments: rs11209026 (R381Q), a SNP in IL23R associated with </a:t>
            </a:r>
            <a:r>
              <a:rPr lang="en-US" dirty="0" err="1"/>
              <a:t>Crohn's</a:t>
            </a:r>
            <a:r>
              <a:rPr lang="en-US" dirty="0"/>
              <a:t> disease</a:t>
            </a:r>
          </a:p>
          <a:p>
            <a:r>
              <a:rPr lang="en-US" dirty="0" err="1" smtClean="0"/>
              <a:t>nonsynonymous</a:t>
            </a:r>
            <a:r>
              <a:rPr lang="en-US" dirty="0" smtClean="0"/>
              <a:t> </a:t>
            </a:r>
            <a:r>
              <a:rPr lang="en-US" dirty="0"/>
              <a:t>SNV ATG16L1:NM_001190267:exon9:c.A550G:p.T184A,ATG16L1:NM_017974:exon8:c.A841G:p.T281A,ATG16L1:NM_001190266:exon9:c.A646G:p.T216A,ATG16L1:NM_030803:exon9:c.A898G:p.T300A,ATG16L1:NM_198890:exon5:c.A409G:p.T137A, 2 234183368 234183368 A G comments: rs2241880 (T300A), a SNP in the ATG16L1 associated with </a:t>
            </a:r>
            <a:r>
              <a:rPr lang="en-US" dirty="0" err="1"/>
              <a:t>Crohn's</a:t>
            </a:r>
            <a:r>
              <a:rPr lang="en-US" dirty="0"/>
              <a:t> disease</a:t>
            </a:r>
          </a:p>
          <a:p>
            <a:r>
              <a:rPr lang="en-US" dirty="0" err="1" smtClean="0"/>
              <a:t>nonsynonymous</a:t>
            </a:r>
            <a:r>
              <a:rPr lang="en-US" dirty="0" smtClean="0"/>
              <a:t> </a:t>
            </a:r>
            <a:r>
              <a:rPr lang="en-US" dirty="0"/>
              <a:t>SNV NOD2:NM_022162:exon4:c.C2104T:p.R702W,NOD2:NM_001293557:exon3:c.C2023T:p.R675W, 16 50745926 50745926 C comments: rs2066844 (R702W), a non-synonymous SNP in NOD2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3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979F7"/>
      </a:hlink>
      <a:folHlink>
        <a:srgbClr val="701E6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19172</TotalTime>
  <Words>642</Words>
  <Application>Microsoft Macintosh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Variant annotation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</vt:vector>
  </TitlesOfParts>
  <Company>NHGRI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Variant Calling</dc:title>
  <dc:creator>John Didion</dc:creator>
  <cp:lastModifiedBy>John Didion</cp:lastModifiedBy>
  <cp:revision>489</cp:revision>
  <dcterms:created xsi:type="dcterms:W3CDTF">2016-11-26T13:55:20Z</dcterms:created>
  <dcterms:modified xsi:type="dcterms:W3CDTF">2017-05-22T04:47:48Z</dcterms:modified>
</cp:coreProperties>
</file>