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61" r:id="rId4"/>
    <p:sldId id="258" r:id="rId5"/>
    <p:sldId id="260" r:id="rId6"/>
    <p:sldId id="291" r:id="rId7"/>
    <p:sldId id="262" r:id="rId8"/>
    <p:sldId id="263" r:id="rId9"/>
    <p:sldId id="257" r:id="rId10"/>
    <p:sldId id="264" r:id="rId11"/>
    <p:sldId id="293" r:id="rId12"/>
    <p:sldId id="294" r:id="rId13"/>
    <p:sldId id="295" r:id="rId14"/>
    <p:sldId id="290" r:id="rId15"/>
    <p:sldId id="284" r:id="rId16"/>
    <p:sldId id="289" r:id="rId17"/>
    <p:sldId id="288" r:id="rId18"/>
    <p:sldId id="296" r:id="rId19"/>
    <p:sldId id="286" r:id="rId20"/>
    <p:sldId id="292" r:id="rId21"/>
    <p:sldId id="271" r:id="rId22"/>
    <p:sldId id="268" r:id="rId23"/>
    <p:sldId id="298" r:id="rId24"/>
    <p:sldId id="299" r:id="rId25"/>
    <p:sldId id="269" r:id="rId26"/>
    <p:sldId id="272" r:id="rId27"/>
    <p:sldId id="274" r:id="rId28"/>
    <p:sldId id="273" r:id="rId29"/>
    <p:sldId id="275" r:id="rId30"/>
    <p:sldId id="297" r:id="rId31"/>
    <p:sldId id="277" r:id="rId32"/>
    <p:sldId id="278" r:id="rId33"/>
    <p:sldId id="276" r:id="rId34"/>
    <p:sldId id="279" r:id="rId35"/>
    <p:sldId id="281" r:id="rId36"/>
    <p:sldId id="280" r:id="rId37"/>
    <p:sldId id="27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42" autoAdjust="0"/>
  </p:normalViewPr>
  <p:slideViewPr>
    <p:cSldViewPr>
      <p:cViewPr>
        <p:scale>
          <a:sx n="75" d="100"/>
          <a:sy n="75" d="100"/>
        </p:scale>
        <p:origin x="-1152" y="2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3D492-E70E-497B-A66C-09DA8147456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7EBE522D-8B58-4F6C-8AB8-7FC1428F60A3}">
      <dgm:prSet phldrT="[文本]"/>
      <dgm:spPr/>
      <dgm:t>
        <a:bodyPr/>
        <a:lstStyle/>
        <a:p>
          <a:r>
            <a:rPr lang="zh-CN" altLang="en-US" smtClean="0"/>
            <a:t>质控</a:t>
          </a:r>
          <a:endParaRPr lang="zh-CN" altLang="en-US"/>
        </a:p>
      </dgm:t>
    </dgm:pt>
    <dgm:pt modelId="{CF461EB9-630C-4EE4-89DA-3DC90EBCFE25}" type="parTrans" cxnId="{2E538D8C-85EC-4C53-94A7-2F515A00A397}">
      <dgm:prSet/>
      <dgm:spPr/>
      <dgm:t>
        <a:bodyPr/>
        <a:lstStyle/>
        <a:p>
          <a:endParaRPr lang="zh-CN" altLang="en-US"/>
        </a:p>
      </dgm:t>
    </dgm:pt>
    <dgm:pt modelId="{B10949AD-AFB4-40F1-A13E-00DFE4C766A6}" type="sibTrans" cxnId="{2E538D8C-85EC-4C53-94A7-2F515A00A397}">
      <dgm:prSet/>
      <dgm:spPr/>
      <dgm:t>
        <a:bodyPr/>
        <a:lstStyle/>
        <a:p>
          <a:endParaRPr lang="zh-CN" altLang="en-US"/>
        </a:p>
      </dgm:t>
    </dgm:pt>
    <dgm:pt modelId="{6DDA7403-5C33-4338-8717-233572266FB7}">
      <dgm:prSet phldrT="[文本]"/>
      <dgm:spPr/>
      <dgm:t>
        <a:bodyPr/>
        <a:lstStyle/>
        <a:p>
          <a:r>
            <a:rPr lang="en-US" altLang="zh-CN" smtClean="0"/>
            <a:t>Denovo</a:t>
          </a:r>
          <a:r>
            <a:rPr lang="zh-CN" altLang="en-US" smtClean="0"/>
            <a:t>拼接</a:t>
          </a:r>
          <a:endParaRPr lang="zh-CN" altLang="en-US"/>
        </a:p>
      </dgm:t>
    </dgm:pt>
    <dgm:pt modelId="{8747502F-AF36-4CCF-A869-17D115981545}" type="parTrans" cxnId="{E3489787-934C-4EE8-A8BB-19343271FB3B}">
      <dgm:prSet/>
      <dgm:spPr/>
      <dgm:t>
        <a:bodyPr/>
        <a:lstStyle/>
        <a:p>
          <a:endParaRPr lang="zh-CN" altLang="en-US"/>
        </a:p>
      </dgm:t>
    </dgm:pt>
    <dgm:pt modelId="{331D6E8A-68FC-4888-B07A-DCB1E8B62524}" type="sibTrans" cxnId="{E3489787-934C-4EE8-A8BB-19343271FB3B}">
      <dgm:prSet/>
      <dgm:spPr/>
      <dgm:t>
        <a:bodyPr/>
        <a:lstStyle/>
        <a:p>
          <a:endParaRPr lang="zh-CN" altLang="en-US"/>
        </a:p>
      </dgm:t>
    </dgm:pt>
    <dgm:pt modelId="{4B405A07-B1A8-4EA7-A4AB-5F13D79B5C4C}">
      <dgm:prSet phldrT="[文本]"/>
      <dgm:spPr/>
      <dgm:t>
        <a:bodyPr/>
        <a:lstStyle/>
        <a:p>
          <a:r>
            <a:rPr lang="zh-CN" altLang="en-US" smtClean="0"/>
            <a:t>功能注释及比较</a:t>
          </a:r>
          <a:endParaRPr lang="zh-CN" altLang="en-US"/>
        </a:p>
      </dgm:t>
    </dgm:pt>
    <dgm:pt modelId="{AF490A57-1CC0-4EC0-B282-B5208109FE5B}" type="parTrans" cxnId="{E4676CBE-5621-4476-971B-E3EC6FF80544}">
      <dgm:prSet/>
      <dgm:spPr/>
      <dgm:t>
        <a:bodyPr/>
        <a:lstStyle/>
        <a:p>
          <a:endParaRPr lang="zh-CN" altLang="en-US"/>
        </a:p>
      </dgm:t>
    </dgm:pt>
    <dgm:pt modelId="{A3C1EC46-E33A-4DE2-AFEA-20FC7215C98D}" type="sibTrans" cxnId="{E4676CBE-5621-4476-971B-E3EC6FF80544}">
      <dgm:prSet/>
      <dgm:spPr/>
      <dgm:t>
        <a:bodyPr/>
        <a:lstStyle/>
        <a:p>
          <a:endParaRPr lang="zh-CN" altLang="en-US"/>
        </a:p>
      </dgm:t>
    </dgm:pt>
    <dgm:pt modelId="{08AE8020-E7B5-4FD6-8C41-B100E7DABB5F}">
      <dgm:prSet/>
      <dgm:spPr/>
      <dgm:t>
        <a:bodyPr/>
        <a:lstStyle/>
        <a:p>
          <a:endParaRPr lang="zh-CN" altLang="en-US"/>
        </a:p>
      </dgm:t>
    </dgm:pt>
    <dgm:pt modelId="{D78A0460-5C49-413E-99A5-F2CD172EAEC9}" type="parTrans" cxnId="{7BF535DA-BB40-42F5-9796-0E76601E7A01}">
      <dgm:prSet/>
      <dgm:spPr/>
      <dgm:t>
        <a:bodyPr/>
        <a:lstStyle/>
        <a:p>
          <a:endParaRPr lang="zh-CN" altLang="en-US"/>
        </a:p>
      </dgm:t>
    </dgm:pt>
    <dgm:pt modelId="{347014B9-1E71-4BAF-B098-C201C5A2EB80}" type="sibTrans" cxnId="{7BF535DA-BB40-42F5-9796-0E76601E7A01}">
      <dgm:prSet/>
      <dgm:spPr/>
      <dgm:t>
        <a:bodyPr/>
        <a:lstStyle/>
        <a:p>
          <a:endParaRPr lang="zh-CN" altLang="en-US"/>
        </a:p>
      </dgm:t>
    </dgm:pt>
    <dgm:pt modelId="{BA24A5B4-66E2-4B79-AED3-35146C40BCA2}" type="pres">
      <dgm:prSet presAssocID="{BB03D492-E70E-497B-A66C-09DA81474563}" presName="Name0" presStyleCnt="0">
        <dgm:presLayoutVars>
          <dgm:dir/>
          <dgm:animLvl val="lvl"/>
          <dgm:resizeHandles val="exact"/>
        </dgm:presLayoutVars>
      </dgm:prSet>
      <dgm:spPr/>
      <dgm:t>
        <a:bodyPr/>
        <a:lstStyle/>
        <a:p>
          <a:endParaRPr lang="zh-CN" altLang="en-US"/>
        </a:p>
      </dgm:t>
    </dgm:pt>
    <dgm:pt modelId="{E102CFC6-786A-4921-AC2E-68D143A6F8A7}" type="pres">
      <dgm:prSet presAssocID="{7EBE522D-8B58-4F6C-8AB8-7FC1428F60A3}" presName="parTxOnly" presStyleLbl="node1" presStyleIdx="0" presStyleCnt="4">
        <dgm:presLayoutVars>
          <dgm:chMax val="0"/>
          <dgm:chPref val="0"/>
          <dgm:bulletEnabled val="1"/>
        </dgm:presLayoutVars>
      </dgm:prSet>
      <dgm:spPr/>
      <dgm:t>
        <a:bodyPr/>
        <a:lstStyle/>
        <a:p>
          <a:endParaRPr lang="zh-CN" altLang="en-US"/>
        </a:p>
      </dgm:t>
    </dgm:pt>
    <dgm:pt modelId="{AB16A692-C135-4A98-A149-44DA1E37E1AB}" type="pres">
      <dgm:prSet presAssocID="{B10949AD-AFB4-40F1-A13E-00DFE4C766A6}" presName="parTxOnlySpace" presStyleCnt="0"/>
      <dgm:spPr/>
    </dgm:pt>
    <dgm:pt modelId="{F5FEB19A-A600-4EBC-BD2A-0C98F59BFD21}" type="pres">
      <dgm:prSet presAssocID="{6DDA7403-5C33-4338-8717-233572266FB7}" presName="parTxOnly" presStyleLbl="node1" presStyleIdx="1" presStyleCnt="4">
        <dgm:presLayoutVars>
          <dgm:chMax val="0"/>
          <dgm:chPref val="0"/>
          <dgm:bulletEnabled val="1"/>
        </dgm:presLayoutVars>
      </dgm:prSet>
      <dgm:spPr/>
      <dgm:t>
        <a:bodyPr/>
        <a:lstStyle/>
        <a:p>
          <a:endParaRPr lang="zh-CN" altLang="en-US"/>
        </a:p>
      </dgm:t>
    </dgm:pt>
    <dgm:pt modelId="{38C1A573-B5C7-4B0A-BE5B-4A3ACC3791FC}" type="pres">
      <dgm:prSet presAssocID="{331D6E8A-68FC-4888-B07A-DCB1E8B62524}" presName="parTxOnlySpace" presStyleCnt="0"/>
      <dgm:spPr/>
    </dgm:pt>
    <dgm:pt modelId="{564BB492-A4EC-4C96-8926-22BD3B454702}" type="pres">
      <dgm:prSet presAssocID="{4B405A07-B1A8-4EA7-A4AB-5F13D79B5C4C}" presName="parTxOnly" presStyleLbl="node1" presStyleIdx="2" presStyleCnt="4">
        <dgm:presLayoutVars>
          <dgm:chMax val="0"/>
          <dgm:chPref val="0"/>
          <dgm:bulletEnabled val="1"/>
        </dgm:presLayoutVars>
      </dgm:prSet>
      <dgm:spPr/>
      <dgm:t>
        <a:bodyPr/>
        <a:lstStyle/>
        <a:p>
          <a:endParaRPr lang="zh-CN" altLang="en-US"/>
        </a:p>
      </dgm:t>
    </dgm:pt>
    <dgm:pt modelId="{9E852DB2-98E3-447D-800C-286BB38BD89F}" type="pres">
      <dgm:prSet presAssocID="{A3C1EC46-E33A-4DE2-AFEA-20FC7215C98D}" presName="parTxOnlySpace" presStyleCnt="0"/>
      <dgm:spPr/>
    </dgm:pt>
    <dgm:pt modelId="{BC7E2704-4E9B-46B4-B3A1-9BCA03EFF42A}" type="pres">
      <dgm:prSet presAssocID="{08AE8020-E7B5-4FD6-8C41-B100E7DABB5F}" presName="parTxOnly" presStyleLbl="node1" presStyleIdx="3" presStyleCnt="4">
        <dgm:presLayoutVars>
          <dgm:chMax val="0"/>
          <dgm:chPref val="0"/>
          <dgm:bulletEnabled val="1"/>
        </dgm:presLayoutVars>
      </dgm:prSet>
      <dgm:spPr/>
      <dgm:t>
        <a:bodyPr/>
        <a:lstStyle/>
        <a:p>
          <a:endParaRPr lang="zh-CN" altLang="en-US"/>
        </a:p>
      </dgm:t>
    </dgm:pt>
  </dgm:ptLst>
  <dgm:cxnLst>
    <dgm:cxn modelId="{E3489787-934C-4EE8-A8BB-19343271FB3B}" srcId="{BB03D492-E70E-497B-A66C-09DA81474563}" destId="{6DDA7403-5C33-4338-8717-233572266FB7}" srcOrd="1" destOrd="0" parTransId="{8747502F-AF36-4CCF-A869-17D115981545}" sibTransId="{331D6E8A-68FC-4888-B07A-DCB1E8B62524}"/>
    <dgm:cxn modelId="{402A4DEE-0B6A-4D00-BBF2-94293B34ACFB}" type="presOf" srcId="{6DDA7403-5C33-4338-8717-233572266FB7}" destId="{F5FEB19A-A600-4EBC-BD2A-0C98F59BFD21}" srcOrd="0" destOrd="0" presId="urn:microsoft.com/office/officeart/2005/8/layout/chevron1"/>
    <dgm:cxn modelId="{79C06208-E262-4FE4-AF14-ACBA2448A178}" type="presOf" srcId="{4B405A07-B1A8-4EA7-A4AB-5F13D79B5C4C}" destId="{564BB492-A4EC-4C96-8926-22BD3B454702}" srcOrd="0" destOrd="0" presId="urn:microsoft.com/office/officeart/2005/8/layout/chevron1"/>
    <dgm:cxn modelId="{7BF535DA-BB40-42F5-9796-0E76601E7A01}" srcId="{BB03D492-E70E-497B-A66C-09DA81474563}" destId="{08AE8020-E7B5-4FD6-8C41-B100E7DABB5F}" srcOrd="3" destOrd="0" parTransId="{D78A0460-5C49-413E-99A5-F2CD172EAEC9}" sibTransId="{347014B9-1E71-4BAF-B098-C201C5A2EB80}"/>
    <dgm:cxn modelId="{BAF8C509-0293-4A45-B679-30DC54ABF5AB}" type="presOf" srcId="{BB03D492-E70E-497B-A66C-09DA81474563}" destId="{BA24A5B4-66E2-4B79-AED3-35146C40BCA2}" srcOrd="0" destOrd="0" presId="urn:microsoft.com/office/officeart/2005/8/layout/chevron1"/>
    <dgm:cxn modelId="{6FB3C42E-196B-40C8-A797-253A2271BD4D}" type="presOf" srcId="{08AE8020-E7B5-4FD6-8C41-B100E7DABB5F}" destId="{BC7E2704-4E9B-46B4-B3A1-9BCA03EFF42A}" srcOrd="0" destOrd="0" presId="urn:microsoft.com/office/officeart/2005/8/layout/chevron1"/>
    <dgm:cxn modelId="{11F3941C-E295-4F95-A409-B031C61BED6F}" type="presOf" srcId="{7EBE522D-8B58-4F6C-8AB8-7FC1428F60A3}" destId="{E102CFC6-786A-4921-AC2E-68D143A6F8A7}" srcOrd="0" destOrd="0" presId="urn:microsoft.com/office/officeart/2005/8/layout/chevron1"/>
    <dgm:cxn modelId="{2E538D8C-85EC-4C53-94A7-2F515A00A397}" srcId="{BB03D492-E70E-497B-A66C-09DA81474563}" destId="{7EBE522D-8B58-4F6C-8AB8-7FC1428F60A3}" srcOrd="0" destOrd="0" parTransId="{CF461EB9-630C-4EE4-89DA-3DC90EBCFE25}" sibTransId="{B10949AD-AFB4-40F1-A13E-00DFE4C766A6}"/>
    <dgm:cxn modelId="{E4676CBE-5621-4476-971B-E3EC6FF80544}" srcId="{BB03D492-E70E-497B-A66C-09DA81474563}" destId="{4B405A07-B1A8-4EA7-A4AB-5F13D79B5C4C}" srcOrd="2" destOrd="0" parTransId="{AF490A57-1CC0-4EC0-B282-B5208109FE5B}" sibTransId="{A3C1EC46-E33A-4DE2-AFEA-20FC7215C98D}"/>
    <dgm:cxn modelId="{4F65ED90-89C8-4813-A371-90081C58CFC0}" type="presParOf" srcId="{BA24A5B4-66E2-4B79-AED3-35146C40BCA2}" destId="{E102CFC6-786A-4921-AC2E-68D143A6F8A7}" srcOrd="0" destOrd="0" presId="urn:microsoft.com/office/officeart/2005/8/layout/chevron1"/>
    <dgm:cxn modelId="{AE5E5C8D-1B9D-4792-AC07-AA8BE729F53D}" type="presParOf" srcId="{BA24A5B4-66E2-4B79-AED3-35146C40BCA2}" destId="{AB16A692-C135-4A98-A149-44DA1E37E1AB}" srcOrd="1" destOrd="0" presId="urn:microsoft.com/office/officeart/2005/8/layout/chevron1"/>
    <dgm:cxn modelId="{B6D3431B-1348-4C54-9AC1-E3B6C0F6F002}" type="presParOf" srcId="{BA24A5B4-66E2-4B79-AED3-35146C40BCA2}" destId="{F5FEB19A-A600-4EBC-BD2A-0C98F59BFD21}" srcOrd="2" destOrd="0" presId="urn:microsoft.com/office/officeart/2005/8/layout/chevron1"/>
    <dgm:cxn modelId="{618A445D-ADC9-4A0F-ABC8-F9F2635EDC54}" type="presParOf" srcId="{BA24A5B4-66E2-4B79-AED3-35146C40BCA2}" destId="{38C1A573-B5C7-4B0A-BE5B-4A3ACC3791FC}" srcOrd="3" destOrd="0" presId="urn:microsoft.com/office/officeart/2005/8/layout/chevron1"/>
    <dgm:cxn modelId="{A7F31020-94D2-4633-88DC-15A5173B5891}" type="presParOf" srcId="{BA24A5B4-66E2-4B79-AED3-35146C40BCA2}" destId="{564BB492-A4EC-4C96-8926-22BD3B454702}" srcOrd="4" destOrd="0" presId="urn:microsoft.com/office/officeart/2005/8/layout/chevron1"/>
    <dgm:cxn modelId="{4662676E-D3E4-4A55-91DE-A0DA1A5FD077}" type="presParOf" srcId="{BA24A5B4-66E2-4B79-AED3-35146C40BCA2}" destId="{9E852DB2-98E3-447D-800C-286BB38BD89F}" srcOrd="5" destOrd="0" presId="urn:microsoft.com/office/officeart/2005/8/layout/chevron1"/>
    <dgm:cxn modelId="{B23EDE96-C355-4D0C-8C0C-F0791EDF6D83}" type="presParOf" srcId="{BA24A5B4-66E2-4B79-AED3-35146C40BCA2}" destId="{BC7E2704-4E9B-46B4-B3A1-9BCA03EFF4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775ED-5C9C-4AA0-99F9-AC6F9E561F2C}"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zh-CN" altLang="en-US"/>
        </a:p>
      </dgm:t>
    </dgm:pt>
    <dgm:pt modelId="{306AE6EF-0838-4E87-8FBD-95369ABB85DC}">
      <dgm:prSet phldrT="[文本]"/>
      <dgm:spPr/>
      <dgm:t>
        <a:bodyPr/>
        <a:lstStyle/>
        <a:p>
          <a:r>
            <a:rPr lang="en-US" b="0" i="0" smtClean="0"/>
            <a:t>SOAP</a:t>
          </a:r>
          <a:endParaRPr lang="zh-CN" altLang="en-US"/>
        </a:p>
      </dgm:t>
    </dgm:pt>
    <dgm:pt modelId="{A37229E0-0844-4640-9F14-18C9D22DD2C0}" type="parTrans" cxnId="{206C3A62-08C1-4147-856B-9FEA799601D0}">
      <dgm:prSet/>
      <dgm:spPr/>
      <dgm:t>
        <a:bodyPr/>
        <a:lstStyle/>
        <a:p>
          <a:endParaRPr lang="zh-CN" altLang="en-US"/>
        </a:p>
      </dgm:t>
    </dgm:pt>
    <dgm:pt modelId="{0C16466F-9257-4280-877E-4613EA786F3F}" type="sibTrans" cxnId="{206C3A62-08C1-4147-856B-9FEA799601D0}">
      <dgm:prSet/>
      <dgm:spPr/>
      <dgm:t>
        <a:bodyPr/>
        <a:lstStyle/>
        <a:p>
          <a:endParaRPr lang="zh-CN" altLang="en-US"/>
        </a:p>
      </dgm:t>
    </dgm:pt>
    <dgm:pt modelId="{099F4D10-5A32-46A3-B9CF-C7512D1F67EF}">
      <dgm:prSet phldrT="[文本]"/>
      <dgm:spPr/>
      <dgm:t>
        <a:bodyPr/>
        <a:lstStyle/>
        <a:p>
          <a:r>
            <a:rPr lang="zh-CN" altLang="en-US" smtClean="0"/>
            <a:t>在小内存机器上，将数据比对到大基因组上</a:t>
          </a:r>
          <a:endParaRPr lang="zh-CN" altLang="en-US"/>
        </a:p>
      </dgm:t>
    </dgm:pt>
    <dgm:pt modelId="{C01A334D-5165-4392-800B-326766CBE617}" type="parTrans" cxnId="{910D891B-30FC-4A94-A2F4-390B163A17CB}">
      <dgm:prSet/>
      <dgm:spPr/>
      <dgm:t>
        <a:bodyPr/>
        <a:lstStyle/>
        <a:p>
          <a:endParaRPr lang="zh-CN" altLang="en-US"/>
        </a:p>
      </dgm:t>
    </dgm:pt>
    <dgm:pt modelId="{97524976-EDFA-461B-A80C-F6765D0968B6}" type="sibTrans" cxnId="{910D891B-30FC-4A94-A2F4-390B163A17CB}">
      <dgm:prSet/>
      <dgm:spPr/>
      <dgm:t>
        <a:bodyPr/>
        <a:lstStyle/>
        <a:p>
          <a:endParaRPr lang="zh-CN" altLang="en-US"/>
        </a:p>
      </dgm:t>
    </dgm:pt>
    <dgm:pt modelId="{FD2BA9AE-0ADF-4C9F-858F-687802A9393D}">
      <dgm:prSet phldrT="[文本]"/>
      <dgm:spPr/>
      <dgm:t>
        <a:bodyPr/>
        <a:lstStyle/>
        <a:p>
          <a:r>
            <a:rPr lang="zh-CN" altLang="en-US" b="0" i="0" smtClean="0"/>
            <a:t>针对</a:t>
          </a:r>
          <a:r>
            <a:rPr lang="en-US" b="0" i="0" smtClean="0"/>
            <a:t>single-end reads</a:t>
          </a:r>
          <a:endParaRPr lang="zh-CN" altLang="en-US"/>
        </a:p>
      </dgm:t>
    </dgm:pt>
    <dgm:pt modelId="{0BFB4EE7-E885-4A5D-B657-CD511AED8C8B}" type="parTrans" cxnId="{2733E83A-86C5-4D51-82CE-7CCA91E939C6}">
      <dgm:prSet/>
      <dgm:spPr/>
      <dgm:t>
        <a:bodyPr/>
        <a:lstStyle/>
        <a:p>
          <a:endParaRPr lang="zh-CN" altLang="en-US"/>
        </a:p>
      </dgm:t>
    </dgm:pt>
    <dgm:pt modelId="{8C38D8F4-C297-41A2-A53E-09890FB16D26}" type="sibTrans" cxnId="{2733E83A-86C5-4D51-82CE-7CCA91E939C6}">
      <dgm:prSet/>
      <dgm:spPr/>
      <dgm:t>
        <a:bodyPr/>
        <a:lstStyle/>
        <a:p>
          <a:endParaRPr lang="zh-CN" altLang="en-US"/>
        </a:p>
      </dgm:t>
    </dgm:pt>
    <dgm:pt modelId="{BAC856E0-2E9E-4629-B71E-911848409676}">
      <dgm:prSet phldrT="[文本]"/>
      <dgm:spPr/>
      <dgm:t>
        <a:bodyPr/>
        <a:lstStyle/>
        <a:p>
          <a:r>
            <a:rPr lang="en-US" altLang="zh-CN" smtClean="0"/>
            <a:t>BWA</a:t>
          </a:r>
          <a:endParaRPr lang="zh-CN" altLang="en-US"/>
        </a:p>
      </dgm:t>
    </dgm:pt>
    <dgm:pt modelId="{7E006E14-1052-42A3-BBF5-E811BCDDA07E}" type="parTrans" cxnId="{8416877B-8E8B-4C96-88EE-FC805D3A1D41}">
      <dgm:prSet/>
      <dgm:spPr/>
      <dgm:t>
        <a:bodyPr/>
        <a:lstStyle/>
        <a:p>
          <a:endParaRPr lang="zh-CN" altLang="en-US"/>
        </a:p>
      </dgm:t>
    </dgm:pt>
    <dgm:pt modelId="{11AA6443-8D49-429A-8D7E-C15B897D09C9}" type="sibTrans" cxnId="{8416877B-8E8B-4C96-88EE-FC805D3A1D41}">
      <dgm:prSet/>
      <dgm:spPr/>
      <dgm:t>
        <a:bodyPr/>
        <a:lstStyle/>
        <a:p>
          <a:endParaRPr lang="zh-CN" altLang="en-US"/>
        </a:p>
      </dgm:t>
    </dgm:pt>
    <dgm:pt modelId="{7A022A4A-B885-473E-8C17-C369D3C69E1D}">
      <dgm:prSet phldrT="[文本]"/>
      <dgm:spPr/>
      <dgm:t>
        <a:bodyPr/>
        <a:lstStyle/>
        <a:p>
          <a:r>
            <a:rPr lang="zh-CN" altLang="en-US" b="0" i="0" smtClean="0"/>
            <a:t>准确率高</a:t>
          </a:r>
          <a:endParaRPr lang="zh-CN" altLang="en-US"/>
        </a:p>
      </dgm:t>
    </dgm:pt>
    <dgm:pt modelId="{9EFB271E-E188-4B3B-834D-126D7EB3734E}" type="parTrans" cxnId="{9A883394-F6D1-4BB5-9E25-E407271B6E6C}">
      <dgm:prSet/>
      <dgm:spPr/>
      <dgm:t>
        <a:bodyPr/>
        <a:lstStyle/>
        <a:p>
          <a:endParaRPr lang="zh-CN" altLang="en-US"/>
        </a:p>
      </dgm:t>
    </dgm:pt>
    <dgm:pt modelId="{647D2FD8-92DA-470C-9C38-EE4F888DFFDF}" type="sibTrans" cxnId="{9A883394-F6D1-4BB5-9E25-E407271B6E6C}">
      <dgm:prSet/>
      <dgm:spPr/>
      <dgm:t>
        <a:bodyPr/>
        <a:lstStyle/>
        <a:p>
          <a:endParaRPr lang="zh-CN" altLang="en-US"/>
        </a:p>
      </dgm:t>
    </dgm:pt>
    <dgm:pt modelId="{9C847506-7276-42B8-8B2F-D3FF4D3C838C}">
      <dgm:prSet phldrT="[文本]"/>
      <dgm:spPr/>
      <dgm:t>
        <a:bodyPr/>
        <a:lstStyle/>
        <a:p>
          <a:r>
            <a:rPr lang="zh-CN" altLang="en-US" smtClean="0"/>
            <a:t>针对</a:t>
          </a:r>
          <a:r>
            <a:rPr lang="en-US" altLang="zh-CN" smtClean="0"/>
            <a:t>SNP</a:t>
          </a:r>
          <a:r>
            <a:rPr lang="zh-CN" altLang="en-US" smtClean="0"/>
            <a:t>分析</a:t>
          </a:r>
          <a:endParaRPr lang="zh-CN" altLang="en-US"/>
        </a:p>
      </dgm:t>
    </dgm:pt>
    <dgm:pt modelId="{74EBD93F-FABB-42F7-8D62-B895CBD5D7C4}" type="parTrans" cxnId="{38DAC7D4-D8BA-4B6E-94F8-2F6348328E19}">
      <dgm:prSet/>
      <dgm:spPr/>
      <dgm:t>
        <a:bodyPr/>
        <a:lstStyle/>
        <a:p>
          <a:endParaRPr lang="zh-CN" altLang="en-US"/>
        </a:p>
      </dgm:t>
    </dgm:pt>
    <dgm:pt modelId="{707CC32C-6BBB-4296-917A-2B0121542CA6}" type="sibTrans" cxnId="{38DAC7D4-D8BA-4B6E-94F8-2F6348328E19}">
      <dgm:prSet/>
      <dgm:spPr/>
      <dgm:t>
        <a:bodyPr/>
        <a:lstStyle/>
        <a:p>
          <a:endParaRPr lang="zh-CN" altLang="en-US"/>
        </a:p>
      </dgm:t>
    </dgm:pt>
    <dgm:pt modelId="{346C07CF-AFF4-4D37-82FC-B0CBE56C12E5}">
      <dgm:prSet phldrT="[文本]"/>
      <dgm:spPr/>
      <dgm:t>
        <a:bodyPr/>
        <a:lstStyle/>
        <a:p>
          <a:r>
            <a:rPr lang="en-US" altLang="zh-CN" smtClean="0"/>
            <a:t>Bowtie</a:t>
          </a:r>
          <a:endParaRPr lang="zh-CN" altLang="en-US"/>
        </a:p>
      </dgm:t>
    </dgm:pt>
    <dgm:pt modelId="{E54F584C-7524-4BE1-906F-C03415E0B9F8}" type="parTrans" cxnId="{C5364365-EEC3-4BE5-8A94-7CC3ECF11484}">
      <dgm:prSet/>
      <dgm:spPr/>
      <dgm:t>
        <a:bodyPr/>
        <a:lstStyle/>
        <a:p>
          <a:endParaRPr lang="zh-CN" altLang="en-US"/>
        </a:p>
      </dgm:t>
    </dgm:pt>
    <dgm:pt modelId="{D47E2CD1-E403-495E-80AD-49AFCB619244}" type="sibTrans" cxnId="{C5364365-EEC3-4BE5-8A94-7CC3ECF11484}">
      <dgm:prSet/>
      <dgm:spPr/>
      <dgm:t>
        <a:bodyPr/>
        <a:lstStyle/>
        <a:p>
          <a:endParaRPr lang="zh-CN" altLang="en-US"/>
        </a:p>
      </dgm:t>
    </dgm:pt>
    <dgm:pt modelId="{4B727793-B7F2-402E-BED9-F81DA7EC19E0}">
      <dgm:prSet phldrT="[文本]"/>
      <dgm:spPr/>
      <dgm:t>
        <a:bodyPr/>
        <a:lstStyle/>
        <a:p>
          <a:r>
            <a:rPr lang="zh-CN" altLang="en-US" smtClean="0"/>
            <a:t>运算快</a:t>
          </a:r>
          <a:r>
            <a:rPr lang="en-US" altLang="zh-CN" smtClean="0"/>
            <a:t>	</a:t>
          </a:r>
          <a:endParaRPr lang="zh-CN" altLang="en-US"/>
        </a:p>
      </dgm:t>
    </dgm:pt>
    <dgm:pt modelId="{C6DDCE6D-CED1-4D91-8039-C10C3C0292C7}" type="parTrans" cxnId="{614E6B92-646E-4166-AE70-909D99BBAB7C}">
      <dgm:prSet/>
      <dgm:spPr/>
      <dgm:t>
        <a:bodyPr/>
        <a:lstStyle/>
        <a:p>
          <a:endParaRPr lang="zh-CN" altLang="en-US"/>
        </a:p>
      </dgm:t>
    </dgm:pt>
    <dgm:pt modelId="{785CC2CF-054A-4B3C-883A-8AB512A0A1BE}" type="sibTrans" cxnId="{614E6B92-646E-4166-AE70-909D99BBAB7C}">
      <dgm:prSet/>
      <dgm:spPr/>
      <dgm:t>
        <a:bodyPr/>
        <a:lstStyle/>
        <a:p>
          <a:endParaRPr lang="zh-CN" altLang="en-US"/>
        </a:p>
      </dgm:t>
    </dgm:pt>
    <dgm:pt modelId="{9C378251-743A-429B-B476-758FD71EA89B}">
      <dgm:prSet phldrT="[文本]"/>
      <dgm:spPr/>
      <dgm:t>
        <a:bodyPr/>
        <a:lstStyle/>
        <a:p>
          <a:r>
            <a:rPr lang="zh-CN" altLang="en-US" smtClean="0"/>
            <a:t>针对</a:t>
          </a:r>
          <a:r>
            <a:rPr lang="en-US" altLang="zh-CN" smtClean="0"/>
            <a:t>ChIP-seq</a:t>
          </a:r>
          <a:r>
            <a:rPr lang="zh-CN" altLang="en-US" smtClean="0"/>
            <a:t>、</a:t>
          </a:r>
          <a:r>
            <a:rPr lang="en-US" altLang="zh-CN" smtClean="0"/>
            <a:t>RNA-seq</a:t>
          </a:r>
          <a:endParaRPr lang="zh-CN" altLang="en-US"/>
        </a:p>
      </dgm:t>
    </dgm:pt>
    <dgm:pt modelId="{91B8B40B-52BF-4833-B04F-6DB120C46AA7}" type="parTrans" cxnId="{8300F2FD-591D-4A69-9FB1-7504961D9C54}">
      <dgm:prSet/>
      <dgm:spPr/>
      <dgm:t>
        <a:bodyPr/>
        <a:lstStyle/>
        <a:p>
          <a:endParaRPr lang="zh-CN" altLang="en-US"/>
        </a:p>
      </dgm:t>
    </dgm:pt>
    <dgm:pt modelId="{FFEF3263-8720-4A23-B48A-D5A6AA26687B}" type="sibTrans" cxnId="{8300F2FD-591D-4A69-9FB1-7504961D9C54}">
      <dgm:prSet/>
      <dgm:spPr/>
      <dgm:t>
        <a:bodyPr/>
        <a:lstStyle/>
        <a:p>
          <a:endParaRPr lang="zh-CN" altLang="en-US"/>
        </a:p>
      </dgm:t>
    </dgm:pt>
    <dgm:pt modelId="{298431AF-1F24-476D-A330-5722B06868E3}">
      <dgm:prSet/>
      <dgm:spPr/>
      <dgm:t>
        <a:bodyPr/>
        <a:lstStyle/>
        <a:p>
          <a:r>
            <a:rPr lang="en-US" altLang="zh-CN" smtClean="0"/>
            <a:t>NovoAlign</a:t>
          </a:r>
          <a:endParaRPr lang="zh-CN" altLang="en-US"/>
        </a:p>
      </dgm:t>
    </dgm:pt>
    <dgm:pt modelId="{B50A6BEB-DC81-497F-A1E8-6C7B12598064}" type="parTrans" cxnId="{1126C203-12CB-4898-BF6D-54D2C7158791}">
      <dgm:prSet/>
      <dgm:spPr/>
      <dgm:t>
        <a:bodyPr/>
        <a:lstStyle/>
        <a:p>
          <a:endParaRPr lang="zh-CN" altLang="en-US"/>
        </a:p>
      </dgm:t>
    </dgm:pt>
    <dgm:pt modelId="{C267B5AB-C3FA-4ABA-AC70-27195A1CB9DC}" type="sibTrans" cxnId="{1126C203-12CB-4898-BF6D-54D2C7158791}">
      <dgm:prSet/>
      <dgm:spPr/>
      <dgm:t>
        <a:bodyPr/>
        <a:lstStyle/>
        <a:p>
          <a:endParaRPr lang="zh-CN" altLang="en-US"/>
        </a:p>
      </dgm:t>
    </dgm:pt>
    <dgm:pt modelId="{C53A64DE-A692-4328-A7D4-49B84131F185}">
      <dgm:prSet/>
      <dgm:spPr/>
      <dgm:t>
        <a:bodyPr/>
        <a:lstStyle/>
        <a:p>
          <a:r>
            <a:rPr lang="en-US" altLang="zh-CN" smtClean="0"/>
            <a:t>Subread</a:t>
          </a:r>
          <a:endParaRPr lang="zh-CN" altLang="en-US"/>
        </a:p>
      </dgm:t>
    </dgm:pt>
    <dgm:pt modelId="{8DD3EDC1-2F85-45E6-845C-E2B008908538}" type="parTrans" cxnId="{C28B59C9-241F-4E88-B9AE-36F925D522B5}">
      <dgm:prSet/>
      <dgm:spPr/>
      <dgm:t>
        <a:bodyPr/>
        <a:lstStyle/>
        <a:p>
          <a:endParaRPr lang="zh-CN" altLang="en-US"/>
        </a:p>
      </dgm:t>
    </dgm:pt>
    <dgm:pt modelId="{D76C5DB0-E201-4CF5-91B5-914CB7712CB0}" type="sibTrans" cxnId="{C28B59C9-241F-4E88-B9AE-36F925D522B5}">
      <dgm:prSet/>
      <dgm:spPr/>
      <dgm:t>
        <a:bodyPr/>
        <a:lstStyle/>
        <a:p>
          <a:endParaRPr lang="zh-CN" altLang="en-US"/>
        </a:p>
      </dgm:t>
    </dgm:pt>
    <dgm:pt modelId="{5B69136E-D92C-483E-839D-80E8918DFE43}">
      <dgm:prSet/>
      <dgm:spPr/>
      <dgm:t>
        <a:bodyPr/>
        <a:lstStyle/>
        <a:p>
          <a:endParaRPr lang="zh-CN" altLang="en-US"/>
        </a:p>
      </dgm:t>
    </dgm:pt>
    <dgm:pt modelId="{2ECB7A4C-E957-4BB4-8F90-AA1D82E39D22}" type="parTrans" cxnId="{7B9C45AB-2EBA-489C-8DC7-0C903574D683}">
      <dgm:prSet/>
      <dgm:spPr/>
      <dgm:t>
        <a:bodyPr/>
        <a:lstStyle/>
        <a:p>
          <a:endParaRPr lang="zh-CN" altLang="en-US"/>
        </a:p>
      </dgm:t>
    </dgm:pt>
    <dgm:pt modelId="{4000E346-542A-4EBE-903C-250BD2B8DC89}" type="sibTrans" cxnId="{7B9C45AB-2EBA-489C-8DC7-0C903574D683}">
      <dgm:prSet/>
      <dgm:spPr/>
      <dgm:t>
        <a:bodyPr/>
        <a:lstStyle/>
        <a:p>
          <a:endParaRPr lang="zh-CN" altLang="en-US"/>
        </a:p>
      </dgm:t>
    </dgm:pt>
    <dgm:pt modelId="{F76B4C08-FDA5-4B3E-906C-6F3055E9800E}">
      <dgm:prSet/>
      <dgm:spPr/>
      <dgm:t>
        <a:bodyPr/>
        <a:lstStyle/>
        <a:p>
          <a:r>
            <a:rPr lang="zh-CN" altLang="en-US" smtClean="0"/>
            <a:t>商业化</a:t>
          </a:r>
          <a:endParaRPr lang="zh-CN" altLang="en-US"/>
        </a:p>
      </dgm:t>
    </dgm:pt>
    <dgm:pt modelId="{59647E5E-C8CB-4C62-A19C-ABD9F19209C5}" type="parTrans" cxnId="{AFAD7F12-38E9-442E-82D9-808CF10555A3}">
      <dgm:prSet/>
      <dgm:spPr/>
      <dgm:t>
        <a:bodyPr/>
        <a:lstStyle/>
        <a:p>
          <a:endParaRPr lang="zh-CN" altLang="en-US"/>
        </a:p>
      </dgm:t>
    </dgm:pt>
    <dgm:pt modelId="{F8A48561-E0DE-48E8-8DD0-F1E08F854036}" type="sibTrans" cxnId="{AFAD7F12-38E9-442E-82D9-808CF10555A3}">
      <dgm:prSet/>
      <dgm:spPr/>
      <dgm:t>
        <a:bodyPr/>
        <a:lstStyle/>
        <a:p>
          <a:endParaRPr lang="zh-CN" altLang="en-US"/>
        </a:p>
      </dgm:t>
    </dgm:pt>
    <dgm:pt modelId="{555B3903-10F5-4D9C-8A60-E8E86FDA4EC3}">
      <dgm:prSet/>
      <dgm:spPr/>
      <dgm:t>
        <a:bodyPr/>
        <a:lstStyle/>
        <a:p>
          <a:r>
            <a:rPr lang="zh-CN" altLang="en-US" smtClean="0"/>
            <a:t>？？？</a:t>
          </a:r>
          <a:endParaRPr lang="zh-CN" altLang="en-US"/>
        </a:p>
      </dgm:t>
    </dgm:pt>
    <dgm:pt modelId="{6D542B57-BE47-4452-8823-C0610FAC928B}" type="parTrans" cxnId="{11B2BF16-9BF1-49A1-BF8C-C3167910E149}">
      <dgm:prSet/>
      <dgm:spPr/>
      <dgm:t>
        <a:bodyPr/>
        <a:lstStyle/>
        <a:p>
          <a:endParaRPr lang="zh-CN" altLang="en-US"/>
        </a:p>
      </dgm:t>
    </dgm:pt>
    <dgm:pt modelId="{8DB48226-3329-46CB-8169-C1B7B04A2C76}" type="sibTrans" cxnId="{11B2BF16-9BF1-49A1-BF8C-C3167910E149}">
      <dgm:prSet/>
      <dgm:spPr/>
      <dgm:t>
        <a:bodyPr/>
        <a:lstStyle/>
        <a:p>
          <a:endParaRPr lang="zh-CN" altLang="en-US"/>
        </a:p>
      </dgm:t>
    </dgm:pt>
    <dgm:pt modelId="{BF6B3211-D37B-4BA4-B555-E9402C843A9A}" type="pres">
      <dgm:prSet presAssocID="{0A4775ED-5C9C-4AA0-99F9-AC6F9E561F2C}" presName="Name0" presStyleCnt="0">
        <dgm:presLayoutVars>
          <dgm:dir/>
          <dgm:animLvl val="lvl"/>
          <dgm:resizeHandles val="exact"/>
        </dgm:presLayoutVars>
      </dgm:prSet>
      <dgm:spPr/>
    </dgm:pt>
    <dgm:pt modelId="{142590AB-BF5F-42D3-974B-352BFFCDCE34}" type="pres">
      <dgm:prSet presAssocID="{306AE6EF-0838-4E87-8FBD-95369ABB85DC}" presName="linNode" presStyleCnt="0"/>
      <dgm:spPr/>
    </dgm:pt>
    <dgm:pt modelId="{8CAA8443-3032-4390-B141-8CB86936F81D}" type="pres">
      <dgm:prSet presAssocID="{306AE6EF-0838-4E87-8FBD-95369ABB85DC}" presName="parentText" presStyleLbl="node1" presStyleIdx="0" presStyleCnt="5">
        <dgm:presLayoutVars>
          <dgm:chMax val="1"/>
          <dgm:bulletEnabled val="1"/>
        </dgm:presLayoutVars>
      </dgm:prSet>
      <dgm:spPr/>
      <dgm:t>
        <a:bodyPr/>
        <a:lstStyle/>
        <a:p>
          <a:endParaRPr lang="zh-CN" altLang="en-US"/>
        </a:p>
      </dgm:t>
    </dgm:pt>
    <dgm:pt modelId="{F0270714-EEC3-4BC2-B7AC-8FDCD5B919ED}" type="pres">
      <dgm:prSet presAssocID="{306AE6EF-0838-4E87-8FBD-95369ABB85DC}" presName="descendantText" presStyleLbl="alignAccFollowNode1" presStyleIdx="0" presStyleCnt="5">
        <dgm:presLayoutVars>
          <dgm:bulletEnabled val="1"/>
        </dgm:presLayoutVars>
      </dgm:prSet>
      <dgm:spPr/>
      <dgm:t>
        <a:bodyPr/>
        <a:lstStyle/>
        <a:p>
          <a:endParaRPr lang="zh-CN" altLang="en-US"/>
        </a:p>
      </dgm:t>
    </dgm:pt>
    <dgm:pt modelId="{7C583BBB-EB85-463D-90C5-DFEF64D7FC9A}" type="pres">
      <dgm:prSet presAssocID="{0C16466F-9257-4280-877E-4613EA786F3F}" presName="sp" presStyleCnt="0"/>
      <dgm:spPr/>
    </dgm:pt>
    <dgm:pt modelId="{E60375AD-111C-488C-AABF-B20D6D49BEB4}" type="pres">
      <dgm:prSet presAssocID="{BAC856E0-2E9E-4629-B71E-911848409676}" presName="linNode" presStyleCnt="0"/>
      <dgm:spPr/>
    </dgm:pt>
    <dgm:pt modelId="{30AE26C5-692E-457D-82E4-09772AF32252}" type="pres">
      <dgm:prSet presAssocID="{BAC856E0-2E9E-4629-B71E-911848409676}" presName="parentText" presStyleLbl="node1" presStyleIdx="1" presStyleCnt="5">
        <dgm:presLayoutVars>
          <dgm:chMax val="1"/>
          <dgm:bulletEnabled val="1"/>
        </dgm:presLayoutVars>
      </dgm:prSet>
      <dgm:spPr/>
    </dgm:pt>
    <dgm:pt modelId="{3141F9D8-C3BC-489A-8487-F65A87CA5B3B}" type="pres">
      <dgm:prSet presAssocID="{BAC856E0-2E9E-4629-B71E-911848409676}" presName="descendantText" presStyleLbl="alignAccFollowNode1" presStyleIdx="1" presStyleCnt="5">
        <dgm:presLayoutVars>
          <dgm:bulletEnabled val="1"/>
        </dgm:presLayoutVars>
      </dgm:prSet>
      <dgm:spPr/>
      <dgm:t>
        <a:bodyPr/>
        <a:lstStyle/>
        <a:p>
          <a:endParaRPr lang="zh-CN" altLang="en-US"/>
        </a:p>
      </dgm:t>
    </dgm:pt>
    <dgm:pt modelId="{268CFCC4-2FB8-4D06-B3E9-8733C5D397AA}" type="pres">
      <dgm:prSet presAssocID="{11AA6443-8D49-429A-8D7E-C15B897D09C9}" presName="sp" presStyleCnt="0"/>
      <dgm:spPr/>
    </dgm:pt>
    <dgm:pt modelId="{7DE1D566-A87D-487B-8FAD-9D73769B00B9}" type="pres">
      <dgm:prSet presAssocID="{346C07CF-AFF4-4D37-82FC-B0CBE56C12E5}" presName="linNode" presStyleCnt="0"/>
      <dgm:spPr/>
    </dgm:pt>
    <dgm:pt modelId="{1C77C02C-9D62-43D1-A345-2757DD42C7D0}" type="pres">
      <dgm:prSet presAssocID="{346C07CF-AFF4-4D37-82FC-B0CBE56C12E5}" presName="parentText" presStyleLbl="node1" presStyleIdx="2" presStyleCnt="5">
        <dgm:presLayoutVars>
          <dgm:chMax val="1"/>
          <dgm:bulletEnabled val="1"/>
        </dgm:presLayoutVars>
      </dgm:prSet>
      <dgm:spPr/>
      <dgm:t>
        <a:bodyPr/>
        <a:lstStyle/>
        <a:p>
          <a:endParaRPr lang="zh-CN" altLang="en-US"/>
        </a:p>
      </dgm:t>
    </dgm:pt>
    <dgm:pt modelId="{12B481D4-B3B0-4423-B58A-AAC67D08153F}" type="pres">
      <dgm:prSet presAssocID="{346C07CF-AFF4-4D37-82FC-B0CBE56C12E5}" presName="descendantText" presStyleLbl="alignAccFollowNode1" presStyleIdx="2" presStyleCnt="5">
        <dgm:presLayoutVars>
          <dgm:bulletEnabled val="1"/>
        </dgm:presLayoutVars>
      </dgm:prSet>
      <dgm:spPr/>
      <dgm:t>
        <a:bodyPr/>
        <a:lstStyle/>
        <a:p>
          <a:endParaRPr lang="zh-CN" altLang="en-US"/>
        </a:p>
      </dgm:t>
    </dgm:pt>
    <dgm:pt modelId="{60F3ED27-666B-44A3-BA64-62448838C161}" type="pres">
      <dgm:prSet presAssocID="{D47E2CD1-E403-495E-80AD-49AFCB619244}" presName="sp" presStyleCnt="0"/>
      <dgm:spPr/>
    </dgm:pt>
    <dgm:pt modelId="{E3AD90B5-EEB0-4B08-9856-9A1B2A2E2916}" type="pres">
      <dgm:prSet presAssocID="{298431AF-1F24-476D-A330-5722B06868E3}" presName="linNode" presStyleCnt="0"/>
      <dgm:spPr/>
    </dgm:pt>
    <dgm:pt modelId="{690D2E3D-A872-4219-964D-AE15FCC8DCAA}" type="pres">
      <dgm:prSet presAssocID="{298431AF-1F24-476D-A330-5722B06868E3}" presName="parentText" presStyleLbl="node1" presStyleIdx="3" presStyleCnt="5">
        <dgm:presLayoutVars>
          <dgm:chMax val="1"/>
          <dgm:bulletEnabled val="1"/>
        </dgm:presLayoutVars>
      </dgm:prSet>
      <dgm:spPr/>
      <dgm:t>
        <a:bodyPr/>
        <a:lstStyle/>
        <a:p>
          <a:endParaRPr lang="zh-CN" altLang="en-US"/>
        </a:p>
      </dgm:t>
    </dgm:pt>
    <dgm:pt modelId="{022E7991-14F1-492F-8215-933B938DC1F6}" type="pres">
      <dgm:prSet presAssocID="{298431AF-1F24-476D-A330-5722B06868E3}" presName="descendantText" presStyleLbl="alignAccFollowNode1" presStyleIdx="3" presStyleCnt="5">
        <dgm:presLayoutVars>
          <dgm:bulletEnabled val="1"/>
        </dgm:presLayoutVars>
      </dgm:prSet>
      <dgm:spPr/>
      <dgm:t>
        <a:bodyPr/>
        <a:lstStyle/>
        <a:p>
          <a:endParaRPr lang="zh-CN" altLang="en-US"/>
        </a:p>
      </dgm:t>
    </dgm:pt>
    <dgm:pt modelId="{54FED800-788E-458B-BE1B-376704AFC311}" type="pres">
      <dgm:prSet presAssocID="{C267B5AB-C3FA-4ABA-AC70-27195A1CB9DC}" presName="sp" presStyleCnt="0"/>
      <dgm:spPr/>
    </dgm:pt>
    <dgm:pt modelId="{131EEADE-EAC4-4974-8005-3EDB1D674153}" type="pres">
      <dgm:prSet presAssocID="{C53A64DE-A692-4328-A7D4-49B84131F185}" presName="linNode" presStyleCnt="0"/>
      <dgm:spPr/>
    </dgm:pt>
    <dgm:pt modelId="{6165B781-493B-49BE-A868-9450B4E645E1}" type="pres">
      <dgm:prSet presAssocID="{C53A64DE-A692-4328-A7D4-49B84131F185}" presName="parentText" presStyleLbl="node1" presStyleIdx="4" presStyleCnt="5">
        <dgm:presLayoutVars>
          <dgm:chMax val="1"/>
          <dgm:bulletEnabled val="1"/>
        </dgm:presLayoutVars>
      </dgm:prSet>
      <dgm:spPr/>
      <dgm:t>
        <a:bodyPr/>
        <a:lstStyle/>
        <a:p>
          <a:endParaRPr lang="zh-CN" altLang="en-US"/>
        </a:p>
      </dgm:t>
    </dgm:pt>
    <dgm:pt modelId="{82C5647A-8815-4310-A5C1-0F006E5568C8}" type="pres">
      <dgm:prSet presAssocID="{C53A64DE-A692-4328-A7D4-49B84131F185}" presName="descendantText" presStyleLbl="alignAccFollowNode1" presStyleIdx="4" presStyleCnt="5">
        <dgm:presLayoutVars>
          <dgm:bulletEnabled val="1"/>
        </dgm:presLayoutVars>
      </dgm:prSet>
      <dgm:spPr/>
    </dgm:pt>
  </dgm:ptLst>
  <dgm:cxnLst>
    <dgm:cxn modelId="{910D891B-30FC-4A94-A2F4-390B163A17CB}" srcId="{306AE6EF-0838-4E87-8FBD-95369ABB85DC}" destId="{099F4D10-5A32-46A3-B9CF-C7512D1F67EF}" srcOrd="0" destOrd="0" parTransId="{C01A334D-5165-4392-800B-326766CBE617}" sibTransId="{97524976-EDFA-461B-A80C-F6765D0968B6}"/>
    <dgm:cxn modelId="{206C3A62-08C1-4147-856B-9FEA799601D0}" srcId="{0A4775ED-5C9C-4AA0-99F9-AC6F9E561F2C}" destId="{306AE6EF-0838-4E87-8FBD-95369ABB85DC}" srcOrd="0" destOrd="0" parTransId="{A37229E0-0844-4640-9F14-18C9D22DD2C0}" sibTransId="{0C16466F-9257-4280-877E-4613EA786F3F}"/>
    <dgm:cxn modelId="{64AB7338-BF5A-4991-B8DB-134C905A40CE}" type="presOf" srcId="{FD2BA9AE-0ADF-4C9F-858F-687802A9393D}" destId="{F0270714-EEC3-4BC2-B7AC-8FDCD5B919ED}" srcOrd="0" destOrd="1" presId="urn:microsoft.com/office/officeart/2005/8/layout/vList5"/>
    <dgm:cxn modelId="{2FE57B6E-238C-43E9-B72D-AF9974D2C3C8}" type="presOf" srcId="{346C07CF-AFF4-4D37-82FC-B0CBE56C12E5}" destId="{1C77C02C-9D62-43D1-A345-2757DD42C7D0}" srcOrd="0" destOrd="0" presId="urn:microsoft.com/office/officeart/2005/8/layout/vList5"/>
    <dgm:cxn modelId="{81E6E85F-2C91-439B-9A9A-BBE7EED247F7}" type="presOf" srcId="{C53A64DE-A692-4328-A7D4-49B84131F185}" destId="{6165B781-493B-49BE-A868-9450B4E645E1}" srcOrd="0" destOrd="0" presId="urn:microsoft.com/office/officeart/2005/8/layout/vList5"/>
    <dgm:cxn modelId="{8416877B-8E8B-4C96-88EE-FC805D3A1D41}" srcId="{0A4775ED-5C9C-4AA0-99F9-AC6F9E561F2C}" destId="{BAC856E0-2E9E-4629-B71E-911848409676}" srcOrd="1" destOrd="0" parTransId="{7E006E14-1052-42A3-BBF5-E811BCDDA07E}" sibTransId="{11AA6443-8D49-429A-8D7E-C15B897D09C9}"/>
    <dgm:cxn modelId="{8300F2FD-591D-4A69-9FB1-7504961D9C54}" srcId="{346C07CF-AFF4-4D37-82FC-B0CBE56C12E5}" destId="{9C378251-743A-429B-B476-758FD71EA89B}" srcOrd="1" destOrd="0" parTransId="{91B8B40B-52BF-4833-B04F-6DB120C46AA7}" sibTransId="{FFEF3263-8720-4A23-B48A-D5A6AA26687B}"/>
    <dgm:cxn modelId="{95AB1157-9526-4BE8-B47B-F39E34AE38D9}" type="presOf" srcId="{298431AF-1F24-476D-A330-5722B06868E3}" destId="{690D2E3D-A872-4219-964D-AE15FCC8DCAA}" srcOrd="0" destOrd="0" presId="urn:microsoft.com/office/officeart/2005/8/layout/vList5"/>
    <dgm:cxn modelId="{2E68BFFD-6302-4197-82E5-2E8F3A7269B6}" type="presOf" srcId="{099F4D10-5A32-46A3-B9CF-C7512D1F67EF}" destId="{F0270714-EEC3-4BC2-B7AC-8FDCD5B919ED}" srcOrd="0" destOrd="0" presId="urn:microsoft.com/office/officeart/2005/8/layout/vList5"/>
    <dgm:cxn modelId="{B1CB5039-5AB1-4396-91C4-7E6E1583AFC8}" type="presOf" srcId="{F76B4C08-FDA5-4B3E-906C-6F3055E9800E}" destId="{022E7991-14F1-492F-8215-933B938DC1F6}" srcOrd="0" destOrd="1" presId="urn:microsoft.com/office/officeart/2005/8/layout/vList5"/>
    <dgm:cxn modelId="{C5364365-EEC3-4BE5-8A94-7CC3ECF11484}" srcId="{0A4775ED-5C9C-4AA0-99F9-AC6F9E561F2C}" destId="{346C07CF-AFF4-4D37-82FC-B0CBE56C12E5}" srcOrd="2" destOrd="0" parTransId="{E54F584C-7524-4BE1-906F-C03415E0B9F8}" sibTransId="{D47E2CD1-E403-495E-80AD-49AFCB619244}"/>
    <dgm:cxn modelId="{AFAD7F12-38E9-442E-82D9-808CF10555A3}" srcId="{298431AF-1F24-476D-A330-5722B06868E3}" destId="{F76B4C08-FDA5-4B3E-906C-6F3055E9800E}" srcOrd="1" destOrd="0" parTransId="{59647E5E-C8CB-4C62-A19C-ABD9F19209C5}" sibTransId="{F8A48561-E0DE-48E8-8DD0-F1E08F854036}"/>
    <dgm:cxn modelId="{9A883394-F6D1-4BB5-9E25-E407271B6E6C}" srcId="{BAC856E0-2E9E-4629-B71E-911848409676}" destId="{7A022A4A-B885-473E-8C17-C369D3C69E1D}" srcOrd="0" destOrd="0" parTransId="{9EFB271E-E188-4B3B-834D-126D7EB3734E}" sibTransId="{647D2FD8-92DA-470C-9C38-EE4F888DFFDF}"/>
    <dgm:cxn modelId="{1126C203-12CB-4898-BF6D-54D2C7158791}" srcId="{0A4775ED-5C9C-4AA0-99F9-AC6F9E561F2C}" destId="{298431AF-1F24-476D-A330-5722B06868E3}" srcOrd="3" destOrd="0" parTransId="{B50A6BEB-DC81-497F-A1E8-6C7B12598064}" sibTransId="{C267B5AB-C3FA-4ABA-AC70-27195A1CB9DC}"/>
    <dgm:cxn modelId="{AFC872A5-F97B-4679-ACB2-BAFED5911AAA}" type="presOf" srcId="{BAC856E0-2E9E-4629-B71E-911848409676}" destId="{30AE26C5-692E-457D-82E4-09772AF32252}" srcOrd="0" destOrd="0" presId="urn:microsoft.com/office/officeart/2005/8/layout/vList5"/>
    <dgm:cxn modelId="{C7147AF2-1BF6-4275-AA8A-6EE3944432DD}" type="presOf" srcId="{4B727793-B7F2-402E-BED9-F81DA7EC19E0}" destId="{12B481D4-B3B0-4423-B58A-AAC67D08153F}" srcOrd="0" destOrd="0" presId="urn:microsoft.com/office/officeart/2005/8/layout/vList5"/>
    <dgm:cxn modelId="{63302B20-7080-429B-ACC9-307696FAEFBA}" type="presOf" srcId="{5B69136E-D92C-483E-839D-80E8918DFE43}" destId="{022E7991-14F1-492F-8215-933B938DC1F6}" srcOrd="0" destOrd="0" presId="urn:microsoft.com/office/officeart/2005/8/layout/vList5"/>
    <dgm:cxn modelId="{B6CEDEA4-D657-4D12-8EEA-5B48552F2AB9}" type="presOf" srcId="{555B3903-10F5-4D9C-8A60-E8E86FDA4EC3}" destId="{82C5647A-8815-4310-A5C1-0F006E5568C8}" srcOrd="0" destOrd="0" presId="urn:microsoft.com/office/officeart/2005/8/layout/vList5"/>
    <dgm:cxn modelId="{11B2BF16-9BF1-49A1-BF8C-C3167910E149}" srcId="{C53A64DE-A692-4328-A7D4-49B84131F185}" destId="{555B3903-10F5-4D9C-8A60-E8E86FDA4EC3}" srcOrd="0" destOrd="0" parTransId="{6D542B57-BE47-4452-8823-C0610FAC928B}" sibTransId="{8DB48226-3329-46CB-8169-C1B7B04A2C76}"/>
    <dgm:cxn modelId="{2733E83A-86C5-4D51-82CE-7CCA91E939C6}" srcId="{306AE6EF-0838-4E87-8FBD-95369ABB85DC}" destId="{FD2BA9AE-0ADF-4C9F-858F-687802A9393D}" srcOrd="1" destOrd="0" parTransId="{0BFB4EE7-E885-4A5D-B657-CD511AED8C8B}" sibTransId="{8C38D8F4-C297-41A2-A53E-09890FB16D26}"/>
    <dgm:cxn modelId="{F3F13ECE-72F8-48C8-B06E-F3CBDF344A1B}" type="presOf" srcId="{9C378251-743A-429B-B476-758FD71EA89B}" destId="{12B481D4-B3B0-4423-B58A-AAC67D08153F}" srcOrd="0" destOrd="1" presId="urn:microsoft.com/office/officeart/2005/8/layout/vList5"/>
    <dgm:cxn modelId="{C28B59C9-241F-4E88-B9AE-36F925D522B5}" srcId="{0A4775ED-5C9C-4AA0-99F9-AC6F9E561F2C}" destId="{C53A64DE-A692-4328-A7D4-49B84131F185}" srcOrd="4" destOrd="0" parTransId="{8DD3EDC1-2F85-45E6-845C-E2B008908538}" sibTransId="{D76C5DB0-E201-4CF5-91B5-914CB7712CB0}"/>
    <dgm:cxn modelId="{B6B382DD-C710-47AB-BA3F-ED694F68294A}" type="presOf" srcId="{9C847506-7276-42B8-8B2F-D3FF4D3C838C}" destId="{3141F9D8-C3BC-489A-8487-F65A87CA5B3B}" srcOrd="0" destOrd="1" presId="urn:microsoft.com/office/officeart/2005/8/layout/vList5"/>
    <dgm:cxn modelId="{B3CB2D54-E389-491A-8F72-87B4FD5C8AA1}" type="presOf" srcId="{0A4775ED-5C9C-4AA0-99F9-AC6F9E561F2C}" destId="{BF6B3211-D37B-4BA4-B555-E9402C843A9A}" srcOrd="0" destOrd="0" presId="urn:microsoft.com/office/officeart/2005/8/layout/vList5"/>
    <dgm:cxn modelId="{38DAC7D4-D8BA-4B6E-94F8-2F6348328E19}" srcId="{BAC856E0-2E9E-4629-B71E-911848409676}" destId="{9C847506-7276-42B8-8B2F-D3FF4D3C838C}" srcOrd="1" destOrd="0" parTransId="{74EBD93F-FABB-42F7-8D62-B895CBD5D7C4}" sibTransId="{707CC32C-6BBB-4296-917A-2B0121542CA6}"/>
    <dgm:cxn modelId="{7B9C45AB-2EBA-489C-8DC7-0C903574D683}" srcId="{298431AF-1F24-476D-A330-5722B06868E3}" destId="{5B69136E-D92C-483E-839D-80E8918DFE43}" srcOrd="0" destOrd="0" parTransId="{2ECB7A4C-E957-4BB4-8F90-AA1D82E39D22}" sibTransId="{4000E346-542A-4EBE-903C-250BD2B8DC89}"/>
    <dgm:cxn modelId="{614E6B92-646E-4166-AE70-909D99BBAB7C}" srcId="{346C07CF-AFF4-4D37-82FC-B0CBE56C12E5}" destId="{4B727793-B7F2-402E-BED9-F81DA7EC19E0}" srcOrd="0" destOrd="0" parTransId="{C6DDCE6D-CED1-4D91-8039-C10C3C0292C7}" sibTransId="{785CC2CF-054A-4B3C-883A-8AB512A0A1BE}"/>
    <dgm:cxn modelId="{08F6E7CF-A29B-4F15-8105-D6D759D07C71}" type="presOf" srcId="{306AE6EF-0838-4E87-8FBD-95369ABB85DC}" destId="{8CAA8443-3032-4390-B141-8CB86936F81D}" srcOrd="0" destOrd="0" presId="urn:microsoft.com/office/officeart/2005/8/layout/vList5"/>
    <dgm:cxn modelId="{A4C9F03F-5A09-4804-A8CE-2C06E313AF35}" type="presOf" srcId="{7A022A4A-B885-473E-8C17-C369D3C69E1D}" destId="{3141F9D8-C3BC-489A-8487-F65A87CA5B3B}" srcOrd="0" destOrd="0" presId="urn:microsoft.com/office/officeart/2005/8/layout/vList5"/>
    <dgm:cxn modelId="{554C356D-4484-47A1-BFA7-57C335034930}" type="presParOf" srcId="{BF6B3211-D37B-4BA4-B555-E9402C843A9A}" destId="{142590AB-BF5F-42D3-974B-352BFFCDCE34}" srcOrd="0" destOrd="0" presId="urn:microsoft.com/office/officeart/2005/8/layout/vList5"/>
    <dgm:cxn modelId="{5321FEB3-81DA-44D5-A25F-BECA0A302B8F}" type="presParOf" srcId="{142590AB-BF5F-42D3-974B-352BFFCDCE34}" destId="{8CAA8443-3032-4390-B141-8CB86936F81D}" srcOrd="0" destOrd="0" presId="urn:microsoft.com/office/officeart/2005/8/layout/vList5"/>
    <dgm:cxn modelId="{5C7A3DB8-D8D4-4712-A97B-8F4FEFC233CA}" type="presParOf" srcId="{142590AB-BF5F-42D3-974B-352BFFCDCE34}" destId="{F0270714-EEC3-4BC2-B7AC-8FDCD5B919ED}" srcOrd="1" destOrd="0" presId="urn:microsoft.com/office/officeart/2005/8/layout/vList5"/>
    <dgm:cxn modelId="{68F218C6-DAAA-4BAD-BF72-C46646ED87AA}" type="presParOf" srcId="{BF6B3211-D37B-4BA4-B555-E9402C843A9A}" destId="{7C583BBB-EB85-463D-90C5-DFEF64D7FC9A}" srcOrd="1" destOrd="0" presId="urn:microsoft.com/office/officeart/2005/8/layout/vList5"/>
    <dgm:cxn modelId="{0983AF37-840E-421E-8A45-5683D8961602}" type="presParOf" srcId="{BF6B3211-D37B-4BA4-B555-E9402C843A9A}" destId="{E60375AD-111C-488C-AABF-B20D6D49BEB4}" srcOrd="2" destOrd="0" presId="urn:microsoft.com/office/officeart/2005/8/layout/vList5"/>
    <dgm:cxn modelId="{1D8AEC38-3A41-45DD-A044-2BBE038D764D}" type="presParOf" srcId="{E60375AD-111C-488C-AABF-B20D6D49BEB4}" destId="{30AE26C5-692E-457D-82E4-09772AF32252}" srcOrd="0" destOrd="0" presId="urn:microsoft.com/office/officeart/2005/8/layout/vList5"/>
    <dgm:cxn modelId="{119A427A-11F7-406C-863A-2191E88767D2}" type="presParOf" srcId="{E60375AD-111C-488C-AABF-B20D6D49BEB4}" destId="{3141F9D8-C3BC-489A-8487-F65A87CA5B3B}" srcOrd="1" destOrd="0" presId="urn:microsoft.com/office/officeart/2005/8/layout/vList5"/>
    <dgm:cxn modelId="{E87CB58F-07D0-4F26-9F13-63099B3A30CE}" type="presParOf" srcId="{BF6B3211-D37B-4BA4-B555-E9402C843A9A}" destId="{268CFCC4-2FB8-4D06-B3E9-8733C5D397AA}" srcOrd="3" destOrd="0" presId="urn:microsoft.com/office/officeart/2005/8/layout/vList5"/>
    <dgm:cxn modelId="{A0E96355-FD99-4327-9CB0-2E21E9AB01C6}" type="presParOf" srcId="{BF6B3211-D37B-4BA4-B555-E9402C843A9A}" destId="{7DE1D566-A87D-487B-8FAD-9D73769B00B9}" srcOrd="4" destOrd="0" presId="urn:microsoft.com/office/officeart/2005/8/layout/vList5"/>
    <dgm:cxn modelId="{22ECA114-0B8B-48B5-B77C-EA447C3248E3}" type="presParOf" srcId="{7DE1D566-A87D-487B-8FAD-9D73769B00B9}" destId="{1C77C02C-9D62-43D1-A345-2757DD42C7D0}" srcOrd="0" destOrd="0" presId="urn:microsoft.com/office/officeart/2005/8/layout/vList5"/>
    <dgm:cxn modelId="{E9E67DDE-DE45-4ADA-A097-162EAD891A2A}" type="presParOf" srcId="{7DE1D566-A87D-487B-8FAD-9D73769B00B9}" destId="{12B481D4-B3B0-4423-B58A-AAC67D08153F}" srcOrd="1" destOrd="0" presId="urn:microsoft.com/office/officeart/2005/8/layout/vList5"/>
    <dgm:cxn modelId="{B5D30BFC-73E9-4580-98B4-931CB0A72A83}" type="presParOf" srcId="{BF6B3211-D37B-4BA4-B555-E9402C843A9A}" destId="{60F3ED27-666B-44A3-BA64-62448838C161}" srcOrd="5" destOrd="0" presId="urn:microsoft.com/office/officeart/2005/8/layout/vList5"/>
    <dgm:cxn modelId="{6B1DBE5A-3FBB-4832-9FA1-0DB2FAD83447}" type="presParOf" srcId="{BF6B3211-D37B-4BA4-B555-E9402C843A9A}" destId="{E3AD90B5-EEB0-4B08-9856-9A1B2A2E2916}" srcOrd="6" destOrd="0" presId="urn:microsoft.com/office/officeart/2005/8/layout/vList5"/>
    <dgm:cxn modelId="{CC472428-4342-4355-9F71-2B108C379FAB}" type="presParOf" srcId="{E3AD90B5-EEB0-4B08-9856-9A1B2A2E2916}" destId="{690D2E3D-A872-4219-964D-AE15FCC8DCAA}" srcOrd="0" destOrd="0" presId="urn:microsoft.com/office/officeart/2005/8/layout/vList5"/>
    <dgm:cxn modelId="{F7E519EA-95CB-4834-80B6-BE8DC0B54D42}" type="presParOf" srcId="{E3AD90B5-EEB0-4B08-9856-9A1B2A2E2916}" destId="{022E7991-14F1-492F-8215-933B938DC1F6}" srcOrd="1" destOrd="0" presId="urn:microsoft.com/office/officeart/2005/8/layout/vList5"/>
    <dgm:cxn modelId="{90AEC295-72C1-45A0-8464-235145EE39ED}" type="presParOf" srcId="{BF6B3211-D37B-4BA4-B555-E9402C843A9A}" destId="{54FED800-788E-458B-BE1B-376704AFC311}" srcOrd="7" destOrd="0" presId="urn:microsoft.com/office/officeart/2005/8/layout/vList5"/>
    <dgm:cxn modelId="{79D16148-1FAB-4024-862B-8B8598DAEC4D}" type="presParOf" srcId="{BF6B3211-D37B-4BA4-B555-E9402C843A9A}" destId="{131EEADE-EAC4-4974-8005-3EDB1D674153}" srcOrd="8" destOrd="0" presId="urn:microsoft.com/office/officeart/2005/8/layout/vList5"/>
    <dgm:cxn modelId="{8B79BFEE-4EE6-4FA0-A448-982467640396}" type="presParOf" srcId="{131EEADE-EAC4-4974-8005-3EDB1D674153}" destId="{6165B781-493B-49BE-A868-9450B4E645E1}" srcOrd="0" destOrd="0" presId="urn:microsoft.com/office/officeart/2005/8/layout/vList5"/>
    <dgm:cxn modelId="{DA7BFCD9-DC4D-4D31-8FAF-709B4D1DD251}" type="presParOf" srcId="{131EEADE-EAC4-4974-8005-3EDB1D674153}" destId="{82C5647A-8815-4310-A5C1-0F006E5568C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2CFC6-786A-4921-AC2E-68D143A6F8A7}">
      <dsp:nvSpPr>
        <dsp:cNvPr id="0" name=""/>
        <dsp:cNvSpPr/>
      </dsp:nvSpPr>
      <dsp:spPr>
        <a:xfrm>
          <a:off x="3841" y="1584797"/>
          <a:ext cx="2236010" cy="8944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zh-CN" altLang="en-US" sz="2300" kern="1200" smtClean="0"/>
            <a:t>质控</a:t>
          </a:r>
          <a:endParaRPr lang="zh-CN" altLang="en-US" sz="2300" kern="1200"/>
        </a:p>
      </dsp:txBody>
      <dsp:txXfrm>
        <a:off x="451043" y="1584797"/>
        <a:ext cx="1341606" cy="894404"/>
      </dsp:txXfrm>
    </dsp:sp>
    <dsp:sp modelId="{F5FEB19A-A600-4EBC-BD2A-0C98F59BFD21}">
      <dsp:nvSpPr>
        <dsp:cNvPr id="0" name=""/>
        <dsp:cNvSpPr/>
      </dsp:nvSpPr>
      <dsp:spPr>
        <a:xfrm>
          <a:off x="2016250" y="1584797"/>
          <a:ext cx="2236010" cy="8944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altLang="zh-CN" sz="2300" kern="1200" smtClean="0"/>
            <a:t>Denovo</a:t>
          </a:r>
          <a:r>
            <a:rPr lang="zh-CN" altLang="en-US" sz="2300" kern="1200" smtClean="0"/>
            <a:t>拼接</a:t>
          </a:r>
          <a:endParaRPr lang="zh-CN" altLang="en-US" sz="2300" kern="1200"/>
        </a:p>
      </dsp:txBody>
      <dsp:txXfrm>
        <a:off x="2463452" y="1584797"/>
        <a:ext cx="1341606" cy="894404"/>
      </dsp:txXfrm>
    </dsp:sp>
    <dsp:sp modelId="{564BB492-A4EC-4C96-8926-22BD3B454702}">
      <dsp:nvSpPr>
        <dsp:cNvPr id="0" name=""/>
        <dsp:cNvSpPr/>
      </dsp:nvSpPr>
      <dsp:spPr>
        <a:xfrm>
          <a:off x="4028659" y="1584797"/>
          <a:ext cx="2236010" cy="8944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zh-CN" altLang="en-US" sz="2300" kern="1200" smtClean="0"/>
            <a:t>功能注释及比较</a:t>
          </a:r>
          <a:endParaRPr lang="zh-CN" altLang="en-US" sz="2300" kern="1200"/>
        </a:p>
      </dsp:txBody>
      <dsp:txXfrm>
        <a:off x="4475861" y="1584797"/>
        <a:ext cx="1341606" cy="894404"/>
      </dsp:txXfrm>
    </dsp:sp>
    <dsp:sp modelId="{BC7E2704-4E9B-46B4-B3A1-9BCA03EFF42A}">
      <dsp:nvSpPr>
        <dsp:cNvPr id="0" name=""/>
        <dsp:cNvSpPr/>
      </dsp:nvSpPr>
      <dsp:spPr>
        <a:xfrm>
          <a:off x="6041068" y="1584797"/>
          <a:ext cx="2236010" cy="8944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6488270" y="1584797"/>
        <a:ext cx="1341606" cy="894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70714-EEC3-4BC2-B7AC-8FDCD5B919ED}">
      <dsp:nvSpPr>
        <dsp:cNvPr id="0" name=""/>
        <dsp:cNvSpPr/>
      </dsp:nvSpPr>
      <dsp:spPr>
        <a:xfrm rot="5400000">
          <a:off x="5248282" y="-2196676"/>
          <a:ext cx="695690" cy="526694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smtClean="0"/>
            <a:t>在小内存机器上，将数据比对到大基因组上</a:t>
          </a:r>
          <a:endParaRPr lang="zh-CN" altLang="en-US" sz="1700" kern="1200"/>
        </a:p>
        <a:p>
          <a:pPr marL="171450" lvl="1" indent="-171450" algn="l" defTabSz="755650">
            <a:lnSpc>
              <a:spcPct val="90000"/>
            </a:lnSpc>
            <a:spcBef>
              <a:spcPct val="0"/>
            </a:spcBef>
            <a:spcAft>
              <a:spcPct val="15000"/>
            </a:spcAft>
            <a:buChar char="••"/>
          </a:pPr>
          <a:r>
            <a:rPr lang="zh-CN" altLang="en-US" sz="1700" b="0" i="0" kern="1200" smtClean="0"/>
            <a:t>针对</a:t>
          </a:r>
          <a:r>
            <a:rPr lang="en-US" sz="1700" b="0" i="0" kern="1200" smtClean="0"/>
            <a:t>single-end reads</a:t>
          </a:r>
          <a:endParaRPr lang="zh-CN" altLang="en-US" sz="1700" kern="1200"/>
        </a:p>
      </dsp:txBody>
      <dsp:txXfrm rot="-5400000">
        <a:off x="2962656" y="122911"/>
        <a:ext cx="5232983" cy="627768"/>
      </dsp:txXfrm>
    </dsp:sp>
    <dsp:sp modelId="{8CAA8443-3032-4390-B141-8CB86936F81D}">
      <dsp:nvSpPr>
        <dsp:cNvPr id="0" name=""/>
        <dsp:cNvSpPr/>
      </dsp:nvSpPr>
      <dsp:spPr>
        <a:xfrm>
          <a:off x="0" y="1988"/>
          <a:ext cx="2962656" cy="86961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0" i="0" kern="1200" smtClean="0"/>
            <a:t>SOAP</a:t>
          </a:r>
          <a:endParaRPr lang="zh-CN" altLang="en-US" sz="4400" kern="1200"/>
        </a:p>
      </dsp:txBody>
      <dsp:txXfrm>
        <a:off x="42451" y="44439"/>
        <a:ext cx="2877754" cy="784710"/>
      </dsp:txXfrm>
    </dsp:sp>
    <dsp:sp modelId="{3141F9D8-C3BC-489A-8487-F65A87CA5B3B}">
      <dsp:nvSpPr>
        <dsp:cNvPr id="0" name=""/>
        <dsp:cNvSpPr/>
      </dsp:nvSpPr>
      <dsp:spPr>
        <a:xfrm rot="5400000">
          <a:off x="5248282" y="-1283583"/>
          <a:ext cx="695690" cy="5266944"/>
        </a:xfrm>
        <a:prstGeom prst="round2SameRect">
          <a:avLst/>
        </a:prstGeom>
        <a:solidFill>
          <a:schemeClr val="accent5">
            <a:tint val="40000"/>
            <a:alpha val="90000"/>
            <a:hueOff val="-2685120"/>
            <a:satOff val="12063"/>
            <a:lumOff val="829"/>
            <a:alphaOff val="0"/>
          </a:schemeClr>
        </a:solidFill>
        <a:ln w="9525" cap="flat" cmpd="sng" algn="ctr">
          <a:solidFill>
            <a:schemeClr val="accent5">
              <a:tint val="40000"/>
              <a:alpha val="90000"/>
              <a:hueOff val="-2685120"/>
              <a:satOff val="12063"/>
              <a:lumOff val="8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b="0" i="0" kern="1200" smtClean="0"/>
            <a:t>准确率高</a:t>
          </a:r>
          <a:endParaRPr lang="zh-CN" altLang="en-US" sz="1700" kern="1200"/>
        </a:p>
        <a:p>
          <a:pPr marL="171450" lvl="1" indent="-171450" algn="l" defTabSz="755650">
            <a:lnSpc>
              <a:spcPct val="90000"/>
            </a:lnSpc>
            <a:spcBef>
              <a:spcPct val="0"/>
            </a:spcBef>
            <a:spcAft>
              <a:spcPct val="15000"/>
            </a:spcAft>
            <a:buChar char="••"/>
          </a:pPr>
          <a:r>
            <a:rPr lang="zh-CN" altLang="en-US" sz="1700" kern="1200" smtClean="0"/>
            <a:t>针对</a:t>
          </a:r>
          <a:r>
            <a:rPr lang="en-US" altLang="zh-CN" sz="1700" kern="1200" smtClean="0"/>
            <a:t>SNP</a:t>
          </a:r>
          <a:r>
            <a:rPr lang="zh-CN" altLang="en-US" sz="1700" kern="1200" smtClean="0"/>
            <a:t>分析</a:t>
          </a:r>
          <a:endParaRPr lang="zh-CN" altLang="en-US" sz="1700" kern="1200"/>
        </a:p>
      </dsp:txBody>
      <dsp:txXfrm rot="-5400000">
        <a:off x="2962656" y="1036004"/>
        <a:ext cx="5232983" cy="627768"/>
      </dsp:txXfrm>
    </dsp:sp>
    <dsp:sp modelId="{30AE26C5-692E-457D-82E4-09772AF32252}">
      <dsp:nvSpPr>
        <dsp:cNvPr id="0" name=""/>
        <dsp:cNvSpPr/>
      </dsp:nvSpPr>
      <dsp:spPr>
        <a:xfrm>
          <a:off x="0" y="915082"/>
          <a:ext cx="2962656" cy="869612"/>
        </a:xfrm>
        <a:prstGeom prst="roundRect">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altLang="zh-CN" sz="4400" kern="1200" smtClean="0"/>
            <a:t>BWA</a:t>
          </a:r>
          <a:endParaRPr lang="zh-CN" altLang="en-US" sz="4400" kern="1200"/>
        </a:p>
      </dsp:txBody>
      <dsp:txXfrm>
        <a:off x="42451" y="957533"/>
        <a:ext cx="2877754" cy="784710"/>
      </dsp:txXfrm>
    </dsp:sp>
    <dsp:sp modelId="{12B481D4-B3B0-4423-B58A-AAC67D08153F}">
      <dsp:nvSpPr>
        <dsp:cNvPr id="0" name=""/>
        <dsp:cNvSpPr/>
      </dsp:nvSpPr>
      <dsp:spPr>
        <a:xfrm rot="5400000">
          <a:off x="5248282" y="-370490"/>
          <a:ext cx="695690" cy="5266944"/>
        </a:xfrm>
        <a:prstGeom prst="round2SameRect">
          <a:avLst/>
        </a:prstGeom>
        <a:solidFill>
          <a:schemeClr val="accent5">
            <a:tint val="40000"/>
            <a:alpha val="90000"/>
            <a:hueOff val="-5370241"/>
            <a:satOff val="24126"/>
            <a:lumOff val="1658"/>
            <a:alphaOff val="0"/>
          </a:schemeClr>
        </a:solidFill>
        <a:ln w="9525" cap="flat" cmpd="sng" algn="ctr">
          <a:solidFill>
            <a:schemeClr val="accent5">
              <a:tint val="40000"/>
              <a:alpha val="90000"/>
              <a:hueOff val="-5370241"/>
              <a:satOff val="24126"/>
              <a:lumOff val="16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smtClean="0"/>
            <a:t>运算快</a:t>
          </a:r>
          <a:r>
            <a:rPr lang="en-US" altLang="zh-CN" sz="1700" kern="1200" smtClean="0"/>
            <a:t>	</a:t>
          </a:r>
          <a:endParaRPr lang="zh-CN" altLang="en-US" sz="1700" kern="1200"/>
        </a:p>
        <a:p>
          <a:pPr marL="171450" lvl="1" indent="-171450" algn="l" defTabSz="755650">
            <a:lnSpc>
              <a:spcPct val="90000"/>
            </a:lnSpc>
            <a:spcBef>
              <a:spcPct val="0"/>
            </a:spcBef>
            <a:spcAft>
              <a:spcPct val="15000"/>
            </a:spcAft>
            <a:buChar char="••"/>
          </a:pPr>
          <a:r>
            <a:rPr lang="zh-CN" altLang="en-US" sz="1700" kern="1200" smtClean="0"/>
            <a:t>针对</a:t>
          </a:r>
          <a:r>
            <a:rPr lang="en-US" altLang="zh-CN" sz="1700" kern="1200" smtClean="0"/>
            <a:t>ChIP-seq</a:t>
          </a:r>
          <a:r>
            <a:rPr lang="zh-CN" altLang="en-US" sz="1700" kern="1200" smtClean="0"/>
            <a:t>、</a:t>
          </a:r>
          <a:r>
            <a:rPr lang="en-US" altLang="zh-CN" sz="1700" kern="1200" smtClean="0"/>
            <a:t>RNA-seq</a:t>
          </a:r>
          <a:endParaRPr lang="zh-CN" altLang="en-US" sz="1700" kern="1200"/>
        </a:p>
      </dsp:txBody>
      <dsp:txXfrm rot="-5400000">
        <a:off x="2962656" y="1949097"/>
        <a:ext cx="5232983" cy="627768"/>
      </dsp:txXfrm>
    </dsp:sp>
    <dsp:sp modelId="{1C77C02C-9D62-43D1-A345-2757DD42C7D0}">
      <dsp:nvSpPr>
        <dsp:cNvPr id="0" name=""/>
        <dsp:cNvSpPr/>
      </dsp:nvSpPr>
      <dsp:spPr>
        <a:xfrm>
          <a:off x="0" y="1828175"/>
          <a:ext cx="2962656" cy="869612"/>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altLang="zh-CN" sz="4400" kern="1200" smtClean="0"/>
            <a:t>Bowtie</a:t>
          </a:r>
          <a:endParaRPr lang="zh-CN" altLang="en-US" sz="4400" kern="1200"/>
        </a:p>
      </dsp:txBody>
      <dsp:txXfrm>
        <a:off x="42451" y="1870626"/>
        <a:ext cx="2877754" cy="784710"/>
      </dsp:txXfrm>
    </dsp:sp>
    <dsp:sp modelId="{022E7991-14F1-492F-8215-933B938DC1F6}">
      <dsp:nvSpPr>
        <dsp:cNvPr id="0" name=""/>
        <dsp:cNvSpPr/>
      </dsp:nvSpPr>
      <dsp:spPr>
        <a:xfrm rot="5400000">
          <a:off x="5248282" y="542602"/>
          <a:ext cx="695690" cy="5266944"/>
        </a:xfrm>
        <a:prstGeom prst="round2SameRect">
          <a:avLst/>
        </a:prstGeom>
        <a:solidFill>
          <a:schemeClr val="accent5">
            <a:tint val="40000"/>
            <a:alpha val="90000"/>
            <a:hueOff val="-8055361"/>
            <a:satOff val="36190"/>
            <a:lumOff val="2488"/>
            <a:alphaOff val="0"/>
          </a:schemeClr>
        </a:solidFill>
        <a:ln w="9525" cap="flat" cmpd="sng" algn="ctr">
          <a:solidFill>
            <a:schemeClr val="accent5">
              <a:tint val="40000"/>
              <a:alpha val="90000"/>
              <a:hueOff val="-8055361"/>
              <a:satOff val="36190"/>
              <a:lumOff val="24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endParaRPr lang="zh-CN" altLang="en-US" sz="1700" kern="1200"/>
        </a:p>
        <a:p>
          <a:pPr marL="171450" lvl="1" indent="-171450" algn="l" defTabSz="755650">
            <a:lnSpc>
              <a:spcPct val="90000"/>
            </a:lnSpc>
            <a:spcBef>
              <a:spcPct val="0"/>
            </a:spcBef>
            <a:spcAft>
              <a:spcPct val="15000"/>
            </a:spcAft>
            <a:buChar char="••"/>
          </a:pPr>
          <a:r>
            <a:rPr lang="zh-CN" altLang="en-US" sz="1700" kern="1200" smtClean="0"/>
            <a:t>商业化</a:t>
          </a:r>
          <a:endParaRPr lang="zh-CN" altLang="en-US" sz="1700" kern="1200"/>
        </a:p>
      </dsp:txBody>
      <dsp:txXfrm rot="-5400000">
        <a:off x="2962656" y="2862190"/>
        <a:ext cx="5232983" cy="627768"/>
      </dsp:txXfrm>
    </dsp:sp>
    <dsp:sp modelId="{690D2E3D-A872-4219-964D-AE15FCC8DCAA}">
      <dsp:nvSpPr>
        <dsp:cNvPr id="0" name=""/>
        <dsp:cNvSpPr/>
      </dsp:nvSpPr>
      <dsp:spPr>
        <a:xfrm>
          <a:off x="0" y="2741268"/>
          <a:ext cx="2962656" cy="869612"/>
        </a:xfrm>
        <a:prstGeom prst="roundRect">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altLang="zh-CN" sz="4400" kern="1200" smtClean="0"/>
            <a:t>NovoAlign</a:t>
          </a:r>
          <a:endParaRPr lang="zh-CN" altLang="en-US" sz="4400" kern="1200"/>
        </a:p>
      </dsp:txBody>
      <dsp:txXfrm>
        <a:off x="42451" y="2783719"/>
        <a:ext cx="2877754" cy="784710"/>
      </dsp:txXfrm>
    </dsp:sp>
    <dsp:sp modelId="{82C5647A-8815-4310-A5C1-0F006E5568C8}">
      <dsp:nvSpPr>
        <dsp:cNvPr id="0" name=""/>
        <dsp:cNvSpPr/>
      </dsp:nvSpPr>
      <dsp:spPr>
        <a:xfrm rot="5400000">
          <a:off x="5248282" y="1455695"/>
          <a:ext cx="695690" cy="5266944"/>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smtClean="0"/>
            <a:t>？？？</a:t>
          </a:r>
          <a:endParaRPr lang="zh-CN" altLang="en-US" sz="1700" kern="1200"/>
        </a:p>
      </dsp:txBody>
      <dsp:txXfrm rot="-5400000">
        <a:off x="2962656" y="3775283"/>
        <a:ext cx="5232983" cy="627768"/>
      </dsp:txXfrm>
    </dsp:sp>
    <dsp:sp modelId="{6165B781-493B-49BE-A868-9450B4E645E1}">
      <dsp:nvSpPr>
        <dsp:cNvPr id="0" name=""/>
        <dsp:cNvSpPr/>
      </dsp:nvSpPr>
      <dsp:spPr>
        <a:xfrm>
          <a:off x="0" y="3654361"/>
          <a:ext cx="2962656" cy="869612"/>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altLang="zh-CN" sz="4400" kern="1200" smtClean="0"/>
            <a:t>Subread</a:t>
          </a:r>
          <a:endParaRPr lang="zh-CN" altLang="en-US" sz="4400" kern="1200"/>
        </a:p>
      </dsp:txBody>
      <dsp:txXfrm>
        <a:off x="42451" y="3696812"/>
        <a:ext cx="2877754" cy="7847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F837C-EBF0-4B57-9F4B-AFBC843AE47B}" type="datetimeFigureOut">
              <a:rPr lang="zh-CN" altLang="en-US" smtClean="0"/>
              <a:t>2019/9/22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194C39-1D59-4620-AD27-E66F24A69A0E}" type="slidenum">
              <a:rPr lang="zh-CN" altLang="en-US" smtClean="0"/>
              <a:t>‹#›</a:t>
            </a:fld>
            <a:endParaRPr lang="zh-CN" altLang="en-US"/>
          </a:p>
        </p:txBody>
      </p:sp>
    </p:spTree>
    <p:extLst>
      <p:ext uri="{BB962C8B-B14F-4D97-AF65-F5344CB8AC3E}">
        <p14:creationId xmlns:p14="http://schemas.microsoft.com/office/powerpoint/2010/main" val="246544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nks.jianshu.com/go?to=https%3A%2F%2Fen.wikipedia.org%2Fwiki%2FBurrows%25E2%2580%2593Wheeler_transfor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links.jianshu.com/go?to=https%3A%2F%2Fwww.cnblogs.com%2Fxudong-bupt%2Fp%2F3763814.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inks.jianshu.com/go?to=https%3A%2F%2Fen.wikipedia.org%2Fwiki%2FBurrows%25E2%2580%2593Wheeler_transfor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links.jianshu.com/go?to=https%3A%2F%2Fwww.cnblogs.com%2Fxudong-bupt%2Fp%2F3763814.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根据</a:t>
            </a:r>
            <a:r>
              <a:rPr lang="en-US" altLang="zh-CN" smtClean="0"/>
              <a:t>barcode</a:t>
            </a:r>
            <a:r>
              <a:rPr lang="zh-CN" altLang="en-US" smtClean="0"/>
              <a:t>序列区分样本，提取出的数据以标准的</a:t>
            </a:r>
            <a:r>
              <a:rPr lang="en-US" altLang="zh-CN" smtClean="0"/>
              <a:t>fastq</a:t>
            </a:r>
            <a:r>
              <a:rPr lang="zh-CN" altLang="en-US" smtClean="0"/>
              <a:t>格式保存。以双端测序（</a:t>
            </a:r>
            <a:r>
              <a:rPr lang="en-US" altLang="zh-CN" smtClean="0"/>
              <a:t>PE</a:t>
            </a:r>
            <a:r>
              <a:rPr lang="zh-CN" altLang="en-US" smtClean="0"/>
              <a:t>：</a:t>
            </a:r>
            <a:r>
              <a:rPr lang="en-US" altLang="zh-CN" smtClean="0"/>
              <a:t>paired-end</a:t>
            </a:r>
            <a:r>
              <a:rPr lang="zh-CN" altLang="en-US" smtClean="0"/>
              <a:t>）数据为例，每一个样本有</a:t>
            </a:r>
            <a:r>
              <a:rPr lang="en-US" altLang="zh-CN" smtClean="0"/>
              <a:t>read1.fastq</a:t>
            </a:r>
            <a:r>
              <a:rPr lang="zh-CN" altLang="en-US" smtClean="0"/>
              <a:t>和</a:t>
            </a:r>
            <a:r>
              <a:rPr lang="en-US" altLang="zh-CN" smtClean="0"/>
              <a:t>read2.fastq</a:t>
            </a:r>
            <a:r>
              <a:rPr lang="zh-CN" altLang="en-US" smtClean="0"/>
              <a:t>两个文件，分别代表</a:t>
            </a:r>
            <a:r>
              <a:rPr lang="en-US" altLang="zh-CN" smtClean="0"/>
              <a:t>5’ -&gt; 3’</a:t>
            </a:r>
            <a:r>
              <a:rPr lang="zh-CN" altLang="en-US" smtClean="0"/>
              <a:t>和 </a:t>
            </a:r>
            <a:r>
              <a:rPr lang="en-US" altLang="zh-CN" smtClean="0"/>
              <a:t>3’-&gt;5’</a:t>
            </a:r>
            <a:r>
              <a:rPr lang="zh-CN" altLang="en-US" smtClean="0"/>
              <a:t>的测序结果。</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压缩测序文件以节省空间</a:t>
            </a: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5</a:t>
            </a:fld>
            <a:endParaRPr lang="zh-CN" altLang="en-US"/>
          </a:p>
        </p:txBody>
      </p:sp>
    </p:spTree>
    <p:extLst>
      <p:ext uri="{BB962C8B-B14F-4D97-AF65-F5344CB8AC3E}">
        <p14:creationId xmlns:p14="http://schemas.microsoft.com/office/powerpoint/2010/main" val="124745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22</a:t>
            </a:fld>
            <a:endParaRPr lang="zh-CN" altLang="en-US"/>
          </a:p>
        </p:txBody>
      </p:sp>
    </p:spTree>
    <p:extLst>
      <p:ext uri="{BB962C8B-B14F-4D97-AF65-F5344CB8AC3E}">
        <p14:creationId xmlns:p14="http://schemas.microsoft.com/office/powerpoint/2010/main" val="302577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bwa</a:t>
            </a:r>
            <a:r>
              <a:rPr lang="zh-CN" altLang="en-US" smtClean="0"/>
              <a:t>主要用于将低差异度的短序列（一般是同物种）与参考基因组进行比对。</a:t>
            </a:r>
            <a:r>
              <a:rPr lang="zh-CN" altLang="en-US" sz="1200" b="0" i="0" kern="1200" smtClean="0">
                <a:solidFill>
                  <a:schemeClr val="tx1"/>
                </a:solidFill>
                <a:effectLst/>
                <a:latin typeface="+mn-lt"/>
                <a:ea typeface="+mn-ea"/>
                <a:cs typeface="+mn-cs"/>
              </a:rPr>
              <a:t>首先通过</a:t>
            </a:r>
            <a:r>
              <a:rPr lang="en-US" altLang="zh-CN" sz="1200" b="0" i="0" u="none" strike="noStrike" kern="1200" smtClean="0">
                <a:solidFill>
                  <a:schemeClr val="tx1"/>
                </a:solidFill>
                <a:effectLst/>
                <a:latin typeface="+mn-lt"/>
                <a:ea typeface="+mn-ea"/>
                <a:cs typeface="+mn-cs"/>
                <a:hlinkClick r:id="rId3"/>
              </a:rPr>
              <a:t>BWT</a:t>
            </a:r>
            <a:r>
              <a:rPr lang="en-US" altLang="zh-CN" sz="1200" b="0" i="0" kern="1200" smtClean="0">
                <a:solidFill>
                  <a:schemeClr val="tx1"/>
                </a:solidFill>
                <a:effectLst/>
                <a:latin typeface="+mn-lt"/>
                <a:ea typeface="+mn-ea"/>
                <a:cs typeface="+mn-cs"/>
              </a:rPr>
              <a:t>(Burrows-Wheeler Transformation</a:t>
            </a:r>
            <a:r>
              <a:rPr lang="zh-CN" altLang="en-US" sz="1200" b="0" i="0" kern="1200" smtClean="0">
                <a:solidFill>
                  <a:schemeClr val="tx1"/>
                </a:solidFill>
                <a:effectLst/>
                <a:latin typeface="+mn-lt"/>
                <a:ea typeface="+mn-ea"/>
                <a:cs typeface="+mn-cs"/>
              </a:rPr>
              <a:t>，</a:t>
            </a:r>
            <a:r>
              <a:rPr lang="en-US" altLang="zh-CN" sz="1200" b="0" i="0" u="none" strike="noStrike" kern="1200" smtClean="0">
                <a:solidFill>
                  <a:schemeClr val="tx1"/>
                </a:solidFill>
                <a:effectLst/>
                <a:latin typeface="+mn-lt"/>
                <a:ea typeface="+mn-ea"/>
                <a:cs typeface="+mn-cs"/>
                <a:hlinkClick r:id="rId4"/>
              </a:rPr>
              <a:t>BWT</a:t>
            </a:r>
            <a:r>
              <a:rPr lang="zh-CN" altLang="en-US" sz="1200" b="0" i="0" u="none" strike="noStrike" kern="1200" smtClean="0">
                <a:solidFill>
                  <a:schemeClr val="tx1"/>
                </a:solidFill>
                <a:effectLst/>
                <a:latin typeface="+mn-lt"/>
                <a:ea typeface="+mn-ea"/>
                <a:cs typeface="+mn-cs"/>
                <a:hlinkClick r:id="rId4"/>
              </a:rPr>
              <a:t>压缩算法</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为大型参考基因组建立索引，然后将</a:t>
            </a:r>
            <a:r>
              <a:rPr lang="en-US" altLang="zh-CN" sz="1200" b="0" i="0" kern="1200" smtClean="0">
                <a:solidFill>
                  <a:schemeClr val="tx1"/>
                </a:solidFill>
                <a:effectLst/>
                <a:latin typeface="+mn-lt"/>
                <a:ea typeface="+mn-ea"/>
                <a:cs typeface="+mn-cs"/>
              </a:rPr>
              <a:t>reads</a:t>
            </a:r>
            <a:r>
              <a:rPr lang="zh-CN" altLang="en-US" sz="1200" b="0" i="0" kern="1200" smtClean="0">
                <a:solidFill>
                  <a:schemeClr val="tx1"/>
                </a:solidFill>
                <a:effectLst/>
                <a:latin typeface="+mn-lt"/>
                <a:ea typeface="+mn-ea"/>
                <a:cs typeface="+mn-cs"/>
              </a:rPr>
              <a:t>比对到基因组。特点是快速、准确、省内存。</a:t>
            </a:r>
            <a:r>
              <a:rPr lang="zh-CN" altLang="en-US" smtClean="0"/>
              <a:t>主要包含三种比对算法：</a:t>
            </a:r>
            <a:r>
              <a:rPr lang="en-US" altLang="zh-CN" smtClean="0"/>
              <a:t>backtrack</a:t>
            </a:r>
            <a:r>
              <a:rPr lang="zh-CN" altLang="en-US" smtClean="0"/>
              <a:t>、</a:t>
            </a:r>
            <a:r>
              <a:rPr lang="en-US" altLang="zh-CN" smtClean="0"/>
              <a:t>SW</a:t>
            </a:r>
            <a:r>
              <a:rPr lang="zh-CN" altLang="en-US" smtClean="0"/>
              <a:t>和</a:t>
            </a:r>
            <a:r>
              <a:rPr lang="en-US" altLang="zh-CN" smtClean="0"/>
              <a:t>MEM</a:t>
            </a:r>
            <a:r>
              <a:rPr lang="zh-CN" altLang="en-US" smtClean="0"/>
              <a:t>，第一种只支持短序列比对（</a:t>
            </a:r>
            <a:r>
              <a:rPr lang="en-US" altLang="zh-CN" smtClean="0"/>
              <a:t>&lt;100bp</a:t>
            </a:r>
            <a:r>
              <a:rPr lang="zh-CN" altLang="en-US" smtClean="0"/>
              <a:t>），后两种支持长序列比对</a:t>
            </a:r>
            <a:r>
              <a:rPr lang="en-US" altLang="zh-CN" smtClean="0"/>
              <a:t>(70bp~1M)</a:t>
            </a:r>
            <a:r>
              <a:rPr lang="zh-CN" altLang="en-US" smtClean="0"/>
              <a:t>，并支持分割比对（</a:t>
            </a:r>
            <a:r>
              <a:rPr lang="en-US" altLang="zh-CN" smtClean="0"/>
              <a:t>split alignment</a:t>
            </a:r>
            <a:r>
              <a:rPr lang="zh-CN" altLang="en-US" smtClean="0"/>
              <a:t>）。</a:t>
            </a: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23</a:t>
            </a:fld>
            <a:endParaRPr lang="zh-CN" altLang="en-US"/>
          </a:p>
        </p:txBody>
      </p:sp>
    </p:spTree>
    <p:extLst>
      <p:ext uri="{BB962C8B-B14F-4D97-AF65-F5344CB8AC3E}">
        <p14:creationId xmlns:p14="http://schemas.microsoft.com/office/powerpoint/2010/main" val="143006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bwa</a:t>
            </a:r>
            <a:r>
              <a:rPr lang="zh-CN" altLang="en-US" smtClean="0"/>
              <a:t>主要用于将低差异度的短序列（一般是同物种）与参考基因组进行比对。</a:t>
            </a:r>
            <a:r>
              <a:rPr lang="zh-CN" altLang="en-US" sz="1200" b="0" i="0" kern="1200" smtClean="0">
                <a:solidFill>
                  <a:schemeClr val="tx1"/>
                </a:solidFill>
                <a:effectLst/>
                <a:latin typeface="+mn-lt"/>
                <a:ea typeface="+mn-ea"/>
                <a:cs typeface="+mn-cs"/>
              </a:rPr>
              <a:t>首先通过</a:t>
            </a:r>
            <a:r>
              <a:rPr lang="en-US" altLang="zh-CN" sz="1200" b="0" i="0" u="none" strike="noStrike" kern="1200" smtClean="0">
                <a:solidFill>
                  <a:schemeClr val="tx1"/>
                </a:solidFill>
                <a:effectLst/>
                <a:latin typeface="+mn-lt"/>
                <a:ea typeface="+mn-ea"/>
                <a:cs typeface="+mn-cs"/>
                <a:hlinkClick r:id="rId3"/>
              </a:rPr>
              <a:t>BWT</a:t>
            </a:r>
            <a:r>
              <a:rPr lang="en-US" altLang="zh-CN" sz="1200" b="0" i="0" kern="1200" smtClean="0">
                <a:solidFill>
                  <a:schemeClr val="tx1"/>
                </a:solidFill>
                <a:effectLst/>
                <a:latin typeface="+mn-lt"/>
                <a:ea typeface="+mn-ea"/>
                <a:cs typeface="+mn-cs"/>
              </a:rPr>
              <a:t>(Burrows-Wheeler Transformation</a:t>
            </a:r>
            <a:r>
              <a:rPr lang="zh-CN" altLang="en-US" sz="1200" b="0" i="0" kern="1200" smtClean="0">
                <a:solidFill>
                  <a:schemeClr val="tx1"/>
                </a:solidFill>
                <a:effectLst/>
                <a:latin typeface="+mn-lt"/>
                <a:ea typeface="+mn-ea"/>
                <a:cs typeface="+mn-cs"/>
              </a:rPr>
              <a:t>，</a:t>
            </a:r>
            <a:r>
              <a:rPr lang="en-US" altLang="zh-CN" sz="1200" b="0" i="0" u="none" strike="noStrike" kern="1200" smtClean="0">
                <a:solidFill>
                  <a:schemeClr val="tx1"/>
                </a:solidFill>
                <a:effectLst/>
                <a:latin typeface="+mn-lt"/>
                <a:ea typeface="+mn-ea"/>
                <a:cs typeface="+mn-cs"/>
                <a:hlinkClick r:id="rId4"/>
              </a:rPr>
              <a:t>BWT</a:t>
            </a:r>
            <a:r>
              <a:rPr lang="zh-CN" altLang="en-US" sz="1200" b="0" i="0" u="none" strike="noStrike" kern="1200" smtClean="0">
                <a:solidFill>
                  <a:schemeClr val="tx1"/>
                </a:solidFill>
                <a:effectLst/>
                <a:latin typeface="+mn-lt"/>
                <a:ea typeface="+mn-ea"/>
                <a:cs typeface="+mn-cs"/>
                <a:hlinkClick r:id="rId4"/>
              </a:rPr>
              <a:t>压缩算法</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为大型参考基因组建立索引，然后将</a:t>
            </a:r>
            <a:r>
              <a:rPr lang="en-US" altLang="zh-CN" sz="1200" b="0" i="0" kern="1200" smtClean="0">
                <a:solidFill>
                  <a:schemeClr val="tx1"/>
                </a:solidFill>
                <a:effectLst/>
                <a:latin typeface="+mn-lt"/>
                <a:ea typeface="+mn-ea"/>
                <a:cs typeface="+mn-cs"/>
              </a:rPr>
              <a:t>reads</a:t>
            </a:r>
            <a:r>
              <a:rPr lang="zh-CN" altLang="en-US" sz="1200" b="0" i="0" kern="1200" smtClean="0">
                <a:solidFill>
                  <a:schemeClr val="tx1"/>
                </a:solidFill>
                <a:effectLst/>
                <a:latin typeface="+mn-lt"/>
                <a:ea typeface="+mn-ea"/>
                <a:cs typeface="+mn-cs"/>
              </a:rPr>
              <a:t>比对到基因组。特点是快速、准确、省内存。</a:t>
            </a:r>
            <a:r>
              <a:rPr lang="zh-CN" altLang="en-US" smtClean="0"/>
              <a:t>主要包含三种比对算法：</a:t>
            </a:r>
            <a:r>
              <a:rPr lang="en-US" altLang="zh-CN" smtClean="0"/>
              <a:t>backtrack</a:t>
            </a:r>
            <a:r>
              <a:rPr lang="zh-CN" altLang="en-US" smtClean="0"/>
              <a:t>、</a:t>
            </a:r>
            <a:r>
              <a:rPr lang="en-US" altLang="zh-CN" smtClean="0"/>
              <a:t>SW</a:t>
            </a:r>
            <a:r>
              <a:rPr lang="zh-CN" altLang="en-US" smtClean="0"/>
              <a:t>和</a:t>
            </a:r>
            <a:r>
              <a:rPr lang="en-US" altLang="zh-CN" smtClean="0"/>
              <a:t>MEM</a:t>
            </a:r>
            <a:r>
              <a:rPr lang="zh-CN" altLang="en-US" smtClean="0"/>
              <a:t>，第一种只支持短序列比对（</a:t>
            </a:r>
            <a:r>
              <a:rPr lang="en-US" altLang="zh-CN" smtClean="0"/>
              <a:t>&lt;100bp</a:t>
            </a:r>
            <a:r>
              <a:rPr lang="zh-CN" altLang="en-US" smtClean="0"/>
              <a:t>），后两种支持长序列比对</a:t>
            </a:r>
            <a:r>
              <a:rPr lang="en-US" altLang="zh-CN" smtClean="0"/>
              <a:t>(70bp~1M)</a:t>
            </a:r>
            <a:r>
              <a:rPr lang="zh-CN" altLang="en-US" smtClean="0"/>
              <a:t>，并支持分割比对（</a:t>
            </a:r>
            <a:r>
              <a:rPr lang="en-US" altLang="zh-CN" smtClean="0"/>
              <a:t>split alignment</a:t>
            </a:r>
            <a:r>
              <a:rPr lang="zh-CN" altLang="en-US" smtClean="0"/>
              <a:t>）。</a:t>
            </a: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24</a:t>
            </a:fld>
            <a:endParaRPr lang="zh-CN" altLang="en-US"/>
          </a:p>
        </p:txBody>
      </p:sp>
    </p:spTree>
    <p:extLst>
      <p:ext uri="{BB962C8B-B14F-4D97-AF65-F5344CB8AC3E}">
        <p14:creationId xmlns:p14="http://schemas.microsoft.com/office/powerpoint/2010/main" val="143006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sz="1200" smtClean="0">
                <a:effectLst/>
                <a:latin typeface="宋体"/>
                <a:ea typeface="+mn-ea"/>
                <a:cs typeface="Times New Roman"/>
              </a:rPr>
              <a:t>建立索引</a:t>
            </a:r>
            <a:endParaRPr lang="en-US" altLang="zh-CN" sz="1200" smtClean="0">
              <a:effectLst/>
              <a:latin typeface="宋体"/>
              <a:ea typeface="+mn-ea"/>
              <a:cs typeface="Times New Roman"/>
            </a:endParaRPr>
          </a:p>
          <a:p>
            <a:pPr marL="0" marR="0">
              <a:spcBef>
                <a:spcPts val="0"/>
              </a:spcBef>
              <a:spcAft>
                <a:spcPts val="0"/>
              </a:spcAft>
            </a:pPr>
            <a:r>
              <a:rPr lang="zh-CN" altLang="en-US" sz="1200" smtClean="0">
                <a:effectLst/>
                <a:latin typeface="宋体"/>
                <a:ea typeface="+mn-ea"/>
                <a:cs typeface="Times New Roman"/>
              </a:rPr>
              <a:t>利用</a:t>
            </a:r>
            <a:r>
              <a:rPr lang="en-US" altLang="zh-CN" sz="1200" smtClean="0">
                <a:effectLst/>
                <a:latin typeface="+mn-lt"/>
                <a:ea typeface="+mn-ea"/>
                <a:cs typeface="Times New Roman"/>
              </a:rPr>
              <a:t>bwa mem</a:t>
            </a:r>
            <a:r>
              <a:rPr lang="zh-CN" altLang="en-US" sz="1200" smtClean="0">
                <a:effectLst/>
                <a:latin typeface="宋体"/>
                <a:ea typeface="+mn-ea"/>
                <a:cs typeface="Times New Roman"/>
              </a:rPr>
              <a:t>比对模块将</a:t>
            </a:r>
            <a:r>
              <a:rPr lang="en-US" altLang="zh-CN" sz="1200" smtClean="0">
                <a:effectLst/>
                <a:latin typeface="+mn-lt"/>
                <a:ea typeface="+mn-ea"/>
                <a:cs typeface="Times New Roman"/>
              </a:rPr>
              <a:t>E.coli K12</a:t>
            </a:r>
            <a:r>
              <a:rPr lang="zh-CN" altLang="en-US" sz="1200" smtClean="0">
                <a:effectLst/>
                <a:latin typeface="宋体"/>
                <a:ea typeface="+mn-ea"/>
                <a:cs typeface="Times New Roman"/>
              </a:rPr>
              <a:t>质控后的测序数据定位到其参考基因组上，同时通过管道（</a:t>
            </a:r>
            <a:r>
              <a:rPr lang="en-US" altLang="zh-CN" sz="1200" smtClean="0">
                <a:effectLst/>
                <a:latin typeface="+mn-lt"/>
                <a:ea typeface="+mn-ea"/>
                <a:cs typeface="Times New Roman"/>
              </a:rPr>
              <a:t>'|' </a:t>
            </a:r>
            <a:r>
              <a:rPr lang="zh-CN" altLang="en-US" sz="1200" smtClean="0">
                <a:effectLst/>
                <a:latin typeface="宋体"/>
                <a:ea typeface="+mn-ea"/>
                <a:cs typeface="Times New Roman"/>
              </a:rPr>
              <a:t>操作符）将比对数据流引到</a:t>
            </a:r>
            <a:r>
              <a:rPr lang="en-US" altLang="zh-CN" sz="1200" smtClean="0">
                <a:effectLst/>
                <a:latin typeface="+mn-lt"/>
                <a:ea typeface="+mn-ea"/>
                <a:cs typeface="Times New Roman"/>
              </a:rPr>
              <a:t>samtools</a:t>
            </a:r>
            <a:r>
              <a:rPr lang="zh-CN" altLang="en-US" sz="1200" smtClean="0">
                <a:effectLst/>
                <a:latin typeface="宋体"/>
                <a:ea typeface="+mn-ea"/>
                <a:cs typeface="Times New Roman"/>
              </a:rPr>
              <a:t>转换为</a:t>
            </a:r>
            <a:r>
              <a:rPr lang="en-US" altLang="zh-CN" sz="1200" smtClean="0">
                <a:effectLst/>
                <a:latin typeface="+mn-lt"/>
                <a:ea typeface="+mn-ea"/>
                <a:cs typeface="Times New Roman"/>
              </a:rPr>
              <a:t>BAM</a:t>
            </a:r>
            <a:r>
              <a:rPr lang="zh-CN" altLang="en-US" sz="1200" smtClean="0">
                <a:effectLst/>
                <a:latin typeface="宋体"/>
                <a:ea typeface="+mn-ea"/>
                <a:cs typeface="Times New Roman"/>
              </a:rPr>
              <a:t>格式（</a:t>
            </a:r>
            <a:r>
              <a:rPr lang="en-US" altLang="zh-CN" sz="1200" smtClean="0">
                <a:effectLst/>
                <a:latin typeface="+mn-lt"/>
                <a:ea typeface="+mn-ea"/>
                <a:cs typeface="Times New Roman"/>
              </a:rPr>
              <a:t>SAM</a:t>
            </a:r>
            <a:r>
              <a:rPr lang="zh-CN" altLang="en-US" sz="1200" smtClean="0">
                <a:effectLst/>
                <a:latin typeface="宋体"/>
                <a:ea typeface="+mn-ea"/>
                <a:cs typeface="Times New Roman"/>
              </a:rPr>
              <a:t>的二进制压缩格式），然后重定向</a:t>
            </a:r>
            <a:r>
              <a:rPr lang="en-US" altLang="zh-CN" sz="1200" smtClean="0">
                <a:effectLst/>
                <a:latin typeface="+mn-lt"/>
                <a:ea typeface="+mn-ea"/>
                <a:cs typeface="Times New Roman"/>
              </a:rPr>
              <a:t>('&gt;'</a:t>
            </a:r>
            <a:r>
              <a:rPr lang="zh-CN" altLang="en-US" sz="1200" smtClean="0">
                <a:effectLst/>
                <a:latin typeface="宋体"/>
                <a:ea typeface="+mn-ea"/>
                <a:cs typeface="Times New Roman"/>
              </a:rPr>
              <a:t>操作符</a:t>
            </a:r>
            <a:r>
              <a:rPr lang="en-US" altLang="zh-CN" sz="1200" smtClean="0">
                <a:effectLst/>
                <a:latin typeface="+mn-lt"/>
                <a:ea typeface="+mn-ea"/>
                <a:cs typeface="Times New Roman"/>
              </a:rPr>
              <a:t>)</a:t>
            </a:r>
            <a:r>
              <a:rPr lang="zh-CN" altLang="en-US" sz="1200" smtClean="0">
                <a:effectLst/>
                <a:latin typeface="宋体"/>
                <a:ea typeface="+mn-ea"/>
                <a:cs typeface="Times New Roman"/>
              </a:rPr>
              <a:t>输出到文件中保存下来。</a:t>
            </a:r>
            <a:endParaRPr lang="zh-CN" altLang="en-US" smtClean="0">
              <a:effectLst/>
              <a:latin typeface="+mn-lt"/>
              <a:ea typeface="+mn-ea"/>
              <a:cs typeface="Times New Roman"/>
            </a:endParaRPr>
          </a:p>
          <a:p>
            <a:pPr marL="0" marR="0">
              <a:spcBef>
                <a:spcPts val="0"/>
              </a:spcBef>
              <a:spcAft>
                <a:spcPts val="0"/>
              </a:spcAft>
            </a:pPr>
            <a:r>
              <a:rPr lang="en-US" altLang="zh-CN" sz="1200" smtClean="0">
                <a:effectLst/>
                <a:latin typeface="宋体"/>
                <a:ea typeface="+mn-ea"/>
                <a:cs typeface="Times New Roman"/>
              </a:rPr>
              <a:t>#-R </a:t>
            </a:r>
            <a:r>
              <a:rPr lang="zh-CN" altLang="en-US" sz="1200" smtClean="0">
                <a:effectLst/>
                <a:latin typeface="宋体"/>
                <a:ea typeface="+mn-ea"/>
                <a:cs typeface="Times New Roman"/>
              </a:rPr>
              <a:t>设置</a:t>
            </a:r>
            <a:r>
              <a:rPr lang="en-US" altLang="zh-CN" sz="1200" smtClean="0">
                <a:effectLst/>
                <a:latin typeface="+mn-lt"/>
                <a:ea typeface="+mn-ea"/>
                <a:cs typeface="Times New Roman"/>
              </a:rPr>
              <a:t>Read Group</a:t>
            </a:r>
            <a:r>
              <a:rPr lang="zh-CN" altLang="en-US" sz="1200" smtClean="0">
                <a:effectLst/>
                <a:latin typeface="宋体"/>
                <a:ea typeface="+mn-ea"/>
                <a:cs typeface="Times New Roman"/>
              </a:rPr>
              <a:t>信息，它是</a:t>
            </a:r>
            <a:r>
              <a:rPr lang="en-US" altLang="zh-CN" sz="1200" smtClean="0">
                <a:effectLst/>
                <a:latin typeface="+mn-lt"/>
                <a:ea typeface="+mn-ea"/>
                <a:cs typeface="Times New Roman"/>
              </a:rPr>
              <a:t>read</a:t>
            </a:r>
            <a:r>
              <a:rPr lang="zh-CN" altLang="en-US" sz="1200" smtClean="0">
                <a:effectLst/>
                <a:latin typeface="宋体"/>
                <a:ea typeface="+mn-ea"/>
                <a:cs typeface="Times New Roman"/>
              </a:rPr>
              <a:t>数据的组别标识，并且其中的</a:t>
            </a:r>
            <a:r>
              <a:rPr lang="en-US" altLang="zh-CN" sz="1200" smtClean="0">
                <a:effectLst/>
                <a:latin typeface="+mn-lt"/>
                <a:ea typeface="+mn-ea"/>
                <a:cs typeface="Times New Roman"/>
              </a:rPr>
              <a:t>ID</a:t>
            </a:r>
            <a:r>
              <a:rPr lang="zh-CN" altLang="en-US" sz="1200" smtClean="0">
                <a:effectLst/>
                <a:latin typeface="宋体"/>
                <a:ea typeface="+mn-ea"/>
                <a:cs typeface="Times New Roman"/>
              </a:rPr>
              <a:t>，</a:t>
            </a:r>
            <a:r>
              <a:rPr lang="en-US" altLang="zh-CN" sz="1200" smtClean="0">
                <a:effectLst/>
                <a:latin typeface="+mn-lt"/>
                <a:ea typeface="+mn-ea"/>
                <a:cs typeface="Times New Roman"/>
              </a:rPr>
              <a:t>PL</a:t>
            </a:r>
            <a:r>
              <a:rPr lang="zh-CN" altLang="en-US" sz="1200" smtClean="0">
                <a:effectLst/>
                <a:latin typeface="宋体"/>
                <a:ea typeface="+mn-ea"/>
                <a:cs typeface="Times New Roman"/>
              </a:rPr>
              <a:t>和</a:t>
            </a:r>
            <a:r>
              <a:rPr lang="en-US" altLang="zh-CN" sz="1200" smtClean="0">
                <a:effectLst/>
                <a:latin typeface="+mn-lt"/>
                <a:ea typeface="+mn-ea"/>
                <a:cs typeface="Times New Roman"/>
              </a:rPr>
              <a:t>SM</a:t>
            </a:r>
            <a:r>
              <a:rPr lang="zh-CN" altLang="en-US" sz="1200" smtClean="0">
                <a:effectLst/>
                <a:latin typeface="宋体"/>
                <a:ea typeface="+mn-ea"/>
                <a:cs typeface="Times New Roman"/>
              </a:rPr>
              <a:t>信息在正式的项目中是不能缺少的</a:t>
            </a:r>
            <a:r>
              <a:rPr lang="en-US" altLang="zh-CN" sz="1200" smtClean="0">
                <a:effectLst/>
                <a:latin typeface="+mn-lt"/>
                <a:ea typeface="+mn-ea"/>
                <a:cs typeface="Times New Roman"/>
              </a:rPr>
              <a:t>(</a:t>
            </a:r>
            <a:r>
              <a:rPr lang="zh-CN" altLang="en-US" sz="1200" smtClean="0">
                <a:effectLst/>
                <a:latin typeface="宋体"/>
                <a:ea typeface="+mn-ea"/>
                <a:cs typeface="Times New Roman"/>
              </a:rPr>
              <a:t>如果样本包含多个测序文库的话，</a:t>
            </a:r>
            <a:r>
              <a:rPr lang="en-US" altLang="zh-CN" sz="1200" smtClean="0">
                <a:effectLst/>
                <a:latin typeface="+mn-lt"/>
                <a:ea typeface="+mn-ea"/>
                <a:cs typeface="Times New Roman"/>
              </a:rPr>
              <a:t>LB</a:t>
            </a:r>
            <a:r>
              <a:rPr lang="zh-CN" altLang="en-US" sz="1200" smtClean="0">
                <a:effectLst/>
                <a:latin typeface="宋体"/>
                <a:ea typeface="+mn-ea"/>
                <a:cs typeface="Times New Roman"/>
              </a:rPr>
              <a:t>信息也不要省略</a:t>
            </a:r>
            <a:r>
              <a:rPr lang="en-US" altLang="zh-CN" sz="1200" smtClean="0">
                <a:effectLst/>
                <a:latin typeface="+mn-lt"/>
                <a:ea typeface="+mn-ea"/>
                <a:cs typeface="Times New Roman"/>
              </a:rPr>
              <a:t>)</a:t>
            </a:r>
            <a:r>
              <a:rPr lang="zh-CN" altLang="en-US" sz="1200" smtClean="0">
                <a:effectLst/>
                <a:latin typeface="宋体"/>
                <a:ea typeface="+mn-ea"/>
                <a:cs typeface="Times New Roman"/>
              </a:rPr>
              <a:t>，另外由于考虑到与</a:t>
            </a:r>
            <a:r>
              <a:rPr lang="en-US" altLang="zh-CN" sz="1200" smtClean="0">
                <a:effectLst/>
                <a:latin typeface="+mn-lt"/>
                <a:ea typeface="+mn-ea"/>
                <a:cs typeface="Times New Roman"/>
              </a:rPr>
              <a:t>GATK</a:t>
            </a:r>
            <a:r>
              <a:rPr lang="zh-CN" altLang="en-US" sz="1200" smtClean="0">
                <a:effectLst/>
                <a:latin typeface="宋体"/>
                <a:ea typeface="+mn-ea"/>
                <a:cs typeface="Times New Roman"/>
              </a:rPr>
              <a:t>的兼容关系，</a:t>
            </a:r>
            <a:r>
              <a:rPr lang="en-US" altLang="zh-CN" sz="1200" smtClean="0">
                <a:effectLst/>
                <a:latin typeface="+mn-lt"/>
                <a:ea typeface="+mn-ea"/>
                <a:cs typeface="Times New Roman"/>
              </a:rPr>
              <a:t>PL</a:t>
            </a:r>
            <a:r>
              <a:rPr lang="zh-CN" altLang="en-US" sz="1200" smtClean="0">
                <a:effectLst/>
                <a:latin typeface="宋体"/>
                <a:ea typeface="+mn-ea"/>
                <a:cs typeface="Times New Roman"/>
              </a:rPr>
              <a:t>（测序平台）信息不能随意指定，必须是：</a:t>
            </a:r>
            <a:r>
              <a:rPr lang="en-US" altLang="zh-CN" sz="1200" smtClean="0">
                <a:effectLst/>
                <a:latin typeface="+mn-lt"/>
                <a:ea typeface="+mn-ea"/>
                <a:cs typeface="Times New Roman"/>
              </a:rPr>
              <a:t>ILLUMINA</a:t>
            </a:r>
            <a:r>
              <a:rPr lang="zh-CN" altLang="en-US" sz="1200" smtClean="0">
                <a:effectLst/>
                <a:latin typeface="宋体"/>
                <a:ea typeface="+mn-ea"/>
                <a:cs typeface="Times New Roman"/>
              </a:rPr>
              <a:t>，</a:t>
            </a:r>
            <a:r>
              <a:rPr lang="en-US" altLang="zh-CN" sz="1200" smtClean="0">
                <a:effectLst/>
                <a:latin typeface="+mn-lt"/>
                <a:ea typeface="+mn-ea"/>
                <a:cs typeface="Times New Roman"/>
              </a:rPr>
              <a:t>SLX</a:t>
            </a:r>
            <a:r>
              <a:rPr lang="zh-CN" altLang="en-US" sz="1200" smtClean="0">
                <a:effectLst/>
                <a:latin typeface="宋体"/>
                <a:ea typeface="+mn-ea"/>
                <a:cs typeface="Times New Roman"/>
              </a:rPr>
              <a:t>，</a:t>
            </a:r>
            <a:r>
              <a:rPr lang="en-US" altLang="zh-CN" sz="1200" smtClean="0">
                <a:effectLst/>
                <a:latin typeface="+mn-lt"/>
                <a:ea typeface="+mn-ea"/>
                <a:cs typeface="Times New Roman"/>
              </a:rPr>
              <a:t>SOLEXA</a:t>
            </a:r>
            <a:r>
              <a:rPr lang="zh-CN" altLang="en-US" sz="1200" smtClean="0">
                <a:effectLst/>
                <a:latin typeface="宋体"/>
                <a:ea typeface="+mn-ea"/>
                <a:cs typeface="Times New Roman"/>
              </a:rPr>
              <a:t>，</a:t>
            </a:r>
            <a:r>
              <a:rPr lang="en-US" altLang="zh-CN" sz="1200" smtClean="0">
                <a:effectLst/>
                <a:latin typeface="+mn-lt"/>
                <a:ea typeface="+mn-ea"/>
                <a:cs typeface="Times New Roman"/>
              </a:rPr>
              <a:t>SOLID</a:t>
            </a:r>
            <a:r>
              <a:rPr lang="zh-CN" altLang="en-US" sz="1200" smtClean="0">
                <a:effectLst/>
                <a:latin typeface="宋体"/>
                <a:ea typeface="+mn-ea"/>
                <a:cs typeface="Times New Roman"/>
              </a:rPr>
              <a:t>，</a:t>
            </a:r>
            <a:r>
              <a:rPr lang="en-US" altLang="zh-CN" sz="1200" smtClean="0">
                <a:effectLst/>
                <a:latin typeface="+mn-lt"/>
                <a:ea typeface="+mn-ea"/>
                <a:cs typeface="Times New Roman"/>
              </a:rPr>
              <a:t>454</a:t>
            </a:r>
            <a:r>
              <a:rPr lang="zh-CN" altLang="en-US" sz="1200" smtClean="0">
                <a:effectLst/>
                <a:latin typeface="宋体"/>
                <a:ea typeface="+mn-ea"/>
                <a:cs typeface="Times New Roman"/>
              </a:rPr>
              <a:t>，</a:t>
            </a:r>
            <a:r>
              <a:rPr lang="en-US" altLang="zh-CN" sz="1200" smtClean="0">
                <a:effectLst/>
                <a:latin typeface="+mn-lt"/>
                <a:ea typeface="+mn-ea"/>
                <a:cs typeface="Times New Roman"/>
              </a:rPr>
              <a:t>LS454</a:t>
            </a:r>
            <a:r>
              <a:rPr lang="zh-CN" altLang="en-US" sz="1200" smtClean="0">
                <a:effectLst/>
                <a:latin typeface="宋体"/>
                <a:ea typeface="+mn-ea"/>
                <a:cs typeface="Times New Roman"/>
              </a:rPr>
              <a:t>，</a:t>
            </a:r>
            <a:r>
              <a:rPr lang="en-US" altLang="zh-CN" sz="1200" smtClean="0">
                <a:effectLst/>
                <a:latin typeface="+mn-lt"/>
                <a:ea typeface="+mn-ea"/>
                <a:cs typeface="Times New Roman"/>
              </a:rPr>
              <a:t>COMPLETE</a:t>
            </a:r>
            <a:r>
              <a:rPr lang="zh-CN" altLang="en-US" sz="1200" smtClean="0">
                <a:effectLst/>
                <a:latin typeface="宋体"/>
                <a:ea typeface="+mn-ea"/>
                <a:cs typeface="Times New Roman"/>
              </a:rPr>
              <a:t>，</a:t>
            </a:r>
            <a:r>
              <a:rPr lang="en-US" altLang="zh-CN" sz="1200" smtClean="0">
                <a:effectLst/>
                <a:latin typeface="+mn-lt"/>
                <a:ea typeface="+mn-ea"/>
                <a:cs typeface="Times New Roman"/>
              </a:rPr>
              <a:t>PACBIO</a:t>
            </a:r>
            <a:r>
              <a:rPr lang="zh-CN" altLang="en-US" sz="1200" smtClean="0">
                <a:effectLst/>
                <a:latin typeface="宋体"/>
                <a:ea typeface="+mn-ea"/>
                <a:cs typeface="Times New Roman"/>
              </a:rPr>
              <a:t>，</a:t>
            </a:r>
            <a:r>
              <a:rPr lang="en-US" altLang="zh-CN" sz="1200" smtClean="0">
                <a:effectLst/>
                <a:latin typeface="+mn-lt"/>
                <a:ea typeface="+mn-ea"/>
                <a:cs typeface="Times New Roman"/>
              </a:rPr>
              <a:t>IONTORRENT</a:t>
            </a:r>
            <a:r>
              <a:rPr lang="zh-CN" altLang="en-US" sz="1200" smtClean="0">
                <a:effectLst/>
                <a:latin typeface="宋体"/>
                <a:ea typeface="+mn-ea"/>
                <a:cs typeface="Times New Roman"/>
              </a:rPr>
              <a:t>，</a:t>
            </a:r>
            <a:r>
              <a:rPr lang="en-US" altLang="zh-CN" sz="1200" smtClean="0">
                <a:effectLst/>
                <a:latin typeface="+mn-lt"/>
                <a:ea typeface="+mn-ea"/>
                <a:cs typeface="Times New Roman"/>
              </a:rPr>
              <a:t>CAPILLARY</a:t>
            </a:r>
            <a:r>
              <a:rPr lang="zh-CN" altLang="en-US" sz="1200" smtClean="0">
                <a:effectLst/>
                <a:latin typeface="宋体"/>
                <a:ea typeface="+mn-ea"/>
                <a:cs typeface="Times New Roman"/>
              </a:rPr>
              <a:t>，</a:t>
            </a:r>
            <a:r>
              <a:rPr lang="en-US" altLang="zh-CN" sz="1200" smtClean="0">
                <a:effectLst/>
                <a:latin typeface="+mn-lt"/>
                <a:ea typeface="+mn-ea"/>
                <a:cs typeface="Times New Roman"/>
              </a:rPr>
              <a:t>HELICOS</a:t>
            </a:r>
            <a:r>
              <a:rPr lang="zh-CN" altLang="en-US" sz="1200" smtClean="0">
                <a:effectLst/>
                <a:latin typeface="宋体"/>
                <a:ea typeface="+mn-ea"/>
                <a:cs typeface="Times New Roman"/>
              </a:rPr>
              <a:t>或</a:t>
            </a:r>
            <a:r>
              <a:rPr lang="en-US" altLang="zh-CN" sz="1200" smtClean="0">
                <a:effectLst/>
                <a:latin typeface="+mn-lt"/>
                <a:ea typeface="+mn-ea"/>
                <a:cs typeface="Times New Roman"/>
              </a:rPr>
              <a:t>UNKNOWN</a:t>
            </a:r>
            <a:r>
              <a:rPr lang="zh-CN" altLang="en-US" sz="1200" smtClean="0">
                <a:effectLst/>
                <a:latin typeface="宋体"/>
                <a:ea typeface="+mn-ea"/>
                <a:cs typeface="Times New Roman"/>
              </a:rPr>
              <a:t>这</a:t>
            </a:r>
            <a:r>
              <a:rPr lang="en-US" altLang="zh-CN" sz="1200" smtClean="0">
                <a:effectLst/>
                <a:latin typeface="+mn-lt"/>
                <a:ea typeface="+mn-ea"/>
                <a:cs typeface="Times New Roman"/>
              </a:rPr>
              <a:t>12</a:t>
            </a:r>
            <a:r>
              <a:rPr lang="zh-CN" altLang="en-US" sz="1200" smtClean="0">
                <a:effectLst/>
                <a:latin typeface="宋体"/>
                <a:ea typeface="+mn-ea"/>
                <a:cs typeface="Times New Roman"/>
              </a:rPr>
              <a:t>个中的一个。</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25</a:t>
            </a:fld>
            <a:endParaRPr lang="zh-CN" altLang="en-US"/>
          </a:p>
        </p:txBody>
      </p:sp>
    </p:spTree>
    <p:extLst>
      <p:ext uri="{BB962C8B-B14F-4D97-AF65-F5344CB8AC3E}">
        <p14:creationId xmlns:p14="http://schemas.microsoft.com/office/powerpoint/2010/main" val="180788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effectLst/>
                <a:latin typeface="宋体"/>
                <a:ea typeface="+mn-ea"/>
                <a:cs typeface="Times New Roman"/>
              </a:rPr>
              <a:t>#</a:t>
            </a:r>
            <a:r>
              <a:rPr lang="zh-CN" altLang="en-US" sz="1200" smtClean="0">
                <a:effectLst/>
                <a:latin typeface="宋体"/>
                <a:ea typeface="+mn-ea"/>
                <a:cs typeface="Times New Roman"/>
              </a:rPr>
              <a:t>接着用</a:t>
            </a:r>
            <a:r>
              <a:rPr lang="en-US" altLang="zh-CN" sz="1200" smtClean="0">
                <a:effectLst/>
                <a:latin typeface="+mn-lt"/>
                <a:ea typeface="+mn-ea"/>
                <a:cs typeface="Times New Roman"/>
              </a:rPr>
              <a:t>samtools</a:t>
            </a:r>
            <a:r>
              <a:rPr lang="zh-CN" altLang="en-US" sz="1200" smtClean="0">
                <a:effectLst/>
                <a:latin typeface="宋体"/>
                <a:ea typeface="+mn-ea"/>
                <a:cs typeface="Times New Roman"/>
              </a:rPr>
              <a:t>对原始的比对结果按照参考序列位置从小到大进行排序（同样是</a:t>
            </a:r>
            <a:r>
              <a:rPr lang="en-US" altLang="zh-CN" sz="1200" smtClean="0">
                <a:effectLst/>
                <a:latin typeface="+mn-lt"/>
                <a:ea typeface="+mn-ea"/>
                <a:cs typeface="Times New Roman"/>
              </a:rPr>
              <a:t>4</a:t>
            </a:r>
            <a:r>
              <a:rPr lang="zh-CN" altLang="en-US" sz="1200" smtClean="0">
                <a:effectLst/>
                <a:latin typeface="宋体"/>
                <a:ea typeface="+mn-ea"/>
                <a:cs typeface="Times New Roman"/>
              </a:rPr>
              <a:t>个线程），只有这个步骤完成之后才可以继续往下。</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26</a:t>
            </a:fld>
            <a:endParaRPr lang="zh-CN" altLang="en-US"/>
          </a:p>
        </p:txBody>
      </p:sp>
    </p:spTree>
    <p:extLst>
      <p:ext uri="{BB962C8B-B14F-4D97-AF65-F5344CB8AC3E}">
        <p14:creationId xmlns:p14="http://schemas.microsoft.com/office/powerpoint/2010/main" val="246383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effectLst/>
                <a:latin typeface="宋体"/>
                <a:ea typeface="+mn-ea"/>
                <a:cs typeface="Times New Roman"/>
              </a:rPr>
              <a:t>然后，我们使用</a:t>
            </a:r>
            <a:r>
              <a:rPr lang="en-US" altLang="zh-CN" sz="1200" smtClean="0">
                <a:effectLst/>
                <a:latin typeface="宋体"/>
                <a:ea typeface="+mn-ea"/>
                <a:cs typeface="Times New Roman"/>
              </a:rPr>
              <a:t>GATK</a:t>
            </a:r>
            <a:r>
              <a:rPr lang="zh-CN" altLang="en-US" sz="1200" smtClean="0">
                <a:effectLst/>
                <a:latin typeface="宋体"/>
                <a:ea typeface="+mn-ea"/>
                <a:cs typeface="Times New Roman"/>
              </a:rPr>
              <a:t>标记出排完序的数据中的</a:t>
            </a:r>
            <a:r>
              <a:rPr lang="en-US" altLang="zh-CN" sz="1200" smtClean="0">
                <a:effectLst/>
                <a:latin typeface="+mn-lt"/>
                <a:ea typeface="+mn-ea"/>
                <a:cs typeface="Times New Roman"/>
              </a:rPr>
              <a:t>PCR</a:t>
            </a:r>
            <a:r>
              <a:rPr lang="zh-CN" altLang="en-US" sz="1200" smtClean="0">
                <a:effectLst/>
                <a:latin typeface="宋体"/>
                <a:ea typeface="+mn-ea"/>
                <a:cs typeface="Times New Roman"/>
              </a:rPr>
              <a:t>重复序列。这个步骤完成后，如无特殊需要，我们就可以直接删除前面那两个</a:t>
            </a:r>
            <a:r>
              <a:rPr lang="en-US" altLang="zh-CN" sz="1200" smtClean="0">
                <a:effectLst/>
                <a:latin typeface="+mn-lt"/>
                <a:ea typeface="+mn-ea"/>
                <a:cs typeface="Times New Roman"/>
              </a:rPr>
              <a:t>BAM</a:t>
            </a:r>
            <a:r>
              <a:rPr lang="zh-CN" altLang="en-US" sz="1200" smtClean="0">
                <a:effectLst/>
                <a:latin typeface="宋体"/>
                <a:ea typeface="+mn-ea"/>
                <a:cs typeface="Times New Roman"/>
              </a:rPr>
              <a:t>文件了（原始比对结果和排序后的结果）</a:t>
            </a:r>
            <a:r>
              <a:rPr lang="en-US" altLang="zh-CN" sz="1200" smtClean="0">
                <a:effectLst/>
                <a:latin typeface="宋体"/>
                <a:ea typeface="+mn-ea"/>
                <a:cs typeface="Times New Roman"/>
              </a:rPr>
              <a:t>——</a:t>
            </a:r>
            <a:r>
              <a:rPr lang="zh-CN" altLang="en-US" sz="1200" smtClean="0">
                <a:effectLst/>
                <a:latin typeface="宋体"/>
                <a:ea typeface="+mn-ea"/>
                <a:cs typeface="Times New Roman"/>
              </a:rPr>
              <a:t>后续几乎不会再用到那两份文件了。关于标记</a:t>
            </a:r>
            <a:r>
              <a:rPr lang="en-US" altLang="zh-CN" sz="1200" smtClean="0">
                <a:effectLst/>
                <a:latin typeface="+mn-lt"/>
                <a:ea typeface="+mn-ea"/>
                <a:cs typeface="Times New Roman"/>
              </a:rPr>
              <a:t>PCR</a:t>
            </a:r>
            <a:r>
              <a:rPr lang="zh-CN" altLang="en-US" sz="1200" smtClean="0">
                <a:effectLst/>
                <a:latin typeface="宋体"/>
                <a:ea typeface="+mn-ea"/>
                <a:cs typeface="Times New Roman"/>
              </a:rPr>
              <a:t>重复序列的操作比较简单，不再细说（如果希望了解更多有关重复序列特征的信息可以回看</a:t>
            </a:r>
            <a:r>
              <a:rPr lang="en-US" altLang="zh-CN" sz="1200" smtClean="0">
                <a:effectLst/>
                <a:latin typeface="+mn-lt"/>
                <a:ea typeface="+mn-ea"/>
                <a:cs typeface="Times New Roman"/>
              </a:rPr>
              <a:t>WGS</a:t>
            </a:r>
            <a:r>
              <a:rPr lang="zh-CN" altLang="en-US" sz="1200" smtClean="0">
                <a:effectLst/>
                <a:latin typeface="宋体"/>
                <a:ea typeface="+mn-ea"/>
                <a:cs typeface="Times New Roman"/>
              </a:rPr>
              <a:t>系列第四节中的内容）。</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27</a:t>
            </a:fld>
            <a:endParaRPr lang="zh-CN" altLang="en-US"/>
          </a:p>
        </p:txBody>
      </p:sp>
    </p:spTree>
    <p:extLst>
      <p:ext uri="{BB962C8B-B14F-4D97-AF65-F5344CB8AC3E}">
        <p14:creationId xmlns:p14="http://schemas.microsoft.com/office/powerpoint/2010/main" val="391183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t>GATK</a:t>
            </a:r>
            <a:r>
              <a:rPr lang="zh-CN" altLang="en-US" sz="1200" smtClean="0"/>
              <a:t>是鉴定生殖系</a:t>
            </a:r>
            <a:r>
              <a:rPr lang="en-US" altLang="zh-CN" sz="1200" smtClean="0"/>
              <a:t>DNA</a:t>
            </a:r>
            <a:r>
              <a:rPr lang="zh-CN" altLang="en-US" sz="1200" smtClean="0"/>
              <a:t>和</a:t>
            </a:r>
            <a:r>
              <a:rPr lang="en-US" altLang="zh-CN" sz="1200" smtClean="0"/>
              <a:t>RNAseq</a:t>
            </a:r>
            <a:r>
              <a:rPr lang="zh-CN" altLang="en-US" sz="1200" smtClean="0"/>
              <a:t>数据中</a:t>
            </a:r>
            <a:r>
              <a:rPr lang="en-US" altLang="zh-CN" sz="1200" smtClean="0"/>
              <a:t>snp</a:t>
            </a:r>
            <a:r>
              <a:rPr lang="zh-CN" altLang="en-US" sz="1200" smtClean="0"/>
              <a:t>和</a:t>
            </a:r>
            <a:r>
              <a:rPr lang="en-US" altLang="zh-CN" sz="1200" smtClean="0"/>
              <a:t>indels</a:t>
            </a:r>
            <a:r>
              <a:rPr lang="zh-CN" altLang="en-US" sz="1200" smtClean="0"/>
              <a:t>的行业标准。目前，它的范围正在扩大，包括体细胞短变异调用，并处理拷贝数</a:t>
            </a:r>
            <a:r>
              <a:rPr lang="en-US" altLang="zh-CN" sz="1200" smtClean="0"/>
              <a:t>(CNV)</a:t>
            </a:r>
            <a:r>
              <a:rPr lang="zh-CN" altLang="en-US" sz="1200" smtClean="0"/>
              <a:t>和结构变异</a:t>
            </a:r>
            <a:r>
              <a:rPr lang="en-US" altLang="zh-CN" sz="1200" smtClean="0"/>
              <a:t>(SV)</a:t>
            </a:r>
            <a:r>
              <a:rPr lang="zh-CN" altLang="en-US" sz="1200" smtClean="0"/>
              <a:t>。除了检测变异，</a:t>
            </a:r>
            <a:r>
              <a:rPr lang="en-US" altLang="zh-CN" sz="1200" smtClean="0"/>
              <a:t>GATK</a:t>
            </a:r>
            <a:r>
              <a:rPr lang="zh-CN" altLang="en-US" sz="1200" smtClean="0"/>
              <a:t>还包含许多实用程序来执行相关任务，比如处理和质量控制高通量测序数据，并捆绑了流行的</a:t>
            </a:r>
            <a:r>
              <a:rPr lang="en-US" altLang="zh-CN" sz="1200" smtClean="0"/>
              <a:t>Picard</a:t>
            </a:r>
            <a:r>
              <a:rPr lang="zh-CN" altLang="en-US" sz="1200" smtClean="0"/>
              <a:t>工具包。</a:t>
            </a: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31</a:t>
            </a:fld>
            <a:endParaRPr lang="zh-CN" altLang="en-US"/>
          </a:p>
        </p:txBody>
      </p:sp>
    </p:spTree>
    <p:extLst>
      <p:ext uri="{BB962C8B-B14F-4D97-AF65-F5344CB8AC3E}">
        <p14:creationId xmlns:p14="http://schemas.microsoft.com/office/powerpoint/2010/main" val="1125480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effectLst/>
                <a:latin typeface="宋体"/>
                <a:ea typeface="+mn-ea"/>
                <a:cs typeface="Times New Roman"/>
              </a:rPr>
              <a:t>#</a:t>
            </a:r>
            <a:r>
              <a:rPr lang="zh-CN" altLang="en-US" sz="1200" smtClean="0">
                <a:effectLst/>
                <a:latin typeface="宋体"/>
                <a:ea typeface="+mn-ea"/>
                <a:cs typeface="Times New Roman"/>
              </a:rPr>
              <a:t>接下来是用</a:t>
            </a:r>
            <a:r>
              <a:rPr lang="en-US" altLang="zh-CN" sz="1200" smtClean="0">
                <a:effectLst/>
                <a:latin typeface="+mn-lt"/>
                <a:ea typeface="+mn-ea"/>
                <a:cs typeface="Times New Roman"/>
              </a:rPr>
              <a:t>GATK</a:t>
            </a:r>
            <a:r>
              <a:rPr lang="zh-CN" altLang="en-US" sz="1200" smtClean="0">
                <a:effectLst/>
                <a:latin typeface="宋体"/>
                <a:ea typeface="+mn-ea"/>
                <a:cs typeface="Times New Roman"/>
              </a:rPr>
              <a:t>完成变异检测。但在开始之前之前我们还需要先为</a:t>
            </a:r>
            <a:r>
              <a:rPr lang="en-US" altLang="zh-CN" sz="1200" smtClean="0">
                <a:effectLst/>
                <a:latin typeface="+mn-lt"/>
                <a:ea typeface="+mn-ea"/>
                <a:cs typeface="Times New Roman"/>
              </a:rPr>
              <a:t>E.coli K12</a:t>
            </a:r>
            <a:r>
              <a:rPr lang="zh-CN" altLang="en-US" sz="1200" smtClean="0">
                <a:effectLst/>
                <a:latin typeface="宋体"/>
                <a:ea typeface="+mn-ea"/>
                <a:cs typeface="Times New Roman"/>
              </a:rPr>
              <a:t>的参考序列生成一个</a:t>
            </a:r>
            <a:r>
              <a:rPr lang="en-US" altLang="zh-CN" sz="1200" smtClean="0">
                <a:effectLst/>
                <a:latin typeface="+mn-lt"/>
                <a:ea typeface="+mn-ea"/>
                <a:cs typeface="Times New Roman"/>
              </a:rPr>
              <a:t>.dict</a:t>
            </a:r>
            <a:r>
              <a:rPr lang="zh-CN" altLang="en-US" sz="1200" smtClean="0">
                <a:effectLst/>
                <a:latin typeface="宋体"/>
                <a:ea typeface="+mn-ea"/>
                <a:cs typeface="Times New Roman"/>
              </a:rPr>
              <a:t>文件，这可以通过调用</a:t>
            </a:r>
            <a:r>
              <a:rPr lang="en-US" altLang="zh-CN" sz="1200" smtClean="0">
                <a:effectLst/>
                <a:latin typeface="+mn-lt"/>
                <a:ea typeface="+mn-ea"/>
                <a:cs typeface="Times New Roman"/>
              </a:rPr>
              <a:t>CreateSequenceDictonary</a:t>
            </a:r>
            <a:r>
              <a:rPr lang="zh-CN" altLang="en-US" sz="1200" smtClean="0">
                <a:effectLst/>
                <a:latin typeface="宋体"/>
                <a:ea typeface="+mn-ea"/>
                <a:cs typeface="Times New Roman"/>
              </a:rPr>
              <a:t>模块来完成</a:t>
            </a:r>
            <a:r>
              <a:rPr lang="en-US" altLang="zh-CN" sz="1200" smtClean="0">
                <a:effectLst/>
                <a:latin typeface="+mn-lt"/>
                <a:ea typeface="+mn-ea"/>
                <a:cs typeface="Times New Roman"/>
              </a:rPr>
              <a:t>(</a:t>
            </a:r>
            <a:r>
              <a:rPr lang="zh-CN" altLang="en-US" sz="1200" smtClean="0">
                <a:effectLst/>
                <a:latin typeface="宋体"/>
                <a:ea typeface="+mn-ea"/>
                <a:cs typeface="Times New Roman"/>
              </a:rPr>
              <a:t>这是原来</a:t>
            </a:r>
            <a:r>
              <a:rPr lang="en-US" altLang="zh-CN" sz="1200" smtClean="0">
                <a:effectLst/>
                <a:latin typeface="+mn-lt"/>
                <a:ea typeface="+mn-ea"/>
                <a:cs typeface="Times New Roman"/>
              </a:rPr>
              <a:t>picard</a:t>
            </a:r>
            <a:r>
              <a:rPr lang="zh-CN" altLang="en-US" sz="1200" smtClean="0">
                <a:effectLst/>
                <a:latin typeface="宋体"/>
                <a:ea typeface="+mn-ea"/>
                <a:cs typeface="Times New Roman"/>
              </a:rPr>
              <a:t>的功能</a:t>
            </a:r>
            <a:r>
              <a:rPr lang="en-US" altLang="zh-CN" sz="1200" smtClean="0">
                <a:effectLst/>
                <a:latin typeface="+mn-lt"/>
                <a:ea typeface="+mn-ea"/>
                <a:cs typeface="Times New Roman"/>
              </a:rPr>
              <a:t>)</a:t>
            </a:r>
            <a:r>
              <a:rPr lang="zh-CN" altLang="en-US" sz="1200" smtClean="0">
                <a:effectLst/>
                <a:latin typeface="宋体"/>
                <a:ea typeface="+mn-ea"/>
                <a:cs typeface="Times New Roman"/>
              </a:rPr>
              <a:t>。唯一需要注意的是</a:t>
            </a:r>
            <a:r>
              <a:rPr lang="en-US" altLang="zh-CN" sz="1200" smtClean="0">
                <a:effectLst/>
                <a:latin typeface="+mn-lt"/>
                <a:ea typeface="+mn-ea"/>
                <a:cs typeface="Times New Roman"/>
              </a:rPr>
              <a:t>.dict</a:t>
            </a:r>
            <a:r>
              <a:rPr lang="zh-CN" altLang="en-US" sz="1200" smtClean="0">
                <a:effectLst/>
                <a:latin typeface="宋体"/>
                <a:ea typeface="+mn-ea"/>
                <a:cs typeface="Times New Roman"/>
              </a:rPr>
              <a:t>文件的名字前缀需要和</a:t>
            </a:r>
            <a:r>
              <a:rPr lang="en-US" altLang="zh-CN" sz="1200" smtClean="0">
                <a:effectLst/>
                <a:latin typeface="+mn-lt"/>
                <a:ea typeface="+mn-ea"/>
                <a:cs typeface="Times New Roman"/>
              </a:rPr>
              <a:t>fasta</a:t>
            </a:r>
            <a:r>
              <a:rPr lang="zh-CN" altLang="en-US" sz="1200" smtClean="0">
                <a:effectLst/>
                <a:latin typeface="宋体"/>
                <a:ea typeface="+mn-ea"/>
                <a:cs typeface="Times New Roman"/>
              </a:rPr>
              <a:t>的一样，并跟它在同一个路径下，这样</a:t>
            </a:r>
            <a:r>
              <a:rPr lang="en-US" altLang="zh-CN" sz="1200" smtClean="0">
                <a:effectLst/>
                <a:latin typeface="+mn-lt"/>
                <a:ea typeface="+mn-ea"/>
                <a:cs typeface="Times New Roman"/>
              </a:rPr>
              <a:t>GATK</a:t>
            </a:r>
            <a:r>
              <a:rPr lang="zh-CN" altLang="en-US" sz="1200" smtClean="0">
                <a:effectLst/>
                <a:latin typeface="宋体"/>
                <a:ea typeface="+mn-ea"/>
                <a:cs typeface="Times New Roman"/>
              </a:rPr>
              <a:t>才能够找到。</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32</a:t>
            </a:fld>
            <a:endParaRPr lang="zh-CN" altLang="en-US"/>
          </a:p>
        </p:txBody>
      </p:sp>
    </p:spTree>
    <p:extLst>
      <p:ext uri="{BB962C8B-B14F-4D97-AF65-F5344CB8AC3E}">
        <p14:creationId xmlns:p14="http://schemas.microsoft.com/office/powerpoint/2010/main" val="18789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6</a:t>
            </a:fld>
            <a:endParaRPr lang="zh-CN" altLang="en-US"/>
          </a:p>
        </p:txBody>
      </p:sp>
    </p:spTree>
    <p:extLst>
      <p:ext uri="{BB962C8B-B14F-4D97-AF65-F5344CB8AC3E}">
        <p14:creationId xmlns:p14="http://schemas.microsoft.com/office/powerpoint/2010/main" val="370921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altLang="zh-CN" smtClean="0">
                <a:effectLst/>
                <a:latin typeface="宋体"/>
                <a:ea typeface="+mn-ea"/>
                <a:cs typeface="Times New Roman"/>
              </a:rPr>
              <a:t>#</a:t>
            </a:r>
            <a:r>
              <a:rPr lang="zh-CN" altLang="en-US" smtClean="0">
                <a:effectLst/>
                <a:latin typeface="宋体"/>
                <a:ea typeface="+mn-ea"/>
                <a:cs typeface="Times New Roman"/>
              </a:rPr>
              <a:t>建立索引</a:t>
            </a:r>
            <a:endParaRPr lang="zh-CN" altLang="en-US" smtClean="0">
              <a:effectLst/>
              <a:latin typeface="+mn-lt"/>
              <a:ea typeface="+mn-ea"/>
              <a:cs typeface="Times New Roman"/>
            </a:endParaRPr>
          </a:p>
          <a:p>
            <a:pPr marL="0" marR="0">
              <a:spcBef>
                <a:spcPts val="0"/>
              </a:spcBef>
              <a:spcAft>
                <a:spcPts val="0"/>
              </a:spcAft>
            </a:pPr>
            <a:r>
              <a:rPr lang="en-US" altLang="zh-CN" smtClean="0">
                <a:effectLst/>
                <a:latin typeface="宋体"/>
                <a:ea typeface="+mn-ea"/>
                <a:cs typeface="Times New Roman"/>
              </a:rPr>
              <a:t>#</a:t>
            </a:r>
            <a:r>
              <a:rPr lang="zh-CN" altLang="en-US" smtClean="0">
                <a:effectLst/>
                <a:latin typeface="宋体"/>
                <a:ea typeface="+mn-ea"/>
                <a:cs typeface="Times New Roman"/>
              </a:rPr>
              <a:t>这时会生成一份</a:t>
            </a:r>
            <a:r>
              <a:rPr lang="en-US" altLang="zh-CN" smtClean="0">
                <a:effectLst/>
                <a:latin typeface="+mn-lt"/>
                <a:ea typeface="+mn-ea"/>
                <a:cs typeface="Times New Roman"/>
              </a:rPr>
              <a:t>E.coli_K12_MG1655.fa.fai</a:t>
            </a:r>
            <a:r>
              <a:rPr lang="zh-CN" altLang="en-US" smtClean="0">
                <a:effectLst/>
                <a:latin typeface="宋体"/>
                <a:ea typeface="+mn-ea"/>
                <a:cs typeface="Times New Roman"/>
              </a:rPr>
              <a:t>文件。除了方便其他工具之外，我们可以通过这样的索引来获取</a:t>
            </a:r>
            <a:r>
              <a:rPr lang="en-US" altLang="zh-CN" smtClean="0">
                <a:effectLst/>
                <a:latin typeface="+mn-lt"/>
                <a:ea typeface="+mn-ea"/>
                <a:cs typeface="Times New Roman"/>
              </a:rPr>
              <a:t>fasta</a:t>
            </a:r>
            <a:r>
              <a:rPr lang="zh-CN" altLang="en-US" smtClean="0">
                <a:effectLst/>
                <a:latin typeface="宋体"/>
                <a:ea typeface="+mn-ea"/>
                <a:cs typeface="Times New Roman"/>
              </a:rPr>
              <a:t>文件中任意位置的序列或者任意完整的染色体序列。可以很方便地完成对参考序列（或者任意</a:t>
            </a:r>
            <a:r>
              <a:rPr lang="en-US" altLang="zh-CN" smtClean="0">
                <a:effectLst/>
                <a:latin typeface="+mn-lt"/>
                <a:ea typeface="+mn-ea"/>
                <a:cs typeface="Times New Roman"/>
              </a:rPr>
              <a:t>fasta</a:t>
            </a:r>
            <a:r>
              <a:rPr lang="zh-CN" altLang="en-US" smtClean="0">
                <a:effectLst/>
                <a:latin typeface="宋体"/>
                <a:ea typeface="+mn-ea"/>
                <a:cs typeface="Times New Roman"/>
              </a:rPr>
              <a:t>文件）特定区域序列的提取。</a:t>
            </a:r>
            <a:endParaRPr lang="zh-CN" altLang="en-US" smtClean="0">
              <a:effectLst/>
              <a:latin typeface="+mn-lt"/>
              <a:ea typeface="+mn-ea"/>
              <a:cs typeface="Times New Roman"/>
            </a:endParaRPr>
          </a:p>
          <a:p>
            <a:pPr marL="0" marR="0">
              <a:spcBef>
                <a:spcPts val="0"/>
              </a:spcBef>
              <a:spcAft>
                <a:spcPts val="0"/>
              </a:spcAft>
            </a:pPr>
            <a:r>
              <a:rPr lang="en-US" altLang="zh-CN" smtClean="0">
                <a:effectLst/>
                <a:latin typeface="宋体"/>
                <a:ea typeface="+mn-ea"/>
                <a:cs typeface="Times New Roman"/>
              </a:rPr>
              <a:t>tree#</a:t>
            </a:r>
            <a:r>
              <a:rPr lang="zh-CN" altLang="en-US" smtClean="0">
                <a:effectLst/>
                <a:latin typeface="宋体"/>
                <a:ea typeface="+mn-ea"/>
                <a:cs typeface="Times New Roman"/>
              </a:rPr>
              <a:t>查看文件结构</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7</a:t>
            </a:fld>
            <a:endParaRPr lang="zh-CN" altLang="en-US"/>
          </a:p>
        </p:txBody>
      </p:sp>
    </p:spTree>
    <p:extLst>
      <p:ext uri="{BB962C8B-B14F-4D97-AF65-F5344CB8AC3E}">
        <p14:creationId xmlns:p14="http://schemas.microsoft.com/office/powerpoint/2010/main" val="413960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effectLst/>
                <a:latin typeface="宋体"/>
                <a:ea typeface="+mn-ea"/>
                <a:cs typeface="Times New Roman"/>
              </a:rPr>
              <a:t>#</a:t>
            </a:r>
            <a:r>
              <a:rPr lang="zh-CN" altLang="en-US" sz="1200" smtClean="0">
                <a:effectLst/>
                <a:latin typeface="宋体"/>
                <a:ea typeface="+mn-ea"/>
                <a:cs typeface="Times New Roman"/>
              </a:rPr>
              <a:t>现在的</a:t>
            </a:r>
            <a:r>
              <a:rPr lang="en-US" altLang="zh-CN" sz="1200" smtClean="0">
                <a:effectLst/>
                <a:latin typeface="+mn-lt"/>
                <a:ea typeface="+mn-ea"/>
                <a:cs typeface="Times New Roman"/>
              </a:rPr>
              <a:t>NGS</a:t>
            </a:r>
            <a:r>
              <a:rPr lang="zh-CN" altLang="en-US" sz="1200" smtClean="0">
                <a:effectLst/>
                <a:latin typeface="宋体"/>
                <a:ea typeface="+mn-ea"/>
                <a:cs typeface="Times New Roman"/>
              </a:rPr>
              <a:t>测序，以</a:t>
            </a:r>
            <a:r>
              <a:rPr lang="en-US" altLang="zh-CN" sz="1200" smtClean="0">
                <a:effectLst/>
                <a:latin typeface="+mn-lt"/>
                <a:ea typeface="+mn-ea"/>
                <a:cs typeface="Times New Roman"/>
              </a:rPr>
              <a:t>illumina</a:t>
            </a:r>
            <a:r>
              <a:rPr lang="zh-CN" altLang="en-US" sz="1200" smtClean="0">
                <a:effectLst/>
                <a:latin typeface="宋体"/>
                <a:ea typeface="+mn-ea"/>
                <a:cs typeface="Times New Roman"/>
              </a:rPr>
              <a:t>为首基本都是运用边合成边测序的技术。碱基的合成依靠的是化学反应，这使得碱基链可以不断地从</a:t>
            </a:r>
            <a:r>
              <a:rPr lang="en-US" altLang="zh-CN" sz="1200" smtClean="0">
                <a:effectLst/>
                <a:latin typeface="+mn-lt"/>
                <a:ea typeface="+mn-ea"/>
                <a:cs typeface="Times New Roman"/>
              </a:rPr>
              <a:t>5'</a:t>
            </a:r>
            <a:r>
              <a:rPr lang="zh-CN" altLang="en-US" sz="1200" smtClean="0">
                <a:effectLst/>
                <a:latin typeface="宋体"/>
                <a:ea typeface="+mn-ea"/>
                <a:cs typeface="Times New Roman"/>
              </a:rPr>
              <a:t>端一直往</a:t>
            </a:r>
            <a:r>
              <a:rPr lang="en-US" altLang="zh-CN" sz="1200" smtClean="0">
                <a:effectLst/>
                <a:latin typeface="+mn-lt"/>
                <a:ea typeface="+mn-ea"/>
                <a:cs typeface="Times New Roman"/>
              </a:rPr>
              <a:t>3'</a:t>
            </a:r>
            <a:r>
              <a:rPr lang="zh-CN" altLang="en-US" sz="1200" smtClean="0">
                <a:effectLst/>
                <a:latin typeface="宋体"/>
                <a:ea typeface="+mn-ea"/>
                <a:cs typeface="Times New Roman"/>
              </a:rPr>
              <a:t>端合成并延伸下去。但在这个合成的过程中随着合成链的增长，</a:t>
            </a:r>
            <a:r>
              <a:rPr lang="en-US" altLang="zh-CN" sz="1200" smtClean="0">
                <a:effectLst/>
                <a:latin typeface="+mn-lt"/>
                <a:ea typeface="+mn-ea"/>
                <a:cs typeface="Times New Roman"/>
              </a:rPr>
              <a:t>DNA</a:t>
            </a:r>
            <a:r>
              <a:rPr lang="zh-CN" altLang="en-US" sz="1200" smtClean="0">
                <a:effectLst/>
                <a:latin typeface="宋体"/>
                <a:ea typeface="+mn-ea"/>
                <a:cs typeface="Times New Roman"/>
              </a:rPr>
              <a:t>聚合酶的效率会不断下降，特异性也开始变差，这就会带来一个问题</a:t>
            </a:r>
            <a:r>
              <a:rPr lang="en-US" altLang="zh-CN" sz="1200" smtClean="0">
                <a:effectLst/>
                <a:latin typeface="宋体"/>
                <a:ea typeface="+mn-ea"/>
                <a:cs typeface="Times New Roman"/>
              </a:rPr>
              <a:t>——</a:t>
            </a:r>
            <a:r>
              <a:rPr lang="zh-CN" altLang="en-US" sz="1200" smtClean="0">
                <a:effectLst/>
                <a:latin typeface="宋体"/>
                <a:ea typeface="+mn-ea"/>
                <a:cs typeface="Times New Roman"/>
              </a:rPr>
              <a:t>越到后面碱基合成的错误率就会越高。</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10</a:t>
            </a:fld>
            <a:endParaRPr lang="zh-CN" altLang="en-US"/>
          </a:p>
        </p:txBody>
      </p:sp>
    </p:spTree>
    <p:extLst>
      <p:ext uri="{BB962C8B-B14F-4D97-AF65-F5344CB8AC3E}">
        <p14:creationId xmlns:p14="http://schemas.microsoft.com/office/powerpoint/2010/main" val="179214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11</a:t>
            </a:fld>
            <a:endParaRPr lang="zh-CN" altLang="en-US"/>
          </a:p>
        </p:txBody>
      </p:sp>
    </p:spTree>
    <p:extLst>
      <p:ext uri="{BB962C8B-B14F-4D97-AF65-F5344CB8AC3E}">
        <p14:creationId xmlns:p14="http://schemas.microsoft.com/office/powerpoint/2010/main" val="179214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ILLUMINACLIP:TruSeq3-PE.fa:2:30:10</a:t>
            </a:r>
            <a:r>
              <a:rPr lang="zh-CN" altLang="en-US" smtClean="0"/>
              <a:t>切除</a:t>
            </a:r>
            <a:r>
              <a:rPr lang="en-US" altLang="zh-CN" smtClean="0"/>
              <a:t>adapter</a:t>
            </a:r>
            <a:r>
              <a:rPr lang="zh-CN" altLang="en-US" smtClean="0"/>
              <a:t>序列。参数后面分别接</a:t>
            </a:r>
            <a:r>
              <a:rPr lang="en-US" altLang="zh-CN" smtClean="0"/>
              <a:t>adapter</a:t>
            </a:r>
            <a:r>
              <a:rPr lang="zh-CN" altLang="en-US" smtClean="0"/>
              <a:t>序列的</a:t>
            </a:r>
            <a:r>
              <a:rPr lang="en-US" altLang="zh-CN" smtClean="0"/>
              <a:t>fasta</a:t>
            </a:r>
            <a:r>
              <a:rPr lang="zh-CN" altLang="en-US" smtClean="0"/>
              <a:t>文件：允许的最大</a:t>
            </a:r>
            <a:r>
              <a:rPr lang="en-US" altLang="zh-CN" smtClean="0"/>
              <a:t>mismatch</a:t>
            </a:r>
            <a:r>
              <a:rPr lang="zh-CN" altLang="en-US" smtClean="0"/>
              <a:t>数：</a:t>
            </a:r>
            <a:r>
              <a:rPr lang="en-US" altLang="zh-CN" smtClean="0"/>
              <a:t>palindrome</a:t>
            </a:r>
            <a:r>
              <a:rPr lang="zh-CN" altLang="en-US" smtClean="0"/>
              <a:t>模式下匹配碱基数阈值：</a:t>
            </a:r>
            <a:r>
              <a:rPr lang="en-US" altLang="zh-CN" smtClean="0"/>
              <a:t>simple</a:t>
            </a:r>
            <a:r>
              <a:rPr lang="zh-CN" altLang="en-US" smtClean="0"/>
              <a:t>模式下的匹配碱基数阈值。</a:t>
            </a:r>
            <a:r>
              <a:rPr lang="en-US" altLang="zh-CN" sz="1200" b="0" i="0" kern="1200" smtClean="0">
                <a:solidFill>
                  <a:schemeClr val="tx1"/>
                </a:solidFill>
                <a:effectLst/>
                <a:latin typeface="+mn-lt"/>
                <a:ea typeface="+mn-ea"/>
                <a:cs typeface="+mn-cs"/>
              </a:rPr>
              <a:t>LEADING:3</a:t>
            </a:r>
            <a:r>
              <a:rPr lang="zh-CN" altLang="en-US" sz="1200" b="0" i="0" kern="1200" smtClean="0">
                <a:solidFill>
                  <a:schemeClr val="tx1"/>
                </a:solidFill>
                <a:effectLst/>
                <a:latin typeface="+mn-lt"/>
                <a:ea typeface="+mn-ea"/>
                <a:cs typeface="+mn-cs"/>
              </a:rPr>
              <a:t>，切除首端碱基质量小于</a:t>
            </a:r>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的碱基。</a:t>
            </a:r>
            <a:r>
              <a:rPr lang="en-US" altLang="zh-CN" sz="1200" b="0" i="0" kern="1200" smtClean="0">
                <a:solidFill>
                  <a:schemeClr val="tx1"/>
                </a:solidFill>
                <a:effectLst/>
                <a:latin typeface="+mn-lt"/>
                <a:ea typeface="+mn-ea"/>
                <a:cs typeface="+mn-cs"/>
              </a:rPr>
              <a:t>TRAILING:3</a:t>
            </a:r>
            <a:r>
              <a:rPr lang="zh-CN" altLang="en-US" sz="1200" b="0" i="0" kern="1200" smtClean="0">
                <a:solidFill>
                  <a:schemeClr val="tx1"/>
                </a:solidFill>
                <a:effectLst/>
                <a:latin typeface="+mn-lt"/>
                <a:ea typeface="+mn-ea"/>
                <a:cs typeface="+mn-cs"/>
              </a:rPr>
              <a:t>，切除尾端碱基质量小于</a:t>
            </a:r>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的碱基。</a:t>
            </a:r>
            <a:r>
              <a:rPr lang="en-US" altLang="zh-CN" sz="1200" b="0" i="0" kern="1200" smtClean="0">
                <a:solidFill>
                  <a:schemeClr val="tx1"/>
                </a:solidFill>
                <a:effectLst/>
                <a:latin typeface="+mn-lt"/>
                <a:ea typeface="+mn-ea"/>
                <a:cs typeface="+mn-cs"/>
              </a:rPr>
              <a:t>SLIDINGWINDOW:4:15</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Perform a sliding window trimming</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Windows</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size</a:t>
            </a:r>
            <a:r>
              <a:rPr lang="zh-CN" altLang="en-US" sz="1200" b="0" i="0" kern="1200" smtClean="0">
                <a:solidFill>
                  <a:schemeClr val="tx1"/>
                </a:solidFill>
                <a:effectLst/>
                <a:latin typeface="+mn-lt"/>
                <a:ea typeface="+mn-ea"/>
                <a:cs typeface="+mn-cs"/>
              </a:rPr>
              <a:t>是</a:t>
            </a:r>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个碱基，其平均碱基质量小于</a:t>
            </a:r>
            <a:r>
              <a:rPr lang="en-US" altLang="zh-CN" sz="1200" b="0" i="0" kern="1200" smtClean="0">
                <a:solidFill>
                  <a:schemeClr val="tx1"/>
                </a:solidFill>
                <a:effectLst/>
                <a:latin typeface="+mn-lt"/>
                <a:ea typeface="+mn-ea"/>
                <a:cs typeface="+mn-cs"/>
              </a:rPr>
              <a:t>15</a:t>
            </a:r>
            <a:r>
              <a:rPr lang="zh-CN" altLang="en-US" sz="1200" b="0" i="0" kern="1200" smtClean="0">
                <a:solidFill>
                  <a:schemeClr val="tx1"/>
                </a:solidFill>
                <a:effectLst/>
                <a:latin typeface="+mn-lt"/>
                <a:ea typeface="+mn-ea"/>
                <a:cs typeface="+mn-cs"/>
              </a:rPr>
              <a:t>，则切除。</a:t>
            </a:r>
            <a:r>
              <a:rPr lang="en-US" altLang="zh-CN" sz="1200" b="0" i="0" kern="1200" smtClean="0">
                <a:solidFill>
                  <a:schemeClr val="tx1"/>
                </a:solidFill>
                <a:effectLst/>
                <a:latin typeface="+mn-lt"/>
                <a:ea typeface="+mn-ea"/>
                <a:cs typeface="+mn-cs"/>
              </a:rPr>
              <a:t>MINLEN:50</a:t>
            </a:r>
            <a:r>
              <a:rPr lang="zh-CN" altLang="en-US" sz="1200" b="0" i="0" kern="1200" smtClean="0">
                <a:solidFill>
                  <a:schemeClr val="tx1"/>
                </a:solidFill>
                <a:effectLst/>
                <a:latin typeface="+mn-lt"/>
                <a:ea typeface="+mn-ea"/>
                <a:cs typeface="+mn-cs"/>
              </a:rPr>
              <a:t>，最小的</a:t>
            </a:r>
            <a:r>
              <a:rPr lang="en-US" altLang="zh-CN" sz="1200" b="0" i="0" kern="1200" smtClean="0">
                <a:solidFill>
                  <a:schemeClr val="tx1"/>
                </a:solidFill>
                <a:effectLst/>
                <a:latin typeface="+mn-lt"/>
                <a:ea typeface="+mn-ea"/>
                <a:cs typeface="+mn-cs"/>
              </a:rPr>
              <a:t>reads</a:t>
            </a:r>
            <a:r>
              <a:rPr lang="zh-CN" altLang="en-US" sz="1200" b="0" i="0" kern="1200" smtClean="0">
                <a:solidFill>
                  <a:schemeClr val="tx1"/>
                </a:solidFill>
                <a:effectLst/>
                <a:latin typeface="+mn-lt"/>
                <a:ea typeface="+mn-ea"/>
                <a:cs typeface="+mn-cs"/>
              </a:rPr>
              <a:t>长度</a:t>
            </a: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12</a:t>
            </a:fld>
            <a:endParaRPr lang="zh-CN" altLang="en-US"/>
          </a:p>
        </p:txBody>
      </p:sp>
    </p:spTree>
    <p:extLst>
      <p:ext uri="{BB962C8B-B14F-4D97-AF65-F5344CB8AC3E}">
        <p14:creationId xmlns:p14="http://schemas.microsoft.com/office/powerpoint/2010/main" val="179214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effectLst/>
                <a:latin typeface="宋体"/>
                <a:ea typeface="+mn-ea"/>
                <a:cs typeface="Times New Roman"/>
              </a:rPr>
              <a:t>#</a:t>
            </a:r>
            <a:r>
              <a:rPr lang="zh-CN" altLang="en-US" sz="1200" smtClean="0">
                <a:effectLst/>
                <a:latin typeface="宋体"/>
                <a:ea typeface="+mn-ea"/>
                <a:cs typeface="Times New Roman"/>
              </a:rPr>
              <a:t>现在的</a:t>
            </a:r>
            <a:r>
              <a:rPr lang="en-US" altLang="zh-CN" sz="1200" smtClean="0">
                <a:effectLst/>
                <a:latin typeface="+mn-lt"/>
                <a:ea typeface="+mn-ea"/>
                <a:cs typeface="Times New Roman"/>
              </a:rPr>
              <a:t>NGS</a:t>
            </a:r>
            <a:r>
              <a:rPr lang="zh-CN" altLang="en-US" sz="1200" smtClean="0">
                <a:effectLst/>
                <a:latin typeface="宋体"/>
                <a:ea typeface="+mn-ea"/>
                <a:cs typeface="Times New Roman"/>
              </a:rPr>
              <a:t>测序，以</a:t>
            </a:r>
            <a:r>
              <a:rPr lang="en-US" altLang="zh-CN" sz="1200" smtClean="0">
                <a:effectLst/>
                <a:latin typeface="+mn-lt"/>
                <a:ea typeface="+mn-ea"/>
                <a:cs typeface="Times New Roman"/>
              </a:rPr>
              <a:t>illumina</a:t>
            </a:r>
            <a:r>
              <a:rPr lang="zh-CN" altLang="en-US" sz="1200" smtClean="0">
                <a:effectLst/>
                <a:latin typeface="宋体"/>
                <a:ea typeface="+mn-ea"/>
                <a:cs typeface="Times New Roman"/>
              </a:rPr>
              <a:t>为首基本都是运用边合成边测序的技术。碱基的合成依靠的是化学反应，这使得碱基链可以不断地从</a:t>
            </a:r>
            <a:r>
              <a:rPr lang="en-US" altLang="zh-CN" sz="1200" smtClean="0">
                <a:effectLst/>
                <a:latin typeface="+mn-lt"/>
                <a:ea typeface="+mn-ea"/>
                <a:cs typeface="Times New Roman"/>
              </a:rPr>
              <a:t>5'</a:t>
            </a:r>
            <a:r>
              <a:rPr lang="zh-CN" altLang="en-US" sz="1200" smtClean="0">
                <a:effectLst/>
                <a:latin typeface="宋体"/>
                <a:ea typeface="+mn-ea"/>
                <a:cs typeface="Times New Roman"/>
              </a:rPr>
              <a:t>端一直往</a:t>
            </a:r>
            <a:r>
              <a:rPr lang="en-US" altLang="zh-CN" sz="1200" smtClean="0">
                <a:effectLst/>
                <a:latin typeface="+mn-lt"/>
                <a:ea typeface="+mn-ea"/>
                <a:cs typeface="Times New Roman"/>
              </a:rPr>
              <a:t>3'</a:t>
            </a:r>
            <a:r>
              <a:rPr lang="zh-CN" altLang="en-US" sz="1200" smtClean="0">
                <a:effectLst/>
                <a:latin typeface="宋体"/>
                <a:ea typeface="+mn-ea"/>
                <a:cs typeface="Times New Roman"/>
              </a:rPr>
              <a:t>端合成并延伸下去。但在这个合成的过程中随着合成链的增长，</a:t>
            </a:r>
            <a:r>
              <a:rPr lang="en-US" altLang="zh-CN" sz="1200" smtClean="0">
                <a:effectLst/>
                <a:latin typeface="+mn-lt"/>
                <a:ea typeface="+mn-ea"/>
                <a:cs typeface="Times New Roman"/>
              </a:rPr>
              <a:t>DNA</a:t>
            </a:r>
            <a:r>
              <a:rPr lang="zh-CN" altLang="en-US" sz="1200" smtClean="0">
                <a:effectLst/>
                <a:latin typeface="宋体"/>
                <a:ea typeface="+mn-ea"/>
                <a:cs typeface="Times New Roman"/>
              </a:rPr>
              <a:t>聚合酶的效率会不断下降，特异性也开始变差，这就会带来一个问题</a:t>
            </a:r>
            <a:r>
              <a:rPr lang="en-US" altLang="zh-CN" sz="1200" smtClean="0">
                <a:effectLst/>
                <a:latin typeface="宋体"/>
                <a:ea typeface="+mn-ea"/>
                <a:cs typeface="Times New Roman"/>
              </a:rPr>
              <a:t>——</a:t>
            </a:r>
            <a:r>
              <a:rPr lang="zh-CN" altLang="en-US" sz="1200" smtClean="0">
                <a:effectLst/>
                <a:latin typeface="宋体"/>
                <a:ea typeface="+mn-ea"/>
                <a:cs typeface="Times New Roman"/>
              </a:rPr>
              <a:t>越到后面碱基合成的错误率就会越高。</a:t>
            </a:r>
            <a:endParaRPr lang="zh-CN" altLang="en-US" smtClean="0">
              <a:effectLst/>
              <a:latin typeface="+mn-lt"/>
              <a:ea typeface="+mn-ea"/>
              <a:cs typeface="Times New Roman"/>
            </a:endParaRPr>
          </a:p>
          <a:p>
            <a:r>
              <a:rPr lang="zh-CN" altLang="en-US" smtClean="0"/>
              <a:t>具体的原理就是通过滑动一定长度的窗口，计算窗口内的碱基平均质量，如果过低，就直接往后全部切除，注！意！不是挖掉</a:t>
            </a:r>
            <a:r>
              <a:rPr lang="en-US" altLang="zh-CN" smtClean="0"/>
              <a:t>read</a:t>
            </a:r>
            <a:r>
              <a:rPr lang="zh-CN" altLang="en-US" smtClean="0"/>
              <a:t>中的这部分低质量序列，而是像切菜一样，直接从低质量区域开始把这条</a:t>
            </a:r>
            <a:r>
              <a:rPr lang="en-US" altLang="zh-CN" smtClean="0"/>
              <a:t>read</a:t>
            </a:r>
            <a:r>
              <a:rPr lang="zh-CN" altLang="en-US" smtClean="0"/>
              <a:t>后面的所有其它碱基全！部！剁！掉！否则就是在人为改变实际的基因组序列情况。</a:t>
            </a:r>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13</a:t>
            </a:fld>
            <a:endParaRPr lang="zh-CN" altLang="en-US"/>
          </a:p>
        </p:txBody>
      </p:sp>
    </p:spTree>
    <p:extLst>
      <p:ext uri="{BB962C8B-B14F-4D97-AF65-F5344CB8AC3E}">
        <p14:creationId xmlns:p14="http://schemas.microsoft.com/office/powerpoint/2010/main" val="1792147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17</a:t>
            </a:fld>
            <a:endParaRPr lang="zh-CN" altLang="en-US"/>
          </a:p>
        </p:txBody>
      </p:sp>
    </p:spTree>
    <p:extLst>
      <p:ext uri="{BB962C8B-B14F-4D97-AF65-F5344CB8AC3E}">
        <p14:creationId xmlns:p14="http://schemas.microsoft.com/office/powerpoint/2010/main" val="267249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sz="1200" smtClean="0">
                <a:effectLst/>
                <a:latin typeface="宋体"/>
                <a:ea typeface="+mn-ea"/>
                <a:cs typeface="Times New Roman"/>
              </a:rPr>
              <a:t>普通模式</a:t>
            </a:r>
            <a:endParaRPr lang="zh-CN" altLang="en-US" smtClean="0">
              <a:effectLst/>
              <a:latin typeface="+mn-lt"/>
              <a:ea typeface="+mn-ea"/>
              <a:cs typeface="Times New Roman"/>
            </a:endParaRPr>
          </a:p>
          <a:p>
            <a:pPr marL="0" marR="0">
              <a:spcBef>
                <a:spcPts val="0"/>
              </a:spcBef>
              <a:spcAft>
                <a:spcPts val="0"/>
              </a:spcAft>
            </a:pPr>
            <a:r>
              <a:rPr lang="en-US" altLang="zh-CN" sz="1200" smtClean="0">
                <a:effectLst/>
                <a:latin typeface="+mn-lt"/>
                <a:ea typeface="+mn-ea"/>
                <a:cs typeface="Times New Roman"/>
              </a:rPr>
              <a:t>A</a:t>
            </a:r>
            <a:r>
              <a:rPr lang="zh-CN" altLang="en-US" sz="1200" smtClean="0">
                <a:effectLst/>
                <a:latin typeface="宋体"/>
                <a:ea typeface="+mn-ea"/>
                <a:cs typeface="Times New Roman"/>
              </a:rPr>
              <a:t>、如果从 </a:t>
            </a:r>
            <a:r>
              <a:rPr lang="en-US" altLang="zh-CN" sz="1200" smtClean="0">
                <a:effectLst/>
                <a:latin typeface="+mn-lt"/>
                <a:ea typeface="+mn-ea"/>
                <a:cs typeface="Times New Roman"/>
              </a:rPr>
              <a:t>reads </a:t>
            </a:r>
            <a:r>
              <a:rPr lang="zh-CN" altLang="en-US" sz="1200" smtClean="0">
                <a:effectLst/>
                <a:latin typeface="宋体"/>
                <a:ea typeface="+mn-ea"/>
                <a:cs typeface="Times New Roman"/>
              </a:rPr>
              <a:t>的开始就匹配到接头序列的话，整条 </a:t>
            </a:r>
            <a:r>
              <a:rPr lang="en-US" altLang="zh-CN" sz="1200" smtClean="0">
                <a:effectLst/>
                <a:latin typeface="+mn-lt"/>
                <a:ea typeface="+mn-ea"/>
                <a:cs typeface="Times New Roman"/>
              </a:rPr>
              <a:t>reads </a:t>
            </a:r>
            <a:r>
              <a:rPr lang="zh-CN" altLang="en-US" sz="1200" smtClean="0">
                <a:effectLst/>
                <a:latin typeface="宋体"/>
                <a:ea typeface="+mn-ea"/>
                <a:cs typeface="Times New Roman"/>
              </a:rPr>
              <a:t>会被去除；</a:t>
            </a:r>
            <a:endParaRPr lang="zh-CN" altLang="en-US" smtClean="0">
              <a:effectLst/>
              <a:latin typeface="+mn-lt"/>
              <a:ea typeface="+mn-ea"/>
              <a:cs typeface="Times New Roman"/>
            </a:endParaRPr>
          </a:p>
          <a:p>
            <a:pPr marL="0" marR="0">
              <a:spcBef>
                <a:spcPts val="0"/>
              </a:spcBef>
              <a:spcAft>
                <a:spcPts val="0"/>
              </a:spcAft>
            </a:pPr>
            <a:r>
              <a:rPr lang="en-US" altLang="zh-CN" sz="1200" smtClean="0">
                <a:effectLst/>
                <a:latin typeface="+mn-lt"/>
                <a:ea typeface="+mn-ea"/>
                <a:cs typeface="Times New Roman"/>
              </a:rPr>
              <a:t>B</a:t>
            </a:r>
            <a:r>
              <a:rPr lang="zh-CN" altLang="en-US" sz="1200" smtClean="0">
                <a:effectLst/>
                <a:latin typeface="宋体"/>
                <a:ea typeface="+mn-ea"/>
                <a:cs typeface="Times New Roman"/>
              </a:rPr>
              <a:t>、如果是从 </a:t>
            </a:r>
            <a:r>
              <a:rPr lang="en-US" altLang="zh-CN" sz="1200" smtClean="0">
                <a:effectLst/>
                <a:latin typeface="+mn-lt"/>
                <a:ea typeface="+mn-ea"/>
                <a:cs typeface="Times New Roman"/>
              </a:rPr>
              <a:t>reads </a:t>
            </a:r>
            <a:r>
              <a:rPr lang="zh-CN" altLang="en-US" sz="1200" smtClean="0">
                <a:effectLst/>
                <a:latin typeface="宋体"/>
                <a:ea typeface="+mn-ea"/>
                <a:cs typeface="Times New Roman"/>
              </a:rPr>
              <a:t>的其它部分匹配到接头序列，则从匹配的位置截断序列，保留包含接头的部分。</a:t>
            </a:r>
            <a:endParaRPr lang="zh-CN" altLang="en-US" smtClean="0">
              <a:effectLst/>
              <a:latin typeface="+mn-lt"/>
              <a:ea typeface="+mn-ea"/>
              <a:cs typeface="Times New Roman"/>
            </a:endParaRPr>
          </a:p>
          <a:p>
            <a:pPr marL="0" marR="0">
              <a:spcBef>
                <a:spcPts val="0"/>
              </a:spcBef>
              <a:spcAft>
                <a:spcPts val="0"/>
              </a:spcAft>
            </a:pPr>
            <a:r>
              <a:rPr lang="zh-CN" altLang="en-US" sz="1200" smtClean="0">
                <a:effectLst/>
                <a:latin typeface="宋体"/>
                <a:ea typeface="+mn-ea"/>
                <a:cs typeface="Times New Roman"/>
              </a:rPr>
              <a:t>回文模式</a:t>
            </a:r>
            <a:endParaRPr lang="en-US" altLang="zh-CN" sz="1200" smtClean="0">
              <a:effectLst/>
              <a:latin typeface="宋体"/>
              <a:ea typeface="+mn-ea"/>
              <a:cs typeface="Times New Roman"/>
            </a:endParaRPr>
          </a:p>
          <a:p>
            <a:pPr marL="0" marR="0">
              <a:spcBef>
                <a:spcPts val="0"/>
              </a:spcBef>
              <a:spcAft>
                <a:spcPts val="0"/>
              </a:spcAft>
            </a:pPr>
            <a:r>
              <a:rPr lang="zh-CN" altLang="en-US" sz="1200" smtClean="0">
                <a:effectLst/>
                <a:latin typeface="宋体"/>
                <a:ea typeface="+mn-ea"/>
                <a:cs typeface="Times New Roman"/>
              </a:rPr>
              <a:t>如Ｃ和</a:t>
            </a:r>
            <a:r>
              <a:rPr lang="zh-CN" altLang="en-US" sz="1200" smtClean="0">
                <a:effectLst/>
                <a:latin typeface="+mn-lt"/>
                <a:ea typeface="+mn-ea"/>
                <a:cs typeface="Times New Roman"/>
              </a:rPr>
              <a:t> </a:t>
            </a:r>
            <a:r>
              <a:rPr lang="en-US" altLang="zh-CN" sz="1200" smtClean="0">
                <a:effectLst/>
                <a:latin typeface="+mn-lt"/>
                <a:ea typeface="+mn-ea"/>
                <a:cs typeface="Times New Roman"/>
              </a:rPr>
              <a:t>D </a:t>
            </a:r>
            <a:r>
              <a:rPr lang="zh-CN" altLang="en-US" sz="1200" smtClean="0">
                <a:effectLst/>
                <a:latin typeface="宋体"/>
                <a:ea typeface="+mn-ea"/>
                <a:cs typeface="Times New Roman"/>
              </a:rPr>
              <a:t>所示：于只有当插入片段的长度小于测序的读长时才会在测序结果中出现接头序列。那么对于含有接头的片段，正反向的 </a:t>
            </a:r>
            <a:r>
              <a:rPr lang="en-US" altLang="zh-CN" sz="1200" smtClean="0">
                <a:effectLst/>
                <a:latin typeface="+mn-lt"/>
                <a:ea typeface="+mn-ea"/>
                <a:cs typeface="Times New Roman"/>
              </a:rPr>
              <a:t>reads </a:t>
            </a:r>
            <a:r>
              <a:rPr lang="zh-CN" altLang="en-US" sz="1200" smtClean="0">
                <a:effectLst/>
                <a:latin typeface="宋体"/>
                <a:ea typeface="+mn-ea"/>
                <a:cs typeface="Times New Roman"/>
              </a:rPr>
              <a:t>在除接头之外的部分应该是反向互补的。因此，对于双端测序数据的处理上，</a:t>
            </a:r>
            <a:r>
              <a:rPr lang="en-US" altLang="zh-CN" sz="1200" smtClean="0">
                <a:effectLst/>
                <a:latin typeface="+mn-lt"/>
                <a:ea typeface="+mn-ea"/>
                <a:cs typeface="Times New Roman"/>
              </a:rPr>
              <a:t>Trimmomatic </a:t>
            </a:r>
            <a:r>
              <a:rPr lang="zh-CN" altLang="en-US" sz="1200" smtClean="0">
                <a:effectLst/>
                <a:latin typeface="宋体"/>
                <a:ea typeface="+mn-ea"/>
                <a:cs typeface="Times New Roman"/>
              </a:rPr>
              <a:t>在考虑接头匹配情况的同时也检查正反向 </a:t>
            </a:r>
            <a:r>
              <a:rPr lang="en-US" altLang="zh-CN" sz="1200" smtClean="0">
                <a:effectLst/>
                <a:latin typeface="+mn-lt"/>
                <a:ea typeface="+mn-ea"/>
                <a:cs typeface="Times New Roman"/>
              </a:rPr>
              <a:t>reads </a:t>
            </a:r>
            <a:r>
              <a:rPr lang="zh-CN" altLang="en-US" sz="1200" smtClean="0">
                <a:effectLst/>
                <a:latin typeface="宋体"/>
                <a:ea typeface="+mn-ea"/>
                <a:cs typeface="Times New Roman"/>
              </a:rPr>
              <a:t>的序列，从而更加有效的去掉接头序列。理论上，即使 </a:t>
            </a:r>
            <a:r>
              <a:rPr lang="en-US" altLang="zh-CN" sz="1200" smtClean="0">
                <a:effectLst/>
                <a:latin typeface="+mn-lt"/>
                <a:ea typeface="+mn-ea"/>
                <a:cs typeface="Times New Roman"/>
              </a:rPr>
              <a:t>read </a:t>
            </a:r>
            <a:r>
              <a:rPr lang="zh-CN" altLang="en-US" sz="1200" smtClean="0">
                <a:effectLst/>
                <a:latin typeface="宋体"/>
                <a:ea typeface="+mn-ea"/>
                <a:cs typeface="Times New Roman"/>
              </a:rPr>
              <a:t>仅含有 </a:t>
            </a:r>
            <a:r>
              <a:rPr lang="en-US" altLang="zh-CN" sz="1200" smtClean="0">
                <a:effectLst/>
                <a:latin typeface="+mn-lt"/>
                <a:ea typeface="+mn-ea"/>
                <a:cs typeface="Times New Roman"/>
              </a:rPr>
              <a:t>1 </a:t>
            </a:r>
            <a:r>
              <a:rPr lang="zh-CN" altLang="en-US" sz="1200" smtClean="0">
                <a:effectLst/>
                <a:latin typeface="宋体"/>
                <a:ea typeface="+mn-ea"/>
                <a:cs typeface="Times New Roman"/>
              </a:rPr>
              <a:t>个碱基的接头序列，这 </a:t>
            </a:r>
            <a:r>
              <a:rPr lang="en-US" altLang="zh-CN" sz="1200" smtClean="0">
                <a:effectLst/>
                <a:latin typeface="+mn-lt"/>
                <a:ea typeface="+mn-ea"/>
                <a:cs typeface="Times New Roman"/>
              </a:rPr>
              <a:t>1 </a:t>
            </a:r>
            <a:r>
              <a:rPr lang="zh-CN" altLang="en-US" sz="1200" smtClean="0">
                <a:effectLst/>
                <a:latin typeface="宋体"/>
                <a:ea typeface="+mn-ea"/>
                <a:cs typeface="Times New Roman"/>
              </a:rPr>
              <a:t>个碱基也能被切除。</a:t>
            </a:r>
            <a:endParaRPr lang="zh-CN" altLang="en-US" smtClean="0">
              <a:effectLst/>
              <a:latin typeface="+mn-lt"/>
              <a:ea typeface="+mn-ea"/>
              <a:cs typeface="Times New Roman"/>
            </a:endParaRPr>
          </a:p>
          <a:p>
            <a:endParaRPr lang="zh-CN" altLang="en-US"/>
          </a:p>
        </p:txBody>
      </p:sp>
      <p:sp>
        <p:nvSpPr>
          <p:cNvPr id="4" name="灯片编号占位符 3"/>
          <p:cNvSpPr>
            <a:spLocks noGrp="1"/>
          </p:cNvSpPr>
          <p:nvPr>
            <p:ph type="sldNum" sz="quarter" idx="10"/>
          </p:nvPr>
        </p:nvSpPr>
        <p:spPr/>
        <p:txBody>
          <a:bodyPr/>
          <a:lstStyle/>
          <a:p>
            <a:fld id="{DE194C39-1D59-4620-AD27-E66F24A69A0E}" type="slidenum">
              <a:rPr lang="zh-CN" altLang="en-US" smtClean="0"/>
              <a:t>21</a:t>
            </a:fld>
            <a:endParaRPr lang="zh-CN" altLang="en-US"/>
          </a:p>
        </p:txBody>
      </p:sp>
    </p:spTree>
    <p:extLst>
      <p:ext uri="{BB962C8B-B14F-4D97-AF65-F5344CB8AC3E}">
        <p14:creationId xmlns:p14="http://schemas.microsoft.com/office/powerpoint/2010/main" val="314026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p.weixin.qq.com/s?__biz=MzAxOTUxOTM0Nw==&amp;mid=2649798281&amp;idx=1&amp;sn=c3448e0e656a38808d0000ac8337e25d&amp;chksm=83c1d495b4b65d835132b133ecba01fea4ce64274b0ddc3e541b4b130cf541478b30c6d65593&amp;scene=21#wechat_redir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oftware.broadinstitute.org/gatk/"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ncbi.nlm.nih.gov/sra/SRR177041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ftp://ftp.ncbi.nlm.nih.gov/genomes/all/GCF/000/005/845/GCF_000005845.2_ASM584v2/GCF_000005845.2_ASM584v2_genomic.fna.g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GWAS</a:t>
            </a:r>
            <a:r>
              <a:rPr lang="zh-CN" altLang="en-US" smtClean="0"/>
              <a:t>质控和组装</a:t>
            </a:r>
            <a:endParaRPr lang="zh-CN" altLang="en-US"/>
          </a:p>
        </p:txBody>
      </p:sp>
      <p:sp>
        <p:nvSpPr>
          <p:cNvPr id="3" name="副标题 2"/>
          <p:cNvSpPr>
            <a:spLocks noGrp="1"/>
          </p:cNvSpPr>
          <p:nvPr>
            <p:ph type="subTitle" idx="1"/>
          </p:nvPr>
        </p:nvSpPr>
        <p:spPr/>
        <p:txBody>
          <a:bodyPr/>
          <a:lstStyle/>
          <a:p>
            <a:r>
              <a:rPr lang="zh-CN" altLang="en-US" smtClean="0"/>
              <a:t>中国科学院微生物所 李志远</a:t>
            </a:r>
            <a:endParaRPr lang="zh-CN" altLang="en-US"/>
          </a:p>
        </p:txBody>
      </p:sp>
    </p:spTree>
    <p:extLst>
      <p:ext uri="{BB962C8B-B14F-4D97-AF65-F5344CB8AC3E}">
        <p14:creationId xmlns:p14="http://schemas.microsoft.com/office/powerpoint/2010/main" val="31307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质量控制</a:t>
            </a:r>
            <a:r>
              <a:rPr lang="en-US" altLang="zh-CN" smtClean="0"/>
              <a:t>_fastqc</a:t>
            </a:r>
            <a:endParaRPr lang="zh-CN" altLang="en-US"/>
          </a:p>
        </p:txBody>
      </p:sp>
      <p:sp>
        <p:nvSpPr>
          <p:cNvPr id="3" name="内容占位符 2"/>
          <p:cNvSpPr>
            <a:spLocks noGrp="1"/>
          </p:cNvSpPr>
          <p:nvPr>
            <p:ph idx="1"/>
          </p:nvPr>
        </p:nvSpPr>
        <p:spPr/>
        <p:txBody>
          <a:bodyPr/>
          <a:lstStyle/>
          <a:p>
            <a:r>
              <a:rPr lang="en-US" altLang="zh-CN"/>
              <a:t>fastqc -t 10 /home/lizhiyuan/GWAS_bacteria_pipeline/input/E.coli/fastq/SRR1770413_1.fastq.gz /home/lizhiyuan/GWAS_bacteria_pipeline/input/E.coli/fastq/SRR1770413_2.fastq.gz</a:t>
            </a:r>
            <a:endParaRPr lang="zh-CN" altLang="en-US"/>
          </a:p>
        </p:txBody>
      </p:sp>
      <p:sp>
        <p:nvSpPr>
          <p:cNvPr id="4" name="矩形 3"/>
          <p:cNvSpPr/>
          <p:nvPr/>
        </p:nvSpPr>
        <p:spPr>
          <a:xfrm>
            <a:off x="175270" y="5890046"/>
            <a:ext cx="8964488" cy="923330"/>
          </a:xfrm>
          <a:prstGeom prst="rect">
            <a:avLst/>
          </a:prstGeom>
        </p:spPr>
        <p:txBody>
          <a:bodyPr wrap="square">
            <a:spAutoFit/>
          </a:bodyPr>
          <a:lstStyle/>
          <a:p>
            <a:r>
              <a:rPr lang="en-US" altLang="zh-CN">
                <a:hlinkClick r:id="rId3"/>
              </a:rPr>
              <a:t>https://mp.weixin.qq.com/s?__biz=MzAxOTUxOTM0Nw==&amp;mid=2649798281&amp;idx=1&amp;sn=c3448e0e656a38808d0000ac8337e25d&amp;chksm=83c1d495b4b65d835132b133ecba01fea4ce64274b0ddc3e541b4b130cf541478b30c6d65593&amp;scene=21#wechat_redirect</a:t>
            </a:r>
            <a:endParaRPr lang="zh-CN" altLang="en-US"/>
          </a:p>
        </p:txBody>
      </p:sp>
    </p:spTree>
    <p:extLst>
      <p:ext uri="{BB962C8B-B14F-4D97-AF65-F5344CB8AC3E}">
        <p14:creationId xmlns:p14="http://schemas.microsoft.com/office/powerpoint/2010/main" val="93317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质量控制</a:t>
            </a:r>
            <a:r>
              <a:rPr lang="en-US" altLang="zh-CN" smtClean="0"/>
              <a:t>_fastp</a:t>
            </a:r>
            <a:endParaRPr lang="zh-CN" altLang="en-US"/>
          </a:p>
        </p:txBody>
      </p:sp>
      <p:sp>
        <p:nvSpPr>
          <p:cNvPr id="3" name="内容占位符 2"/>
          <p:cNvSpPr>
            <a:spLocks noGrp="1"/>
          </p:cNvSpPr>
          <p:nvPr>
            <p:ph idx="1"/>
          </p:nvPr>
        </p:nvSpPr>
        <p:spPr/>
        <p:txBody>
          <a:bodyPr>
            <a:normAutofit lnSpcReduction="10000"/>
          </a:bodyPr>
          <a:lstStyle/>
          <a:p>
            <a:r>
              <a:rPr lang="en-US" altLang="zh-CN"/>
              <a:t>fastp -i /home/lizhiyuan/GWAS_bacteria_pipeline/input/E.coli/fastq/SRR1770413_1.fastq.gz -I /home/lizhiyuan/GWAS_bacteria_pipeline/input/E.coli/fastq/SRR1770413_2.fastq.gz -o /home/lizhiyuan/GWAS_bacteria_pipeline/input/E.coli/fastq/SRR1770413_1_fastp.fastq.gz -O /home/lizhiyuan/GWAS_bacteria_pipeline/input/E.coli/fastq/SRR1770413_2_fastp.fastq.gz</a:t>
            </a:r>
            <a:endParaRPr lang="zh-CN" altLang="en-US"/>
          </a:p>
        </p:txBody>
      </p:sp>
    </p:spTree>
    <p:extLst>
      <p:ext uri="{BB962C8B-B14F-4D97-AF65-F5344CB8AC3E}">
        <p14:creationId xmlns:p14="http://schemas.microsoft.com/office/powerpoint/2010/main" val="112079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质量控制</a:t>
            </a:r>
            <a:r>
              <a:rPr lang="en-US" altLang="zh-CN"/>
              <a:t>_trimmomatic</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trimmomatic PE -phred33 -trimlog se.logfile /home/lizhiyuan/GWAS_bacteria_pipeline/input/E.coli/fastq/SRR1770413_1.fastq.gz /home/lizhiyuan/GWAS_bacteria_pipeline/input/E.coli/fastq/SRR1770413_2.fastq.gz /home/lizhiyuan/GWAS_bacteria_pipeline/input/E.coli/fastq/SRR1770413_1_trim.fastq.gz /home/lizhiyuan/GWAS_bacteria_pipeline/input/E.coli/fastq/SRR1770413_2_trim.fastq.gz ILLUMINACLIP:TruSeq3-PE.fa:2:30:10 SLIDINGWINDOW:5:25 LEADING:5 TRAILING:5 MINLEN:50 </a:t>
            </a:r>
            <a:endParaRPr lang="zh-CN" altLang="en-US"/>
          </a:p>
        </p:txBody>
      </p:sp>
    </p:spTree>
    <p:extLst>
      <p:ext uri="{BB962C8B-B14F-4D97-AF65-F5344CB8AC3E}">
        <p14:creationId xmlns:p14="http://schemas.microsoft.com/office/powerpoint/2010/main" val="1834261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质量控制</a:t>
            </a:r>
            <a:r>
              <a:rPr lang="en-US" altLang="zh-CN"/>
              <a:t>_trimmomatic</a:t>
            </a:r>
            <a:endParaRPr lang="zh-CN" altLang="en-US"/>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956185"/>
            <a:ext cx="6264696" cy="2840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20" y="1956185"/>
            <a:ext cx="2520280" cy="2662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83568" y="6095037"/>
            <a:ext cx="8064895" cy="646331"/>
          </a:xfrm>
          <a:prstGeom prst="rect">
            <a:avLst/>
          </a:prstGeom>
        </p:spPr>
        <p:txBody>
          <a:bodyPr wrap="square">
            <a:spAutoFit/>
          </a:bodyPr>
          <a:lstStyle/>
          <a:p>
            <a:r>
              <a:rPr lang="en-US" altLang="zh-CN"/>
              <a:t>http://www.usadellab.org/cms/uploads/supplementary/Trimmomatic/TrimmomaticManual_V0.32.pdf</a:t>
            </a:r>
            <a:endParaRPr lang="zh-CN" altLang="en-US"/>
          </a:p>
        </p:txBody>
      </p:sp>
    </p:spTree>
    <p:extLst>
      <p:ext uri="{BB962C8B-B14F-4D97-AF65-F5344CB8AC3E}">
        <p14:creationId xmlns:p14="http://schemas.microsoft.com/office/powerpoint/2010/main" val="725796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1_trim</a:t>
            </a:r>
            <a:endParaRPr lang="zh-CN" alt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62279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63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endParaRPr lang="zh-CN" altLang="en-US"/>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263684" cy="506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15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2_trim</a:t>
            </a:r>
            <a:endParaRPr lang="zh-CN" alt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3" y="1600200"/>
            <a:ext cx="8223845" cy="49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767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a:t>
            </a:r>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76" y="1844824"/>
            <a:ext cx="82486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677472" y="0"/>
            <a:ext cx="752917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4149080"/>
            <a:ext cx="8229600" cy="1174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标题 1"/>
          <p:cNvSpPr txBox="1">
            <a:spLocks/>
          </p:cNvSpPr>
          <p:nvPr/>
        </p:nvSpPr>
        <p:spPr>
          <a:xfrm>
            <a:off x="407277" y="301916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1_trim</a:t>
            </a:r>
            <a:endParaRPr lang="zh-CN" altLang="en-US"/>
          </a:p>
        </p:txBody>
      </p:sp>
    </p:spTree>
    <p:extLst>
      <p:ext uri="{BB962C8B-B14F-4D97-AF65-F5344CB8AC3E}">
        <p14:creationId xmlns:p14="http://schemas.microsoft.com/office/powerpoint/2010/main" val="3399106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1143000"/>
          </a:xfrm>
        </p:spPr>
        <p:txBody>
          <a:bodyPr/>
          <a:lstStyle/>
          <a:p>
            <a:r>
              <a:rPr lang="en-US" altLang="zh-CN" smtClean="0"/>
              <a:t>1</a:t>
            </a:r>
            <a:endParaRPr lang="zh-CN" alt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5302"/>
            <a:ext cx="5534005" cy="333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179512" y="278092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1_trim</a:t>
            </a:r>
            <a:endParaRPr lang="zh-CN" altLang="en-US"/>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329762"/>
            <a:ext cx="5400600" cy="3241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97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endParaRPr lang="zh-CN"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50" y="1556792"/>
            <a:ext cx="89154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9" y="4293096"/>
            <a:ext cx="90678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标题 1"/>
          <p:cNvSpPr txBox="1">
            <a:spLocks/>
          </p:cNvSpPr>
          <p:nvPr/>
        </p:nvSpPr>
        <p:spPr>
          <a:xfrm>
            <a:off x="462050" y="3149937"/>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2_trim</a:t>
            </a:r>
            <a:endParaRPr lang="zh-CN" altLang="en-US"/>
          </a:p>
        </p:txBody>
      </p:sp>
    </p:spTree>
    <p:extLst>
      <p:ext uri="{BB962C8B-B14F-4D97-AF65-F5344CB8AC3E}">
        <p14:creationId xmlns:p14="http://schemas.microsoft.com/office/powerpoint/2010/main" val="2709792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0</a:t>
            </a:r>
            <a:r>
              <a:rPr lang="en-US" altLang="zh-CN" smtClean="0"/>
              <a:t>.GWAS</a:t>
            </a:r>
            <a:r>
              <a:rPr lang="zh-CN" altLang="en-US" smtClean="0"/>
              <a:t>分析流程</a:t>
            </a:r>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18147" cy="400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00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352428"/>
            <a:ext cx="5197599" cy="3155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251520" y="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2</a:t>
            </a:r>
            <a:endParaRPr lang="zh-CN" altLang="en-US"/>
          </a:p>
        </p:txBody>
      </p:sp>
      <p:sp>
        <p:nvSpPr>
          <p:cNvPr id="6" name="标题 1"/>
          <p:cNvSpPr txBox="1">
            <a:spLocks/>
          </p:cNvSpPr>
          <p:nvPr/>
        </p:nvSpPr>
        <p:spPr>
          <a:xfrm>
            <a:off x="179512" y="278092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2_trim</a:t>
            </a:r>
            <a:endParaRPr lang="zh-CN" alt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0"/>
            <a:ext cx="5558974" cy="328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03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质量控制</a:t>
            </a:r>
            <a:r>
              <a:rPr lang="en-US" altLang="zh-CN" smtClean="0"/>
              <a:t>_adapter</a:t>
            </a:r>
            <a:r>
              <a:rPr lang="zh-CN" altLang="en-US" smtClean="0"/>
              <a:t>检测</a:t>
            </a:r>
            <a:endParaRPr lang="zh-CN" altLang="en-US"/>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8244408" cy="5271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293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9632" y="0"/>
            <a:ext cx="7062612" cy="6932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42459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_bwa</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323726244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9360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_bwa</a:t>
            </a:r>
            <a:endParaRPr lang="zh-CN" altLang="en-US"/>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70104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45024"/>
            <a:ext cx="5040560" cy="325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1768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_bwa</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a:t>bwa index </a:t>
            </a:r>
            <a:r>
              <a:rPr lang="en-US" altLang="zh-CN"/>
              <a:t>/</a:t>
            </a:r>
            <a:r>
              <a:rPr lang="en-US" altLang="zh-CN" smtClean="0"/>
              <a:t>home/lizhiyuan/GWAS_bacteria_pipeline/input/E.coli/fasta/E.coli_K12_MG1655.fa</a:t>
            </a:r>
          </a:p>
          <a:p>
            <a:r>
              <a:rPr lang="en-US" altLang="zh-CN" smtClean="0"/>
              <a:t>time </a:t>
            </a:r>
            <a:r>
              <a:rPr lang="en-US" altLang="zh-CN"/>
              <a:t>bwa mem -t 4 -R '@RG\tID:foo\tPL:illumina\tSM:E.coli_K12' /home/lizhiyuan/GWAS_bacteria_pipeline/input/E.coli/fasta/E.coli_K12_MG1655.fa /home/lizhiyuan/GWAS_bacteria_pipeline/input/E.coli/fastq/SRR1770413_1.fastq.gz /home/lizhiyuan/GWAS_bacteria_pipeline/input/E.coli/fastq/SRR1770413_2.fastq.gz | samtools view -Sb - &gt; /home/lizhiyuan/GWAS_bacteria_pipeline/output/E.coli/E_coli_K12.bam &amp;&amp; echo "** bwa mapping done **"</a:t>
            </a:r>
            <a:endParaRPr lang="zh-CN" altLang="en-US"/>
          </a:p>
        </p:txBody>
      </p:sp>
    </p:spTree>
    <p:extLst>
      <p:ext uri="{BB962C8B-B14F-4D97-AF65-F5344CB8AC3E}">
        <p14:creationId xmlns:p14="http://schemas.microsoft.com/office/powerpoint/2010/main" val="1904210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a:t>
            </a:r>
            <a:r>
              <a:rPr lang="zh-CN" altLang="en-US" smtClean="0"/>
              <a:t>排序</a:t>
            </a:r>
            <a:endParaRPr lang="zh-CN" altLang="en-US"/>
          </a:p>
        </p:txBody>
      </p:sp>
      <p:sp>
        <p:nvSpPr>
          <p:cNvPr id="3" name="内容占位符 2"/>
          <p:cNvSpPr>
            <a:spLocks noGrp="1"/>
          </p:cNvSpPr>
          <p:nvPr>
            <p:ph idx="1"/>
          </p:nvPr>
        </p:nvSpPr>
        <p:spPr/>
        <p:txBody>
          <a:bodyPr/>
          <a:lstStyle/>
          <a:p>
            <a:r>
              <a:rPr lang="en-US" altLang="zh-CN" sz="3000"/>
              <a:t>time samtools sort -@ 4 -m 4G -O bam -o /home/lizhiyuan/GWAS_bacteria_pipeline/output/E.coli/E_coli_K12.sorted.bam /home/lizhiyuan/GWAS_bacteria_pipeline/output/E.coli/E_coli_K12.bam &amp;&amp; echo "** BAM sort done" </a:t>
            </a:r>
          </a:p>
          <a:p>
            <a:endParaRPr lang="zh-CN" altLang="en-US"/>
          </a:p>
        </p:txBody>
      </p:sp>
    </p:spTree>
    <p:extLst>
      <p:ext uri="{BB962C8B-B14F-4D97-AF65-F5344CB8AC3E}">
        <p14:creationId xmlns:p14="http://schemas.microsoft.com/office/powerpoint/2010/main" val="3752970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a:t>
            </a:r>
            <a:r>
              <a:rPr lang="zh-CN" altLang="en-US" smtClean="0"/>
              <a:t>标记</a:t>
            </a:r>
            <a:r>
              <a:rPr lang="en-US" altLang="zh-CN" smtClean="0"/>
              <a:t>PCR</a:t>
            </a:r>
            <a:r>
              <a:rPr lang="zh-CN" altLang="en-US" smtClean="0"/>
              <a:t>重复</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a:t>time java -jar /home/lizhiyuan/biotools/gatk-4.1.3.0/gatk-package-4.1.3.0-local.jar MarkDuplicates -I /home/lizhiyuan/GWAS_bacteria_pipeline/output/E.coli/E_coli_K12.sorted.bam -O /home/lizhiyuan/GWAS_bacteria_pipeline/output/E.coli/E_coli_K12.sorted.markdup.bam -M /home/lizhiyuan/GWAS_bacteria_pipeline/output/E.coli/E_coli_K12.sorted.markdup_metrics.txt &amp;&amp; echo "** markdup done **"</a:t>
            </a:r>
          </a:p>
          <a:p>
            <a:endParaRPr lang="zh-CN" altLang="en-US"/>
          </a:p>
        </p:txBody>
      </p:sp>
    </p:spTree>
    <p:extLst>
      <p:ext uri="{BB962C8B-B14F-4D97-AF65-F5344CB8AC3E}">
        <p14:creationId xmlns:p14="http://schemas.microsoft.com/office/powerpoint/2010/main" val="183471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a:t>
            </a:r>
            <a:r>
              <a:rPr lang="zh-CN" altLang="en-US" smtClean="0"/>
              <a:t>删除不必要的文件</a:t>
            </a:r>
            <a:endParaRPr lang="zh-CN" altLang="en-US"/>
          </a:p>
        </p:txBody>
      </p:sp>
      <p:sp>
        <p:nvSpPr>
          <p:cNvPr id="3" name="内容占位符 2"/>
          <p:cNvSpPr>
            <a:spLocks noGrp="1"/>
          </p:cNvSpPr>
          <p:nvPr>
            <p:ph idx="1"/>
          </p:nvPr>
        </p:nvSpPr>
        <p:spPr/>
        <p:txBody>
          <a:bodyPr/>
          <a:lstStyle/>
          <a:p>
            <a:pPr marR="0">
              <a:lnSpc>
                <a:spcPct val="90000"/>
              </a:lnSpc>
              <a:spcAft>
                <a:spcPts val="0"/>
              </a:spcAft>
            </a:pPr>
            <a:r>
              <a:rPr lang="en-US" altLang="zh-CN" sz="3000"/>
              <a:t>rm -f /home/lizhiyuan/GWAS_bacteria_pipeline/output/E.coli/E_coli_K12.bam</a:t>
            </a:r>
          </a:p>
          <a:p>
            <a:pPr marR="0">
              <a:lnSpc>
                <a:spcPct val="90000"/>
              </a:lnSpc>
              <a:spcAft>
                <a:spcPts val="0"/>
              </a:spcAft>
            </a:pPr>
            <a:r>
              <a:rPr lang="en-US" altLang="zh-CN" sz="3000"/>
              <a:t>rm -f /home/lizhiyuan/GWAS_bacteria_pipeline/output/E.coli/E_coli_K12.bam</a:t>
            </a:r>
          </a:p>
          <a:p>
            <a:pPr marR="0">
              <a:lnSpc>
                <a:spcPct val="90000"/>
              </a:lnSpc>
              <a:spcAft>
                <a:spcPts val="0"/>
              </a:spcAft>
            </a:pPr>
            <a:r>
              <a:rPr lang="en-US" altLang="zh-CN" sz="3000"/>
              <a:t>rm -f /home/lizhiyuan/GWAS_bacteria_pipeline/output/E.coli/E_coli_K12.sorted.bam</a:t>
            </a:r>
          </a:p>
          <a:p>
            <a:endParaRPr lang="zh-CN" altLang="en-US"/>
          </a:p>
        </p:txBody>
      </p:sp>
    </p:spTree>
    <p:extLst>
      <p:ext uri="{BB962C8B-B14F-4D97-AF65-F5344CB8AC3E}">
        <p14:creationId xmlns:p14="http://schemas.microsoft.com/office/powerpoint/2010/main" val="298642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a:t>
            </a:r>
            <a:r>
              <a:rPr lang="zh-CN" altLang="en-US" smtClean="0"/>
              <a:t>序列比对</a:t>
            </a:r>
            <a:r>
              <a:rPr lang="en-US" altLang="zh-CN" smtClean="0"/>
              <a:t>_</a:t>
            </a:r>
            <a:r>
              <a:rPr lang="zh-CN" altLang="en-US" smtClean="0"/>
              <a:t>创建比对索引文件</a:t>
            </a:r>
            <a:endParaRPr lang="zh-CN" altLang="en-US"/>
          </a:p>
        </p:txBody>
      </p:sp>
      <p:sp>
        <p:nvSpPr>
          <p:cNvPr id="3" name="内容占位符 2"/>
          <p:cNvSpPr>
            <a:spLocks noGrp="1"/>
          </p:cNvSpPr>
          <p:nvPr>
            <p:ph idx="1"/>
          </p:nvPr>
        </p:nvSpPr>
        <p:spPr/>
        <p:txBody>
          <a:bodyPr/>
          <a:lstStyle/>
          <a:p>
            <a:r>
              <a:rPr lang="en-US" altLang="zh-CN" sz="3000"/>
              <a:t>time samtools index /home/lizhiyuan/GWAS_bacteria_pipeline/output/E.coli/E_coli_K12.sorted.markdup.bam &amp;&amp; echo "** index done **"</a:t>
            </a:r>
          </a:p>
          <a:p>
            <a:endParaRPr lang="zh-CN" altLang="en-US"/>
          </a:p>
        </p:txBody>
      </p:sp>
    </p:spTree>
    <p:extLst>
      <p:ext uri="{BB962C8B-B14F-4D97-AF65-F5344CB8AC3E}">
        <p14:creationId xmlns:p14="http://schemas.microsoft.com/office/powerpoint/2010/main" val="389444138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图示 4"/>
          <p:cNvGraphicFramePr/>
          <p:nvPr>
            <p:extLst>
              <p:ext uri="{D42A27DB-BD31-4B8C-83A1-F6EECF244321}">
                <p14:modId xmlns:p14="http://schemas.microsoft.com/office/powerpoint/2010/main" val="3754377499"/>
              </p:ext>
            </p:extLst>
          </p:nvPr>
        </p:nvGraphicFramePr>
        <p:xfrm>
          <a:off x="323528" y="-315416"/>
          <a:ext cx="82809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p:cNvSpPr>
            <a:spLocks noGrp="1"/>
          </p:cNvSpPr>
          <p:nvPr>
            <p:ph idx="1"/>
          </p:nvPr>
        </p:nvSpPr>
        <p:spPr/>
        <p:txBody>
          <a:bodyPr/>
          <a:lstStyle/>
          <a:p>
            <a:endParaRPr lang="zh-CN" altLang="en-US"/>
          </a:p>
        </p:txBody>
      </p:sp>
    </p:spTree>
    <p:extLst>
      <p:ext uri="{BB962C8B-B14F-4D97-AF65-F5344CB8AC3E}">
        <p14:creationId xmlns:p14="http://schemas.microsoft.com/office/powerpoint/2010/main" val="3456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1805"/>
            <a:ext cx="4248472" cy="6928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78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1.4</a:t>
            </a:r>
            <a:r>
              <a:rPr lang="zh-CN" altLang="en-US" smtClean="0"/>
              <a:t>变异检测（</a:t>
            </a:r>
            <a:r>
              <a:rPr lang="en-US" altLang="zh-CN"/>
              <a:t>SNPcalling</a:t>
            </a:r>
            <a:r>
              <a:rPr lang="zh-CN" altLang="en-US" smtClean="0"/>
              <a:t>）</a:t>
            </a:r>
            <a:endParaRPr lang="zh-CN" altLang="en-US"/>
          </a:p>
        </p:txBody>
      </p:sp>
      <p:pic>
        <p:nvPicPr>
          <p:cNvPr id="184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8229600" cy="26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30405" y="6309320"/>
            <a:ext cx="4062138" cy="369332"/>
          </a:xfrm>
          <a:prstGeom prst="rect">
            <a:avLst/>
          </a:prstGeom>
        </p:spPr>
        <p:txBody>
          <a:bodyPr wrap="none">
            <a:spAutoFit/>
          </a:bodyPr>
          <a:lstStyle/>
          <a:p>
            <a:r>
              <a:rPr lang="en-US" altLang="zh-CN">
                <a:hlinkClick r:id="rId4"/>
              </a:rPr>
              <a:t>https://software.broadinstitute.org/gatk/</a:t>
            </a:r>
            <a:endParaRPr lang="zh-CN" altLang="en-US"/>
          </a:p>
        </p:txBody>
      </p:sp>
      <p:sp>
        <p:nvSpPr>
          <p:cNvPr id="6" name="矩形 5"/>
          <p:cNvSpPr/>
          <p:nvPr/>
        </p:nvSpPr>
        <p:spPr>
          <a:xfrm>
            <a:off x="395536" y="4149080"/>
            <a:ext cx="8568952" cy="1323439"/>
          </a:xfrm>
          <a:prstGeom prst="rect">
            <a:avLst/>
          </a:prstGeom>
        </p:spPr>
        <p:txBody>
          <a:bodyPr wrap="square">
            <a:spAutoFit/>
          </a:bodyPr>
          <a:lstStyle/>
          <a:p>
            <a:r>
              <a:rPr lang="en-US" altLang="zh-CN" sz="2000" b="1" smtClean="0"/>
              <a:t>GATK=Genome </a:t>
            </a:r>
            <a:r>
              <a:rPr lang="en-US" altLang="zh-CN" sz="2000" b="1"/>
              <a:t>Analysis </a:t>
            </a:r>
            <a:r>
              <a:rPr lang="en-US" altLang="zh-CN" sz="2000" b="1" smtClean="0"/>
              <a:t>Toolkit=</a:t>
            </a:r>
            <a:r>
              <a:rPr lang="zh-CN" altLang="en-US" sz="2000" b="1" smtClean="0"/>
              <a:t>基因组分析工具包</a:t>
            </a:r>
            <a:endParaRPr lang="en-US" altLang="zh-CN" sz="2000" b="1" smtClean="0"/>
          </a:p>
          <a:p>
            <a:r>
              <a:rPr lang="zh-CN" altLang="en-US" sz="2000" b="1"/>
              <a:t>关注</a:t>
            </a:r>
            <a:r>
              <a:rPr lang="zh-CN" altLang="en-US" sz="2000" b="1" smtClean="0"/>
              <a:t>于发现突变</a:t>
            </a:r>
            <a:endParaRPr lang="en-US" altLang="zh-CN" sz="2000" b="1" smtClean="0"/>
          </a:p>
          <a:p>
            <a:r>
              <a:rPr lang="zh-CN" altLang="en-US" sz="2000" b="1" smtClean="0"/>
              <a:t>专门用于处理</a:t>
            </a:r>
            <a:r>
              <a:rPr lang="en-US" altLang="zh-CN" sz="2000" b="1" smtClean="0"/>
              <a:t>Illumina</a:t>
            </a:r>
            <a:r>
              <a:rPr lang="zh-CN" altLang="en-US" sz="2000" b="1" smtClean="0"/>
              <a:t>测序产生的外显子组和全基因组数据</a:t>
            </a:r>
            <a:endParaRPr lang="en-US" altLang="zh-CN" sz="2000" b="1" smtClean="0"/>
          </a:p>
          <a:p>
            <a:r>
              <a:rPr lang="zh-CN" altLang="en-US" sz="2000" b="1"/>
              <a:t>也可用于处理拷贝数</a:t>
            </a:r>
            <a:r>
              <a:rPr lang="en-US" altLang="zh-CN" sz="2000" b="1"/>
              <a:t>(CNV)</a:t>
            </a:r>
            <a:r>
              <a:rPr lang="zh-CN" altLang="en-US" sz="2000" b="1"/>
              <a:t>和结构变异</a:t>
            </a:r>
            <a:r>
              <a:rPr lang="en-US" altLang="zh-CN" sz="2000" b="1"/>
              <a:t>(</a:t>
            </a:r>
            <a:r>
              <a:rPr lang="en-US" altLang="zh-CN" sz="2000" b="1"/>
              <a:t>SV</a:t>
            </a:r>
            <a:r>
              <a:rPr lang="en-US" altLang="zh-CN" sz="2000" b="1" smtClean="0"/>
              <a:t>)</a:t>
            </a:r>
          </a:p>
        </p:txBody>
      </p:sp>
    </p:spTree>
    <p:extLst>
      <p:ext uri="{BB962C8B-B14F-4D97-AF65-F5344CB8AC3E}">
        <p14:creationId xmlns:p14="http://schemas.microsoft.com/office/powerpoint/2010/main" val="169208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a:t>
            </a:r>
            <a:r>
              <a:rPr lang="zh-CN" altLang="en-US"/>
              <a:t>变异</a:t>
            </a:r>
            <a:r>
              <a:rPr lang="zh-CN" altLang="en-US" smtClean="0"/>
              <a:t>检测</a:t>
            </a:r>
            <a:r>
              <a:rPr lang="en-US" altLang="zh-CN" smtClean="0"/>
              <a:t>_</a:t>
            </a:r>
            <a:r>
              <a:rPr lang="zh-CN" altLang="en-US" smtClean="0"/>
              <a:t>创建</a:t>
            </a:r>
            <a:r>
              <a:rPr lang="en-US" altLang="zh-CN" smtClean="0"/>
              <a:t>dict</a:t>
            </a:r>
            <a:r>
              <a:rPr lang="zh-CN" altLang="en-US" smtClean="0"/>
              <a:t>文件</a:t>
            </a:r>
            <a:endParaRPr lang="zh-CN" altLang="en-US"/>
          </a:p>
        </p:txBody>
      </p:sp>
      <p:sp>
        <p:nvSpPr>
          <p:cNvPr id="3" name="内容占位符 2"/>
          <p:cNvSpPr>
            <a:spLocks noGrp="1"/>
          </p:cNvSpPr>
          <p:nvPr>
            <p:ph idx="1"/>
          </p:nvPr>
        </p:nvSpPr>
        <p:spPr/>
        <p:txBody>
          <a:bodyPr/>
          <a:lstStyle/>
          <a:p>
            <a:r>
              <a:rPr lang="en-US" altLang="zh-CN"/>
              <a:t>gatk CreateSequenceDictionary -R E.coli_K12_MG1655.fa -O E.coli_K12_MG1655.dict &amp;&amp; echo "** dict done **"</a:t>
            </a:r>
            <a:endParaRPr lang="zh-CN" altLang="en-US"/>
          </a:p>
          <a:p>
            <a:endParaRPr lang="zh-CN" altLang="en-US"/>
          </a:p>
        </p:txBody>
      </p:sp>
    </p:spTree>
    <p:extLst>
      <p:ext uri="{BB962C8B-B14F-4D97-AF65-F5344CB8AC3E}">
        <p14:creationId xmlns:p14="http://schemas.microsoft.com/office/powerpoint/2010/main" val="2059755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1.4</a:t>
            </a:r>
            <a:r>
              <a:rPr lang="zh-CN" altLang="en-US" smtClean="0"/>
              <a:t>变异检测</a:t>
            </a:r>
            <a:r>
              <a:rPr lang="en-US" altLang="zh-CN" smtClean="0"/>
              <a:t>_</a:t>
            </a:r>
            <a:r>
              <a:rPr lang="zh-CN" altLang="en-US" smtClean="0"/>
              <a:t>通过</a:t>
            </a:r>
            <a:r>
              <a:rPr lang="en-US" altLang="zh-CN" smtClean="0"/>
              <a:t>gvcf</a:t>
            </a:r>
            <a:r>
              <a:rPr lang="zh-CN" altLang="en-US" smtClean="0"/>
              <a:t>检测变异</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a:t>time java -jar /home/lizhiyuan/biotools/gatk-4.1.3.0/gatk-package-4.1.3.0-local.jar HaplotypeCaller \</a:t>
            </a:r>
          </a:p>
          <a:p>
            <a:r>
              <a:rPr lang="en-US" altLang="zh-CN"/>
              <a:t> -R /home/lizhiyuan/GWAS_bacteria_pipeline/input/E.coli/fasta/E.coli_K12_MG1655.fa \</a:t>
            </a:r>
          </a:p>
          <a:p>
            <a:r>
              <a:rPr lang="en-US" altLang="zh-CN"/>
              <a:t> --emit-ref-confidence GVCF \</a:t>
            </a:r>
          </a:p>
          <a:p>
            <a:r>
              <a:rPr lang="en-US" altLang="zh-CN"/>
              <a:t> -I /home/lizhiyuan/GWAS_bacteria_pipeline/output/E.coli/E_coli_K12.sorted.markdup.bam \</a:t>
            </a:r>
          </a:p>
          <a:p>
            <a:r>
              <a:rPr lang="en-US" altLang="zh-CN"/>
              <a:t> -O /home/lizhiyuan/GWAS_bacteria_pipeline/output/E.coli/E_coli_K12.g.vcf &amp;&amp; echo "** gvcf done **"</a:t>
            </a:r>
            <a:endParaRPr lang="zh-CN" altLang="en-US"/>
          </a:p>
        </p:txBody>
      </p:sp>
    </p:spTree>
    <p:extLst>
      <p:ext uri="{BB962C8B-B14F-4D97-AF65-F5344CB8AC3E}">
        <p14:creationId xmlns:p14="http://schemas.microsoft.com/office/powerpoint/2010/main" val="279216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1.4</a:t>
            </a:r>
            <a:r>
              <a:rPr lang="zh-CN" altLang="en-US" smtClean="0"/>
              <a:t>变异检测</a:t>
            </a:r>
            <a:r>
              <a:rPr lang="en-US" altLang="zh-CN" smtClean="0"/>
              <a:t>_</a:t>
            </a:r>
            <a:r>
              <a:rPr lang="zh-CN" altLang="en-US" smtClean="0"/>
              <a:t>压缩</a:t>
            </a:r>
            <a:endParaRPr lang="zh-CN" altLang="en-US"/>
          </a:p>
        </p:txBody>
      </p:sp>
      <p:sp>
        <p:nvSpPr>
          <p:cNvPr id="3" name="内容占位符 2"/>
          <p:cNvSpPr>
            <a:spLocks noGrp="1"/>
          </p:cNvSpPr>
          <p:nvPr>
            <p:ph idx="1"/>
          </p:nvPr>
        </p:nvSpPr>
        <p:spPr/>
        <p:txBody>
          <a:bodyPr/>
          <a:lstStyle/>
          <a:p>
            <a:r>
              <a:rPr lang="en-US" altLang="zh-CN"/>
              <a:t>time bgzip -f /home/lizhiyuan/GWAS_bacteria_pipeline/output/E.coli/E_coli_K12.vcf</a:t>
            </a:r>
            <a:endParaRPr lang="zh-CN" altLang="en-US"/>
          </a:p>
        </p:txBody>
      </p:sp>
    </p:spTree>
    <p:extLst>
      <p:ext uri="{BB962C8B-B14F-4D97-AF65-F5344CB8AC3E}">
        <p14:creationId xmlns:p14="http://schemas.microsoft.com/office/powerpoint/2010/main" val="1118295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1.4</a:t>
            </a:r>
            <a:r>
              <a:rPr lang="zh-CN" altLang="en-US" smtClean="0"/>
              <a:t>变异检测</a:t>
            </a:r>
            <a:r>
              <a:rPr lang="en-US" altLang="zh-CN" smtClean="0"/>
              <a:t>_</a:t>
            </a:r>
            <a:r>
              <a:rPr lang="zh-CN" altLang="en-US" smtClean="0"/>
              <a:t>构建索引</a:t>
            </a:r>
            <a:endParaRPr lang="zh-CN" altLang="en-US"/>
          </a:p>
        </p:txBody>
      </p:sp>
      <p:sp>
        <p:nvSpPr>
          <p:cNvPr id="3" name="内容占位符 2"/>
          <p:cNvSpPr>
            <a:spLocks noGrp="1"/>
          </p:cNvSpPr>
          <p:nvPr>
            <p:ph idx="1"/>
          </p:nvPr>
        </p:nvSpPr>
        <p:spPr/>
        <p:txBody>
          <a:bodyPr/>
          <a:lstStyle/>
          <a:p>
            <a:r>
              <a:rPr lang="en-US" altLang="zh-CN"/>
              <a:t>time tabix -p vcf /home/lizhiyuan/GWAS_bacteria_pipeline/output/E.coli/E_coli_K12.vcf.gz</a:t>
            </a:r>
          </a:p>
        </p:txBody>
      </p:sp>
    </p:spTree>
    <p:extLst>
      <p:ext uri="{BB962C8B-B14F-4D97-AF65-F5344CB8AC3E}">
        <p14:creationId xmlns:p14="http://schemas.microsoft.com/office/powerpoint/2010/main" val="3631978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0"/>
            <a:ext cx="4914714" cy="69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711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总结与反思</a:t>
            </a:r>
            <a:endParaRPr lang="zh-CN" altLang="en-US"/>
          </a:p>
        </p:txBody>
      </p:sp>
      <p:sp>
        <p:nvSpPr>
          <p:cNvPr id="3" name="内容占位符 2"/>
          <p:cNvSpPr>
            <a:spLocks noGrp="1"/>
          </p:cNvSpPr>
          <p:nvPr>
            <p:ph idx="1"/>
          </p:nvPr>
        </p:nvSpPr>
        <p:spPr/>
        <p:txBody>
          <a:bodyPr/>
          <a:lstStyle/>
          <a:p>
            <a:r>
              <a:rPr lang="zh-CN" altLang="en-US"/>
              <a:t>操作时最好使用绝对路径</a:t>
            </a:r>
          </a:p>
          <a:p>
            <a:r>
              <a:rPr lang="zh-CN" altLang="en-US"/>
              <a:t>建立清晰的代码存放路径，并对每一个子文件建立代码的处理记录</a:t>
            </a:r>
          </a:p>
          <a:p>
            <a:r>
              <a:rPr lang="zh-CN" altLang="en-US"/>
              <a:t>使用</a:t>
            </a:r>
            <a:r>
              <a:rPr lang="en-US" altLang="zh-CN"/>
              <a:t>time</a:t>
            </a:r>
            <a:r>
              <a:rPr lang="zh-CN" altLang="en-US"/>
              <a:t>函数记录时间</a:t>
            </a:r>
          </a:p>
          <a:p>
            <a:r>
              <a:rPr lang="zh-CN" altLang="en-US"/>
              <a:t>把数量过多的文件分类放置，并及时删除无用的文件</a:t>
            </a:r>
          </a:p>
        </p:txBody>
      </p:sp>
    </p:spTree>
    <p:extLst>
      <p:ext uri="{BB962C8B-B14F-4D97-AF65-F5344CB8AC3E}">
        <p14:creationId xmlns:p14="http://schemas.microsoft.com/office/powerpoint/2010/main" val="10398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1.0</a:t>
            </a:r>
            <a:r>
              <a:rPr lang="zh-CN" altLang="en-US" smtClean="0"/>
              <a:t>设置文件结构</a:t>
            </a:r>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8640000" cy="3649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509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1.1.1</a:t>
            </a:r>
            <a:r>
              <a:rPr lang="zh-CN" altLang="en-US" smtClean="0"/>
              <a:t>获取数据</a:t>
            </a:r>
            <a:r>
              <a:rPr lang="en-US" altLang="zh-CN" smtClean="0"/>
              <a:t>_</a:t>
            </a:r>
            <a:r>
              <a:rPr lang="zh-CN" altLang="en-US" smtClean="0"/>
              <a:t>测序数据</a:t>
            </a:r>
            <a:endParaRPr lang="zh-CN" altLang="en-US"/>
          </a:p>
        </p:txBody>
      </p:sp>
      <p:sp>
        <p:nvSpPr>
          <p:cNvPr id="3" name="内容占位符 2"/>
          <p:cNvSpPr>
            <a:spLocks noGrp="1"/>
          </p:cNvSpPr>
          <p:nvPr>
            <p:ph idx="1"/>
          </p:nvPr>
        </p:nvSpPr>
        <p:spPr/>
        <p:txBody>
          <a:bodyPr>
            <a:normAutofit/>
          </a:bodyPr>
          <a:lstStyle/>
          <a:p>
            <a:r>
              <a:rPr lang="en-US" altLang="zh-CN"/>
              <a:t>cd </a:t>
            </a:r>
            <a:r>
              <a:rPr lang="en-US" altLang="zh-CN" smtClean="0"/>
              <a:t>input/E.coli/fastq</a:t>
            </a:r>
            <a:endParaRPr lang="en-US" altLang="zh-CN"/>
          </a:p>
          <a:p>
            <a:r>
              <a:rPr lang="en-US" altLang="zh-CN"/>
              <a:t>fastq-dump --split-files </a:t>
            </a:r>
            <a:r>
              <a:rPr lang="en-US" altLang="zh-CN" smtClean="0"/>
              <a:t>SRR1770413</a:t>
            </a:r>
          </a:p>
          <a:p>
            <a:r>
              <a:rPr lang="en-US" altLang="zh-CN" smtClean="0"/>
              <a:t>bgzip </a:t>
            </a:r>
            <a:r>
              <a:rPr lang="en-US" altLang="zh-CN"/>
              <a:t>-f SRR1770413_1.fastq</a:t>
            </a:r>
          </a:p>
          <a:p>
            <a:r>
              <a:rPr lang="en-US" altLang="zh-CN"/>
              <a:t>bgzip -f </a:t>
            </a:r>
            <a:r>
              <a:rPr lang="en-US" altLang="zh-CN" smtClean="0"/>
              <a:t>SRR1770413_2.fastq</a:t>
            </a:r>
            <a:endParaRPr lang="en-US" altLang="zh-CN"/>
          </a:p>
        </p:txBody>
      </p:sp>
    </p:spTree>
    <p:extLst>
      <p:ext uri="{BB962C8B-B14F-4D97-AF65-F5344CB8AC3E}">
        <p14:creationId xmlns:p14="http://schemas.microsoft.com/office/powerpoint/2010/main" val="274087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1.1.1</a:t>
            </a:r>
            <a:r>
              <a:rPr lang="zh-CN" altLang="en-US"/>
              <a:t>获取数据</a:t>
            </a:r>
            <a:r>
              <a:rPr lang="en-US" altLang="zh-CN"/>
              <a:t>_</a:t>
            </a:r>
            <a:r>
              <a:rPr lang="zh-CN" altLang="en-US"/>
              <a:t>测序数据</a:t>
            </a:r>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296144"/>
            <a:ext cx="5819466"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67098" y="6302622"/>
            <a:ext cx="6048672" cy="369332"/>
          </a:xfrm>
          <a:prstGeom prst="rect">
            <a:avLst/>
          </a:prstGeom>
        </p:spPr>
        <p:txBody>
          <a:bodyPr wrap="square">
            <a:spAutoFit/>
          </a:bodyPr>
          <a:lstStyle/>
          <a:p>
            <a:r>
              <a:rPr lang="en-US" altLang="zh-CN">
                <a:hlinkClick r:id="rId4"/>
              </a:rPr>
              <a:t>https://www.ncbi.nlm.nih.gov/sra/SRR1770413#</a:t>
            </a:r>
            <a:endParaRPr lang="zh-CN" altLang="en-US"/>
          </a:p>
        </p:txBody>
      </p:sp>
    </p:spTree>
    <p:extLst>
      <p:ext uri="{BB962C8B-B14F-4D97-AF65-F5344CB8AC3E}">
        <p14:creationId xmlns:p14="http://schemas.microsoft.com/office/powerpoint/2010/main" val="266507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1.1.2</a:t>
            </a:r>
            <a:r>
              <a:rPr lang="zh-CN" altLang="en-US" smtClean="0"/>
              <a:t>获取数据</a:t>
            </a:r>
            <a:r>
              <a:rPr lang="en-US" altLang="zh-CN" smtClean="0"/>
              <a:t>_</a:t>
            </a:r>
            <a:r>
              <a:rPr lang="zh-CN" altLang="en-US" smtClean="0"/>
              <a:t>参考序列</a:t>
            </a:r>
            <a:endParaRPr lang="zh-CN" altLang="en-US"/>
          </a:p>
        </p:txBody>
      </p:sp>
      <p:sp>
        <p:nvSpPr>
          <p:cNvPr id="3" name="内容占位符 2"/>
          <p:cNvSpPr>
            <a:spLocks noGrp="1"/>
          </p:cNvSpPr>
          <p:nvPr>
            <p:ph idx="1"/>
          </p:nvPr>
        </p:nvSpPr>
        <p:spPr>
          <a:xfrm>
            <a:off x="457200" y="1600200"/>
            <a:ext cx="8229600" cy="4853136"/>
          </a:xfrm>
        </p:spPr>
        <p:txBody>
          <a:bodyPr>
            <a:normAutofit/>
          </a:bodyPr>
          <a:lstStyle/>
          <a:p>
            <a:r>
              <a:rPr lang="en-US" altLang="zh-CN"/>
              <a:t>cd input/E.coli/fastq</a:t>
            </a:r>
          </a:p>
          <a:p>
            <a:r>
              <a:rPr lang="en-US" altLang="zh-CN"/>
              <a:t>wget </a:t>
            </a:r>
            <a:r>
              <a:rPr lang="en-US" altLang="zh-CN">
                <a:hlinkClick r:id="rId3"/>
              </a:rPr>
              <a:t>ftp://</a:t>
            </a:r>
            <a:r>
              <a:rPr lang="en-US" altLang="zh-CN" smtClean="0">
                <a:hlinkClick r:id="rId3"/>
              </a:rPr>
              <a:t>ftp.ncbi.nlm.nih.gov/genomes/all/GCF/000/005/845/GCF_000005845.2_ASM584v2/GCF_000005845.2_ASM584v2_genomic.fna.gz</a:t>
            </a:r>
            <a:endParaRPr lang="en-US" altLang="zh-CN" smtClean="0"/>
          </a:p>
          <a:p>
            <a:r>
              <a:rPr lang="en-US" altLang="zh-CN"/>
              <a:t>gzip -dc GCF_000005845.2_ASM584v2_genomic.fna.gz &gt; E.coli_K12_MG1655.fa</a:t>
            </a:r>
          </a:p>
          <a:p>
            <a:r>
              <a:rPr lang="en-US" altLang="zh-CN"/>
              <a:t>samtools faidx E.coli_K12_MG1655.fa</a:t>
            </a:r>
            <a:endParaRPr lang="zh-CN" altLang="en-US"/>
          </a:p>
        </p:txBody>
      </p:sp>
    </p:spTree>
    <p:extLst>
      <p:ext uri="{BB962C8B-B14F-4D97-AF65-F5344CB8AC3E}">
        <p14:creationId xmlns:p14="http://schemas.microsoft.com/office/powerpoint/2010/main" val="259186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1.1.2</a:t>
            </a:r>
            <a:r>
              <a:rPr lang="zh-CN" altLang="en-US"/>
              <a:t>获取数据</a:t>
            </a:r>
            <a:r>
              <a:rPr lang="en-US" altLang="zh-CN"/>
              <a:t>_</a:t>
            </a:r>
            <a:r>
              <a:rPr lang="zh-CN" altLang="en-US"/>
              <a:t>参考序列</a:t>
            </a:r>
          </a:p>
        </p:txBody>
      </p:sp>
      <p:sp>
        <p:nvSpPr>
          <p:cNvPr id="3" name="内容占位符 2"/>
          <p:cNvSpPr>
            <a:spLocks noGrp="1"/>
          </p:cNvSpPr>
          <p:nvPr>
            <p:ph idx="1"/>
          </p:nvPr>
        </p:nvSpPr>
        <p:spPr/>
        <p:txBody>
          <a:bodyPr/>
          <a:lstStyle/>
          <a:p>
            <a:r>
              <a:rPr lang="en-US" altLang="zh-CN"/>
              <a:t>cd </a:t>
            </a:r>
            <a:r>
              <a:rPr lang="en-US" altLang="zh-CN" smtClean="0"/>
              <a:t>input/E.coli/fasta</a:t>
            </a:r>
          </a:p>
          <a:p>
            <a:r>
              <a:rPr lang="en-US" altLang="zh-CN"/>
              <a:t>samtools faidx E.coli_K12_MG1655.fa NC_000913.3:1000000-1000200</a:t>
            </a:r>
            <a:endParaRPr lang="zh-CN" alt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2103"/>
          <a:stretch/>
        </p:blipFill>
        <p:spPr bwMode="auto">
          <a:xfrm>
            <a:off x="216025" y="3832975"/>
            <a:ext cx="8532439" cy="142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33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1.1</a:t>
            </a:r>
            <a:r>
              <a:rPr lang="zh-CN" altLang="en-US" smtClean="0"/>
              <a:t>获取数据</a:t>
            </a:r>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688809" cy="445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812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744</TotalTime>
  <Words>1911</Words>
  <Application>Microsoft Office PowerPoint</Application>
  <PresentationFormat>全屏显示(4:3)</PresentationFormat>
  <Paragraphs>135</Paragraphs>
  <Slides>37</Slides>
  <Notes>17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GWAS质控和组装</vt:lpstr>
      <vt:lpstr>0.GWAS分析流程</vt:lpstr>
      <vt:lpstr>PowerPoint 演示文稿</vt:lpstr>
      <vt:lpstr>1.0设置文件结构</vt:lpstr>
      <vt:lpstr>1.1.1获取数据_测序数据</vt:lpstr>
      <vt:lpstr>1.1.1获取数据_测序数据</vt:lpstr>
      <vt:lpstr>1.1.2获取数据_参考序列</vt:lpstr>
      <vt:lpstr>1.1.2获取数据_参考序列</vt:lpstr>
      <vt:lpstr>1.1获取数据</vt:lpstr>
      <vt:lpstr>1.2质量控制_fastqc</vt:lpstr>
      <vt:lpstr>1.2质量控制_fastp</vt:lpstr>
      <vt:lpstr>1.2质量控制_trimmomatic</vt:lpstr>
      <vt:lpstr>1.2质量控制_trimmomatic</vt:lpstr>
      <vt:lpstr>1_trim</vt:lpstr>
      <vt:lpstr>2</vt:lpstr>
      <vt:lpstr>2_trim</vt:lpstr>
      <vt:lpstr>1</vt:lpstr>
      <vt:lpstr>1</vt:lpstr>
      <vt:lpstr>2</vt:lpstr>
      <vt:lpstr>PowerPoint 演示文稿</vt:lpstr>
      <vt:lpstr>1.2质量控制_adapter检测</vt:lpstr>
      <vt:lpstr>PowerPoint 演示文稿</vt:lpstr>
      <vt:lpstr>1.3序列比对_bwa</vt:lpstr>
      <vt:lpstr>1.3序列比对_bwa</vt:lpstr>
      <vt:lpstr>1.3序列比对_bwa</vt:lpstr>
      <vt:lpstr>1.3序列比对_排序</vt:lpstr>
      <vt:lpstr>1.3序列比对_标记PCR重复</vt:lpstr>
      <vt:lpstr>1.3序列比对_删除不必要的文件</vt:lpstr>
      <vt:lpstr>1.3序列比对_创建比对索引文件</vt:lpstr>
      <vt:lpstr>PowerPoint 演示文稿</vt:lpstr>
      <vt:lpstr>1.4变异检测（SNPcalling）</vt:lpstr>
      <vt:lpstr>1.4变异检测_创建dict文件</vt:lpstr>
      <vt:lpstr>1.4变异检测_通过gvcf检测变异</vt:lpstr>
      <vt:lpstr>1.4变异检测_压缩</vt:lpstr>
      <vt:lpstr>1.4变异检测_构建索引</vt:lpstr>
      <vt:lpstr>PowerPoint 演示文稿</vt:lpstr>
      <vt:lpstr>总结与反思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GWAS质控和组装</dc:title>
  <dc:creator>Administrator</dc:creator>
  <cp:lastModifiedBy>微软用户</cp:lastModifiedBy>
  <cp:revision>18</cp:revision>
  <dcterms:created xsi:type="dcterms:W3CDTF">2019-09-06T12:43:42Z</dcterms:created>
  <dcterms:modified xsi:type="dcterms:W3CDTF">2019-09-22T10:45:58Z</dcterms:modified>
</cp:coreProperties>
</file>