
<file path=[Content_Types].xml><?xml version="1.0" encoding="utf-8"?>
<Types xmlns="http://schemas.openxmlformats.org/package/2006/content-types">
  <Default Extension="jpeg" ContentType="image/jpe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324" r:id="rId2"/>
    <p:sldId id="325" r:id="rId3"/>
    <p:sldId id="352" r:id="rId4"/>
    <p:sldId id="346" r:id="rId5"/>
    <p:sldId id="349" r:id="rId6"/>
    <p:sldId id="353" r:id="rId7"/>
    <p:sldId id="350" r:id="rId8"/>
    <p:sldId id="365" r:id="rId9"/>
    <p:sldId id="366" r:id="rId10"/>
    <p:sldId id="364" r:id="rId11"/>
    <p:sldId id="356" r:id="rId12"/>
    <p:sldId id="354" r:id="rId13"/>
    <p:sldId id="378" r:id="rId14"/>
    <p:sldId id="355" r:id="rId15"/>
    <p:sldId id="377" r:id="rId16"/>
    <p:sldId id="358" r:id="rId17"/>
    <p:sldId id="368" r:id="rId18"/>
    <p:sldId id="369" r:id="rId19"/>
    <p:sldId id="348" r:id="rId20"/>
    <p:sldId id="374" r:id="rId21"/>
    <p:sldId id="371" r:id="rId22"/>
    <p:sldId id="375" r:id="rId23"/>
    <p:sldId id="376" r:id="rId24"/>
    <p:sldId id="373" r:id="rId25"/>
    <p:sldId id="370" r:id="rId26"/>
    <p:sldId id="347" r:id="rId27"/>
  </p:sldIdLst>
  <p:sldSz cx="12192000" cy="6858000"/>
  <p:notesSz cx="6858000" cy="9144000"/>
  <p:custDataLst>
    <p:tags r:id="rId29"/>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24062"/>
    <a:srgbClr val="FEFEFE"/>
    <a:srgbClr val="787878"/>
    <a:srgbClr val="537285"/>
    <a:srgbClr val="FFFFFF"/>
    <a:srgbClr val="F6F6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62" autoAdjust="0"/>
    <p:restoredTop sz="88269" autoAdjust="0"/>
  </p:normalViewPr>
  <p:slideViewPr>
    <p:cSldViewPr snapToGrid="0">
      <p:cViewPr varScale="1">
        <p:scale>
          <a:sx n="56" d="100"/>
          <a:sy n="56" d="100"/>
        </p:scale>
        <p:origin x="940"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F5CAC1-9625-4378-942F-06327CAF8CD8}" type="datetimeFigureOut">
              <a:rPr lang="zh-CN" altLang="en-US" smtClean="0"/>
              <a:t>2019/9/8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9532B1-D51B-4065-979B-CDD6B40756D2}" type="slidenum">
              <a:rPr lang="zh-CN" altLang="en-US" smtClean="0"/>
              <a:t>‹#›</a:t>
            </a:fld>
            <a:endParaRPr lang="zh-CN" altLang="en-US"/>
          </a:p>
        </p:txBody>
      </p:sp>
    </p:spTree>
    <p:extLst>
      <p:ext uri="{BB962C8B-B14F-4D97-AF65-F5344CB8AC3E}">
        <p14:creationId xmlns:p14="http://schemas.microsoft.com/office/powerpoint/2010/main" val="12842290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CC8313-25DA-484C-BA3F-76A5C67ECC0B}" type="slidenum">
              <a:rPr lang="zh-CN" altLang="en-US" smtClean="0"/>
              <a:t>1</a:t>
            </a:fld>
            <a:endParaRPr lang="zh-CN" altLang="en-US"/>
          </a:p>
        </p:txBody>
      </p:sp>
    </p:spTree>
    <p:extLst>
      <p:ext uri="{BB962C8B-B14F-4D97-AF65-F5344CB8AC3E}">
        <p14:creationId xmlns:p14="http://schemas.microsoft.com/office/powerpoint/2010/main" val="21168271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CC8313-25DA-484C-BA3F-76A5C67ECC0B}" type="slidenum">
              <a:rPr lang="zh-CN" altLang="en-US" smtClean="0"/>
              <a:t>10</a:t>
            </a:fld>
            <a:endParaRPr lang="zh-CN" altLang="en-US"/>
          </a:p>
        </p:txBody>
      </p:sp>
    </p:spTree>
    <p:extLst>
      <p:ext uri="{BB962C8B-B14F-4D97-AF65-F5344CB8AC3E}">
        <p14:creationId xmlns:p14="http://schemas.microsoft.com/office/powerpoint/2010/main" val="16901836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https://www.cnblogs.com/weedboy/p/7072010.html</a:t>
            </a:r>
            <a:endParaRPr lang="zh-CN" altLang="en-US" dirty="0"/>
          </a:p>
        </p:txBody>
      </p:sp>
      <p:sp>
        <p:nvSpPr>
          <p:cNvPr id="4" name="灯片编号占位符 3"/>
          <p:cNvSpPr>
            <a:spLocks noGrp="1"/>
          </p:cNvSpPr>
          <p:nvPr>
            <p:ph type="sldNum" sz="quarter" idx="10"/>
          </p:nvPr>
        </p:nvSpPr>
        <p:spPr/>
        <p:txBody>
          <a:bodyPr/>
          <a:lstStyle/>
          <a:p>
            <a:fld id="{149532B1-D51B-4065-979B-CDD6B40756D2}" type="slidenum">
              <a:rPr lang="zh-CN" altLang="en-US" smtClean="0"/>
              <a:t>11</a:t>
            </a:fld>
            <a:endParaRPr lang="zh-CN" altLang="en-US"/>
          </a:p>
        </p:txBody>
      </p:sp>
    </p:spTree>
    <p:extLst>
      <p:ext uri="{BB962C8B-B14F-4D97-AF65-F5344CB8AC3E}">
        <p14:creationId xmlns:p14="http://schemas.microsoft.com/office/powerpoint/2010/main" val="8514126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49532B1-D51B-4065-979B-CDD6B40756D2}" type="slidenum">
              <a:rPr lang="zh-CN" altLang="en-US" smtClean="0"/>
              <a:t>12</a:t>
            </a:fld>
            <a:endParaRPr lang="zh-CN" altLang="en-US"/>
          </a:p>
        </p:txBody>
      </p:sp>
    </p:spTree>
    <p:extLst>
      <p:ext uri="{BB962C8B-B14F-4D97-AF65-F5344CB8AC3E}">
        <p14:creationId xmlns:p14="http://schemas.microsoft.com/office/powerpoint/2010/main" val="35932508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49532B1-D51B-4065-979B-CDD6B40756D2}" type="slidenum">
              <a:rPr lang="zh-CN" altLang="en-US" smtClean="0"/>
              <a:t>13</a:t>
            </a:fld>
            <a:endParaRPr lang="zh-CN" altLang="en-US"/>
          </a:p>
        </p:txBody>
      </p:sp>
    </p:spTree>
    <p:extLst>
      <p:ext uri="{BB962C8B-B14F-4D97-AF65-F5344CB8AC3E}">
        <p14:creationId xmlns:p14="http://schemas.microsoft.com/office/powerpoint/2010/main" val="37375275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49532B1-D51B-4065-979B-CDD6B40756D2}" type="slidenum">
              <a:rPr lang="zh-CN" altLang="en-US" smtClean="0"/>
              <a:t>14</a:t>
            </a:fld>
            <a:endParaRPr lang="zh-CN" altLang="en-US"/>
          </a:p>
        </p:txBody>
      </p:sp>
    </p:spTree>
    <p:extLst>
      <p:ext uri="{BB962C8B-B14F-4D97-AF65-F5344CB8AC3E}">
        <p14:creationId xmlns:p14="http://schemas.microsoft.com/office/powerpoint/2010/main" val="9536741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https://www.cnblogs.com/weedboy/p/7072010.html</a:t>
            </a:r>
          </a:p>
          <a:p>
            <a:r>
              <a:rPr lang="zh-CN" altLang="en-US" dirty="0">
                <a:solidFill>
                  <a:srgbClr val="124062"/>
                </a:solidFill>
                <a:latin typeface="微软雅黑" panose="020B0503020204020204" pitchFamily="34" charset="-122"/>
                <a:ea typeface="微软雅黑" panose="020B0503020204020204" pitchFamily="34" charset="-122"/>
              </a:rPr>
              <a:t>灵敏度 </a:t>
            </a:r>
            <a:r>
              <a:rPr lang="en-US" altLang="zh-CN" dirty="0">
                <a:solidFill>
                  <a:srgbClr val="124062"/>
                </a:solidFill>
                <a:latin typeface="微软雅黑" panose="020B0503020204020204" pitchFamily="34" charset="-122"/>
                <a:ea typeface="微软雅黑" panose="020B0503020204020204" pitchFamily="34" charset="-122"/>
              </a:rPr>
              <a:t>sensitivity</a:t>
            </a:r>
          </a:p>
          <a:p>
            <a:r>
              <a:rPr lang="zh-CN" altLang="en-US" dirty="0">
                <a:solidFill>
                  <a:srgbClr val="124062"/>
                </a:solidFill>
                <a:latin typeface="微软雅黑" panose="020B0503020204020204" pitchFamily="34" charset="-122"/>
                <a:ea typeface="微软雅黑" panose="020B0503020204020204" pitchFamily="34" charset="-122"/>
              </a:rPr>
              <a:t>特异度 </a:t>
            </a:r>
            <a:r>
              <a:rPr lang="en-US" altLang="zh-CN" dirty="0">
                <a:solidFill>
                  <a:srgbClr val="124062"/>
                </a:solidFill>
                <a:latin typeface="微软雅黑" panose="020B0503020204020204" pitchFamily="34" charset="-122"/>
                <a:ea typeface="微软雅黑" panose="020B0503020204020204" pitchFamily="34" charset="-122"/>
              </a:rPr>
              <a:t>specificity</a:t>
            </a:r>
            <a:endParaRPr lang="zh-CN" altLang="en-US" dirty="0">
              <a:solidFill>
                <a:srgbClr val="124062"/>
              </a:solidFill>
              <a:latin typeface="微软雅黑" panose="020B0503020204020204" pitchFamily="34" charset="-122"/>
              <a:ea typeface="微软雅黑" panose="020B0503020204020204" pitchFamily="34" charset="-122"/>
            </a:endParaRPr>
          </a:p>
          <a:p>
            <a:endParaRPr lang="zh-CN" altLang="en-US" dirty="0"/>
          </a:p>
        </p:txBody>
      </p:sp>
      <p:sp>
        <p:nvSpPr>
          <p:cNvPr id="4" name="灯片编号占位符 3"/>
          <p:cNvSpPr>
            <a:spLocks noGrp="1"/>
          </p:cNvSpPr>
          <p:nvPr>
            <p:ph type="sldNum" sz="quarter" idx="10"/>
          </p:nvPr>
        </p:nvSpPr>
        <p:spPr/>
        <p:txBody>
          <a:bodyPr/>
          <a:lstStyle/>
          <a:p>
            <a:fld id="{149532B1-D51B-4065-979B-CDD6B40756D2}" type="slidenum">
              <a:rPr lang="zh-CN" altLang="en-US" smtClean="0"/>
              <a:t>15</a:t>
            </a:fld>
            <a:endParaRPr lang="zh-CN" altLang="en-US"/>
          </a:p>
        </p:txBody>
      </p:sp>
    </p:spTree>
    <p:extLst>
      <p:ext uri="{BB962C8B-B14F-4D97-AF65-F5344CB8AC3E}">
        <p14:creationId xmlns:p14="http://schemas.microsoft.com/office/powerpoint/2010/main" val="40707059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Q value = FDR = adjusted p value</a:t>
            </a:r>
          </a:p>
          <a:p>
            <a:r>
              <a:rPr lang="en-US" altLang="zh-CN" dirty="0"/>
              <a:t>https://blog.csdn.net/tanzuozhev/article/details/79109311</a:t>
            </a:r>
            <a:endParaRPr lang="zh-CN" altLang="en-US" dirty="0"/>
          </a:p>
        </p:txBody>
      </p:sp>
      <p:sp>
        <p:nvSpPr>
          <p:cNvPr id="4" name="灯片编号占位符 3"/>
          <p:cNvSpPr>
            <a:spLocks noGrp="1"/>
          </p:cNvSpPr>
          <p:nvPr>
            <p:ph type="sldNum" sz="quarter" idx="10"/>
          </p:nvPr>
        </p:nvSpPr>
        <p:spPr/>
        <p:txBody>
          <a:bodyPr/>
          <a:lstStyle/>
          <a:p>
            <a:fld id="{149532B1-D51B-4065-979B-CDD6B40756D2}" type="slidenum">
              <a:rPr lang="zh-CN" altLang="en-US" smtClean="0"/>
              <a:t>16</a:t>
            </a:fld>
            <a:endParaRPr lang="zh-CN" altLang="en-US"/>
          </a:p>
        </p:txBody>
      </p:sp>
    </p:spTree>
    <p:extLst>
      <p:ext uri="{BB962C8B-B14F-4D97-AF65-F5344CB8AC3E}">
        <p14:creationId xmlns:p14="http://schemas.microsoft.com/office/powerpoint/2010/main" val="11942505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49532B1-D51B-4065-979B-CDD6B40756D2}" type="slidenum">
              <a:rPr lang="zh-CN" altLang="en-US" smtClean="0"/>
              <a:t>17</a:t>
            </a:fld>
            <a:endParaRPr lang="zh-CN" altLang="en-US"/>
          </a:p>
        </p:txBody>
      </p:sp>
    </p:spTree>
    <p:extLst>
      <p:ext uri="{BB962C8B-B14F-4D97-AF65-F5344CB8AC3E}">
        <p14:creationId xmlns:p14="http://schemas.microsoft.com/office/powerpoint/2010/main" val="28185366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CC8313-25DA-484C-BA3F-76A5C67ECC0B}" type="slidenum">
              <a:rPr lang="zh-CN" altLang="en-US" smtClean="0"/>
              <a:t>18</a:t>
            </a:fld>
            <a:endParaRPr lang="zh-CN" altLang="en-US"/>
          </a:p>
        </p:txBody>
      </p:sp>
    </p:spTree>
    <p:extLst>
      <p:ext uri="{BB962C8B-B14F-4D97-AF65-F5344CB8AC3E}">
        <p14:creationId xmlns:p14="http://schemas.microsoft.com/office/powerpoint/2010/main" val="5290506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49532B1-D51B-4065-979B-CDD6B40756D2}" type="slidenum">
              <a:rPr lang="zh-CN" altLang="en-US" smtClean="0"/>
              <a:t>19</a:t>
            </a:fld>
            <a:endParaRPr lang="zh-CN" altLang="en-US"/>
          </a:p>
        </p:txBody>
      </p:sp>
    </p:spTree>
    <p:extLst>
      <p:ext uri="{BB962C8B-B14F-4D97-AF65-F5344CB8AC3E}">
        <p14:creationId xmlns:p14="http://schemas.microsoft.com/office/powerpoint/2010/main" val="1463337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CC8313-25DA-484C-BA3F-76A5C67ECC0B}" type="slidenum">
              <a:rPr lang="zh-CN" altLang="en-US" smtClean="0"/>
              <a:t>2</a:t>
            </a:fld>
            <a:endParaRPr lang="zh-CN" altLang="en-US"/>
          </a:p>
        </p:txBody>
      </p:sp>
    </p:spTree>
    <p:extLst>
      <p:ext uri="{BB962C8B-B14F-4D97-AF65-F5344CB8AC3E}">
        <p14:creationId xmlns:p14="http://schemas.microsoft.com/office/powerpoint/2010/main" val="378586185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49532B1-D51B-4065-979B-CDD6B40756D2}" type="slidenum">
              <a:rPr lang="zh-CN" altLang="en-US" smtClean="0"/>
              <a:t>20</a:t>
            </a:fld>
            <a:endParaRPr lang="zh-CN" altLang="en-US"/>
          </a:p>
        </p:txBody>
      </p:sp>
    </p:spTree>
    <p:extLst>
      <p:ext uri="{BB962C8B-B14F-4D97-AF65-F5344CB8AC3E}">
        <p14:creationId xmlns:p14="http://schemas.microsoft.com/office/powerpoint/2010/main" val="369553129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r>
              <a:rPr lang="en-US" altLang="zh-CN" dirty="0" err="1"/>
              <a:t>scaNProc</a:t>
            </a:r>
            <a:r>
              <a:rPr lang="en-US" altLang="zh-CN" dirty="0"/>
              <a:t> to set the number of processes for parallelization.</a:t>
            </a:r>
          </a:p>
          <a:p>
            <a:pPr marL="171450" indent="-171450">
              <a:buFont typeface="Arial" panose="020B0604020202020204" pitchFamily="34" charset="0"/>
              <a:buChar char="•"/>
            </a:pPr>
            <a:r>
              <a:rPr lang="en-US" altLang="zh-CN" dirty="0" err="1"/>
              <a:t>scaQThres</a:t>
            </a:r>
            <a:r>
              <a:rPr lang="en-US" altLang="zh-CN" dirty="0"/>
              <a:t> to set the cut off for your DE gene list.</a:t>
            </a:r>
          </a:p>
          <a:p>
            <a:pPr marL="171450" indent="-171450">
              <a:buFont typeface="Arial" panose="020B0604020202020204" pitchFamily="34" charset="0"/>
              <a:buChar char="•"/>
            </a:pPr>
            <a:r>
              <a:rPr lang="en-US" altLang="zh-CN" dirty="0" err="1"/>
              <a:t>vecDispersionsExternal</a:t>
            </a:r>
            <a:r>
              <a:rPr lang="en-US" altLang="zh-CN" dirty="0"/>
              <a:t> to supply external dispersion parameters which may be necessary depending on your confounding factors (runImpulseDE2 will tell you if it is necessary).</a:t>
            </a:r>
          </a:p>
          <a:p>
            <a:pPr marL="171450" indent="-171450">
              <a:buFont typeface="Arial" panose="020B0604020202020204" pitchFamily="34" charset="0"/>
              <a:buChar char="•"/>
            </a:pPr>
            <a:r>
              <a:rPr lang="en-US" altLang="zh-CN" dirty="0" err="1"/>
              <a:t>vecSizeFactorsExternal</a:t>
            </a:r>
            <a:r>
              <a:rPr lang="en-US" altLang="zh-CN" dirty="0"/>
              <a:t> to supply external size factors.</a:t>
            </a:r>
          </a:p>
          <a:p>
            <a:pPr marL="171450" indent="-171450">
              <a:buFont typeface="Arial" panose="020B0604020202020204" pitchFamily="34" charset="0"/>
              <a:buChar char="•"/>
            </a:pPr>
            <a:r>
              <a:rPr lang="en-US" altLang="zh-CN" dirty="0" err="1"/>
              <a:t>boolVerbose</a:t>
            </a:r>
            <a:r>
              <a:rPr lang="en-US" altLang="zh-CN" dirty="0"/>
              <a:t> to control </a:t>
            </a:r>
            <a:r>
              <a:rPr lang="en-US" altLang="zh-CN" dirty="0" err="1"/>
              <a:t>stdout</a:t>
            </a:r>
            <a:r>
              <a:rPr lang="en-US" altLang="zh-CN" dirty="0"/>
              <a:t> output.</a:t>
            </a:r>
          </a:p>
          <a:p>
            <a:endParaRPr lang="zh-CN" altLang="en-US" dirty="0"/>
          </a:p>
        </p:txBody>
      </p:sp>
      <p:sp>
        <p:nvSpPr>
          <p:cNvPr id="4" name="灯片编号占位符 3"/>
          <p:cNvSpPr>
            <a:spLocks noGrp="1"/>
          </p:cNvSpPr>
          <p:nvPr>
            <p:ph type="sldNum" sz="quarter" idx="10"/>
          </p:nvPr>
        </p:nvSpPr>
        <p:spPr/>
        <p:txBody>
          <a:bodyPr/>
          <a:lstStyle/>
          <a:p>
            <a:fld id="{149532B1-D51B-4065-979B-CDD6B40756D2}" type="slidenum">
              <a:rPr lang="zh-CN" altLang="en-US" smtClean="0"/>
              <a:t>21</a:t>
            </a:fld>
            <a:endParaRPr lang="zh-CN" altLang="en-US"/>
          </a:p>
        </p:txBody>
      </p:sp>
    </p:spTree>
    <p:extLst>
      <p:ext uri="{BB962C8B-B14F-4D97-AF65-F5344CB8AC3E}">
        <p14:creationId xmlns:p14="http://schemas.microsoft.com/office/powerpoint/2010/main" val="312454162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49532B1-D51B-4065-979B-CDD6B40756D2}" type="slidenum">
              <a:rPr lang="zh-CN" altLang="en-US" smtClean="0"/>
              <a:t>22</a:t>
            </a:fld>
            <a:endParaRPr lang="zh-CN" altLang="en-US"/>
          </a:p>
        </p:txBody>
      </p:sp>
    </p:spTree>
    <p:extLst>
      <p:ext uri="{BB962C8B-B14F-4D97-AF65-F5344CB8AC3E}">
        <p14:creationId xmlns:p14="http://schemas.microsoft.com/office/powerpoint/2010/main" val="289162528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49532B1-D51B-4065-979B-CDD6B40756D2}" type="slidenum">
              <a:rPr lang="zh-CN" altLang="en-US" smtClean="0"/>
              <a:t>23</a:t>
            </a:fld>
            <a:endParaRPr lang="zh-CN" altLang="en-US"/>
          </a:p>
        </p:txBody>
      </p:sp>
    </p:spTree>
    <p:extLst>
      <p:ext uri="{BB962C8B-B14F-4D97-AF65-F5344CB8AC3E}">
        <p14:creationId xmlns:p14="http://schemas.microsoft.com/office/powerpoint/2010/main" val="263857412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49532B1-D51B-4065-979B-CDD6B40756D2}" type="slidenum">
              <a:rPr lang="zh-CN" altLang="en-US" smtClean="0"/>
              <a:t>24</a:t>
            </a:fld>
            <a:endParaRPr lang="zh-CN" altLang="en-US"/>
          </a:p>
        </p:txBody>
      </p:sp>
    </p:spTree>
    <p:extLst>
      <p:ext uri="{BB962C8B-B14F-4D97-AF65-F5344CB8AC3E}">
        <p14:creationId xmlns:p14="http://schemas.microsoft.com/office/powerpoint/2010/main" val="260743346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49532B1-D51B-4065-979B-CDD6B40756D2}" type="slidenum">
              <a:rPr lang="zh-CN" altLang="en-US" smtClean="0"/>
              <a:t>25</a:t>
            </a:fld>
            <a:endParaRPr lang="zh-CN" altLang="en-US"/>
          </a:p>
        </p:txBody>
      </p:sp>
    </p:spTree>
    <p:extLst>
      <p:ext uri="{BB962C8B-B14F-4D97-AF65-F5344CB8AC3E}">
        <p14:creationId xmlns:p14="http://schemas.microsoft.com/office/powerpoint/2010/main" val="89789089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CC8313-25DA-484C-BA3F-76A5C67ECC0B}" type="slidenum">
              <a:rPr lang="zh-CN" altLang="en-US" smtClean="0"/>
              <a:t>26</a:t>
            </a:fld>
            <a:endParaRPr lang="zh-CN" altLang="en-US"/>
          </a:p>
        </p:txBody>
      </p:sp>
    </p:spTree>
    <p:extLst>
      <p:ext uri="{BB962C8B-B14F-4D97-AF65-F5344CB8AC3E}">
        <p14:creationId xmlns:p14="http://schemas.microsoft.com/office/powerpoint/2010/main" val="16037838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CC8313-25DA-484C-BA3F-76A5C67ECC0B}" type="slidenum">
              <a:rPr lang="zh-CN" altLang="en-US" smtClean="0"/>
              <a:t>3</a:t>
            </a:fld>
            <a:endParaRPr lang="zh-CN" altLang="en-US"/>
          </a:p>
        </p:txBody>
      </p:sp>
    </p:spTree>
    <p:extLst>
      <p:ext uri="{BB962C8B-B14F-4D97-AF65-F5344CB8AC3E}">
        <p14:creationId xmlns:p14="http://schemas.microsoft.com/office/powerpoint/2010/main" val="40820306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49532B1-D51B-4065-979B-CDD6B40756D2}" type="slidenum">
              <a:rPr lang="zh-CN" altLang="en-US" smtClean="0"/>
              <a:t>4</a:t>
            </a:fld>
            <a:endParaRPr lang="zh-CN" altLang="en-US"/>
          </a:p>
        </p:txBody>
      </p:sp>
    </p:spTree>
    <p:extLst>
      <p:ext uri="{BB962C8B-B14F-4D97-AF65-F5344CB8AC3E}">
        <p14:creationId xmlns:p14="http://schemas.microsoft.com/office/powerpoint/2010/main" val="31415609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49532B1-D51B-4065-979B-CDD6B40756D2}" type="slidenum">
              <a:rPr lang="zh-CN" altLang="en-US" smtClean="0"/>
              <a:t>5</a:t>
            </a:fld>
            <a:endParaRPr lang="zh-CN" altLang="en-US"/>
          </a:p>
        </p:txBody>
      </p:sp>
    </p:spTree>
    <p:extLst>
      <p:ext uri="{BB962C8B-B14F-4D97-AF65-F5344CB8AC3E}">
        <p14:creationId xmlns:p14="http://schemas.microsoft.com/office/powerpoint/2010/main" val="27996950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CC8313-25DA-484C-BA3F-76A5C67ECC0B}" type="slidenum">
              <a:rPr lang="zh-CN" altLang="en-US" smtClean="0"/>
              <a:t>6</a:t>
            </a:fld>
            <a:endParaRPr lang="zh-CN" altLang="en-US"/>
          </a:p>
        </p:txBody>
      </p:sp>
    </p:spTree>
    <p:extLst>
      <p:ext uri="{BB962C8B-B14F-4D97-AF65-F5344CB8AC3E}">
        <p14:creationId xmlns:p14="http://schemas.microsoft.com/office/powerpoint/2010/main" val="5430340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49532B1-D51B-4065-979B-CDD6B40756D2}" type="slidenum">
              <a:rPr lang="zh-CN" altLang="en-US" smtClean="0"/>
              <a:t>7</a:t>
            </a:fld>
            <a:endParaRPr lang="zh-CN" altLang="en-US"/>
          </a:p>
        </p:txBody>
      </p:sp>
    </p:spTree>
    <p:extLst>
      <p:ext uri="{BB962C8B-B14F-4D97-AF65-F5344CB8AC3E}">
        <p14:creationId xmlns:p14="http://schemas.microsoft.com/office/powerpoint/2010/main" val="18817163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49532B1-D51B-4065-979B-CDD6B40756D2}" type="slidenum">
              <a:rPr lang="zh-CN" altLang="en-US" smtClean="0"/>
              <a:t>8</a:t>
            </a:fld>
            <a:endParaRPr lang="zh-CN" altLang="en-US"/>
          </a:p>
        </p:txBody>
      </p:sp>
    </p:spTree>
    <p:extLst>
      <p:ext uri="{BB962C8B-B14F-4D97-AF65-F5344CB8AC3E}">
        <p14:creationId xmlns:p14="http://schemas.microsoft.com/office/powerpoint/2010/main" val="36568339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49532B1-D51B-4065-979B-CDD6B40756D2}" type="slidenum">
              <a:rPr lang="zh-CN" altLang="en-US" smtClean="0"/>
              <a:t>9</a:t>
            </a:fld>
            <a:endParaRPr lang="zh-CN" altLang="en-US"/>
          </a:p>
        </p:txBody>
      </p:sp>
    </p:spTree>
    <p:extLst>
      <p:ext uri="{BB962C8B-B14F-4D97-AF65-F5344CB8AC3E}">
        <p14:creationId xmlns:p14="http://schemas.microsoft.com/office/powerpoint/2010/main" val="39953830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C03495CA-CB87-42F5-AD11-A63647B25AC0}" type="datetimeFigureOut">
              <a:rPr lang="zh-CN" altLang="en-US" smtClean="0"/>
              <a:t>2019/9/8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3333C9F-EFB6-4360-A5D6-81DD839FD7B7}" type="slidenum">
              <a:rPr lang="zh-CN" altLang="en-US" smtClean="0"/>
              <a:t>‹#›</a:t>
            </a:fld>
            <a:endParaRPr lang="zh-CN" altLang="en-US"/>
          </a:p>
        </p:txBody>
      </p:sp>
    </p:spTree>
    <p:extLst>
      <p:ext uri="{BB962C8B-B14F-4D97-AF65-F5344CB8AC3E}">
        <p14:creationId xmlns:p14="http://schemas.microsoft.com/office/powerpoint/2010/main" val="3954140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C03495CA-CB87-42F5-AD11-A63647B25AC0}" type="datetimeFigureOut">
              <a:rPr lang="zh-CN" altLang="en-US" smtClean="0"/>
              <a:t>2019/9/8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3333C9F-EFB6-4360-A5D6-81DD839FD7B7}" type="slidenum">
              <a:rPr lang="zh-CN" altLang="en-US" smtClean="0"/>
              <a:t>‹#›</a:t>
            </a:fld>
            <a:endParaRPr lang="zh-CN" altLang="en-US"/>
          </a:p>
        </p:txBody>
      </p:sp>
    </p:spTree>
    <p:extLst>
      <p:ext uri="{BB962C8B-B14F-4D97-AF65-F5344CB8AC3E}">
        <p14:creationId xmlns:p14="http://schemas.microsoft.com/office/powerpoint/2010/main" val="15526689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C03495CA-CB87-42F5-AD11-A63647B25AC0}" type="datetimeFigureOut">
              <a:rPr lang="zh-CN" altLang="en-US" smtClean="0"/>
              <a:t>2019/9/8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3333C9F-EFB6-4360-A5D6-81DD839FD7B7}" type="slidenum">
              <a:rPr lang="zh-CN" altLang="en-US" smtClean="0"/>
              <a:t>‹#›</a:t>
            </a:fld>
            <a:endParaRPr lang="zh-CN" altLang="en-US"/>
          </a:p>
        </p:txBody>
      </p:sp>
    </p:spTree>
    <p:extLst>
      <p:ext uri="{BB962C8B-B14F-4D97-AF65-F5344CB8AC3E}">
        <p14:creationId xmlns:p14="http://schemas.microsoft.com/office/powerpoint/2010/main" val="34250424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26907414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C03495CA-CB87-42F5-AD11-A63647B25AC0}" type="datetimeFigureOut">
              <a:rPr lang="zh-CN" altLang="en-US" smtClean="0"/>
              <a:t>2019/9/8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3333C9F-EFB6-4360-A5D6-81DD839FD7B7}" type="slidenum">
              <a:rPr lang="zh-CN" altLang="en-US" smtClean="0"/>
              <a:t>‹#›</a:t>
            </a:fld>
            <a:endParaRPr lang="zh-CN" altLang="en-US"/>
          </a:p>
        </p:txBody>
      </p:sp>
    </p:spTree>
    <p:extLst>
      <p:ext uri="{BB962C8B-B14F-4D97-AF65-F5344CB8AC3E}">
        <p14:creationId xmlns:p14="http://schemas.microsoft.com/office/powerpoint/2010/main" val="6984024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C03495CA-CB87-42F5-AD11-A63647B25AC0}" type="datetimeFigureOut">
              <a:rPr lang="zh-CN" altLang="en-US" smtClean="0"/>
              <a:t>2019/9/8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3333C9F-EFB6-4360-A5D6-81DD839FD7B7}" type="slidenum">
              <a:rPr lang="zh-CN" altLang="en-US" smtClean="0"/>
              <a:t>‹#›</a:t>
            </a:fld>
            <a:endParaRPr lang="zh-CN" altLang="en-US"/>
          </a:p>
        </p:txBody>
      </p:sp>
    </p:spTree>
    <p:extLst>
      <p:ext uri="{BB962C8B-B14F-4D97-AF65-F5344CB8AC3E}">
        <p14:creationId xmlns:p14="http://schemas.microsoft.com/office/powerpoint/2010/main" val="38676925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C03495CA-CB87-42F5-AD11-A63647B25AC0}" type="datetimeFigureOut">
              <a:rPr lang="zh-CN" altLang="en-US" smtClean="0"/>
              <a:t>2019/9/8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3333C9F-EFB6-4360-A5D6-81DD839FD7B7}" type="slidenum">
              <a:rPr lang="zh-CN" altLang="en-US" smtClean="0"/>
              <a:t>‹#›</a:t>
            </a:fld>
            <a:endParaRPr lang="zh-CN" altLang="en-US"/>
          </a:p>
        </p:txBody>
      </p:sp>
    </p:spTree>
    <p:extLst>
      <p:ext uri="{BB962C8B-B14F-4D97-AF65-F5344CB8AC3E}">
        <p14:creationId xmlns:p14="http://schemas.microsoft.com/office/powerpoint/2010/main" val="5154512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C03495CA-CB87-42F5-AD11-A63647B25AC0}" type="datetimeFigureOut">
              <a:rPr lang="zh-CN" altLang="en-US" smtClean="0"/>
              <a:t>2019/9/8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3333C9F-EFB6-4360-A5D6-81DD839FD7B7}" type="slidenum">
              <a:rPr lang="zh-CN" altLang="en-US" smtClean="0"/>
              <a:t>‹#›</a:t>
            </a:fld>
            <a:endParaRPr lang="zh-CN" altLang="en-US"/>
          </a:p>
        </p:txBody>
      </p:sp>
    </p:spTree>
    <p:extLst>
      <p:ext uri="{BB962C8B-B14F-4D97-AF65-F5344CB8AC3E}">
        <p14:creationId xmlns:p14="http://schemas.microsoft.com/office/powerpoint/2010/main" val="32363981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C03495CA-CB87-42F5-AD11-A63647B25AC0}" type="datetimeFigureOut">
              <a:rPr lang="zh-CN" altLang="en-US" smtClean="0"/>
              <a:t>2019/9/8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3333C9F-EFB6-4360-A5D6-81DD839FD7B7}" type="slidenum">
              <a:rPr lang="zh-CN" altLang="en-US" smtClean="0"/>
              <a:t>‹#›</a:t>
            </a:fld>
            <a:endParaRPr lang="zh-CN" altLang="en-US"/>
          </a:p>
        </p:txBody>
      </p:sp>
    </p:spTree>
    <p:extLst>
      <p:ext uri="{BB962C8B-B14F-4D97-AF65-F5344CB8AC3E}">
        <p14:creationId xmlns:p14="http://schemas.microsoft.com/office/powerpoint/2010/main" val="3008683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03495CA-CB87-42F5-AD11-A63647B25AC0}" type="datetimeFigureOut">
              <a:rPr lang="zh-CN" altLang="en-US" smtClean="0"/>
              <a:t>2019/9/8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3333C9F-EFB6-4360-A5D6-81DD839FD7B7}" type="slidenum">
              <a:rPr lang="zh-CN" altLang="en-US" smtClean="0"/>
              <a:t>‹#›</a:t>
            </a:fld>
            <a:endParaRPr lang="zh-CN" altLang="en-US"/>
          </a:p>
        </p:txBody>
      </p:sp>
    </p:spTree>
    <p:extLst>
      <p:ext uri="{BB962C8B-B14F-4D97-AF65-F5344CB8AC3E}">
        <p14:creationId xmlns:p14="http://schemas.microsoft.com/office/powerpoint/2010/main" val="24146658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C03495CA-CB87-42F5-AD11-A63647B25AC0}" type="datetimeFigureOut">
              <a:rPr lang="zh-CN" altLang="en-US" smtClean="0"/>
              <a:t>2019/9/8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3333C9F-EFB6-4360-A5D6-81DD839FD7B7}" type="slidenum">
              <a:rPr lang="zh-CN" altLang="en-US" smtClean="0"/>
              <a:t>‹#›</a:t>
            </a:fld>
            <a:endParaRPr lang="zh-CN" altLang="en-US"/>
          </a:p>
        </p:txBody>
      </p:sp>
    </p:spTree>
    <p:extLst>
      <p:ext uri="{BB962C8B-B14F-4D97-AF65-F5344CB8AC3E}">
        <p14:creationId xmlns:p14="http://schemas.microsoft.com/office/powerpoint/2010/main" val="8166879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C03495CA-CB87-42F5-AD11-A63647B25AC0}" type="datetimeFigureOut">
              <a:rPr lang="zh-CN" altLang="en-US" smtClean="0"/>
              <a:t>2019/9/8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3333C9F-EFB6-4360-A5D6-81DD839FD7B7}" type="slidenum">
              <a:rPr lang="zh-CN" altLang="en-US" smtClean="0"/>
              <a:t>‹#›</a:t>
            </a:fld>
            <a:endParaRPr lang="zh-CN" altLang="en-US"/>
          </a:p>
        </p:txBody>
      </p:sp>
    </p:spTree>
    <p:extLst>
      <p:ext uri="{BB962C8B-B14F-4D97-AF65-F5344CB8AC3E}">
        <p14:creationId xmlns:p14="http://schemas.microsoft.com/office/powerpoint/2010/main" val="513925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3495CA-CB87-42F5-AD11-A63647B25AC0}" type="datetimeFigureOut">
              <a:rPr lang="zh-CN" altLang="en-US" smtClean="0"/>
              <a:t>2019/9/8</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3333C9F-EFB6-4360-A5D6-81DD839FD7B7}" type="slidenum">
              <a:rPr lang="zh-CN" altLang="en-US" smtClean="0"/>
              <a:t>‹#›</a:t>
            </a:fld>
            <a:endParaRPr lang="zh-CN" altLang="en-US"/>
          </a:p>
        </p:txBody>
      </p:sp>
      <p:pic>
        <p:nvPicPr>
          <p:cNvPr id="7" name="图片 6"/>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5414" y="0"/>
            <a:ext cx="12179586" cy="6859588"/>
          </a:xfrm>
          <a:prstGeom prst="rect">
            <a:avLst/>
          </a:prstGeom>
        </p:spPr>
      </p:pic>
    </p:spTree>
    <p:extLst>
      <p:ext uri="{BB962C8B-B14F-4D97-AF65-F5344CB8AC3E}">
        <p14:creationId xmlns:p14="http://schemas.microsoft.com/office/powerpoint/2010/main" val="15054199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5.tmp"/><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6.tmp"/><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image" Target="../media/image8.tmp"/><Relationship Id="rId4" Type="http://schemas.openxmlformats.org/officeDocument/2006/relationships/image" Target="../media/image7.tmp"/></Relationships>
</file>

<file path=ppt/slides/_rels/slide14.xml.rels><?xml version="1.0" encoding="UTF-8" standalone="yes"?>
<Relationships xmlns="http://schemas.openxmlformats.org/package/2006/relationships"><Relationship Id="rId3" Type="http://schemas.openxmlformats.org/officeDocument/2006/relationships/image" Target="../media/image9.tmp"/><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0.tmp"/><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1.tmp"/><Relationship Id="rId7" Type="http://schemas.openxmlformats.org/officeDocument/2006/relationships/image" Target="../media/image15.tmp"/><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image" Target="../media/image14.tmp"/><Relationship Id="rId5" Type="http://schemas.openxmlformats.org/officeDocument/2006/relationships/image" Target="../media/image13.tmp"/><Relationship Id="rId4" Type="http://schemas.openxmlformats.org/officeDocument/2006/relationships/image" Target="../media/image12.tmp"/></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16.tmp"/><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17.tmp"/></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8.tmp"/><Relationship Id="rId2" Type="http://schemas.openxmlformats.org/officeDocument/2006/relationships/notesSlide" Target="../notesSlides/notesSlide22.xml"/><Relationship Id="rId1" Type="http://schemas.openxmlformats.org/officeDocument/2006/relationships/slideLayout" Target="../slideLayouts/slideLayout1.xml"/><Relationship Id="rId4" Type="http://schemas.openxmlformats.org/officeDocument/2006/relationships/image" Target="../media/image19.tmp"/></Relationships>
</file>

<file path=ppt/slides/_rels/slide23.xml.rels><?xml version="1.0" encoding="UTF-8" standalone="yes"?>
<Relationships xmlns="http://schemas.openxmlformats.org/package/2006/relationships"><Relationship Id="rId3" Type="http://schemas.openxmlformats.org/officeDocument/2006/relationships/image" Target="../media/image20.tmp"/><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tmp"/><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3.tmp"/></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4.tmp"/><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9" name="直接连接符 18"/>
          <p:cNvCxnSpPr/>
          <p:nvPr/>
        </p:nvCxnSpPr>
        <p:spPr>
          <a:xfrm>
            <a:off x="2429859" y="3673716"/>
            <a:ext cx="6167845" cy="0"/>
          </a:xfrm>
          <a:prstGeom prst="line">
            <a:avLst/>
          </a:prstGeom>
          <a:noFill/>
          <a:ln w="57150">
            <a:solidFill>
              <a:srgbClr val="124062"/>
            </a:solidFill>
          </a:ln>
          <a:effectLst>
            <a:outerShdw blurRad="50800" dist="38100" dir="5400000" algn="t" rotWithShape="0">
              <a:prstClr val="black">
                <a:alpha val="40000"/>
              </a:prstClr>
            </a:outerShdw>
          </a:effectLst>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cxnSp>
      <p:sp>
        <p:nvSpPr>
          <p:cNvPr id="20" name="文本框 11"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txBox="1">
            <a:spLocks noChangeArrowheads="1"/>
          </p:cNvSpPr>
          <p:nvPr/>
        </p:nvSpPr>
        <p:spPr bwMode="auto">
          <a:xfrm>
            <a:off x="1870092" y="2044005"/>
            <a:ext cx="8451815" cy="1384995"/>
          </a:xfrm>
          <a:prstGeom prst="rect">
            <a:avLst/>
          </a:prstGeom>
          <a:noFill/>
          <a:ln>
            <a:noFill/>
          </a:ln>
        </p:spPr>
        <p:txBody>
          <a:bodyPr wrap="square">
            <a:spAutoFit/>
          </a:bodyPr>
          <a:lstStyle>
            <a:lvl1pPr>
              <a:defRPr sz="1300">
                <a:solidFill>
                  <a:schemeClr val="tx1"/>
                </a:solidFill>
                <a:latin typeface="Arial" panose="020B0604020202020204" pitchFamily="34" charset="0"/>
                <a:ea typeface="微软雅黑" panose="020B0503020204020204" charset="-122"/>
              </a:defRPr>
            </a:lvl1pPr>
            <a:lvl2pPr marL="742950" indent="-285750">
              <a:defRPr sz="1300">
                <a:solidFill>
                  <a:schemeClr val="tx1"/>
                </a:solidFill>
                <a:latin typeface="Arial" panose="020B0604020202020204" pitchFamily="34" charset="0"/>
                <a:ea typeface="微软雅黑" panose="020B0503020204020204" charset="-122"/>
              </a:defRPr>
            </a:lvl2pPr>
            <a:lvl3pPr marL="1143000" indent="-228600">
              <a:defRPr sz="1300">
                <a:solidFill>
                  <a:schemeClr val="tx1"/>
                </a:solidFill>
                <a:latin typeface="Arial" panose="020B0604020202020204" pitchFamily="34" charset="0"/>
                <a:ea typeface="微软雅黑" panose="020B0503020204020204" charset="-122"/>
              </a:defRPr>
            </a:lvl3pPr>
            <a:lvl4pPr marL="1600200" indent="-228600">
              <a:defRPr sz="1300">
                <a:solidFill>
                  <a:schemeClr val="tx1"/>
                </a:solidFill>
                <a:latin typeface="Arial" panose="020B0604020202020204" pitchFamily="34" charset="0"/>
                <a:ea typeface="微软雅黑" panose="020B0503020204020204" charset="-122"/>
              </a:defRPr>
            </a:lvl4pPr>
            <a:lvl5pPr marL="2057400" indent="-228600">
              <a:defRPr sz="1300">
                <a:solidFill>
                  <a:schemeClr val="tx1"/>
                </a:solidFill>
                <a:latin typeface="Arial" panose="020B0604020202020204" pitchFamily="34" charset="0"/>
                <a:ea typeface="微软雅黑" panose="020B050302020402020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charset="-122"/>
              </a:defRPr>
            </a:lvl9pPr>
          </a:lstStyle>
          <a:p>
            <a:pPr defTabSz="685783" fontAlgn="base">
              <a:spcBef>
                <a:spcPct val="0"/>
              </a:spcBef>
              <a:spcAft>
                <a:spcPct val="0"/>
              </a:spcAft>
            </a:pPr>
            <a:r>
              <a:rPr lang="zh-CN" altLang="en-US" sz="2800" dirty="0">
                <a:solidFill>
                  <a:srgbClr val="124062"/>
                </a:solidFill>
                <a:latin typeface="微软雅黑" panose="020B0503020204020204" pitchFamily="34" charset="-122"/>
                <a:ea typeface="微软雅黑" panose="020B0503020204020204" pitchFamily="34" charset="-122"/>
                <a:sym typeface="Calibri" panose="020F0502020204030204" pitchFamily="34" charset="0"/>
              </a:rPr>
              <a:t>                      生信分享会第三期</a:t>
            </a:r>
            <a:endParaRPr lang="en-US" altLang="zh-CN" sz="2800" dirty="0">
              <a:solidFill>
                <a:srgbClr val="124062"/>
              </a:solidFill>
              <a:latin typeface="微软雅黑" panose="020B0503020204020204" pitchFamily="34" charset="-122"/>
              <a:ea typeface="微软雅黑" panose="020B0503020204020204" pitchFamily="34" charset="-122"/>
              <a:sym typeface="Calibri" panose="020F0502020204030204" pitchFamily="34" charset="0"/>
            </a:endParaRPr>
          </a:p>
          <a:p>
            <a:pPr defTabSz="685783" fontAlgn="base">
              <a:spcBef>
                <a:spcPct val="0"/>
              </a:spcBef>
              <a:spcAft>
                <a:spcPct val="0"/>
              </a:spcAft>
            </a:pPr>
            <a:r>
              <a:rPr lang="en-US" altLang="zh-CN" sz="2800" dirty="0">
                <a:solidFill>
                  <a:srgbClr val="124062"/>
                </a:solidFill>
                <a:latin typeface="微软雅黑" panose="020B0503020204020204" pitchFamily="34" charset="-122"/>
                <a:ea typeface="微软雅黑" panose="020B0503020204020204" pitchFamily="34" charset="-122"/>
                <a:sym typeface="Calibri" panose="020F0502020204030204" pitchFamily="34" charset="0"/>
              </a:rPr>
              <a:t>                        </a:t>
            </a:r>
          </a:p>
          <a:p>
            <a:pPr defTabSz="685783" fontAlgn="base">
              <a:spcBef>
                <a:spcPct val="0"/>
              </a:spcBef>
              <a:spcAft>
                <a:spcPct val="0"/>
              </a:spcAft>
            </a:pPr>
            <a:r>
              <a:rPr lang="en-US" altLang="zh-CN" sz="2800" b="1" dirty="0">
                <a:solidFill>
                  <a:srgbClr val="124062"/>
                </a:solidFill>
                <a:latin typeface="微软雅黑" panose="020B0503020204020204" pitchFamily="34" charset="-122"/>
                <a:ea typeface="微软雅黑" panose="020B0503020204020204" pitchFamily="34" charset="-122"/>
                <a:sym typeface="Calibri" panose="020F0502020204030204" pitchFamily="34" charset="0"/>
              </a:rPr>
              <a:t>                       </a:t>
            </a:r>
            <a:r>
              <a:rPr lang="zh-CN" altLang="en-US" sz="2800" b="1" dirty="0">
                <a:solidFill>
                  <a:srgbClr val="124062"/>
                </a:solidFill>
                <a:latin typeface="微软雅黑" panose="020B0503020204020204" pitchFamily="34" charset="-122"/>
                <a:ea typeface="微软雅黑" panose="020B0503020204020204" pitchFamily="34" charset="-122"/>
                <a:sym typeface="Calibri" panose="020F0502020204030204" pitchFamily="34" charset="0"/>
              </a:rPr>
              <a:t>时间序列转录组</a:t>
            </a:r>
            <a:endParaRPr lang="en-US" altLang="zh-CN" sz="2800" b="1" dirty="0">
              <a:solidFill>
                <a:srgbClr val="124062"/>
              </a:solidFill>
              <a:latin typeface="微软雅黑" panose="020B0503020204020204" pitchFamily="34" charset="-122"/>
              <a:ea typeface="微软雅黑" panose="020B0503020204020204" pitchFamily="34" charset="-122"/>
              <a:sym typeface="Calibri" panose="020F0502020204030204" pitchFamily="34" charset="0"/>
            </a:endParaRPr>
          </a:p>
        </p:txBody>
      </p:sp>
      <p:sp>
        <p:nvSpPr>
          <p:cNvPr id="21" name="矩形 20"/>
          <p:cNvSpPr/>
          <p:nvPr/>
        </p:nvSpPr>
        <p:spPr>
          <a:xfrm>
            <a:off x="3340223" y="4191833"/>
            <a:ext cx="5511552" cy="502766"/>
          </a:xfrm>
          <a:prstGeom prst="rect">
            <a:avLst/>
          </a:prstGeom>
        </p:spPr>
        <p:txBody>
          <a:bodyPr wrap="square">
            <a:spAutoFit/>
          </a:bodyPr>
          <a:lstStyle/>
          <a:p>
            <a:pPr defTabSz="685783" fontAlgn="base">
              <a:spcBef>
                <a:spcPct val="0"/>
              </a:spcBef>
              <a:spcAft>
                <a:spcPct val="0"/>
              </a:spcAft>
            </a:pPr>
            <a:r>
              <a:rPr lang="zh-CN" altLang="en-US" sz="2667" dirty="0">
                <a:solidFill>
                  <a:srgbClr val="537285"/>
                </a:solidFill>
                <a:latin typeface="+mj-lt"/>
                <a:ea typeface="微软雅黑" panose="020B0503020204020204" charset="-122"/>
                <a:sym typeface="Calibri" panose="020F0502020204030204" pitchFamily="34" charset="0"/>
              </a:rPr>
              <a:t>向宇嘉  中国科学院动物研究所</a:t>
            </a:r>
            <a:r>
              <a:rPr lang="en-US" altLang="zh-CN" sz="2667" dirty="0">
                <a:solidFill>
                  <a:srgbClr val="537285"/>
                </a:solidFill>
                <a:latin typeface="+mj-lt"/>
                <a:ea typeface="微软雅黑" panose="020B0503020204020204" charset="-122"/>
                <a:sym typeface="Calibri" panose="020F0502020204030204" pitchFamily="34" charset="0"/>
              </a:rPr>
              <a:t>       </a:t>
            </a:r>
            <a:r>
              <a:rPr lang="zh-CN" altLang="en-US" sz="2667" dirty="0">
                <a:solidFill>
                  <a:srgbClr val="537285"/>
                </a:solidFill>
                <a:latin typeface="微软雅黑" panose="020B0503020204020204" pitchFamily="34" charset="-122"/>
                <a:ea typeface="微软雅黑" panose="020B0503020204020204" pitchFamily="34" charset="-122"/>
                <a:sym typeface="Calibri" panose="020F0502020204030204" pitchFamily="34" charset="0"/>
              </a:rPr>
              <a:t> </a:t>
            </a:r>
            <a:endParaRPr lang="en-US" altLang="zh-CN" sz="2667" dirty="0">
              <a:solidFill>
                <a:srgbClr val="537285"/>
              </a:solidFill>
              <a:latin typeface="微软雅黑" panose="020B0503020204020204" pitchFamily="34" charset="-122"/>
              <a:ea typeface="微软雅黑" panose="020B0503020204020204" pitchFamily="34" charset="-122"/>
              <a:sym typeface="Calibri" panose="020F0502020204030204" pitchFamily="34" charset="0"/>
            </a:endParaRPr>
          </a:p>
        </p:txBody>
      </p:sp>
      <p:sp>
        <p:nvSpPr>
          <p:cNvPr id="2" name="文本框 1">
            <a:extLst>
              <a:ext uri="{FF2B5EF4-FFF2-40B4-BE49-F238E27FC236}">
                <a16:creationId xmlns:a16="http://schemas.microsoft.com/office/drawing/2014/main" id="{B30AD4BA-4C5C-47C8-9A90-2D2DD86DE2C2}"/>
              </a:ext>
            </a:extLst>
          </p:cNvPr>
          <p:cNvSpPr txBox="1"/>
          <p:nvPr/>
        </p:nvSpPr>
        <p:spPr>
          <a:xfrm>
            <a:off x="4822722" y="4995767"/>
            <a:ext cx="2802193" cy="461665"/>
          </a:xfrm>
          <a:prstGeom prst="rect">
            <a:avLst/>
          </a:prstGeom>
          <a:noFill/>
        </p:spPr>
        <p:txBody>
          <a:bodyPr wrap="square" rtlCol="0">
            <a:spAutoFit/>
          </a:bodyPr>
          <a:lstStyle/>
          <a:p>
            <a:r>
              <a:rPr lang="en-US" altLang="zh-CN" sz="2400" dirty="0">
                <a:solidFill>
                  <a:srgbClr val="124062"/>
                </a:solidFill>
                <a:latin typeface="微软雅黑" panose="020B0503020204020204" pitchFamily="34" charset="-122"/>
                <a:ea typeface="微软雅黑" panose="020B0503020204020204" pitchFamily="34" charset="-122"/>
              </a:rPr>
              <a:t>2019.09.08</a:t>
            </a:r>
            <a:endParaRPr lang="zh-CN" altLang="en-US" sz="2400" dirty="0">
              <a:solidFill>
                <a:srgbClr val="124062"/>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596282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163711" y="2798493"/>
            <a:ext cx="1094507" cy="1202450"/>
            <a:chOff x="2521038" y="2206761"/>
            <a:chExt cx="624189" cy="736484"/>
          </a:xfrm>
        </p:grpSpPr>
        <p:sp>
          <p:nvSpPr>
            <p:cNvPr id="21" name="任意多边形 20"/>
            <p:cNvSpPr/>
            <p:nvPr/>
          </p:nvSpPr>
          <p:spPr>
            <a:xfrm>
              <a:off x="2521038" y="2206761"/>
              <a:ext cx="624189" cy="736484"/>
            </a:xfrm>
            <a:custGeom>
              <a:avLst/>
              <a:gdLst>
                <a:gd name="connsiteX0" fmla="*/ 0 w 1506471"/>
                <a:gd name="connsiteY0" fmla="*/ 655315 h 1310630"/>
                <a:gd name="connsiteX1" fmla="*/ 327658 w 1506471"/>
                <a:gd name="connsiteY1" fmla="*/ 0 h 1310630"/>
                <a:gd name="connsiteX2" fmla="*/ 1178814 w 1506471"/>
                <a:gd name="connsiteY2" fmla="*/ 0 h 1310630"/>
                <a:gd name="connsiteX3" fmla="*/ 1506471 w 1506471"/>
                <a:gd name="connsiteY3" fmla="*/ 655315 h 1310630"/>
                <a:gd name="connsiteX4" fmla="*/ 1178814 w 1506471"/>
                <a:gd name="connsiteY4" fmla="*/ 1310630 h 1310630"/>
                <a:gd name="connsiteX5" fmla="*/ 327658 w 1506471"/>
                <a:gd name="connsiteY5" fmla="*/ 1310630 h 1310630"/>
                <a:gd name="connsiteX6" fmla="*/ 0 w 1506471"/>
                <a:gd name="connsiteY6" fmla="*/ 655315 h 1310630"/>
                <a:gd name="connsiteX0-1" fmla="*/ 761425 w 1506470"/>
                <a:gd name="connsiteY0-2" fmla="*/ 0 h 1359090"/>
                <a:gd name="connsiteX1-3" fmla="*/ 1506469 w 1506470"/>
                <a:gd name="connsiteY1-4" fmla="*/ 333523 h 1359090"/>
                <a:gd name="connsiteX2-5" fmla="*/ 1506469 w 1506470"/>
                <a:gd name="connsiteY2-6" fmla="*/ 1074028 h 1359090"/>
                <a:gd name="connsiteX3-7" fmla="*/ 753235 w 1506470"/>
                <a:gd name="connsiteY3-8" fmla="*/ 1359090 h 1359090"/>
                <a:gd name="connsiteX4-9" fmla="*/ 0 w 1506470"/>
                <a:gd name="connsiteY4-10" fmla="*/ 1074028 h 1359090"/>
                <a:gd name="connsiteX5-11" fmla="*/ 0 w 1506470"/>
                <a:gd name="connsiteY5-12" fmla="*/ 333523 h 1359090"/>
                <a:gd name="connsiteX6-13" fmla="*/ 761425 w 1506470"/>
                <a:gd name="connsiteY6-14" fmla="*/ 0 h 1359090"/>
                <a:gd name="connsiteX0-15" fmla="*/ 761425 w 1506469"/>
                <a:gd name="connsiteY0-16" fmla="*/ 0 h 1365148"/>
                <a:gd name="connsiteX1-17" fmla="*/ 1506469 w 1506469"/>
                <a:gd name="connsiteY1-18" fmla="*/ 333523 h 1365148"/>
                <a:gd name="connsiteX2-19" fmla="*/ 1506469 w 1506469"/>
                <a:gd name="connsiteY2-20" fmla="*/ 1074028 h 1365148"/>
                <a:gd name="connsiteX3-21" fmla="*/ 753235 w 1506469"/>
                <a:gd name="connsiteY3-22" fmla="*/ 1365148 h 1365148"/>
                <a:gd name="connsiteX4-23" fmla="*/ 0 w 1506469"/>
                <a:gd name="connsiteY4-24" fmla="*/ 1074028 h 1365148"/>
                <a:gd name="connsiteX5-25" fmla="*/ 0 w 1506469"/>
                <a:gd name="connsiteY5-26" fmla="*/ 333523 h 1365148"/>
                <a:gd name="connsiteX6-27" fmla="*/ 761425 w 1506469"/>
                <a:gd name="connsiteY6-28" fmla="*/ 0 h 136514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1506469" h="1365148">
                  <a:moveTo>
                    <a:pt x="761425" y="0"/>
                  </a:moveTo>
                  <a:lnTo>
                    <a:pt x="1506469" y="333523"/>
                  </a:lnTo>
                  <a:lnTo>
                    <a:pt x="1506469" y="1074028"/>
                  </a:lnTo>
                  <a:lnTo>
                    <a:pt x="753235" y="1365148"/>
                  </a:lnTo>
                  <a:lnTo>
                    <a:pt x="0" y="1074028"/>
                  </a:lnTo>
                  <a:lnTo>
                    <a:pt x="0" y="333523"/>
                  </a:lnTo>
                  <a:lnTo>
                    <a:pt x="761425" y="0"/>
                  </a:lnTo>
                  <a:close/>
                </a:path>
              </a:pathLst>
            </a:custGeom>
            <a:noFill/>
            <a:ln w="28575">
              <a:solidFill>
                <a:srgbClr val="124062"/>
              </a:solidFill>
            </a:ln>
            <a:effectLst>
              <a:outerShdw blurRad="50800" dist="38100" dir="5400000" algn="t" rotWithShape="0">
                <a:prstClr val="black">
                  <a:alpha val="40000"/>
                </a:prstClr>
              </a:outerShdw>
            </a:effectLst>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72320" tIns="313012" rIns="272321" bIns="313011" numCol="1" spcCol="1270" anchor="ctr" anchorCtr="0">
              <a:noAutofit/>
            </a:bodyPr>
            <a:lstStyle/>
            <a:p>
              <a:pPr algn="ctr" defTabSz="2133547">
                <a:lnSpc>
                  <a:spcPct val="90000"/>
                </a:lnSpc>
                <a:spcBef>
                  <a:spcPct val="0"/>
                </a:spcBef>
                <a:spcAft>
                  <a:spcPct val="35000"/>
                </a:spcAft>
              </a:pPr>
              <a:endParaRPr lang="zh-CN" altLang="en-US" sz="4400"/>
            </a:p>
          </p:txBody>
        </p:sp>
        <p:sp>
          <p:nvSpPr>
            <p:cNvPr id="22" name="矩形 21"/>
            <p:cNvSpPr/>
            <p:nvPr/>
          </p:nvSpPr>
          <p:spPr>
            <a:xfrm>
              <a:off x="2600058" y="2342077"/>
              <a:ext cx="463672" cy="471272"/>
            </a:xfrm>
            <a:prstGeom prst="rect">
              <a:avLst/>
            </a:prstGeom>
          </p:spPr>
          <p:txBody>
            <a:bodyPr wrap="none">
              <a:spAutoFit/>
            </a:bodyPr>
            <a:lstStyle/>
            <a:p>
              <a:pPr algn="ctr"/>
              <a:r>
                <a:rPr lang="en-US" altLang="zh-CN" sz="4400" b="1" dirty="0">
                  <a:solidFill>
                    <a:srgbClr val="124062"/>
                  </a:solidFill>
                  <a:latin typeface="Arial" panose="020B0604020202020204"/>
                  <a:ea typeface="微软雅黑" panose="020B0503020204020204" charset="-122"/>
                  <a:sym typeface="Calibri" panose="020F0502020204030204" pitchFamily="34" charset="0"/>
                </a:rPr>
                <a:t>03</a:t>
              </a:r>
              <a:endParaRPr lang="zh-CN" altLang="en-US" sz="4400" b="1" dirty="0">
                <a:solidFill>
                  <a:srgbClr val="124062"/>
                </a:solidFill>
              </a:endParaRPr>
            </a:p>
          </p:txBody>
        </p:sp>
      </p:grpSp>
      <p:cxnSp>
        <p:nvCxnSpPr>
          <p:cNvPr id="41" name="直接连接符 40"/>
          <p:cNvCxnSpPr/>
          <p:nvPr/>
        </p:nvCxnSpPr>
        <p:spPr>
          <a:xfrm flipV="1">
            <a:off x="8663296" y="547216"/>
            <a:ext cx="2699901" cy="1393271"/>
          </a:xfrm>
          <a:prstGeom prst="line">
            <a:avLst/>
          </a:prstGeom>
          <a:ln>
            <a:solidFill>
              <a:srgbClr val="124062"/>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flipV="1">
            <a:off x="9060299" y="61571"/>
            <a:ext cx="2699901" cy="1393271"/>
          </a:xfrm>
          <a:prstGeom prst="line">
            <a:avLst/>
          </a:prstGeom>
          <a:ln w="3175">
            <a:solidFill>
              <a:srgbClr val="124062"/>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flipV="1">
            <a:off x="10226984" y="239377"/>
            <a:ext cx="2699901" cy="1393271"/>
          </a:xfrm>
          <a:prstGeom prst="line">
            <a:avLst/>
          </a:prstGeom>
          <a:ln>
            <a:solidFill>
              <a:srgbClr val="124062"/>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flipV="1">
            <a:off x="10623987" y="-246268"/>
            <a:ext cx="2699901" cy="1393271"/>
          </a:xfrm>
          <a:prstGeom prst="line">
            <a:avLst/>
          </a:prstGeom>
          <a:ln w="3175">
            <a:gradFill>
              <a:gsLst>
                <a:gs pos="0">
                  <a:srgbClr val="FCF873">
                    <a:alpha val="50000"/>
                  </a:srgbClr>
                </a:gs>
                <a:gs pos="100000">
                  <a:srgbClr val="DCAA1F">
                    <a:alpha val="50000"/>
                  </a:srgbClr>
                </a:gs>
              </a:gsLst>
              <a:lin ang="5400000" scaled="1"/>
            </a:gradFill>
          </a:ln>
        </p:spPr>
        <p:style>
          <a:lnRef idx="1">
            <a:schemeClr val="accent1"/>
          </a:lnRef>
          <a:fillRef idx="0">
            <a:schemeClr val="accent1"/>
          </a:fillRef>
          <a:effectRef idx="0">
            <a:schemeClr val="accent1"/>
          </a:effectRef>
          <a:fontRef idx="minor">
            <a:schemeClr val="tx1"/>
          </a:fontRef>
        </p:style>
      </p:cxnSp>
      <p:sp>
        <p:nvSpPr>
          <p:cNvPr id="26" name="TextBox 6">
            <a:extLst>
              <a:ext uri="{FF2B5EF4-FFF2-40B4-BE49-F238E27FC236}">
                <a16:creationId xmlns:a16="http://schemas.microsoft.com/office/drawing/2014/main" id="{A4D7D273-BDD4-4796-9B5A-485DDDD1E93C}"/>
              </a:ext>
            </a:extLst>
          </p:cNvPr>
          <p:cNvSpPr txBox="1">
            <a:spLocks noChangeArrowheads="1"/>
          </p:cNvSpPr>
          <p:nvPr/>
        </p:nvSpPr>
        <p:spPr bwMode="auto">
          <a:xfrm>
            <a:off x="3638680" y="2793856"/>
            <a:ext cx="7412763"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vl2pPr/>
            <a:lvl3pPr/>
            <a:lvl4pPr/>
            <a:lvl5pPr/>
            <a:lvl6pPr/>
            <a:lvl7pPr/>
            <a:lvl8pPr/>
            <a:lvl9pPr/>
          </a:lstStyle>
          <a:p>
            <a:pPr marL="0" lvl="1"/>
            <a:r>
              <a:rPr lang="zh-CN" altLang="en-US" sz="4400" dirty="0">
                <a:solidFill>
                  <a:srgbClr val="124062"/>
                </a:solidFill>
                <a:latin typeface="微软雅黑" pitchFamily="34" charset="-122"/>
                <a:ea typeface="微软雅黑" pitchFamily="34" charset="-122"/>
              </a:rPr>
              <a:t>几种基于时间序列转录组数据的差异基因分析算法比较</a:t>
            </a:r>
          </a:p>
        </p:txBody>
      </p:sp>
    </p:spTree>
    <p:extLst>
      <p:ext uri="{BB962C8B-B14F-4D97-AF65-F5344CB8AC3E}">
        <p14:creationId xmlns:p14="http://schemas.microsoft.com/office/powerpoint/2010/main" val="28811520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3" name="直接连接符 22" descr="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
          <p:cNvCxnSpPr/>
          <p:nvPr/>
        </p:nvCxnSpPr>
        <p:spPr>
          <a:xfrm flipH="1">
            <a:off x="338824" y="1319686"/>
            <a:ext cx="7200000" cy="0"/>
          </a:xfrm>
          <a:prstGeom prst="line">
            <a:avLst/>
          </a:prstGeom>
          <a:ln w="12700">
            <a:solidFill>
              <a:srgbClr val="537285"/>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7" name="圆角矩形 26"/>
          <p:cNvSpPr/>
          <p:nvPr/>
        </p:nvSpPr>
        <p:spPr>
          <a:xfrm rot="2700000">
            <a:off x="1162000" y="216166"/>
            <a:ext cx="898359" cy="898359"/>
          </a:xfrm>
          <a:prstGeom prst="roundRect">
            <a:avLst>
              <a:gd name="adj" fmla="val 0"/>
            </a:avLst>
          </a:prstGeom>
          <a:solidFill>
            <a:srgbClr val="537285"/>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圆角矩形 27"/>
          <p:cNvSpPr/>
          <p:nvPr/>
        </p:nvSpPr>
        <p:spPr>
          <a:xfrm rot="2700000">
            <a:off x="635353" y="216167"/>
            <a:ext cx="898359" cy="898359"/>
          </a:xfrm>
          <a:prstGeom prst="roundRect">
            <a:avLst>
              <a:gd name="adj" fmla="val 0"/>
            </a:avLst>
          </a:prstGeom>
          <a:solidFill>
            <a:srgbClr val="537285"/>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圆角矩形 28"/>
          <p:cNvSpPr/>
          <p:nvPr/>
        </p:nvSpPr>
        <p:spPr>
          <a:xfrm rot="2700000">
            <a:off x="898677" y="216166"/>
            <a:ext cx="898359" cy="898359"/>
          </a:xfrm>
          <a:prstGeom prst="roundRect">
            <a:avLst>
              <a:gd name="adj" fmla="val 0"/>
            </a:avLst>
          </a:prstGeom>
          <a:solidFill>
            <a:srgbClr val="124062"/>
          </a:solidFill>
          <a:ln w="349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文本框 42" descr="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
          <p:cNvSpPr txBox="1"/>
          <p:nvPr/>
        </p:nvSpPr>
        <p:spPr>
          <a:xfrm>
            <a:off x="961062" y="372957"/>
            <a:ext cx="780983" cy="584775"/>
          </a:xfrm>
          <a:prstGeom prst="rect">
            <a:avLst/>
          </a:prstGeom>
          <a:noFill/>
        </p:spPr>
        <p:txBody>
          <a:bodyPr wrap="none" rtlCol="0">
            <a:spAutoFit/>
          </a:bodyPr>
          <a:lstStyle/>
          <a:p>
            <a:r>
              <a:rPr lang="en-US" altLang="zh-CN" sz="3200" dirty="0">
                <a:solidFill>
                  <a:srgbClr val="FFFFFF"/>
                </a:solidFill>
                <a:latin typeface="Agency FB" panose="020B0503020202020204" pitchFamily="34" charset="0"/>
                <a:ea typeface="华文宋体" panose="02010600040101010101" pitchFamily="2" charset="-122"/>
              </a:rPr>
              <a:t>2019</a:t>
            </a:r>
            <a:endParaRPr lang="zh-CN" altLang="en-US" sz="3200" dirty="0">
              <a:solidFill>
                <a:srgbClr val="FFFFFF"/>
              </a:solidFill>
              <a:latin typeface="Agency FB" panose="020B0503020202020204" pitchFamily="34" charset="0"/>
              <a:ea typeface="华文宋体" panose="02010600040101010101" pitchFamily="2" charset="-122"/>
            </a:endParaRPr>
          </a:p>
        </p:txBody>
      </p:sp>
      <p:cxnSp>
        <p:nvCxnSpPr>
          <p:cNvPr id="24" name="直接连接符 23" descr="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
          <p:cNvCxnSpPr/>
          <p:nvPr/>
        </p:nvCxnSpPr>
        <p:spPr>
          <a:xfrm flipH="1">
            <a:off x="338824" y="1400648"/>
            <a:ext cx="7200000" cy="0"/>
          </a:xfrm>
          <a:prstGeom prst="line">
            <a:avLst/>
          </a:prstGeom>
          <a:ln w="38100">
            <a:solidFill>
              <a:srgbClr val="12406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9" name="文本框 8" descr="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
            <a:extLst>
              <a:ext uri="{FF2B5EF4-FFF2-40B4-BE49-F238E27FC236}">
                <a16:creationId xmlns:a16="http://schemas.microsoft.com/office/drawing/2014/main" id="{D105BA95-D692-4012-B131-4C67876EBCB2}"/>
              </a:ext>
            </a:extLst>
          </p:cNvPr>
          <p:cNvSpPr txBox="1"/>
          <p:nvPr/>
        </p:nvSpPr>
        <p:spPr>
          <a:xfrm>
            <a:off x="2364536" y="496067"/>
            <a:ext cx="10038858" cy="461665"/>
          </a:xfrm>
          <a:prstGeom prst="rect">
            <a:avLst/>
          </a:prstGeom>
          <a:noFill/>
        </p:spPr>
        <p:txBody>
          <a:bodyPr wrap="square" rtlCol="0">
            <a:spAutoFit/>
          </a:bodyPr>
          <a:lstStyle/>
          <a:p>
            <a:r>
              <a:rPr lang="en-US" altLang="zh-CN" sz="2400" b="1" dirty="0">
                <a:solidFill>
                  <a:srgbClr val="124062"/>
                </a:solidFill>
                <a:latin typeface="微软雅黑" panose="020B0503020204020204" pitchFamily="34" charset="-122"/>
                <a:ea typeface="微软雅黑" panose="020B0503020204020204" pitchFamily="34" charset="-122"/>
              </a:rPr>
              <a:t>Differential Gene Expression Methods for TC RNA-seq Data </a:t>
            </a:r>
            <a:endParaRPr lang="zh-CN" altLang="en-US" sz="2400" b="1" dirty="0">
              <a:solidFill>
                <a:srgbClr val="124062"/>
              </a:solidFill>
              <a:latin typeface="微软雅黑" panose="020B0503020204020204" pitchFamily="34" charset="-122"/>
              <a:ea typeface="微软雅黑" panose="020B0503020204020204" pitchFamily="34" charset="-122"/>
              <a:cs typeface="Kartika" panose="02020503030404060203" pitchFamily="18" charset="0"/>
            </a:endParaRPr>
          </a:p>
        </p:txBody>
      </p:sp>
      <p:pic>
        <p:nvPicPr>
          <p:cNvPr id="3" name="图片 2">
            <a:extLst>
              <a:ext uri="{FF2B5EF4-FFF2-40B4-BE49-F238E27FC236}">
                <a16:creationId xmlns:a16="http://schemas.microsoft.com/office/drawing/2014/main" id="{E9A3E624-2102-4E34-9BFF-84C978952B3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8823" y="1746757"/>
            <a:ext cx="11577865" cy="4341700"/>
          </a:xfrm>
          <a:prstGeom prst="rect">
            <a:avLst/>
          </a:prstGeom>
        </p:spPr>
      </p:pic>
    </p:spTree>
    <p:extLst>
      <p:ext uri="{BB962C8B-B14F-4D97-AF65-F5344CB8AC3E}">
        <p14:creationId xmlns:p14="http://schemas.microsoft.com/office/powerpoint/2010/main" val="1938535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3" name="直接连接符 22" descr="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
          <p:cNvCxnSpPr/>
          <p:nvPr/>
        </p:nvCxnSpPr>
        <p:spPr>
          <a:xfrm flipH="1">
            <a:off x="338824" y="1319686"/>
            <a:ext cx="7200000" cy="0"/>
          </a:xfrm>
          <a:prstGeom prst="line">
            <a:avLst/>
          </a:prstGeom>
          <a:ln w="12700">
            <a:solidFill>
              <a:srgbClr val="537285"/>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7" name="圆角矩形 26"/>
          <p:cNvSpPr/>
          <p:nvPr/>
        </p:nvSpPr>
        <p:spPr>
          <a:xfrm rot="2700000">
            <a:off x="1162000" y="216166"/>
            <a:ext cx="898359" cy="898359"/>
          </a:xfrm>
          <a:prstGeom prst="roundRect">
            <a:avLst>
              <a:gd name="adj" fmla="val 0"/>
            </a:avLst>
          </a:prstGeom>
          <a:solidFill>
            <a:srgbClr val="537285"/>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圆角矩形 27"/>
          <p:cNvSpPr/>
          <p:nvPr/>
        </p:nvSpPr>
        <p:spPr>
          <a:xfrm rot="2700000">
            <a:off x="635353" y="216167"/>
            <a:ext cx="898359" cy="898359"/>
          </a:xfrm>
          <a:prstGeom prst="roundRect">
            <a:avLst>
              <a:gd name="adj" fmla="val 0"/>
            </a:avLst>
          </a:prstGeom>
          <a:solidFill>
            <a:srgbClr val="537285"/>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圆角矩形 28"/>
          <p:cNvSpPr/>
          <p:nvPr/>
        </p:nvSpPr>
        <p:spPr>
          <a:xfrm rot="2700000">
            <a:off x="898677" y="216166"/>
            <a:ext cx="898359" cy="898359"/>
          </a:xfrm>
          <a:prstGeom prst="roundRect">
            <a:avLst>
              <a:gd name="adj" fmla="val 0"/>
            </a:avLst>
          </a:prstGeom>
          <a:solidFill>
            <a:srgbClr val="124062"/>
          </a:solidFill>
          <a:ln w="349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文本框 42" descr="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
          <p:cNvSpPr txBox="1"/>
          <p:nvPr/>
        </p:nvSpPr>
        <p:spPr>
          <a:xfrm>
            <a:off x="961062" y="372957"/>
            <a:ext cx="780983" cy="584775"/>
          </a:xfrm>
          <a:prstGeom prst="rect">
            <a:avLst/>
          </a:prstGeom>
          <a:noFill/>
        </p:spPr>
        <p:txBody>
          <a:bodyPr wrap="none" rtlCol="0">
            <a:spAutoFit/>
          </a:bodyPr>
          <a:lstStyle/>
          <a:p>
            <a:r>
              <a:rPr lang="en-US" altLang="zh-CN" sz="3200" dirty="0">
                <a:solidFill>
                  <a:srgbClr val="FFFFFF"/>
                </a:solidFill>
                <a:latin typeface="Agency FB" panose="020B0503020202020204" pitchFamily="34" charset="0"/>
                <a:ea typeface="华文宋体" panose="02010600040101010101" pitchFamily="2" charset="-122"/>
              </a:rPr>
              <a:t>2019</a:t>
            </a:r>
            <a:endParaRPr lang="zh-CN" altLang="en-US" sz="3200" dirty="0">
              <a:solidFill>
                <a:srgbClr val="FFFFFF"/>
              </a:solidFill>
              <a:latin typeface="Agency FB" panose="020B0503020202020204" pitchFamily="34" charset="0"/>
              <a:ea typeface="华文宋体" panose="02010600040101010101" pitchFamily="2" charset="-122"/>
            </a:endParaRPr>
          </a:p>
        </p:txBody>
      </p:sp>
      <p:cxnSp>
        <p:nvCxnSpPr>
          <p:cNvPr id="24" name="直接连接符 23" descr="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
          <p:cNvCxnSpPr/>
          <p:nvPr/>
        </p:nvCxnSpPr>
        <p:spPr>
          <a:xfrm flipH="1">
            <a:off x="338824" y="1400648"/>
            <a:ext cx="7200000" cy="0"/>
          </a:xfrm>
          <a:prstGeom prst="line">
            <a:avLst/>
          </a:prstGeom>
          <a:ln w="38100">
            <a:solidFill>
              <a:srgbClr val="12406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9" name="文本框 8" descr="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
            <a:extLst>
              <a:ext uri="{FF2B5EF4-FFF2-40B4-BE49-F238E27FC236}">
                <a16:creationId xmlns:a16="http://schemas.microsoft.com/office/drawing/2014/main" id="{D105BA95-D692-4012-B131-4C67876EBCB2}"/>
              </a:ext>
            </a:extLst>
          </p:cNvPr>
          <p:cNvSpPr txBox="1"/>
          <p:nvPr/>
        </p:nvSpPr>
        <p:spPr>
          <a:xfrm>
            <a:off x="2364536" y="496067"/>
            <a:ext cx="10038858" cy="461665"/>
          </a:xfrm>
          <a:prstGeom prst="rect">
            <a:avLst/>
          </a:prstGeom>
          <a:noFill/>
        </p:spPr>
        <p:txBody>
          <a:bodyPr wrap="square" rtlCol="0">
            <a:spAutoFit/>
          </a:bodyPr>
          <a:lstStyle/>
          <a:p>
            <a:r>
              <a:rPr lang="en-US" altLang="zh-CN" sz="2400" b="1" dirty="0">
                <a:solidFill>
                  <a:srgbClr val="124062"/>
                </a:solidFill>
                <a:latin typeface="微软雅黑" panose="020B0503020204020204" pitchFamily="34" charset="-122"/>
                <a:ea typeface="微软雅黑" panose="020B0503020204020204" pitchFamily="34" charset="-122"/>
              </a:rPr>
              <a:t>Differential Gene Expression Methods for TC RNA-seq Data </a:t>
            </a:r>
            <a:endParaRPr lang="zh-CN" altLang="en-US" sz="2400" b="1" dirty="0">
              <a:solidFill>
                <a:srgbClr val="124062"/>
              </a:solidFill>
              <a:latin typeface="微软雅黑" panose="020B0503020204020204" pitchFamily="34" charset="-122"/>
              <a:ea typeface="微软雅黑" panose="020B0503020204020204" pitchFamily="34" charset="-122"/>
              <a:cs typeface="Kartika" panose="02020503030404060203" pitchFamily="18" charset="0"/>
            </a:endParaRPr>
          </a:p>
        </p:txBody>
      </p:sp>
      <p:sp>
        <p:nvSpPr>
          <p:cNvPr id="4" name="文本框 3">
            <a:extLst>
              <a:ext uri="{FF2B5EF4-FFF2-40B4-BE49-F238E27FC236}">
                <a16:creationId xmlns:a16="http://schemas.microsoft.com/office/drawing/2014/main" id="{10293042-827F-4A56-89CA-B8FBC2EA33BA}"/>
              </a:ext>
            </a:extLst>
          </p:cNvPr>
          <p:cNvSpPr txBox="1"/>
          <p:nvPr/>
        </p:nvSpPr>
        <p:spPr>
          <a:xfrm>
            <a:off x="1076571" y="2890391"/>
            <a:ext cx="10038858" cy="1077218"/>
          </a:xfrm>
          <a:prstGeom prst="rect">
            <a:avLst/>
          </a:prstGeom>
          <a:noFill/>
        </p:spPr>
        <p:txBody>
          <a:bodyPr wrap="square" rtlCol="0">
            <a:spAutoFit/>
          </a:bodyPr>
          <a:lstStyle/>
          <a:p>
            <a:r>
              <a:rPr lang="zh-CN" altLang="en-US" sz="3200" dirty="0">
                <a:solidFill>
                  <a:srgbClr val="124062"/>
                </a:solidFill>
                <a:latin typeface="微软雅黑" panose="020B0503020204020204" pitchFamily="34" charset="-122"/>
                <a:ea typeface="微软雅黑" panose="020B0503020204020204" pitchFamily="34" charset="-122"/>
              </a:rPr>
              <a:t>看一篇工具比较类的文章，除了了解不同工具之间的优缺点以及适用场景之外，更重要的是 </a:t>
            </a:r>
            <a:r>
              <a:rPr lang="en-US" altLang="zh-CN" sz="3200" dirty="0">
                <a:solidFill>
                  <a:srgbClr val="124062"/>
                </a:solidFill>
                <a:latin typeface="微软雅黑" panose="020B0503020204020204" pitchFamily="34" charset="-122"/>
                <a:ea typeface="微软雅黑" panose="020B0503020204020204" pitchFamily="34" charset="-122"/>
              </a:rPr>
              <a:t>… </a:t>
            </a:r>
            <a:endParaRPr lang="zh-CN" altLang="en-US" sz="3200" dirty="0">
              <a:solidFill>
                <a:srgbClr val="124062"/>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6172908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3" name="直接连接符 22" descr="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
          <p:cNvCxnSpPr/>
          <p:nvPr/>
        </p:nvCxnSpPr>
        <p:spPr>
          <a:xfrm flipH="1">
            <a:off x="338824" y="729756"/>
            <a:ext cx="7200000" cy="0"/>
          </a:xfrm>
          <a:prstGeom prst="line">
            <a:avLst/>
          </a:prstGeom>
          <a:ln w="12700">
            <a:solidFill>
              <a:srgbClr val="537285"/>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直接连接符 23" descr="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
          <p:cNvCxnSpPr/>
          <p:nvPr/>
        </p:nvCxnSpPr>
        <p:spPr>
          <a:xfrm flipH="1">
            <a:off x="338824" y="795964"/>
            <a:ext cx="7200000" cy="0"/>
          </a:xfrm>
          <a:prstGeom prst="line">
            <a:avLst/>
          </a:prstGeom>
          <a:ln w="38100">
            <a:solidFill>
              <a:srgbClr val="12406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3" name="图片 2">
            <a:extLst>
              <a:ext uri="{FF2B5EF4-FFF2-40B4-BE49-F238E27FC236}">
                <a16:creationId xmlns:a16="http://schemas.microsoft.com/office/drawing/2014/main" id="{AF87794D-F058-4E94-8E5D-F4DEBF981B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9295" y="1007788"/>
            <a:ext cx="10951207" cy="4935756"/>
          </a:xfrm>
          <a:prstGeom prst="rect">
            <a:avLst/>
          </a:prstGeom>
        </p:spPr>
      </p:pic>
      <p:sp>
        <p:nvSpPr>
          <p:cNvPr id="5" name="文本框 4">
            <a:extLst>
              <a:ext uri="{FF2B5EF4-FFF2-40B4-BE49-F238E27FC236}">
                <a16:creationId xmlns:a16="http://schemas.microsoft.com/office/drawing/2014/main" id="{9CA02BB5-2662-4550-8B39-A324B409DAA0}"/>
              </a:ext>
            </a:extLst>
          </p:cNvPr>
          <p:cNvSpPr txBox="1"/>
          <p:nvPr/>
        </p:nvSpPr>
        <p:spPr>
          <a:xfrm>
            <a:off x="338824" y="240603"/>
            <a:ext cx="5757176" cy="461665"/>
          </a:xfrm>
          <a:prstGeom prst="rect">
            <a:avLst/>
          </a:prstGeom>
          <a:noFill/>
        </p:spPr>
        <p:txBody>
          <a:bodyPr wrap="square" rtlCol="0">
            <a:spAutoFit/>
          </a:bodyPr>
          <a:lstStyle/>
          <a:p>
            <a:r>
              <a:rPr lang="zh-CN" altLang="en-US" sz="2400" b="1" dirty="0">
                <a:solidFill>
                  <a:srgbClr val="124062"/>
                </a:solidFill>
                <a:latin typeface="微软雅黑" panose="020B0503020204020204" pitchFamily="34" charset="-122"/>
                <a:ea typeface="微软雅黑" panose="020B0503020204020204" pitchFamily="34" charset="-122"/>
              </a:rPr>
              <a:t>学习写作思路和计算实验的设计技巧</a:t>
            </a:r>
          </a:p>
        </p:txBody>
      </p:sp>
      <p:sp>
        <p:nvSpPr>
          <p:cNvPr id="6" name="矩形 5">
            <a:extLst>
              <a:ext uri="{FF2B5EF4-FFF2-40B4-BE49-F238E27FC236}">
                <a16:creationId xmlns:a16="http://schemas.microsoft.com/office/drawing/2014/main" id="{4A2B0996-285B-4E89-8206-0B6BB2D9FB4D}"/>
              </a:ext>
            </a:extLst>
          </p:cNvPr>
          <p:cNvSpPr/>
          <p:nvPr/>
        </p:nvSpPr>
        <p:spPr>
          <a:xfrm>
            <a:off x="5933771" y="1130566"/>
            <a:ext cx="3484572" cy="60468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2" name="组合 11">
            <a:extLst>
              <a:ext uri="{FF2B5EF4-FFF2-40B4-BE49-F238E27FC236}">
                <a16:creationId xmlns:a16="http://schemas.microsoft.com/office/drawing/2014/main" id="{63D693D2-3C95-41D2-8046-6CADCD932B84}"/>
              </a:ext>
            </a:extLst>
          </p:cNvPr>
          <p:cNvGrpSpPr/>
          <p:nvPr/>
        </p:nvGrpSpPr>
        <p:grpSpPr>
          <a:xfrm>
            <a:off x="449295" y="862172"/>
            <a:ext cx="5162582" cy="2547287"/>
            <a:chOff x="204869" y="933633"/>
            <a:chExt cx="5162582" cy="2547287"/>
          </a:xfrm>
        </p:grpSpPr>
        <p:pic>
          <p:nvPicPr>
            <p:cNvPr id="8" name="图片 7">
              <a:extLst>
                <a:ext uri="{FF2B5EF4-FFF2-40B4-BE49-F238E27FC236}">
                  <a16:creationId xmlns:a16="http://schemas.microsoft.com/office/drawing/2014/main" id="{A8CEB0BA-275D-4EFB-B79E-D4B744B381C3}"/>
                </a:ext>
              </a:extLst>
            </p:cNvPr>
            <p:cNvPicPr>
              <a:picLocks noChangeAspect="1"/>
            </p:cNvPicPr>
            <p:nvPr/>
          </p:nvPicPr>
          <p:blipFill rotWithShape="1">
            <a:blip r:embed="rId4">
              <a:extLst>
                <a:ext uri="{28A0092B-C50C-407E-A947-70E740481C1C}">
                  <a14:useLocalDpi xmlns:a14="http://schemas.microsoft.com/office/drawing/2010/main" val="0"/>
                </a:ext>
              </a:extLst>
            </a:blip>
            <a:srcRect l="53917"/>
            <a:stretch/>
          </p:blipFill>
          <p:spPr>
            <a:xfrm>
              <a:off x="1540676" y="933633"/>
              <a:ext cx="3826775" cy="2547287"/>
            </a:xfrm>
            <a:prstGeom prst="rect">
              <a:avLst/>
            </a:prstGeom>
          </p:spPr>
        </p:pic>
        <p:pic>
          <p:nvPicPr>
            <p:cNvPr id="11" name="图片 10">
              <a:extLst>
                <a:ext uri="{FF2B5EF4-FFF2-40B4-BE49-F238E27FC236}">
                  <a16:creationId xmlns:a16="http://schemas.microsoft.com/office/drawing/2014/main" id="{DD86FCC8-67EA-4C2D-A7B1-1F9F6C47874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4869" y="1435112"/>
              <a:ext cx="1335807" cy="1993888"/>
            </a:xfrm>
            <a:prstGeom prst="rect">
              <a:avLst/>
            </a:prstGeom>
          </p:spPr>
        </p:pic>
      </p:grpSp>
    </p:spTree>
    <p:extLst>
      <p:ext uri="{BB962C8B-B14F-4D97-AF65-F5344CB8AC3E}">
        <p14:creationId xmlns:p14="http://schemas.microsoft.com/office/powerpoint/2010/main" val="26532993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3" name="直接连接符 22" descr="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
          <p:cNvCxnSpPr/>
          <p:nvPr/>
        </p:nvCxnSpPr>
        <p:spPr>
          <a:xfrm flipH="1">
            <a:off x="232314" y="862486"/>
            <a:ext cx="7200000" cy="0"/>
          </a:xfrm>
          <a:prstGeom prst="line">
            <a:avLst/>
          </a:prstGeom>
          <a:ln w="12700">
            <a:solidFill>
              <a:srgbClr val="537285"/>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直接连接符 23" descr="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
          <p:cNvCxnSpPr/>
          <p:nvPr/>
        </p:nvCxnSpPr>
        <p:spPr>
          <a:xfrm flipH="1">
            <a:off x="232314" y="943448"/>
            <a:ext cx="7200000" cy="0"/>
          </a:xfrm>
          <a:prstGeom prst="line">
            <a:avLst/>
          </a:prstGeom>
          <a:ln w="38100">
            <a:solidFill>
              <a:srgbClr val="12406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9" name="文本框 8" descr="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
            <a:extLst>
              <a:ext uri="{FF2B5EF4-FFF2-40B4-BE49-F238E27FC236}">
                <a16:creationId xmlns:a16="http://schemas.microsoft.com/office/drawing/2014/main" id="{D105BA95-D692-4012-B131-4C67876EBCB2}"/>
              </a:ext>
            </a:extLst>
          </p:cNvPr>
          <p:cNvSpPr txBox="1"/>
          <p:nvPr/>
        </p:nvSpPr>
        <p:spPr>
          <a:xfrm>
            <a:off x="232313" y="245346"/>
            <a:ext cx="8100525" cy="954107"/>
          </a:xfrm>
          <a:prstGeom prst="rect">
            <a:avLst/>
          </a:prstGeom>
          <a:noFill/>
        </p:spPr>
        <p:txBody>
          <a:bodyPr wrap="square" rtlCol="0">
            <a:spAutoFit/>
          </a:bodyPr>
          <a:lstStyle/>
          <a:p>
            <a:r>
              <a:rPr lang="zh-CN" altLang="en-US" sz="2800" b="1" dirty="0">
                <a:solidFill>
                  <a:srgbClr val="124062"/>
                </a:solidFill>
                <a:latin typeface="微软雅黑" panose="020B0503020204020204" pitchFamily="34" charset="-122"/>
                <a:ea typeface="微软雅黑" panose="020B0503020204020204" pitchFamily="34" charset="-122"/>
              </a:rPr>
              <a:t>写作思路</a:t>
            </a:r>
            <a:r>
              <a:rPr lang="en-US" altLang="zh-CN" sz="2800" b="1" dirty="0">
                <a:solidFill>
                  <a:srgbClr val="124062"/>
                </a:solidFill>
                <a:latin typeface="微软雅黑" panose="020B0503020204020204" pitchFamily="34" charset="-122"/>
                <a:ea typeface="微软雅黑" panose="020B0503020204020204" pitchFamily="34" charset="-122"/>
              </a:rPr>
              <a:t>-</a:t>
            </a:r>
            <a:r>
              <a:rPr lang="zh-CN" altLang="en-US" sz="2800" b="1" dirty="0">
                <a:solidFill>
                  <a:srgbClr val="124062"/>
                </a:solidFill>
                <a:latin typeface="微软雅黑" panose="020B0503020204020204" pitchFamily="34" charset="-122"/>
                <a:ea typeface="微软雅黑" panose="020B0503020204020204" pitchFamily="34" charset="-122"/>
              </a:rPr>
              <a:t>第一步：数据准备与计算实验的设计</a:t>
            </a:r>
            <a:endParaRPr lang="en-US" altLang="zh-CN" sz="2800" b="1" dirty="0">
              <a:solidFill>
                <a:srgbClr val="124062"/>
              </a:solidFill>
              <a:latin typeface="微软雅黑" panose="020B0503020204020204" pitchFamily="34" charset="-122"/>
              <a:ea typeface="微软雅黑" panose="020B0503020204020204" pitchFamily="34" charset="-122"/>
            </a:endParaRPr>
          </a:p>
          <a:p>
            <a:r>
              <a:rPr lang="en-US" altLang="zh-CN" sz="2800" b="1" dirty="0">
                <a:solidFill>
                  <a:srgbClr val="124062"/>
                </a:solidFill>
                <a:latin typeface="微软雅黑" panose="020B0503020204020204" pitchFamily="34" charset="-122"/>
                <a:ea typeface="微软雅黑" panose="020B0503020204020204" pitchFamily="34" charset="-122"/>
              </a:rPr>
              <a:t> </a:t>
            </a:r>
            <a:endParaRPr lang="zh-CN" altLang="en-US" sz="2800" b="1" dirty="0">
              <a:solidFill>
                <a:srgbClr val="124062"/>
              </a:solidFill>
              <a:latin typeface="微软雅黑" panose="020B0503020204020204" pitchFamily="34" charset="-122"/>
              <a:ea typeface="微软雅黑" panose="020B0503020204020204" pitchFamily="34" charset="-122"/>
              <a:cs typeface="Kartika" panose="02020503030404060203" pitchFamily="18" charset="0"/>
            </a:endParaRPr>
          </a:p>
        </p:txBody>
      </p:sp>
      <p:sp>
        <p:nvSpPr>
          <p:cNvPr id="10" name="文本框 9">
            <a:extLst>
              <a:ext uri="{FF2B5EF4-FFF2-40B4-BE49-F238E27FC236}">
                <a16:creationId xmlns:a16="http://schemas.microsoft.com/office/drawing/2014/main" id="{8C329AB4-5368-4E7C-9198-E3963A1BC6FE}"/>
              </a:ext>
            </a:extLst>
          </p:cNvPr>
          <p:cNvSpPr txBox="1"/>
          <p:nvPr/>
        </p:nvSpPr>
        <p:spPr>
          <a:xfrm>
            <a:off x="296346" y="738502"/>
            <a:ext cx="8100525" cy="6001643"/>
          </a:xfrm>
          <a:prstGeom prst="rect">
            <a:avLst/>
          </a:prstGeom>
          <a:noFill/>
        </p:spPr>
        <p:txBody>
          <a:bodyPr wrap="square" rtlCol="0">
            <a:spAutoFit/>
          </a:bodyPr>
          <a:lstStyle/>
          <a:p>
            <a:endParaRPr lang="en-US" altLang="zh-CN" sz="2400" dirty="0">
              <a:solidFill>
                <a:srgbClr val="124062"/>
              </a:solidFill>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r>
              <a:rPr lang="zh-CN" altLang="en-US" sz="2400" b="1" dirty="0">
                <a:solidFill>
                  <a:srgbClr val="124062"/>
                </a:solidFill>
              </a:rPr>
              <a:t>数据 </a:t>
            </a:r>
            <a:r>
              <a:rPr lang="en-US" altLang="zh-CN" sz="2400" b="1" dirty="0">
                <a:solidFill>
                  <a:srgbClr val="124062"/>
                </a:solidFill>
                <a:sym typeface="Wingdings" panose="05000000000000000000" pitchFamily="2" charset="2"/>
              </a:rPr>
              <a:t>[</a:t>
            </a:r>
            <a:r>
              <a:rPr lang="zh-CN" altLang="en-US" sz="2400" b="1" dirty="0">
                <a:solidFill>
                  <a:srgbClr val="124062"/>
                </a:solidFill>
                <a:sym typeface="Wingdings" panose="05000000000000000000" pitchFamily="2" charset="2"/>
              </a:rPr>
              <a:t>如何随机模拟一个有参考价值的基因表达数据</a:t>
            </a:r>
            <a:r>
              <a:rPr lang="en-US" altLang="zh-CN" sz="2400" b="1" dirty="0">
                <a:solidFill>
                  <a:srgbClr val="124062"/>
                </a:solidFill>
                <a:sym typeface="Wingdings" panose="05000000000000000000" pitchFamily="2" charset="2"/>
              </a:rPr>
              <a:t>]</a:t>
            </a:r>
            <a:r>
              <a:rPr lang="zh-CN" altLang="en-US" sz="2400" b="1" dirty="0">
                <a:solidFill>
                  <a:srgbClr val="124062"/>
                </a:solidFill>
                <a:sym typeface="Wingdings" panose="05000000000000000000" pitchFamily="2" charset="2"/>
              </a:rPr>
              <a:t> </a:t>
            </a:r>
            <a:endParaRPr lang="en-US" altLang="zh-CN" sz="2400" b="1" dirty="0">
              <a:solidFill>
                <a:srgbClr val="124062"/>
              </a:solidFill>
              <a:sym typeface="Wingdings" panose="05000000000000000000" pitchFamily="2" charset="2"/>
            </a:endParaRPr>
          </a:p>
          <a:p>
            <a:pPr marL="800100" lvl="1" indent="-342900">
              <a:buFont typeface="Arial" panose="020B0604020202020204" pitchFamily="34" charset="0"/>
              <a:buChar char="•"/>
            </a:pPr>
            <a:r>
              <a:rPr lang="en-US" altLang="zh-CN" sz="2400" dirty="0">
                <a:solidFill>
                  <a:srgbClr val="124062"/>
                </a:solidFill>
                <a:sym typeface="Wingdings" panose="05000000000000000000" pitchFamily="2" charset="2"/>
              </a:rPr>
              <a:t>(1) </a:t>
            </a:r>
            <a:r>
              <a:rPr lang="zh-CN" altLang="en-US" sz="2400" dirty="0">
                <a:solidFill>
                  <a:srgbClr val="124062"/>
                </a:solidFill>
                <a:sym typeface="Wingdings" panose="05000000000000000000" pitchFamily="2" charset="2"/>
              </a:rPr>
              <a:t>模拟数据</a:t>
            </a:r>
            <a:r>
              <a:rPr lang="en-US" altLang="zh-CN" sz="2400" dirty="0">
                <a:solidFill>
                  <a:srgbClr val="124062"/>
                </a:solidFill>
                <a:sym typeface="Wingdings" panose="05000000000000000000" pitchFamily="2" charset="2"/>
              </a:rPr>
              <a:t> (2) </a:t>
            </a:r>
            <a:r>
              <a:rPr lang="zh-CN" altLang="en-US" sz="2400" dirty="0">
                <a:solidFill>
                  <a:srgbClr val="124062"/>
                </a:solidFill>
                <a:sym typeface="Wingdings" panose="05000000000000000000" pitchFamily="2" charset="2"/>
              </a:rPr>
              <a:t>真实的生物学测序数据</a:t>
            </a:r>
            <a:endParaRPr lang="en-US" altLang="zh-CN" sz="2400" dirty="0">
              <a:solidFill>
                <a:srgbClr val="124062"/>
              </a:solidFill>
              <a:sym typeface="Wingdings" panose="05000000000000000000" pitchFamily="2" charset="2"/>
            </a:endParaRPr>
          </a:p>
          <a:p>
            <a:pPr marL="800100" lvl="1" indent="-342900">
              <a:buFont typeface="Arial" panose="020B0604020202020204" pitchFamily="34" charset="0"/>
              <a:buChar char="•"/>
            </a:pPr>
            <a:endParaRPr lang="en-US" altLang="zh-CN" sz="2400" dirty="0">
              <a:solidFill>
                <a:srgbClr val="124062"/>
              </a:solidFill>
              <a:sym typeface="Wingdings" panose="05000000000000000000" pitchFamily="2" charset="2"/>
            </a:endParaRPr>
          </a:p>
          <a:p>
            <a:pPr marL="342900" indent="-342900">
              <a:buFont typeface="Arial" panose="020B0604020202020204" pitchFamily="34" charset="0"/>
              <a:buChar char="•"/>
            </a:pPr>
            <a:r>
              <a:rPr lang="zh-CN" altLang="en-US" sz="2400" b="1" dirty="0">
                <a:solidFill>
                  <a:srgbClr val="124062"/>
                </a:solidFill>
              </a:rPr>
              <a:t>实验设计</a:t>
            </a:r>
            <a:endParaRPr lang="en-US" altLang="zh-CN" sz="2400" b="1" dirty="0">
              <a:solidFill>
                <a:srgbClr val="124062"/>
              </a:solidFill>
            </a:endParaRPr>
          </a:p>
          <a:p>
            <a:pPr marL="800100" lvl="1" indent="-342900">
              <a:buFont typeface="Arial" panose="020B0604020202020204" pitchFamily="34" charset="0"/>
              <a:buChar char="•"/>
            </a:pPr>
            <a:r>
              <a:rPr lang="zh-CN" altLang="en-US" sz="2400" dirty="0">
                <a:solidFill>
                  <a:srgbClr val="124062"/>
                </a:solidFill>
              </a:rPr>
              <a:t>文章先生成一个模拟数据集，来对上面提到的工具进行差异表达的比较分析。接着将时序分析工具与传统两两比较的软件进行了对比。最后在一个真实的数据集</a:t>
            </a:r>
            <a:r>
              <a:rPr lang="en-US" altLang="zh-CN" sz="2400" dirty="0">
                <a:solidFill>
                  <a:srgbClr val="124062"/>
                </a:solidFill>
              </a:rPr>
              <a:t>(GSE69822)</a:t>
            </a:r>
            <a:r>
              <a:rPr lang="zh-CN" altLang="en-US" sz="2400" dirty="0">
                <a:solidFill>
                  <a:srgbClr val="124062"/>
                </a:solidFill>
              </a:rPr>
              <a:t>上测试表现最好的软件</a:t>
            </a:r>
            <a:endParaRPr lang="en-US" altLang="zh-CN" sz="2400" dirty="0">
              <a:solidFill>
                <a:srgbClr val="124062"/>
              </a:solidFill>
            </a:endParaRPr>
          </a:p>
          <a:p>
            <a:pPr marL="800100" lvl="1" indent="-342900">
              <a:buFont typeface="Arial" panose="020B0604020202020204" pitchFamily="34" charset="0"/>
              <a:buChar char="•"/>
            </a:pPr>
            <a:endParaRPr lang="en-US" altLang="zh-CN" sz="2400" dirty="0">
              <a:solidFill>
                <a:srgbClr val="124062"/>
              </a:solidFill>
              <a:sym typeface="Wingdings" panose="05000000000000000000" pitchFamily="2" charset="2"/>
            </a:endParaRPr>
          </a:p>
          <a:p>
            <a:pPr marL="342900" indent="-342900">
              <a:buFont typeface="Arial" panose="020B0604020202020204" pitchFamily="34" charset="0"/>
              <a:buChar char="•"/>
            </a:pPr>
            <a:r>
              <a:rPr lang="zh-CN" altLang="en-US" sz="2400" b="1" dirty="0">
                <a:solidFill>
                  <a:srgbClr val="124062"/>
                </a:solidFill>
              </a:rPr>
              <a:t>计算资源</a:t>
            </a:r>
            <a:endParaRPr lang="en-US" altLang="zh-CN" sz="2400" b="1" dirty="0">
              <a:solidFill>
                <a:srgbClr val="124062"/>
              </a:solidFill>
            </a:endParaRPr>
          </a:p>
          <a:p>
            <a:pPr marL="800100" lvl="1" indent="-342900">
              <a:buFont typeface="Arial" panose="020B0604020202020204" pitchFamily="34" charset="0"/>
              <a:buChar char="•"/>
            </a:pPr>
            <a:r>
              <a:rPr lang="zh-CN" altLang="en-US" sz="2400" dirty="0">
                <a:solidFill>
                  <a:srgbClr val="124062"/>
                </a:solidFill>
              </a:rPr>
              <a:t>酷睿</a:t>
            </a:r>
            <a:r>
              <a:rPr lang="en-US" altLang="zh-CN" sz="2400" dirty="0">
                <a:solidFill>
                  <a:srgbClr val="124062"/>
                </a:solidFill>
              </a:rPr>
              <a:t>I7</a:t>
            </a:r>
            <a:r>
              <a:rPr lang="zh-CN" altLang="en-US" sz="2400" dirty="0">
                <a:solidFill>
                  <a:srgbClr val="124062"/>
                </a:solidFill>
              </a:rPr>
              <a:t>的</a:t>
            </a:r>
            <a:r>
              <a:rPr lang="en-US" altLang="zh-CN" sz="2400" dirty="0">
                <a:solidFill>
                  <a:srgbClr val="124062"/>
                </a:solidFill>
              </a:rPr>
              <a:t>MacBook Pro, 16G</a:t>
            </a:r>
            <a:r>
              <a:rPr lang="zh-CN" altLang="en-US" sz="2400" dirty="0">
                <a:solidFill>
                  <a:srgbClr val="124062"/>
                </a:solidFill>
              </a:rPr>
              <a:t>的内存</a:t>
            </a:r>
            <a:endParaRPr lang="en-US" altLang="zh-CN" sz="2400" dirty="0">
              <a:solidFill>
                <a:srgbClr val="124062"/>
              </a:solidFill>
            </a:endParaRPr>
          </a:p>
          <a:p>
            <a:pPr marL="800100" lvl="1" indent="-342900">
              <a:buFont typeface="Arial" panose="020B0604020202020204" pitchFamily="34" charset="0"/>
              <a:buChar char="•"/>
            </a:pPr>
            <a:r>
              <a:rPr lang="zh-CN" altLang="en-US" sz="2400" dirty="0">
                <a:solidFill>
                  <a:srgbClr val="124062"/>
                </a:solidFill>
              </a:rPr>
              <a:t>为了加速时间，将数据集分为多个子集进行运算</a:t>
            </a:r>
            <a:endParaRPr lang="en-US" altLang="zh-CN" sz="2400" dirty="0">
              <a:solidFill>
                <a:srgbClr val="124062"/>
              </a:solidFill>
            </a:endParaRPr>
          </a:p>
          <a:p>
            <a:pPr marL="800100" lvl="1" indent="-342900">
              <a:buFont typeface="Arial" panose="020B0604020202020204" pitchFamily="34" charset="0"/>
              <a:buChar char="•"/>
            </a:pPr>
            <a:endParaRPr lang="en-US" altLang="zh-CN" sz="2400" dirty="0">
              <a:solidFill>
                <a:srgbClr val="124062"/>
              </a:solidFill>
            </a:endParaRPr>
          </a:p>
          <a:p>
            <a:pPr marL="342900" indent="-342900">
              <a:buFont typeface="Arial" panose="020B0604020202020204" pitchFamily="34" charset="0"/>
              <a:buChar char="•"/>
            </a:pPr>
            <a:r>
              <a:rPr lang="zh-CN" altLang="en-US" sz="2400" b="1" dirty="0">
                <a:solidFill>
                  <a:srgbClr val="124062"/>
                </a:solidFill>
              </a:rPr>
              <a:t>参数设置</a:t>
            </a:r>
            <a:endParaRPr lang="en-US" altLang="zh-CN" sz="2400" b="1" dirty="0">
              <a:solidFill>
                <a:srgbClr val="124062"/>
              </a:solidFill>
            </a:endParaRPr>
          </a:p>
          <a:p>
            <a:pPr marL="800100" lvl="1" indent="-342900">
              <a:buFont typeface="Arial" panose="020B0604020202020204" pitchFamily="34" charset="0"/>
              <a:buChar char="•"/>
            </a:pPr>
            <a:r>
              <a:rPr lang="zh-CN" altLang="en-US" sz="2400" dirty="0">
                <a:solidFill>
                  <a:srgbClr val="124062"/>
                </a:solidFill>
              </a:rPr>
              <a:t>差异分析的</a:t>
            </a:r>
            <a:r>
              <a:rPr lang="en-US" altLang="zh-CN" sz="2400" dirty="0">
                <a:solidFill>
                  <a:srgbClr val="124062"/>
                </a:solidFill>
              </a:rPr>
              <a:t>P-value </a:t>
            </a:r>
            <a:r>
              <a:rPr lang="zh-CN" altLang="en-US" sz="2400" dirty="0">
                <a:solidFill>
                  <a:srgbClr val="124062"/>
                </a:solidFill>
              </a:rPr>
              <a:t>设置为 </a:t>
            </a:r>
            <a:r>
              <a:rPr lang="en-US" altLang="zh-CN" sz="2400" dirty="0">
                <a:solidFill>
                  <a:srgbClr val="124062"/>
                </a:solidFill>
              </a:rPr>
              <a:t>0.01 </a:t>
            </a:r>
            <a:endParaRPr lang="zh-CN" altLang="en-US" sz="2400" dirty="0">
              <a:solidFill>
                <a:srgbClr val="124062"/>
              </a:solidFill>
              <a:latin typeface="微软雅黑" panose="020B0503020204020204" pitchFamily="34" charset="-122"/>
              <a:ea typeface="微软雅黑" panose="020B0503020204020204" pitchFamily="34" charset="-122"/>
            </a:endParaRPr>
          </a:p>
        </p:txBody>
      </p:sp>
      <p:pic>
        <p:nvPicPr>
          <p:cNvPr id="3" name="图片 2">
            <a:extLst>
              <a:ext uri="{FF2B5EF4-FFF2-40B4-BE49-F238E27FC236}">
                <a16:creationId xmlns:a16="http://schemas.microsoft.com/office/drawing/2014/main" id="{21B6551A-E5B1-4502-85B1-EC8873DDB47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32838" y="1579994"/>
            <a:ext cx="3753069" cy="3698011"/>
          </a:xfrm>
          <a:prstGeom prst="rect">
            <a:avLst/>
          </a:prstGeom>
        </p:spPr>
      </p:pic>
    </p:spTree>
    <p:extLst>
      <p:ext uri="{BB962C8B-B14F-4D97-AF65-F5344CB8AC3E}">
        <p14:creationId xmlns:p14="http://schemas.microsoft.com/office/powerpoint/2010/main" val="1647915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3" name="直接连接符 22" descr="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
          <p:cNvCxnSpPr/>
          <p:nvPr/>
        </p:nvCxnSpPr>
        <p:spPr>
          <a:xfrm flipH="1">
            <a:off x="232314" y="862486"/>
            <a:ext cx="7200000" cy="0"/>
          </a:xfrm>
          <a:prstGeom prst="line">
            <a:avLst/>
          </a:prstGeom>
          <a:ln w="12700">
            <a:solidFill>
              <a:srgbClr val="537285"/>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直接连接符 23" descr="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
          <p:cNvCxnSpPr/>
          <p:nvPr/>
        </p:nvCxnSpPr>
        <p:spPr>
          <a:xfrm flipH="1">
            <a:off x="232314" y="943448"/>
            <a:ext cx="7200000" cy="0"/>
          </a:xfrm>
          <a:prstGeom prst="line">
            <a:avLst/>
          </a:prstGeom>
          <a:ln w="38100">
            <a:solidFill>
              <a:srgbClr val="12406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9" name="文本框 8" descr="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
            <a:extLst>
              <a:ext uri="{FF2B5EF4-FFF2-40B4-BE49-F238E27FC236}">
                <a16:creationId xmlns:a16="http://schemas.microsoft.com/office/drawing/2014/main" id="{D105BA95-D692-4012-B131-4C67876EBCB2}"/>
              </a:ext>
            </a:extLst>
          </p:cNvPr>
          <p:cNvSpPr txBox="1"/>
          <p:nvPr/>
        </p:nvSpPr>
        <p:spPr>
          <a:xfrm>
            <a:off x="232313" y="245346"/>
            <a:ext cx="10253790" cy="1384995"/>
          </a:xfrm>
          <a:prstGeom prst="rect">
            <a:avLst/>
          </a:prstGeom>
          <a:noFill/>
        </p:spPr>
        <p:txBody>
          <a:bodyPr wrap="square" rtlCol="0">
            <a:spAutoFit/>
          </a:bodyPr>
          <a:lstStyle/>
          <a:p>
            <a:r>
              <a:rPr lang="zh-CN" altLang="en-US" sz="2800" b="1" dirty="0">
                <a:solidFill>
                  <a:srgbClr val="124062"/>
                </a:solidFill>
                <a:latin typeface="微软雅黑" panose="020B0503020204020204" pitchFamily="34" charset="-122"/>
                <a:ea typeface="微软雅黑" panose="020B0503020204020204" pitchFamily="34" charset="-122"/>
              </a:rPr>
              <a:t>写作思路</a:t>
            </a:r>
            <a:r>
              <a:rPr lang="en-US" altLang="zh-CN" sz="2800" b="1" dirty="0">
                <a:solidFill>
                  <a:srgbClr val="124062"/>
                </a:solidFill>
                <a:latin typeface="微软雅黑" panose="020B0503020204020204" pitchFamily="34" charset="-122"/>
                <a:ea typeface="微软雅黑" panose="020B0503020204020204" pitchFamily="34" charset="-122"/>
              </a:rPr>
              <a:t>-</a:t>
            </a:r>
            <a:r>
              <a:rPr lang="zh-CN" altLang="en-US" sz="2800" b="1" dirty="0">
                <a:solidFill>
                  <a:srgbClr val="124062"/>
                </a:solidFill>
                <a:latin typeface="微软雅黑" panose="020B0503020204020204" pitchFamily="34" charset="-122"/>
                <a:ea typeface="微软雅黑" panose="020B0503020204020204" pitchFamily="34" charset="-122"/>
              </a:rPr>
              <a:t>第二步：算法优劣的衡量指标</a:t>
            </a:r>
          </a:p>
          <a:p>
            <a:endParaRPr lang="en-US" altLang="zh-CN" sz="2800" b="1" dirty="0">
              <a:solidFill>
                <a:srgbClr val="124062"/>
              </a:solidFill>
              <a:latin typeface="微软雅黑" panose="020B0503020204020204" pitchFamily="34" charset="-122"/>
              <a:ea typeface="微软雅黑" panose="020B0503020204020204" pitchFamily="34" charset="-122"/>
            </a:endParaRPr>
          </a:p>
          <a:p>
            <a:r>
              <a:rPr lang="en-US" altLang="zh-CN" sz="2800" b="1" dirty="0">
                <a:solidFill>
                  <a:srgbClr val="124062"/>
                </a:solidFill>
                <a:latin typeface="微软雅黑" panose="020B0503020204020204" pitchFamily="34" charset="-122"/>
                <a:ea typeface="微软雅黑" panose="020B0503020204020204" pitchFamily="34" charset="-122"/>
              </a:rPr>
              <a:t> </a:t>
            </a:r>
            <a:endParaRPr lang="zh-CN" altLang="en-US" sz="2800" b="1" dirty="0">
              <a:solidFill>
                <a:srgbClr val="124062"/>
              </a:solidFill>
              <a:latin typeface="微软雅黑" panose="020B0503020204020204" pitchFamily="34" charset="-122"/>
              <a:ea typeface="微软雅黑" panose="020B0503020204020204" pitchFamily="34" charset="-122"/>
              <a:cs typeface="Kartika" panose="02020503030404060203" pitchFamily="18" charset="0"/>
            </a:endParaRPr>
          </a:p>
        </p:txBody>
      </p:sp>
      <p:pic>
        <p:nvPicPr>
          <p:cNvPr id="6" name="图片 5">
            <a:extLst>
              <a:ext uri="{FF2B5EF4-FFF2-40B4-BE49-F238E27FC236}">
                <a16:creationId xmlns:a16="http://schemas.microsoft.com/office/drawing/2014/main" id="{66C312EB-CCBF-42A2-B68E-B683B0C245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2312" y="1295248"/>
            <a:ext cx="11586385" cy="4267504"/>
          </a:xfrm>
          <a:prstGeom prst="rect">
            <a:avLst/>
          </a:prstGeom>
        </p:spPr>
      </p:pic>
      <p:sp>
        <p:nvSpPr>
          <p:cNvPr id="3" name="矩形 2">
            <a:extLst>
              <a:ext uri="{FF2B5EF4-FFF2-40B4-BE49-F238E27FC236}">
                <a16:creationId xmlns:a16="http://schemas.microsoft.com/office/drawing/2014/main" id="{AF072FD5-20F9-47D0-8270-66A9184604C1}"/>
              </a:ext>
            </a:extLst>
          </p:cNvPr>
          <p:cNvSpPr/>
          <p:nvPr/>
        </p:nvSpPr>
        <p:spPr>
          <a:xfrm>
            <a:off x="1401097" y="1630341"/>
            <a:ext cx="10253790" cy="43276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0157494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a:extLst>
              <a:ext uri="{FF2B5EF4-FFF2-40B4-BE49-F238E27FC236}">
                <a16:creationId xmlns:a16="http://schemas.microsoft.com/office/drawing/2014/main" id="{8C329AB4-5368-4E7C-9198-E3963A1BC6FE}"/>
              </a:ext>
            </a:extLst>
          </p:cNvPr>
          <p:cNvSpPr txBox="1"/>
          <p:nvPr/>
        </p:nvSpPr>
        <p:spPr>
          <a:xfrm>
            <a:off x="500206" y="263930"/>
            <a:ext cx="4191343" cy="461665"/>
          </a:xfrm>
          <a:prstGeom prst="rect">
            <a:avLst/>
          </a:prstGeom>
          <a:noFill/>
        </p:spPr>
        <p:txBody>
          <a:bodyPr wrap="square" rtlCol="0">
            <a:spAutoFit/>
          </a:bodyPr>
          <a:lstStyle/>
          <a:p>
            <a:r>
              <a:rPr lang="zh-CN" altLang="en-US" sz="2400" b="1" dirty="0">
                <a:solidFill>
                  <a:srgbClr val="124062"/>
                </a:solidFill>
                <a:latin typeface="微软雅黑" panose="020B0503020204020204" pitchFamily="34" charset="-122"/>
                <a:ea typeface="微软雅黑" panose="020B0503020204020204" pitchFamily="34" charset="-122"/>
              </a:rPr>
              <a:t>第二步：算法优劣的衡量指标</a:t>
            </a:r>
          </a:p>
        </p:txBody>
      </p:sp>
      <p:pic>
        <p:nvPicPr>
          <p:cNvPr id="4" name="图片 3">
            <a:extLst>
              <a:ext uri="{FF2B5EF4-FFF2-40B4-BE49-F238E27FC236}">
                <a16:creationId xmlns:a16="http://schemas.microsoft.com/office/drawing/2014/main" id="{F42C101F-52B1-45D2-B266-8ACAC2E534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0206" y="963570"/>
            <a:ext cx="3950896" cy="3529773"/>
          </a:xfrm>
          <a:prstGeom prst="rect">
            <a:avLst/>
          </a:prstGeom>
        </p:spPr>
      </p:pic>
      <p:pic>
        <p:nvPicPr>
          <p:cNvPr id="8" name="图片 7">
            <a:extLst>
              <a:ext uri="{FF2B5EF4-FFF2-40B4-BE49-F238E27FC236}">
                <a16:creationId xmlns:a16="http://schemas.microsoft.com/office/drawing/2014/main" id="{0BFA87C8-DBD4-48B0-8644-C2706A409EB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11214" y="963570"/>
            <a:ext cx="3950896" cy="3612028"/>
          </a:xfrm>
          <a:prstGeom prst="rect">
            <a:avLst/>
          </a:prstGeom>
        </p:spPr>
      </p:pic>
      <p:pic>
        <p:nvPicPr>
          <p:cNvPr id="12" name="图片 11">
            <a:extLst>
              <a:ext uri="{FF2B5EF4-FFF2-40B4-BE49-F238E27FC236}">
                <a16:creationId xmlns:a16="http://schemas.microsoft.com/office/drawing/2014/main" id="{5845B4A2-40B0-4BA4-A99C-53444DB5F1E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17850" y="4748439"/>
            <a:ext cx="3798415" cy="1846743"/>
          </a:xfrm>
          <a:prstGeom prst="rect">
            <a:avLst/>
          </a:prstGeom>
        </p:spPr>
      </p:pic>
      <p:pic>
        <p:nvPicPr>
          <p:cNvPr id="7" name="图片 6">
            <a:extLst>
              <a:ext uri="{FF2B5EF4-FFF2-40B4-BE49-F238E27FC236}">
                <a16:creationId xmlns:a16="http://schemas.microsoft.com/office/drawing/2014/main" id="{792BE59C-7F87-403E-9E63-99308C9CF7F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00206" y="4748439"/>
            <a:ext cx="6295372" cy="2109561"/>
          </a:xfrm>
          <a:prstGeom prst="rect">
            <a:avLst/>
          </a:prstGeom>
        </p:spPr>
      </p:pic>
      <p:sp>
        <p:nvSpPr>
          <p:cNvPr id="2" name="文本框 1">
            <a:extLst>
              <a:ext uri="{FF2B5EF4-FFF2-40B4-BE49-F238E27FC236}">
                <a16:creationId xmlns:a16="http://schemas.microsoft.com/office/drawing/2014/main" id="{B38E07B6-38E4-4D4D-93C8-AC24A85CCBD9}"/>
              </a:ext>
            </a:extLst>
          </p:cNvPr>
          <p:cNvSpPr txBox="1"/>
          <p:nvPr/>
        </p:nvSpPr>
        <p:spPr>
          <a:xfrm>
            <a:off x="2605106" y="3305640"/>
            <a:ext cx="1091380" cy="369332"/>
          </a:xfrm>
          <a:prstGeom prst="rect">
            <a:avLst/>
          </a:prstGeom>
          <a:noFill/>
        </p:spPr>
        <p:txBody>
          <a:bodyPr wrap="square" rtlCol="0">
            <a:spAutoFit/>
          </a:bodyPr>
          <a:lstStyle/>
          <a:p>
            <a:r>
              <a:rPr lang="en-US" altLang="zh-CN" b="1" dirty="0">
                <a:solidFill>
                  <a:srgbClr val="124062"/>
                </a:solidFill>
                <a:latin typeface="微软雅黑" panose="020B0503020204020204" pitchFamily="34" charset="-122"/>
                <a:ea typeface="微软雅黑" panose="020B0503020204020204" pitchFamily="34" charset="-122"/>
              </a:rPr>
              <a:t>ROC</a:t>
            </a:r>
            <a:endParaRPr lang="zh-CN" altLang="en-US" b="1" dirty="0">
              <a:solidFill>
                <a:srgbClr val="124062"/>
              </a:solidFill>
              <a:latin typeface="微软雅黑" panose="020B0503020204020204" pitchFamily="34" charset="-122"/>
              <a:ea typeface="微软雅黑" panose="020B0503020204020204" pitchFamily="34" charset="-122"/>
            </a:endParaRPr>
          </a:p>
        </p:txBody>
      </p:sp>
      <p:pic>
        <p:nvPicPr>
          <p:cNvPr id="5" name="图片 4">
            <a:extLst>
              <a:ext uri="{FF2B5EF4-FFF2-40B4-BE49-F238E27FC236}">
                <a16:creationId xmlns:a16="http://schemas.microsoft.com/office/drawing/2014/main" id="{87CAF5CA-A42B-4C73-A96C-E02E131B634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008679" y="1208917"/>
            <a:ext cx="3183321" cy="1225018"/>
          </a:xfrm>
          <a:prstGeom prst="rect">
            <a:avLst/>
          </a:prstGeom>
        </p:spPr>
      </p:pic>
    </p:spTree>
    <p:extLst>
      <p:ext uri="{BB962C8B-B14F-4D97-AF65-F5344CB8AC3E}">
        <p14:creationId xmlns:p14="http://schemas.microsoft.com/office/powerpoint/2010/main" val="10630205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3" name="直接连接符 22" descr="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
          <p:cNvCxnSpPr/>
          <p:nvPr/>
        </p:nvCxnSpPr>
        <p:spPr>
          <a:xfrm flipH="1">
            <a:off x="338824" y="1319686"/>
            <a:ext cx="7200000" cy="0"/>
          </a:xfrm>
          <a:prstGeom prst="line">
            <a:avLst/>
          </a:prstGeom>
          <a:ln w="12700">
            <a:solidFill>
              <a:srgbClr val="537285"/>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7" name="圆角矩形 26"/>
          <p:cNvSpPr/>
          <p:nvPr/>
        </p:nvSpPr>
        <p:spPr>
          <a:xfrm rot="2700000">
            <a:off x="1162000" y="216166"/>
            <a:ext cx="898359" cy="898359"/>
          </a:xfrm>
          <a:prstGeom prst="roundRect">
            <a:avLst>
              <a:gd name="adj" fmla="val 0"/>
            </a:avLst>
          </a:prstGeom>
          <a:solidFill>
            <a:srgbClr val="537285"/>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圆角矩形 27"/>
          <p:cNvSpPr/>
          <p:nvPr/>
        </p:nvSpPr>
        <p:spPr>
          <a:xfrm rot="2700000">
            <a:off x="635353" y="216167"/>
            <a:ext cx="898359" cy="898359"/>
          </a:xfrm>
          <a:prstGeom prst="roundRect">
            <a:avLst>
              <a:gd name="adj" fmla="val 0"/>
            </a:avLst>
          </a:prstGeom>
          <a:solidFill>
            <a:srgbClr val="537285"/>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圆角矩形 28"/>
          <p:cNvSpPr/>
          <p:nvPr/>
        </p:nvSpPr>
        <p:spPr>
          <a:xfrm rot="2700000">
            <a:off x="898677" y="216166"/>
            <a:ext cx="898359" cy="898359"/>
          </a:xfrm>
          <a:prstGeom prst="roundRect">
            <a:avLst>
              <a:gd name="adj" fmla="val 0"/>
            </a:avLst>
          </a:prstGeom>
          <a:solidFill>
            <a:srgbClr val="124062"/>
          </a:solidFill>
          <a:ln w="349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文本框 42" descr="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
          <p:cNvSpPr txBox="1"/>
          <p:nvPr/>
        </p:nvSpPr>
        <p:spPr>
          <a:xfrm>
            <a:off x="961062" y="372957"/>
            <a:ext cx="780983" cy="584775"/>
          </a:xfrm>
          <a:prstGeom prst="rect">
            <a:avLst/>
          </a:prstGeom>
          <a:noFill/>
        </p:spPr>
        <p:txBody>
          <a:bodyPr wrap="none" rtlCol="0">
            <a:spAutoFit/>
          </a:bodyPr>
          <a:lstStyle/>
          <a:p>
            <a:r>
              <a:rPr lang="en-US" altLang="zh-CN" sz="3200" dirty="0">
                <a:solidFill>
                  <a:srgbClr val="FFFFFF"/>
                </a:solidFill>
                <a:latin typeface="Agency FB" panose="020B0503020202020204" pitchFamily="34" charset="0"/>
                <a:ea typeface="华文宋体" panose="02010600040101010101" pitchFamily="2" charset="-122"/>
              </a:rPr>
              <a:t>2019</a:t>
            </a:r>
            <a:endParaRPr lang="zh-CN" altLang="en-US" sz="3200" dirty="0">
              <a:solidFill>
                <a:srgbClr val="FFFFFF"/>
              </a:solidFill>
              <a:latin typeface="Agency FB" panose="020B0503020202020204" pitchFamily="34" charset="0"/>
              <a:ea typeface="华文宋体" panose="02010600040101010101" pitchFamily="2" charset="-122"/>
            </a:endParaRPr>
          </a:p>
        </p:txBody>
      </p:sp>
      <p:cxnSp>
        <p:nvCxnSpPr>
          <p:cNvPr id="24" name="直接连接符 23" descr="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
          <p:cNvCxnSpPr/>
          <p:nvPr/>
        </p:nvCxnSpPr>
        <p:spPr>
          <a:xfrm flipH="1">
            <a:off x="338824" y="1400648"/>
            <a:ext cx="7200000" cy="0"/>
          </a:xfrm>
          <a:prstGeom prst="line">
            <a:avLst/>
          </a:prstGeom>
          <a:ln w="38100">
            <a:solidFill>
              <a:srgbClr val="12406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9" name="文本框 8" descr="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
            <a:extLst>
              <a:ext uri="{FF2B5EF4-FFF2-40B4-BE49-F238E27FC236}">
                <a16:creationId xmlns:a16="http://schemas.microsoft.com/office/drawing/2014/main" id="{D105BA95-D692-4012-B131-4C67876EBCB2}"/>
              </a:ext>
            </a:extLst>
          </p:cNvPr>
          <p:cNvSpPr txBox="1"/>
          <p:nvPr/>
        </p:nvSpPr>
        <p:spPr>
          <a:xfrm>
            <a:off x="2364536" y="496068"/>
            <a:ext cx="6160032" cy="523220"/>
          </a:xfrm>
          <a:prstGeom prst="rect">
            <a:avLst/>
          </a:prstGeom>
          <a:noFill/>
        </p:spPr>
        <p:txBody>
          <a:bodyPr wrap="square" rtlCol="0">
            <a:spAutoFit/>
          </a:bodyPr>
          <a:lstStyle/>
          <a:p>
            <a:r>
              <a:rPr lang="zh-CN" altLang="en-US" sz="2800" b="1" dirty="0">
                <a:solidFill>
                  <a:srgbClr val="124062"/>
                </a:solidFill>
                <a:latin typeface="微软雅黑" panose="020B0503020204020204" pitchFamily="34" charset="-122"/>
                <a:ea typeface="微软雅黑" panose="020B0503020204020204" pitchFamily="34" charset="-122"/>
                <a:cs typeface="Kartika" panose="02020503030404060203" pitchFamily="18" charset="0"/>
              </a:rPr>
              <a:t>算法比较结果</a:t>
            </a:r>
          </a:p>
        </p:txBody>
      </p:sp>
      <p:sp>
        <p:nvSpPr>
          <p:cNvPr id="11" name="文本框 10">
            <a:extLst>
              <a:ext uri="{FF2B5EF4-FFF2-40B4-BE49-F238E27FC236}">
                <a16:creationId xmlns:a16="http://schemas.microsoft.com/office/drawing/2014/main" id="{7AD693E8-5148-4F52-B242-C10C300C91B0}"/>
              </a:ext>
            </a:extLst>
          </p:cNvPr>
          <p:cNvSpPr txBox="1"/>
          <p:nvPr/>
        </p:nvSpPr>
        <p:spPr>
          <a:xfrm>
            <a:off x="449296" y="1901000"/>
            <a:ext cx="10074388" cy="4154984"/>
          </a:xfrm>
          <a:prstGeom prst="rect">
            <a:avLst/>
          </a:prstGeom>
          <a:noFill/>
        </p:spPr>
        <p:txBody>
          <a:bodyPr wrap="square" rtlCol="0">
            <a:spAutoFit/>
          </a:bodyPr>
          <a:lstStyle/>
          <a:p>
            <a:pPr marL="342900" indent="-342900">
              <a:buFont typeface="Arial" panose="020B0604020202020204" pitchFamily="34" charset="0"/>
              <a:buChar char="•"/>
            </a:pPr>
            <a:r>
              <a:rPr lang="zh-CN" altLang="en-US" sz="2400" b="1" dirty="0">
                <a:solidFill>
                  <a:srgbClr val="124062"/>
                </a:solidFill>
                <a:latin typeface="微软雅黑" panose="020B0503020204020204" pitchFamily="34" charset="-122"/>
                <a:ea typeface="微软雅黑" panose="020B0503020204020204" pitchFamily="34" charset="-122"/>
              </a:rPr>
              <a:t>在较短的时间序列上，常规的两两比较比大多数基于</a:t>
            </a:r>
            <a:r>
              <a:rPr lang="en-US" altLang="zh-CN" sz="2400" b="1" dirty="0">
                <a:solidFill>
                  <a:srgbClr val="124062"/>
                </a:solidFill>
                <a:latin typeface="微软雅黑" panose="020B0503020204020204" pitchFamily="34" charset="-122"/>
                <a:ea typeface="微软雅黑" panose="020B0503020204020204" pitchFamily="34" charset="-122"/>
              </a:rPr>
              <a:t>Time course</a:t>
            </a:r>
            <a:r>
              <a:rPr lang="zh-CN" altLang="en-US" sz="2400" b="1" dirty="0">
                <a:solidFill>
                  <a:srgbClr val="124062"/>
                </a:solidFill>
                <a:latin typeface="微软雅黑" panose="020B0503020204020204" pitchFamily="34" charset="-122"/>
                <a:ea typeface="微软雅黑" panose="020B0503020204020204" pitchFamily="34" charset="-122"/>
              </a:rPr>
              <a:t>的差异分析工具好得多</a:t>
            </a:r>
            <a:r>
              <a:rPr lang="en-US" altLang="zh-CN" sz="2400" b="1" dirty="0">
                <a:solidFill>
                  <a:srgbClr val="124062"/>
                </a:solidFill>
                <a:latin typeface="微软雅黑" panose="020B0503020204020204" pitchFamily="34" charset="-122"/>
                <a:ea typeface="微软雅黑" panose="020B0503020204020204" pitchFamily="34" charset="-122"/>
              </a:rPr>
              <a:t>(</a:t>
            </a:r>
            <a:r>
              <a:rPr lang="en-US" altLang="zh-CN" sz="2400" b="1" dirty="0">
                <a:solidFill>
                  <a:srgbClr val="FF0000"/>
                </a:solidFill>
                <a:latin typeface="微软雅黑" panose="020B0503020204020204" pitchFamily="34" charset="-122"/>
                <a:ea typeface="微软雅黑" panose="020B0503020204020204" pitchFamily="34" charset="-122"/>
              </a:rPr>
              <a:t>ImpulseDE2</a:t>
            </a:r>
            <a:r>
              <a:rPr lang="zh-CN" altLang="en-US" sz="2400" b="1" dirty="0">
                <a:solidFill>
                  <a:srgbClr val="124062"/>
                </a:solidFill>
                <a:latin typeface="微软雅黑" panose="020B0503020204020204" pitchFamily="34" charset="-122"/>
                <a:ea typeface="微软雅黑" panose="020B0503020204020204" pitchFamily="34" charset="-122"/>
              </a:rPr>
              <a:t>除外</a:t>
            </a:r>
            <a:r>
              <a:rPr lang="en-US" altLang="zh-CN" sz="2400" b="1" dirty="0">
                <a:solidFill>
                  <a:srgbClr val="124062"/>
                </a:solidFill>
                <a:latin typeface="微软雅黑" panose="020B0503020204020204" pitchFamily="34" charset="-122"/>
                <a:ea typeface="微软雅黑" panose="020B0503020204020204" pitchFamily="34" charset="-122"/>
              </a:rPr>
              <a:t>)</a:t>
            </a:r>
          </a:p>
          <a:p>
            <a:pPr marL="342900" indent="-342900">
              <a:buFont typeface="Arial" panose="020B0604020202020204" pitchFamily="34" charset="0"/>
              <a:buChar char="•"/>
            </a:pPr>
            <a:endParaRPr lang="en-US" altLang="zh-CN" sz="2400" b="1" dirty="0">
              <a:solidFill>
                <a:srgbClr val="124062"/>
              </a:solidFill>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r>
              <a:rPr lang="zh-CN" altLang="en-US" sz="2400" b="1" dirty="0">
                <a:solidFill>
                  <a:srgbClr val="124062"/>
                </a:solidFill>
                <a:latin typeface="微软雅黑" panose="020B0503020204020204" pitchFamily="34" charset="-122"/>
                <a:ea typeface="微软雅黑" panose="020B0503020204020204" pitchFamily="34" charset="-122"/>
              </a:rPr>
              <a:t>大多数工具识别不出基因表达随时间变化的微弱模式改变</a:t>
            </a:r>
            <a:endParaRPr lang="en-US" altLang="zh-CN" sz="2400" b="1" dirty="0">
              <a:solidFill>
                <a:srgbClr val="124062"/>
              </a:solidFill>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endParaRPr lang="en-US" altLang="zh-CN" sz="2400" b="1" dirty="0">
              <a:solidFill>
                <a:srgbClr val="124062"/>
              </a:solidFill>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r>
              <a:rPr lang="zh-CN" altLang="en-US" sz="2400" b="1" dirty="0">
                <a:solidFill>
                  <a:srgbClr val="124062"/>
                </a:solidFill>
                <a:latin typeface="微软雅黑" panose="020B0503020204020204" pitchFamily="34" charset="-122"/>
                <a:ea typeface="微软雅黑" panose="020B0503020204020204" pitchFamily="34" charset="-122"/>
              </a:rPr>
              <a:t>增加样本数或者增加采样时间点可以提高统计效能</a:t>
            </a:r>
            <a:endParaRPr lang="en-US" altLang="zh-CN" sz="2400" b="1" dirty="0">
              <a:solidFill>
                <a:srgbClr val="124062"/>
              </a:solidFill>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endParaRPr lang="en-US" altLang="zh-CN" sz="2400" b="1" dirty="0">
              <a:solidFill>
                <a:srgbClr val="124062"/>
              </a:solidFill>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r>
              <a:rPr lang="zh-CN" altLang="en-US" sz="2400" b="1" dirty="0">
                <a:solidFill>
                  <a:srgbClr val="124062"/>
                </a:solidFill>
                <a:latin typeface="微软雅黑" panose="020B0503020204020204" pitchFamily="34" charset="-122"/>
                <a:ea typeface="微软雅黑" panose="020B0503020204020204" pitchFamily="34" charset="-122"/>
              </a:rPr>
              <a:t>几种工具得到的差异候选基因的功能注释十分相似</a:t>
            </a:r>
            <a:endParaRPr lang="en-US" altLang="zh-CN" sz="2400" b="1" dirty="0">
              <a:solidFill>
                <a:srgbClr val="124062"/>
              </a:solidFill>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endParaRPr lang="en-US" altLang="zh-CN" sz="2400" b="1" dirty="0">
              <a:solidFill>
                <a:srgbClr val="124062"/>
              </a:solidFill>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r>
              <a:rPr lang="en-US" altLang="zh-CN" sz="2400" b="1" dirty="0" err="1">
                <a:solidFill>
                  <a:srgbClr val="FF0000"/>
                </a:solidFill>
                <a:latin typeface="微软雅黑" panose="020B0503020204020204" pitchFamily="34" charset="-122"/>
                <a:ea typeface="微软雅黑" panose="020B0503020204020204" pitchFamily="34" charset="-122"/>
              </a:rPr>
              <a:t>splineTC</a:t>
            </a:r>
            <a:r>
              <a:rPr lang="en-US" altLang="zh-CN" sz="2400" b="1" dirty="0">
                <a:solidFill>
                  <a:srgbClr val="124062"/>
                </a:solidFill>
                <a:latin typeface="微软雅黑" panose="020B0503020204020204" pitchFamily="34" charset="-122"/>
                <a:ea typeface="微软雅黑" panose="020B0503020204020204" pitchFamily="34" charset="-122"/>
              </a:rPr>
              <a:t> </a:t>
            </a:r>
            <a:r>
              <a:rPr lang="zh-CN" altLang="en-US" sz="2400" b="1" dirty="0">
                <a:solidFill>
                  <a:srgbClr val="124062"/>
                </a:solidFill>
                <a:latin typeface="微软雅黑" panose="020B0503020204020204" pitchFamily="34" charset="-122"/>
                <a:ea typeface="微软雅黑" panose="020B0503020204020204" pitchFamily="34" charset="-122"/>
              </a:rPr>
              <a:t>和</a:t>
            </a:r>
            <a:r>
              <a:rPr lang="en-US" altLang="zh-CN" sz="2400" b="1" dirty="0">
                <a:solidFill>
                  <a:srgbClr val="124062"/>
                </a:solidFill>
                <a:latin typeface="微软雅黑" panose="020B0503020204020204" pitchFamily="34" charset="-122"/>
                <a:ea typeface="微软雅黑" panose="020B0503020204020204" pitchFamily="34" charset="-122"/>
              </a:rPr>
              <a:t> </a:t>
            </a:r>
            <a:r>
              <a:rPr lang="en-US" altLang="zh-CN" sz="2400" b="1" dirty="0" err="1">
                <a:solidFill>
                  <a:srgbClr val="FF0000"/>
                </a:solidFill>
                <a:latin typeface="微软雅黑" panose="020B0503020204020204" pitchFamily="34" charset="-122"/>
                <a:ea typeface="微软雅黑" panose="020B0503020204020204" pitchFamily="34" charset="-122"/>
              </a:rPr>
              <a:t>maSigPro</a:t>
            </a:r>
            <a:r>
              <a:rPr lang="en-US" altLang="zh-CN" sz="2400" b="1" dirty="0">
                <a:solidFill>
                  <a:srgbClr val="124062"/>
                </a:solidFill>
                <a:latin typeface="微软雅黑" panose="020B0503020204020204" pitchFamily="34" charset="-122"/>
                <a:ea typeface="微软雅黑" panose="020B0503020204020204" pitchFamily="34" charset="-122"/>
              </a:rPr>
              <a:t> </a:t>
            </a:r>
            <a:r>
              <a:rPr lang="zh-CN" altLang="en-US" sz="2400" b="1" dirty="0">
                <a:solidFill>
                  <a:srgbClr val="124062"/>
                </a:solidFill>
                <a:latin typeface="微软雅黑" panose="020B0503020204020204" pitchFamily="34" charset="-122"/>
                <a:ea typeface="微软雅黑" panose="020B0503020204020204" pitchFamily="34" charset="-122"/>
              </a:rPr>
              <a:t>在长时程的序列数据上整体表现良好</a:t>
            </a:r>
            <a:br>
              <a:rPr lang="en-US" altLang="zh-CN" sz="2400" dirty="0"/>
            </a:br>
            <a:endParaRPr lang="zh-CN" altLang="en-US" sz="2400" b="1" dirty="0">
              <a:solidFill>
                <a:srgbClr val="124062"/>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184920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163711" y="2798493"/>
            <a:ext cx="1094507" cy="1202450"/>
            <a:chOff x="2521038" y="2206761"/>
            <a:chExt cx="624189" cy="736484"/>
          </a:xfrm>
        </p:grpSpPr>
        <p:sp>
          <p:nvSpPr>
            <p:cNvPr id="21" name="任意多边形 20"/>
            <p:cNvSpPr/>
            <p:nvPr/>
          </p:nvSpPr>
          <p:spPr>
            <a:xfrm>
              <a:off x="2521038" y="2206761"/>
              <a:ext cx="624189" cy="736484"/>
            </a:xfrm>
            <a:custGeom>
              <a:avLst/>
              <a:gdLst>
                <a:gd name="connsiteX0" fmla="*/ 0 w 1506471"/>
                <a:gd name="connsiteY0" fmla="*/ 655315 h 1310630"/>
                <a:gd name="connsiteX1" fmla="*/ 327658 w 1506471"/>
                <a:gd name="connsiteY1" fmla="*/ 0 h 1310630"/>
                <a:gd name="connsiteX2" fmla="*/ 1178814 w 1506471"/>
                <a:gd name="connsiteY2" fmla="*/ 0 h 1310630"/>
                <a:gd name="connsiteX3" fmla="*/ 1506471 w 1506471"/>
                <a:gd name="connsiteY3" fmla="*/ 655315 h 1310630"/>
                <a:gd name="connsiteX4" fmla="*/ 1178814 w 1506471"/>
                <a:gd name="connsiteY4" fmla="*/ 1310630 h 1310630"/>
                <a:gd name="connsiteX5" fmla="*/ 327658 w 1506471"/>
                <a:gd name="connsiteY5" fmla="*/ 1310630 h 1310630"/>
                <a:gd name="connsiteX6" fmla="*/ 0 w 1506471"/>
                <a:gd name="connsiteY6" fmla="*/ 655315 h 1310630"/>
                <a:gd name="connsiteX0-1" fmla="*/ 761425 w 1506470"/>
                <a:gd name="connsiteY0-2" fmla="*/ 0 h 1359090"/>
                <a:gd name="connsiteX1-3" fmla="*/ 1506469 w 1506470"/>
                <a:gd name="connsiteY1-4" fmla="*/ 333523 h 1359090"/>
                <a:gd name="connsiteX2-5" fmla="*/ 1506469 w 1506470"/>
                <a:gd name="connsiteY2-6" fmla="*/ 1074028 h 1359090"/>
                <a:gd name="connsiteX3-7" fmla="*/ 753235 w 1506470"/>
                <a:gd name="connsiteY3-8" fmla="*/ 1359090 h 1359090"/>
                <a:gd name="connsiteX4-9" fmla="*/ 0 w 1506470"/>
                <a:gd name="connsiteY4-10" fmla="*/ 1074028 h 1359090"/>
                <a:gd name="connsiteX5-11" fmla="*/ 0 w 1506470"/>
                <a:gd name="connsiteY5-12" fmla="*/ 333523 h 1359090"/>
                <a:gd name="connsiteX6-13" fmla="*/ 761425 w 1506470"/>
                <a:gd name="connsiteY6-14" fmla="*/ 0 h 1359090"/>
                <a:gd name="connsiteX0-15" fmla="*/ 761425 w 1506469"/>
                <a:gd name="connsiteY0-16" fmla="*/ 0 h 1365148"/>
                <a:gd name="connsiteX1-17" fmla="*/ 1506469 w 1506469"/>
                <a:gd name="connsiteY1-18" fmla="*/ 333523 h 1365148"/>
                <a:gd name="connsiteX2-19" fmla="*/ 1506469 w 1506469"/>
                <a:gd name="connsiteY2-20" fmla="*/ 1074028 h 1365148"/>
                <a:gd name="connsiteX3-21" fmla="*/ 753235 w 1506469"/>
                <a:gd name="connsiteY3-22" fmla="*/ 1365148 h 1365148"/>
                <a:gd name="connsiteX4-23" fmla="*/ 0 w 1506469"/>
                <a:gd name="connsiteY4-24" fmla="*/ 1074028 h 1365148"/>
                <a:gd name="connsiteX5-25" fmla="*/ 0 w 1506469"/>
                <a:gd name="connsiteY5-26" fmla="*/ 333523 h 1365148"/>
                <a:gd name="connsiteX6-27" fmla="*/ 761425 w 1506469"/>
                <a:gd name="connsiteY6-28" fmla="*/ 0 h 136514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1506469" h="1365148">
                  <a:moveTo>
                    <a:pt x="761425" y="0"/>
                  </a:moveTo>
                  <a:lnTo>
                    <a:pt x="1506469" y="333523"/>
                  </a:lnTo>
                  <a:lnTo>
                    <a:pt x="1506469" y="1074028"/>
                  </a:lnTo>
                  <a:lnTo>
                    <a:pt x="753235" y="1365148"/>
                  </a:lnTo>
                  <a:lnTo>
                    <a:pt x="0" y="1074028"/>
                  </a:lnTo>
                  <a:lnTo>
                    <a:pt x="0" y="333523"/>
                  </a:lnTo>
                  <a:lnTo>
                    <a:pt x="761425" y="0"/>
                  </a:lnTo>
                  <a:close/>
                </a:path>
              </a:pathLst>
            </a:custGeom>
            <a:noFill/>
            <a:ln w="28575">
              <a:solidFill>
                <a:srgbClr val="124062"/>
              </a:solidFill>
            </a:ln>
            <a:effectLst>
              <a:outerShdw blurRad="50800" dist="38100" dir="5400000" algn="t" rotWithShape="0">
                <a:prstClr val="black">
                  <a:alpha val="40000"/>
                </a:prstClr>
              </a:outerShdw>
            </a:effectLst>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72320" tIns="313012" rIns="272321" bIns="313011" numCol="1" spcCol="1270" anchor="ctr" anchorCtr="0">
              <a:noAutofit/>
            </a:bodyPr>
            <a:lstStyle/>
            <a:p>
              <a:pPr algn="ctr" defTabSz="2133547">
                <a:lnSpc>
                  <a:spcPct val="90000"/>
                </a:lnSpc>
                <a:spcBef>
                  <a:spcPct val="0"/>
                </a:spcBef>
                <a:spcAft>
                  <a:spcPct val="35000"/>
                </a:spcAft>
              </a:pPr>
              <a:endParaRPr lang="zh-CN" altLang="en-US" sz="4400"/>
            </a:p>
          </p:txBody>
        </p:sp>
        <p:sp>
          <p:nvSpPr>
            <p:cNvPr id="22" name="矩形 21"/>
            <p:cNvSpPr/>
            <p:nvPr/>
          </p:nvSpPr>
          <p:spPr>
            <a:xfrm>
              <a:off x="2600058" y="2342077"/>
              <a:ext cx="463672" cy="471272"/>
            </a:xfrm>
            <a:prstGeom prst="rect">
              <a:avLst/>
            </a:prstGeom>
          </p:spPr>
          <p:txBody>
            <a:bodyPr wrap="none">
              <a:spAutoFit/>
            </a:bodyPr>
            <a:lstStyle/>
            <a:p>
              <a:pPr algn="ctr"/>
              <a:r>
                <a:rPr lang="en-US" altLang="zh-CN" sz="4400" b="1" dirty="0">
                  <a:solidFill>
                    <a:srgbClr val="124062"/>
                  </a:solidFill>
                  <a:latin typeface="Arial" panose="020B0604020202020204"/>
                  <a:ea typeface="微软雅黑" panose="020B0503020204020204" charset="-122"/>
                  <a:sym typeface="Calibri" panose="020F0502020204030204" pitchFamily="34" charset="0"/>
                </a:rPr>
                <a:t>04</a:t>
              </a:r>
              <a:endParaRPr lang="zh-CN" altLang="en-US" sz="4400" b="1" dirty="0">
                <a:solidFill>
                  <a:srgbClr val="124062"/>
                </a:solidFill>
              </a:endParaRPr>
            </a:p>
          </p:txBody>
        </p:sp>
      </p:grpSp>
      <p:cxnSp>
        <p:nvCxnSpPr>
          <p:cNvPr id="41" name="直接连接符 40"/>
          <p:cNvCxnSpPr/>
          <p:nvPr/>
        </p:nvCxnSpPr>
        <p:spPr>
          <a:xfrm flipV="1">
            <a:off x="8663296" y="547216"/>
            <a:ext cx="2699901" cy="1393271"/>
          </a:xfrm>
          <a:prstGeom prst="line">
            <a:avLst/>
          </a:prstGeom>
          <a:ln>
            <a:solidFill>
              <a:srgbClr val="124062"/>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flipV="1">
            <a:off x="9060299" y="61571"/>
            <a:ext cx="2699901" cy="1393271"/>
          </a:xfrm>
          <a:prstGeom prst="line">
            <a:avLst/>
          </a:prstGeom>
          <a:ln w="3175">
            <a:solidFill>
              <a:srgbClr val="124062"/>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flipV="1">
            <a:off x="10226984" y="239377"/>
            <a:ext cx="2699901" cy="1393271"/>
          </a:xfrm>
          <a:prstGeom prst="line">
            <a:avLst/>
          </a:prstGeom>
          <a:ln>
            <a:solidFill>
              <a:srgbClr val="124062"/>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flipV="1">
            <a:off x="10623987" y="-246268"/>
            <a:ext cx="2699901" cy="1393271"/>
          </a:xfrm>
          <a:prstGeom prst="line">
            <a:avLst/>
          </a:prstGeom>
          <a:ln w="3175">
            <a:gradFill>
              <a:gsLst>
                <a:gs pos="0">
                  <a:srgbClr val="FCF873">
                    <a:alpha val="50000"/>
                  </a:srgbClr>
                </a:gs>
                <a:gs pos="100000">
                  <a:srgbClr val="DCAA1F">
                    <a:alpha val="50000"/>
                  </a:srgbClr>
                </a:gs>
              </a:gsLst>
              <a:lin ang="5400000" scaled="1"/>
            </a:gradFill>
          </a:ln>
        </p:spPr>
        <p:style>
          <a:lnRef idx="1">
            <a:schemeClr val="accent1"/>
          </a:lnRef>
          <a:fillRef idx="0">
            <a:schemeClr val="accent1"/>
          </a:fillRef>
          <a:effectRef idx="0">
            <a:schemeClr val="accent1"/>
          </a:effectRef>
          <a:fontRef idx="minor">
            <a:schemeClr val="tx1"/>
          </a:fontRef>
        </p:style>
      </p:cxnSp>
      <p:sp>
        <p:nvSpPr>
          <p:cNvPr id="26" name="TextBox 6">
            <a:extLst>
              <a:ext uri="{FF2B5EF4-FFF2-40B4-BE49-F238E27FC236}">
                <a16:creationId xmlns:a16="http://schemas.microsoft.com/office/drawing/2014/main" id="{A4D7D273-BDD4-4796-9B5A-485DDDD1E93C}"/>
              </a:ext>
            </a:extLst>
          </p:cNvPr>
          <p:cNvSpPr txBox="1">
            <a:spLocks noChangeArrowheads="1"/>
          </p:cNvSpPr>
          <p:nvPr/>
        </p:nvSpPr>
        <p:spPr bwMode="auto">
          <a:xfrm>
            <a:off x="3672246" y="3014997"/>
            <a:ext cx="1467314"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vl2pPr/>
            <a:lvl3pPr/>
            <a:lvl4pPr/>
            <a:lvl5pPr/>
            <a:lvl6pPr/>
            <a:lvl7pPr/>
            <a:lvl8pPr/>
            <a:lvl9pPr/>
          </a:lstStyle>
          <a:p>
            <a:pPr marL="0" lvl="1"/>
            <a:r>
              <a:rPr lang="zh-CN" altLang="en-US" sz="4400" dirty="0">
                <a:solidFill>
                  <a:srgbClr val="124062"/>
                </a:solidFill>
                <a:latin typeface="微软雅黑" pitchFamily="34" charset="-122"/>
                <a:ea typeface="微软雅黑" pitchFamily="34" charset="-122"/>
              </a:rPr>
              <a:t>实践</a:t>
            </a:r>
          </a:p>
        </p:txBody>
      </p:sp>
    </p:spTree>
    <p:extLst>
      <p:ext uri="{BB962C8B-B14F-4D97-AF65-F5344CB8AC3E}">
        <p14:creationId xmlns:p14="http://schemas.microsoft.com/office/powerpoint/2010/main" val="16927293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3" name="直接连接符 22" descr="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
          <p:cNvCxnSpPr/>
          <p:nvPr/>
        </p:nvCxnSpPr>
        <p:spPr>
          <a:xfrm flipH="1">
            <a:off x="338824" y="1319686"/>
            <a:ext cx="7200000" cy="0"/>
          </a:xfrm>
          <a:prstGeom prst="line">
            <a:avLst/>
          </a:prstGeom>
          <a:ln w="12700">
            <a:solidFill>
              <a:srgbClr val="537285"/>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7" name="圆角矩形 26"/>
          <p:cNvSpPr/>
          <p:nvPr/>
        </p:nvSpPr>
        <p:spPr>
          <a:xfrm rot="2700000">
            <a:off x="1162000" y="216166"/>
            <a:ext cx="898359" cy="898359"/>
          </a:xfrm>
          <a:prstGeom prst="roundRect">
            <a:avLst>
              <a:gd name="adj" fmla="val 0"/>
            </a:avLst>
          </a:prstGeom>
          <a:solidFill>
            <a:srgbClr val="537285"/>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圆角矩形 27"/>
          <p:cNvSpPr/>
          <p:nvPr/>
        </p:nvSpPr>
        <p:spPr>
          <a:xfrm rot="2700000">
            <a:off x="635353" y="216167"/>
            <a:ext cx="898359" cy="898359"/>
          </a:xfrm>
          <a:prstGeom prst="roundRect">
            <a:avLst>
              <a:gd name="adj" fmla="val 0"/>
            </a:avLst>
          </a:prstGeom>
          <a:solidFill>
            <a:srgbClr val="537285"/>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圆角矩形 28"/>
          <p:cNvSpPr/>
          <p:nvPr/>
        </p:nvSpPr>
        <p:spPr>
          <a:xfrm rot="2700000">
            <a:off x="898677" y="216166"/>
            <a:ext cx="898359" cy="898359"/>
          </a:xfrm>
          <a:prstGeom prst="roundRect">
            <a:avLst>
              <a:gd name="adj" fmla="val 0"/>
            </a:avLst>
          </a:prstGeom>
          <a:solidFill>
            <a:srgbClr val="124062"/>
          </a:solidFill>
          <a:ln w="349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文本框 42" descr="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
          <p:cNvSpPr txBox="1"/>
          <p:nvPr/>
        </p:nvSpPr>
        <p:spPr>
          <a:xfrm>
            <a:off x="961062" y="372957"/>
            <a:ext cx="780983" cy="584775"/>
          </a:xfrm>
          <a:prstGeom prst="rect">
            <a:avLst/>
          </a:prstGeom>
          <a:noFill/>
        </p:spPr>
        <p:txBody>
          <a:bodyPr wrap="none" rtlCol="0">
            <a:spAutoFit/>
          </a:bodyPr>
          <a:lstStyle/>
          <a:p>
            <a:r>
              <a:rPr lang="en-US" altLang="zh-CN" sz="3200" dirty="0">
                <a:solidFill>
                  <a:srgbClr val="FFFFFF"/>
                </a:solidFill>
                <a:latin typeface="Agency FB" panose="020B0503020202020204" pitchFamily="34" charset="0"/>
                <a:ea typeface="华文宋体" panose="02010600040101010101" pitchFamily="2" charset="-122"/>
              </a:rPr>
              <a:t>2019</a:t>
            </a:r>
            <a:endParaRPr lang="zh-CN" altLang="en-US" sz="3200" dirty="0">
              <a:solidFill>
                <a:srgbClr val="FFFFFF"/>
              </a:solidFill>
              <a:latin typeface="Agency FB" panose="020B0503020202020204" pitchFamily="34" charset="0"/>
              <a:ea typeface="华文宋体" panose="02010600040101010101" pitchFamily="2" charset="-122"/>
            </a:endParaRPr>
          </a:p>
        </p:txBody>
      </p:sp>
      <p:cxnSp>
        <p:nvCxnSpPr>
          <p:cNvPr id="24" name="直接连接符 23" descr="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
          <p:cNvCxnSpPr/>
          <p:nvPr/>
        </p:nvCxnSpPr>
        <p:spPr>
          <a:xfrm flipH="1">
            <a:off x="338824" y="1400648"/>
            <a:ext cx="7200000" cy="0"/>
          </a:xfrm>
          <a:prstGeom prst="line">
            <a:avLst/>
          </a:prstGeom>
          <a:ln w="38100">
            <a:solidFill>
              <a:srgbClr val="12406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 name="文本框 1">
            <a:extLst>
              <a:ext uri="{FF2B5EF4-FFF2-40B4-BE49-F238E27FC236}">
                <a16:creationId xmlns:a16="http://schemas.microsoft.com/office/drawing/2014/main" id="{47CBDFEF-4E2D-4BDE-BAD6-75B03B0A8A2D}"/>
              </a:ext>
            </a:extLst>
          </p:cNvPr>
          <p:cNvSpPr txBox="1"/>
          <p:nvPr/>
        </p:nvSpPr>
        <p:spPr>
          <a:xfrm>
            <a:off x="2509739" y="483005"/>
            <a:ext cx="3229897" cy="584775"/>
          </a:xfrm>
          <a:prstGeom prst="rect">
            <a:avLst/>
          </a:prstGeom>
          <a:noFill/>
        </p:spPr>
        <p:txBody>
          <a:bodyPr wrap="square" rtlCol="0">
            <a:spAutoFit/>
          </a:bodyPr>
          <a:lstStyle/>
          <a:p>
            <a:r>
              <a:rPr lang="zh-CN" altLang="en-US" sz="3200" b="1" dirty="0">
                <a:solidFill>
                  <a:srgbClr val="124062"/>
                </a:solidFill>
                <a:latin typeface="微软雅黑" panose="020B0503020204020204" pitchFamily="34" charset="-122"/>
                <a:ea typeface="微软雅黑" panose="020B0503020204020204" pitchFamily="34" charset="-122"/>
              </a:rPr>
              <a:t>上游分析</a:t>
            </a:r>
          </a:p>
        </p:txBody>
      </p:sp>
      <p:sp>
        <p:nvSpPr>
          <p:cNvPr id="3" name="文本框 2">
            <a:extLst>
              <a:ext uri="{FF2B5EF4-FFF2-40B4-BE49-F238E27FC236}">
                <a16:creationId xmlns:a16="http://schemas.microsoft.com/office/drawing/2014/main" id="{56FE493C-FC72-44E0-9029-50209B838D62}"/>
              </a:ext>
            </a:extLst>
          </p:cNvPr>
          <p:cNvSpPr txBox="1"/>
          <p:nvPr/>
        </p:nvSpPr>
        <p:spPr>
          <a:xfrm>
            <a:off x="712620" y="1858297"/>
            <a:ext cx="5383380" cy="2246769"/>
          </a:xfrm>
          <a:prstGeom prst="rect">
            <a:avLst/>
          </a:prstGeom>
          <a:noFill/>
        </p:spPr>
        <p:txBody>
          <a:bodyPr wrap="square" rtlCol="0">
            <a:spAutoFit/>
          </a:bodyPr>
          <a:lstStyle/>
          <a:p>
            <a:pPr marL="285750" indent="-285750">
              <a:buFont typeface="Arial" panose="020B0604020202020204" pitchFamily="34" charset="0"/>
              <a:buChar char="•"/>
            </a:pPr>
            <a:r>
              <a:rPr lang="zh-CN" altLang="en-US" sz="2800" dirty="0">
                <a:solidFill>
                  <a:srgbClr val="124062"/>
                </a:solidFill>
                <a:latin typeface="微软雅黑" panose="020B0503020204020204" pitchFamily="34" charset="-122"/>
                <a:ea typeface="微软雅黑" panose="020B0503020204020204" pitchFamily="34" charset="-122"/>
              </a:rPr>
              <a:t>数据质控 </a:t>
            </a:r>
            <a:r>
              <a:rPr lang="en-US" altLang="zh-CN" sz="2800" dirty="0" err="1">
                <a:solidFill>
                  <a:srgbClr val="124062"/>
                </a:solidFill>
                <a:latin typeface="微软雅黑" panose="020B0503020204020204" pitchFamily="34" charset="-122"/>
                <a:ea typeface="微软雅黑" panose="020B0503020204020204" pitchFamily="34" charset="-122"/>
              </a:rPr>
              <a:t>fastqc</a:t>
            </a:r>
            <a:r>
              <a:rPr lang="en-US" altLang="zh-CN" sz="2800" dirty="0">
                <a:solidFill>
                  <a:srgbClr val="124062"/>
                </a:solidFill>
                <a:latin typeface="微软雅黑" panose="020B0503020204020204" pitchFamily="34" charset="-122"/>
                <a:ea typeface="微软雅黑" panose="020B0503020204020204" pitchFamily="34" charset="-122"/>
              </a:rPr>
              <a:t> …</a:t>
            </a:r>
          </a:p>
          <a:p>
            <a:pPr marL="285750" indent="-285750">
              <a:buFont typeface="Arial" panose="020B0604020202020204" pitchFamily="34" charset="0"/>
              <a:buChar char="•"/>
            </a:pPr>
            <a:endParaRPr lang="en-US" altLang="zh-CN" sz="2800" dirty="0">
              <a:solidFill>
                <a:srgbClr val="124062"/>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2800" dirty="0">
                <a:solidFill>
                  <a:srgbClr val="124062"/>
                </a:solidFill>
                <a:latin typeface="微软雅黑" panose="020B0503020204020204" pitchFamily="34" charset="-122"/>
                <a:ea typeface="微软雅黑" panose="020B0503020204020204" pitchFamily="34" charset="-122"/>
              </a:rPr>
              <a:t>序列比对 </a:t>
            </a:r>
            <a:r>
              <a:rPr lang="en-US" altLang="zh-CN" sz="2800" dirty="0">
                <a:solidFill>
                  <a:srgbClr val="124062"/>
                </a:solidFill>
                <a:latin typeface="微软雅黑" panose="020B0503020204020204" pitchFamily="34" charset="-122"/>
                <a:ea typeface="微软雅黑" panose="020B0503020204020204" pitchFamily="34" charset="-122"/>
              </a:rPr>
              <a:t>STAR …</a:t>
            </a:r>
          </a:p>
          <a:p>
            <a:pPr marL="285750" indent="-285750">
              <a:buFont typeface="Arial" panose="020B0604020202020204" pitchFamily="34" charset="0"/>
              <a:buChar char="•"/>
            </a:pPr>
            <a:endParaRPr lang="en-US" altLang="zh-CN" sz="2800" dirty="0">
              <a:solidFill>
                <a:srgbClr val="124062"/>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2800" dirty="0">
                <a:solidFill>
                  <a:srgbClr val="124062"/>
                </a:solidFill>
                <a:latin typeface="微软雅黑" panose="020B0503020204020204" pitchFamily="34" charset="-122"/>
                <a:ea typeface="微软雅黑" panose="020B0503020204020204" pitchFamily="34" charset="-122"/>
              </a:rPr>
              <a:t>转录组定量 </a:t>
            </a:r>
            <a:r>
              <a:rPr lang="en-US" altLang="zh-CN" sz="2800" dirty="0" err="1">
                <a:solidFill>
                  <a:srgbClr val="124062"/>
                </a:solidFill>
                <a:latin typeface="微软雅黑" panose="020B0503020204020204" pitchFamily="34" charset="-122"/>
                <a:ea typeface="微软雅黑" panose="020B0503020204020204" pitchFamily="34" charset="-122"/>
              </a:rPr>
              <a:t>featureCounts</a:t>
            </a:r>
            <a:endParaRPr lang="zh-CN" altLang="en-US" sz="2800" dirty="0">
              <a:solidFill>
                <a:srgbClr val="124062"/>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1472674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1"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txBox="1">
            <a:spLocks noChangeArrowheads="1"/>
          </p:cNvSpPr>
          <p:nvPr/>
        </p:nvSpPr>
        <p:spPr bwMode="auto">
          <a:xfrm>
            <a:off x="169231" y="450795"/>
            <a:ext cx="3345605" cy="748988"/>
          </a:xfrm>
          <a:prstGeom prst="rect">
            <a:avLst/>
          </a:prstGeom>
          <a:noFill/>
          <a:ln>
            <a:noFill/>
          </a:ln>
        </p:spPr>
        <p:txBody>
          <a:bodyPr wrap="square">
            <a:spAutoFit/>
          </a:bodyPr>
          <a:lstStyle>
            <a:lvl1pPr>
              <a:defRPr sz="1300">
                <a:solidFill>
                  <a:schemeClr val="tx1"/>
                </a:solidFill>
                <a:latin typeface="Arial" panose="020B0604020202020204" pitchFamily="34" charset="0"/>
                <a:ea typeface="微软雅黑" panose="020B0503020204020204" charset="-122"/>
              </a:defRPr>
            </a:lvl1pPr>
            <a:lvl2pPr marL="742950" indent="-285750">
              <a:defRPr sz="1300">
                <a:solidFill>
                  <a:schemeClr val="tx1"/>
                </a:solidFill>
                <a:latin typeface="Arial" panose="020B0604020202020204" pitchFamily="34" charset="0"/>
                <a:ea typeface="微软雅黑" panose="020B0503020204020204" charset="-122"/>
              </a:defRPr>
            </a:lvl2pPr>
            <a:lvl3pPr marL="1143000" indent="-228600">
              <a:defRPr sz="1300">
                <a:solidFill>
                  <a:schemeClr val="tx1"/>
                </a:solidFill>
                <a:latin typeface="Arial" panose="020B0604020202020204" pitchFamily="34" charset="0"/>
                <a:ea typeface="微软雅黑" panose="020B0503020204020204" charset="-122"/>
              </a:defRPr>
            </a:lvl3pPr>
            <a:lvl4pPr marL="1600200" indent="-228600">
              <a:defRPr sz="1300">
                <a:solidFill>
                  <a:schemeClr val="tx1"/>
                </a:solidFill>
                <a:latin typeface="Arial" panose="020B0604020202020204" pitchFamily="34" charset="0"/>
                <a:ea typeface="微软雅黑" panose="020B0503020204020204" charset="-122"/>
              </a:defRPr>
            </a:lvl4pPr>
            <a:lvl5pPr marL="2057400" indent="-228600">
              <a:defRPr sz="1300">
                <a:solidFill>
                  <a:schemeClr val="tx1"/>
                </a:solidFill>
                <a:latin typeface="Arial" panose="020B0604020202020204" pitchFamily="34" charset="0"/>
                <a:ea typeface="微软雅黑" panose="020B050302020402020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charset="-122"/>
              </a:defRPr>
            </a:lvl9pPr>
          </a:lstStyle>
          <a:p>
            <a:pPr defTabSz="685783" fontAlgn="base">
              <a:spcBef>
                <a:spcPct val="0"/>
              </a:spcBef>
              <a:spcAft>
                <a:spcPct val="0"/>
              </a:spcAft>
            </a:pPr>
            <a:r>
              <a:rPr lang="en-US" altLang="zh-CN" sz="4267" dirty="0">
                <a:solidFill>
                  <a:srgbClr val="124062"/>
                </a:solidFill>
                <a:latin typeface="+mj-lt"/>
                <a:ea typeface="+mn-ea"/>
                <a:sym typeface="Calibri" panose="020F0502020204030204" pitchFamily="34" charset="0"/>
              </a:rPr>
              <a:t>CONTENTS</a:t>
            </a:r>
            <a:endParaRPr lang="en-US" altLang="zh-CN" sz="3733" dirty="0">
              <a:solidFill>
                <a:srgbClr val="124062"/>
              </a:solidFill>
              <a:latin typeface="+mj-lt"/>
              <a:ea typeface="+mn-ea"/>
              <a:sym typeface="Calibri" panose="020F0502020204030204" pitchFamily="34" charset="0"/>
            </a:endParaRPr>
          </a:p>
        </p:txBody>
      </p:sp>
      <p:cxnSp>
        <p:nvCxnSpPr>
          <p:cNvPr id="4" name="直接连接符 3"/>
          <p:cNvCxnSpPr/>
          <p:nvPr/>
        </p:nvCxnSpPr>
        <p:spPr>
          <a:xfrm>
            <a:off x="325865" y="1219345"/>
            <a:ext cx="421359" cy="0"/>
          </a:xfrm>
          <a:prstGeom prst="line">
            <a:avLst/>
          </a:prstGeom>
          <a:ln w="28575">
            <a:solidFill>
              <a:srgbClr val="537285"/>
            </a:solidFill>
          </a:ln>
        </p:spPr>
        <p:style>
          <a:lnRef idx="1">
            <a:schemeClr val="accent1"/>
          </a:lnRef>
          <a:fillRef idx="0">
            <a:schemeClr val="accent1"/>
          </a:fillRef>
          <a:effectRef idx="0">
            <a:schemeClr val="accent1"/>
          </a:effectRef>
          <a:fontRef idx="minor">
            <a:schemeClr val="tx1"/>
          </a:fontRef>
        </p:style>
      </p:cxnSp>
      <p:grpSp>
        <p:nvGrpSpPr>
          <p:cNvPr id="2" name="组合 1"/>
          <p:cNvGrpSpPr/>
          <p:nvPr/>
        </p:nvGrpSpPr>
        <p:grpSpPr>
          <a:xfrm>
            <a:off x="1024599" y="1632648"/>
            <a:ext cx="624189" cy="736484"/>
            <a:chOff x="2521038" y="2206761"/>
            <a:chExt cx="624189" cy="736484"/>
          </a:xfrm>
        </p:grpSpPr>
        <p:sp>
          <p:nvSpPr>
            <p:cNvPr id="21" name="任意多边形 20"/>
            <p:cNvSpPr/>
            <p:nvPr/>
          </p:nvSpPr>
          <p:spPr>
            <a:xfrm>
              <a:off x="2521038" y="2206761"/>
              <a:ext cx="624189" cy="736484"/>
            </a:xfrm>
            <a:custGeom>
              <a:avLst/>
              <a:gdLst>
                <a:gd name="connsiteX0" fmla="*/ 0 w 1506471"/>
                <a:gd name="connsiteY0" fmla="*/ 655315 h 1310630"/>
                <a:gd name="connsiteX1" fmla="*/ 327658 w 1506471"/>
                <a:gd name="connsiteY1" fmla="*/ 0 h 1310630"/>
                <a:gd name="connsiteX2" fmla="*/ 1178814 w 1506471"/>
                <a:gd name="connsiteY2" fmla="*/ 0 h 1310630"/>
                <a:gd name="connsiteX3" fmla="*/ 1506471 w 1506471"/>
                <a:gd name="connsiteY3" fmla="*/ 655315 h 1310630"/>
                <a:gd name="connsiteX4" fmla="*/ 1178814 w 1506471"/>
                <a:gd name="connsiteY4" fmla="*/ 1310630 h 1310630"/>
                <a:gd name="connsiteX5" fmla="*/ 327658 w 1506471"/>
                <a:gd name="connsiteY5" fmla="*/ 1310630 h 1310630"/>
                <a:gd name="connsiteX6" fmla="*/ 0 w 1506471"/>
                <a:gd name="connsiteY6" fmla="*/ 655315 h 1310630"/>
                <a:gd name="connsiteX0-1" fmla="*/ 761425 w 1506470"/>
                <a:gd name="connsiteY0-2" fmla="*/ 0 h 1359090"/>
                <a:gd name="connsiteX1-3" fmla="*/ 1506469 w 1506470"/>
                <a:gd name="connsiteY1-4" fmla="*/ 333523 h 1359090"/>
                <a:gd name="connsiteX2-5" fmla="*/ 1506469 w 1506470"/>
                <a:gd name="connsiteY2-6" fmla="*/ 1074028 h 1359090"/>
                <a:gd name="connsiteX3-7" fmla="*/ 753235 w 1506470"/>
                <a:gd name="connsiteY3-8" fmla="*/ 1359090 h 1359090"/>
                <a:gd name="connsiteX4-9" fmla="*/ 0 w 1506470"/>
                <a:gd name="connsiteY4-10" fmla="*/ 1074028 h 1359090"/>
                <a:gd name="connsiteX5-11" fmla="*/ 0 w 1506470"/>
                <a:gd name="connsiteY5-12" fmla="*/ 333523 h 1359090"/>
                <a:gd name="connsiteX6-13" fmla="*/ 761425 w 1506470"/>
                <a:gd name="connsiteY6-14" fmla="*/ 0 h 1359090"/>
                <a:gd name="connsiteX0-15" fmla="*/ 761425 w 1506469"/>
                <a:gd name="connsiteY0-16" fmla="*/ 0 h 1365148"/>
                <a:gd name="connsiteX1-17" fmla="*/ 1506469 w 1506469"/>
                <a:gd name="connsiteY1-18" fmla="*/ 333523 h 1365148"/>
                <a:gd name="connsiteX2-19" fmla="*/ 1506469 w 1506469"/>
                <a:gd name="connsiteY2-20" fmla="*/ 1074028 h 1365148"/>
                <a:gd name="connsiteX3-21" fmla="*/ 753235 w 1506469"/>
                <a:gd name="connsiteY3-22" fmla="*/ 1365148 h 1365148"/>
                <a:gd name="connsiteX4-23" fmla="*/ 0 w 1506469"/>
                <a:gd name="connsiteY4-24" fmla="*/ 1074028 h 1365148"/>
                <a:gd name="connsiteX5-25" fmla="*/ 0 w 1506469"/>
                <a:gd name="connsiteY5-26" fmla="*/ 333523 h 1365148"/>
                <a:gd name="connsiteX6-27" fmla="*/ 761425 w 1506469"/>
                <a:gd name="connsiteY6-28" fmla="*/ 0 h 136514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1506469" h="1365148">
                  <a:moveTo>
                    <a:pt x="761425" y="0"/>
                  </a:moveTo>
                  <a:lnTo>
                    <a:pt x="1506469" y="333523"/>
                  </a:lnTo>
                  <a:lnTo>
                    <a:pt x="1506469" y="1074028"/>
                  </a:lnTo>
                  <a:lnTo>
                    <a:pt x="753235" y="1365148"/>
                  </a:lnTo>
                  <a:lnTo>
                    <a:pt x="0" y="1074028"/>
                  </a:lnTo>
                  <a:lnTo>
                    <a:pt x="0" y="333523"/>
                  </a:lnTo>
                  <a:lnTo>
                    <a:pt x="761425" y="0"/>
                  </a:lnTo>
                  <a:close/>
                </a:path>
              </a:pathLst>
            </a:custGeom>
            <a:noFill/>
            <a:ln w="28575">
              <a:solidFill>
                <a:srgbClr val="124062"/>
              </a:solidFill>
            </a:ln>
            <a:effectLst>
              <a:outerShdw blurRad="50800" dist="38100" dir="5400000" algn="t" rotWithShape="0">
                <a:prstClr val="black">
                  <a:alpha val="40000"/>
                </a:prstClr>
              </a:outerShdw>
            </a:effectLst>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72320" tIns="313012" rIns="272321" bIns="313011" numCol="1" spcCol="1270" anchor="ctr" anchorCtr="0">
              <a:noAutofit/>
            </a:bodyPr>
            <a:lstStyle/>
            <a:p>
              <a:pPr algn="ctr" defTabSz="2133547">
                <a:lnSpc>
                  <a:spcPct val="90000"/>
                </a:lnSpc>
                <a:spcBef>
                  <a:spcPct val="0"/>
                </a:spcBef>
                <a:spcAft>
                  <a:spcPct val="35000"/>
                </a:spcAft>
              </a:pPr>
              <a:endParaRPr lang="zh-CN" altLang="en-US" sz="4800"/>
            </a:p>
          </p:txBody>
        </p:sp>
        <p:sp>
          <p:nvSpPr>
            <p:cNvPr id="22" name="矩形 21"/>
            <p:cNvSpPr/>
            <p:nvPr/>
          </p:nvSpPr>
          <p:spPr>
            <a:xfrm>
              <a:off x="2548803" y="2342077"/>
              <a:ext cx="566181" cy="502765"/>
            </a:xfrm>
            <a:prstGeom prst="rect">
              <a:avLst/>
            </a:prstGeom>
          </p:spPr>
          <p:txBody>
            <a:bodyPr wrap="none">
              <a:spAutoFit/>
            </a:bodyPr>
            <a:lstStyle/>
            <a:p>
              <a:pPr algn="ctr"/>
              <a:r>
                <a:rPr lang="en-US" altLang="zh-CN" sz="2667" b="1" dirty="0">
                  <a:solidFill>
                    <a:srgbClr val="124062"/>
                  </a:solidFill>
                  <a:latin typeface="Arial" panose="020B0604020202020204"/>
                  <a:ea typeface="微软雅黑" panose="020B0503020204020204" charset="-122"/>
                  <a:sym typeface="Calibri" panose="020F0502020204030204" pitchFamily="34" charset="0"/>
                </a:rPr>
                <a:t>01</a:t>
              </a:r>
              <a:endParaRPr lang="zh-CN" altLang="en-US" sz="2400" b="1" dirty="0">
                <a:solidFill>
                  <a:srgbClr val="124062"/>
                </a:solidFill>
              </a:endParaRPr>
            </a:p>
          </p:txBody>
        </p:sp>
      </p:grpSp>
      <p:grpSp>
        <p:nvGrpSpPr>
          <p:cNvPr id="3" name="组合 2"/>
          <p:cNvGrpSpPr/>
          <p:nvPr/>
        </p:nvGrpSpPr>
        <p:grpSpPr>
          <a:xfrm>
            <a:off x="1024599" y="2692516"/>
            <a:ext cx="624189" cy="736484"/>
            <a:chOff x="2521038" y="3806728"/>
            <a:chExt cx="624189" cy="736484"/>
          </a:xfrm>
        </p:grpSpPr>
        <p:sp>
          <p:nvSpPr>
            <p:cNvPr id="27" name="任意多边形 26"/>
            <p:cNvSpPr/>
            <p:nvPr/>
          </p:nvSpPr>
          <p:spPr>
            <a:xfrm>
              <a:off x="2521038" y="3806728"/>
              <a:ext cx="624189" cy="736484"/>
            </a:xfrm>
            <a:custGeom>
              <a:avLst/>
              <a:gdLst>
                <a:gd name="connsiteX0" fmla="*/ 0 w 1506471"/>
                <a:gd name="connsiteY0" fmla="*/ 655315 h 1310630"/>
                <a:gd name="connsiteX1" fmla="*/ 327658 w 1506471"/>
                <a:gd name="connsiteY1" fmla="*/ 0 h 1310630"/>
                <a:gd name="connsiteX2" fmla="*/ 1178814 w 1506471"/>
                <a:gd name="connsiteY2" fmla="*/ 0 h 1310630"/>
                <a:gd name="connsiteX3" fmla="*/ 1506471 w 1506471"/>
                <a:gd name="connsiteY3" fmla="*/ 655315 h 1310630"/>
                <a:gd name="connsiteX4" fmla="*/ 1178814 w 1506471"/>
                <a:gd name="connsiteY4" fmla="*/ 1310630 h 1310630"/>
                <a:gd name="connsiteX5" fmla="*/ 327658 w 1506471"/>
                <a:gd name="connsiteY5" fmla="*/ 1310630 h 1310630"/>
                <a:gd name="connsiteX6" fmla="*/ 0 w 1506471"/>
                <a:gd name="connsiteY6" fmla="*/ 655315 h 1310630"/>
                <a:gd name="connsiteX0-1" fmla="*/ 761425 w 1506470"/>
                <a:gd name="connsiteY0-2" fmla="*/ 0 h 1359090"/>
                <a:gd name="connsiteX1-3" fmla="*/ 1506469 w 1506470"/>
                <a:gd name="connsiteY1-4" fmla="*/ 333523 h 1359090"/>
                <a:gd name="connsiteX2-5" fmla="*/ 1506469 w 1506470"/>
                <a:gd name="connsiteY2-6" fmla="*/ 1074028 h 1359090"/>
                <a:gd name="connsiteX3-7" fmla="*/ 753235 w 1506470"/>
                <a:gd name="connsiteY3-8" fmla="*/ 1359090 h 1359090"/>
                <a:gd name="connsiteX4-9" fmla="*/ 0 w 1506470"/>
                <a:gd name="connsiteY4-10" fmla="*/ 1074028 h 1359090"/>
                <a:gd name="connsiteX5-11" fmla="*/ 0 w 1506470"/>
                <a:gd name="connsiteY5-12" fmla="*/ 333523 h 1359090"/>
                <a:gd name="connsiteX6-13" fmla="*/ 761425 w 1506470"/>
                <a:gd name="connsiteY6-14" fmla="*/ 0 h 1359090"/>
                <a:gd name="connsiteX0-15" fmla="*/ 761425 w 1506469"/>
                <a:gd name="connsiteY0-16" fmla="*/ 0 h 1365148"/>
                <a:gd name="connsiteX1-17" fmla="*/ 1506469 w 1506469"/>
                <a:gd name="connsiteY1-18" fmla="*/ 333523 h 1365148"/>
                <a:gd name="connsiteX2-19" fmla="*/ 1506469 w 1506469"/>
                <a:gd name="connsiteY2-20" fmla="*/ 1074028 h 1365148"/>
                <a:gd name="connsiteX3-21" fmla="*/ 753235 w 1506469"/>
                <a:gd name="connsiteY3-22" fmla="*/ 1365148 h 1365148"/>
                <a:gd name="connsiteX4-23" fmla="*/ 0 w 1506469"/>
                <a:gd name="connsiteY4-24" fmla="*/ 1074028 h 1365148"/>
                <a:gd name="connsiteX5-25" fmla="*/ 0 w 1506469"/>
                <a:gd name="connsiteY5-26" fmla="*/ 333523 h 1365148"/>
                <a:gd name="connsiteX6-27" fmla="*/ 761425 w 1506469"/>
                <a:gd name="connsiteY6-28" fmla="*/ 0 h 136514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1506469" h="1365148">
                  <a:moveTo>
                    <a:pt x="761425" y="0"/>
                  </a:moveTo>
                  <a:lnTo>
                    <a:pt x="1506469" y="333523"/>
                  </a:lnTo>
                  <a:lnTo>
                    <a:pt x="1506469" y="1074028"/>
                  </a:lnTo>
                  <a:lnTo>
                    <a:pt x="753235" y="1365148"/>
                  </a:lnTo>
                  <a:lnTo>
                    <a:pt x="0" y="1074028"/>
                  </a:lnTo>
                  <a:lnTo>
                    <a:pt x="0" y="333523"/>
                  </a:lnTo>
                  <a:lnTo>
                    <a:pt x="761425" y="0"/>
                  </a:lnTo>
                  <a:close/>
                </a:path>
              </a:pathLst>
            </a:custGeom>
            <a:noFill/>
            <a:ln w="28575">
              <a:solidFill>
                <a:srgbClr val="124062"/>
              </a:solidFill>
            </a:ln>
            <a:effectLst>
              <a:outerShdw blurRad="50800" dist="38100" dir="5400000" algn="t" rotWithShape="0">
                <a:prstClr val="black">
                  <a:alpha val="40000"/>
                </a:prstClr>
              </a:outerShdw>
            </a:effectLst>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72320" tIns="313012" rIns="272321" bIns="313011" numCol="1" spcCol="1270" anchor="ctr" anchorCtr="0">
              <a:noAutofit/>
            </a:bodyPr>
            <a:lstStyle/>
            <a:p>
              <a:pPr algn="ctr" defTabSz="2133547">
                <a:lnSpc>
                  <a:spcPct val="90000"/>
                </a:lnSpc>
                <a:spcBef>
                  <a:spcPct val="0"/>
                </a:spcBef>
                <a:spcAft>
                  <a:spcPct val="35000"/>
                </a:spcAft>
              </a:pPr>
              <a:endParaRPr lang="zh-CN" altLang="en-US" sz="4800"/>
            </a:p>
          </p:txBody>
        </p:sp>
        <p:sp>
          <p:nvSpPr>
            <p:cNvPr id="29" name="矩形 28"/>
            <p:cNvSpPr/>
            <p:nvPr/>
          </p:nvSpPr>
          <p:spPr>
            <a:xfrm>
              <a:off x="2548803" y="3942044"/>
              <a:ext cx="566181" cy="502765"/>
            </a:xfrm>
            <a:prstGeom prst="rect">
              <a:avLst/>
            </a:prstGeom>
          </p:spPr>
          <p:txBody>
            <a:bodyPr wrap="none">
              <a:spAutoFit/>
            </a:bodyPr>
            <a:lstStyle/>
            <a:p>
              <a:pPr algn="ctr"/>
              <a:r>
                <a:rPr lang="en-US" altLang="zh-CN" sz="2667" b="1" dirty="0">
                  <a:solidFill>
                    <a:srgbClr val="124062"/>
                  </a:solidFill>
                  <a:latin typeface="Arial" panose="020B0604020202020204"/>
                  <a:ea typeface="微软雅黑" panose="020B0503020204020204" charset="-122"/>
                  <a:sym typeface="Calibri" panose="020F0502020204030204" pitchFamily="34" charset="0"/>
                </a:rPr>
                <a:t>02</a:t>
              </a:r>
              <a:endParaRPr lang="zh-CN" altLang="en-US" sz="2400" b="1" dirty="0">
                <a:solidFill>
                  <a:srgbClr val="124062"/>
                </a:solidFill>
              </a:endParaRPr>
            </a:p>
          </p:txBody>
        </p:sp>
      </p:grpSp>
      <p:cxnSp>
        <p:nvCxnSpPr>
          <p:cNvPr id="41" name="直接连接符 40"/>
          <p:cNvCxnSpPr/>
          <p:nvPr/>
        </p:nvCxnSpPr>
        <p:spPr>
          <a:xfrm flipV="1">
            <a:off x="8663296" y="547216"/>
            <a:ext cx="2699901" cy="1393271"/>
          </a:xfrm>
          <a:prstGeom prst="line">
            <a:avLst/>
          </a:prstGeom>
          <a:ln>
            <a:solidFill>
              <a:srgbClr val="124062"/>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flipV="1">
            <a:off x="9060299" y="61571"/>
            <a:ext cx="2699901" cy="1393271"/>
          </a:xfrm>
          <a:prstGeom prst="line">
            <a:avLst/>
          </a:prstGeom>
          <a:ln w="3175">
            <a:solidFill>
              <a:srgbClr val="124062"/>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flipV="1">
            <a:off x="10226984" y="239377"/>
            <a:ext cx="2699901" cy="1393271"/>
          </a:xfrm>
          <a:prstGeom prst="line">
            <a:avLst/>
          </a:prstGeom>
          <a:ln>
            <a:solidFill>
              <a:srgbClr val="124062"/>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flipV="1">
            <a:off x="10623987" y="-246268"/>
            <a:ext cx="2699901" cy="1393271"/>
          </a:xfrm>
          <a:prstGeom prst="line">
            <a:avLst/>
          </a:prstGeom>
          <a:ln w="3175">
            <a:gradFill>
              <a:gsLst>
                <a:gs pos="0">
                  <a:srgbClr val="FCF873">
                    <a:alpha val="50000"/>
                  </a:srgbClr>
                </a:gs>
                <a:gs pos="100000">
                  <a:srgbClr val="DCAA1F">
                    <a:alpha val="50000"/>
                  </a:srgbClr>
                </a:gs>
              </a:gsLst>
              <a:lin ang="5400000" scaled="1"/>
            </a:gradFill>
          </a:ln>
        </p:spPr>
        <p:style>
          <a:lnRef idx="1">
            <a:schemeClr val="accent1"/>
          </a:lnRef>
          <a:fillRef idx="0">
            <a:schemeClr val="accent1"/>
          </a:fillRef>
          <a:effectRef idx="0">
            <a:schemeClr val="accent1"/>
          </a:effectRef>
          <a:fontRef idx="minor">
            <a:schemeClr val="tx1"/>
          </a:fontRef>
        </p:style>
      </p:cxnSp>
      <p:sp>
        <p:nvSpPr>
          <p:cNvPr id="28" name="TextBox 6">
            <a:extLst>
              <a:ext uri="{FF2B5EF4-FFF2-40B4-BE49-F238E27FC236}">
                <a16:creationId xmlns:a16="http://schemas.microsoft.com/office/drawing/2014/main" id="{24ECCE21-E113-436E-B10A-8CD74704DA79}"/>
              </a:ext>
            </a:extLst>
          </p:cNvPr>
          <p:cNvSpPr txBox="1">
            <a:spLocks noChangeArrowheads="1"/>
          </p:cNvSpPr>
          <p:nvPr/>
        </p:nvSpPr>
        <p:spPr bwMode="auto">
          <a:xfrm>
            <a:off x="1998440" y="4042353"/>
            <a:ext cx="8930115" cy="50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vl2pPr/>
            <a:lvl3pPr/>
            <a:lvl4pPr/>
            <a:lvl5pPr/>
            <a:lvl6pPr/>
            <a:lvl7pPr/>
            <a:lvl8pPr/>
            <a:lvl9pPr/>
          </a:lstStyle>
          <a:p>
            <a:pPr marL="0" lvl="1"/>
            <a:r>
              <a:rPr lang="zh-CN" altLang="en-US" sz="2667" dirty="0">
                <a:solidFill>
                  <a:srgbClr val="124062"/>
                </a:solidFill>
                <a:latin typeface="微软雅黑" pitchFamily="34" charset="-122"/>
                <a:ea typeface="微软雅黑" pitchFamily="34" charset="-122"/>
              </a:rPr>
              <a:t>几种基于时间序列转录组数据的差异基因分析算法比较</a:t>
            </a:r>
          </a:p>
        </p:txBody>
      </p:sp>
      <p:sp>
        <p:nvSpPr>
          <p:cNvPr id="26" name="TextBox 6">
            <a:extLst>
              <a:ext uri="{FF2B5EF4-FFF2-40B4-BE49-F238E27FC236}">
                <a16:creationId xmlns:a16="http://schemas.microsoft.com/office/drawing/2014/main" id="{A4D7D273-BDD4-4796-9B5A-485DDDD1E93C}"/>
              </a:ext>
            </a:extLst>
          </p:cNvPr>
          <p:cNvSpPr txBox="1">
            <a:spLocks noChangeArrowheads="1"/>
          </p:cNvSpPr>
          <p:nvPr/>
        </p:nvSpPr>
        <p:spPr bwMode="auto">
          <a:xfrm>
            <a:off x="2026205" y="1729599"/>
            <a:ext cx="4062861" cy="50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vl2pPr/>
            <a:lvl3pPr/>
            <a:lvl4pPr/>
            <a:lvl5pPr/>
            <a:lvl6pPr/>
            <a:lvl7pPr/>
            <a:lvl8pPr/>
            <a:lvl9pPr/>
          </a:lstStyle>
          <a:p>
            <a:pPr marL="0" lvl="1"/>
            <a:r>
              <a:rPr lang="zh-CN" altLang="en-US" sz="2667" dirty="0">
                <a:solidFill>
                  <a:srgbClr val="124062"/>
                </a:solidFill>
                <a:latin typeface="微软雅黑" pitchFamily="34" charset="-122"/>
                <a:ea typeface="微软雅黑" pitchFamily="34" charset="-122"/>
              </a:rPr>
              <a:t>什么是时间序列转录组</a:t>
            </a:r>
          </a:p>
        </p:txBody>
      </p:sp>
      <p:grpSp>
        <p:nvGrpSpPr>
          <p:cNvPr id="20" name="组合 19">
            <a:extLst>
              <a:ext uri="{FF2B5EF4-FFF2-40B4-BE49-F238E27FC236}">
                <a16:creationId xmlns:a16="http://schemas.microsoft.com/office/drawing/2014/main" id="{AB6A0DF0-69A0-49A5-AC04-EE3E41C45B64}"/>
              </a:ext>
            </a:extLst>
          </p:cNvPr>
          <p:cNvGrpSpPr/>
          <p:nvPr/>
        </p:nvGrpSpPr>
        <p:grpSpPr>
          <a:xfrm>
            <a:off x="1024599" y="3890158"/>
            <a:ext cx="624189" cy="736484"/>
            <a:chOff x="2503751" y="5406695"/>
            <a:chExt cx="624189" cy="736484"/>
          </a:xfrm>
        </p:grpSpPr>
        <p:sp>
          <p:nvSpPr>
            <p:cNvPr id="23" name="任意多边形 23">
              <a:extLst>
                <a:ext uri="{FF2B5EF4-FFF2-40B4-BE49-F238E27FC236}">
                  <a16:creationId xmlns:a16="http://schemas.microsoft.com/office/drawing/2014/main" id="{0432FAC8-73D9-4567-A6F8-FE8EC719E269}"/>
                </a:ext>
              </a:extLst>
            </p:cNvPr>
            <p:cNvSpPr/>
            <p:nvPr/>
          </p:nvSpPr>
          <p:spPr>
            <a:xfrm>
              <a:off x="2503751" y="5406695"/>
              <a:ext cx="624189" cy="736484"/>
            </a:xfrm>
            <a:custGeom>
              <a:avLst/>
              <a:gdLst>
                <a:gd name="connsiteX0" fmla="*/ 0 w 1506471"/>
                <a:gd name="connsiteY0" fmla="*/ 655315 h 1310630"/>
                <a:gd name="connsiteX1" fmla="*/ 327658 w 1506471"/>
                <a:gd name="connsiteY1" fmla="*/ 0 h 1310630"/>
                <a:gd name="connsiteX2" fmla="*/ 1178814 w 1506471"/>
                <a:gd name="connsiteY2" fmla="*/ 0 h 1310630"/>
                <a:gd name="connsiteX3" fmla="*/ 1506471 w 1506471"/>
                <a:gd name="connsiteY3" fmla="*/ 655315 h 1310630"/>
                <a:gd name="connsiteX4" fmla="*/ 1178814 w 1506471"/>
                <a:gd name="connsiteY4" fmla="*/ 1310630 h 1310630"/>
                <a:gd name="connsiteX5" fmla="*/ 327658 w 1506471"/>
                <a:gd name="connsiteY5" fmla="*/ 1310630 h 1310630"/>
                <a:gd name="connsiteX6" fmla="*/ 0 w 1506471"/>
                <a:gd name="connsiteY6" fmla="*/ 655315 h 1310630"/>
                <a:gd name="connsiteX0-1" fmla="*/ 761425 w 1506470"/>
                <a:gd name="connsiteY0-2" fmla="*/ 0 h 1359090"/>
                <a:gd name="connsiteX1-3" fmla="*/ 1506469 w 1506470"/>
                <a:gd name="connsiteY1-4" fmla="*/ 333523 h 1359090"/>
                <a:gd name="connsiteX2-5" fmla="*/ 1506469 w 1506470"/>
                <a:gd name="connsiteY2-6" fmla="*/ 1074028 h 1359090"/>
                <a:gd name="connsiteX3-7" fmla="*/ 753235 w 1506470"/>
                <a:gd name="connsiteY3-8" fmla="*/ 1359090 h 1359090"/>
                <a:gd name="connsiteX4-9" fmla="*/ 0 w 1506470"/>
                <a:gd name="connsiteY4-10" fmla="*/ 1074028 h 1359090"/>
                <a:gd name="connsiteX5-11" fmla="*/ 0 w 1506470"/>
                <a:gd name="connsiteY5-12" fmla="*/ 333523 h 1359090"/>
                <a:gd name="connsiteX6-13" fmla="*/ 761425 w 1506470"/>
                <a:gd name="connsiteY6-14" fmla="*/ 0 h 1359090"/>
                <a:gd name="connsiteX0-15" fmla="*/ 761425 w 1506469"/>
                <a:gd name="connsiteY0-16" fmla="*/ 0 h 1365148"/>
                <a:gd name="connsiteX1-17" fmla="*/ 1506469 w 1506469"/>
                <a:gd name="connsiteY1-18" fmla="*/ 333523 h 1365148"/>
                <a:gd name="connsiteX2-19" fmla="*/ 1506469 w 1506469"/>
                <a:gd name="connsiteY2-20" fmla="*/ 1074028 h 1365148"/>
                <a:gd name="connsiteX3-21" fmla="*/ 753235 w 1506469"/>
                <a:gd name="connsiteY3-22" fmla="*/ 1365148 h 1365148"/>
                <a:gd name="connsiteX4-23" fmla="*/ 0 w 1506469"/>
                <a:gd name="connsiteY4-24" fmla="*/ 1074028 h 1365148"/>
                <a:gd name="connsiteX5-25" fmla="*/ 0 w 1506469"/>
                <a:gd name="connsiteY5-26" fmla="*/ 333523 h 1365148"/>
                <a:gd name="connsiteX6-27" fmla="*/ 761425 w 1506469"/>
                <a:gd name="connsiteY6-28" fmla="*/ 0 h 136514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1506469" h="1365148">
                  <a:moveTo>
                    <a:pt x="761425" y="0"/>
                  </a:moveTo>
                  <a:lnTo>
                    <a:pt x="1506469" y="333523"/>
                  </a:lnTo>
                  <a:lnTo>
                    <a:pt x="1506469" y="1074028"/>
                  </a:lnTo>
                  <a:lnTo>
                    <a:pt x="753235" y="1365148"/>
                  </a:lnTo>
                  <a:lnTo>
                    <a:pt x="0" y="1074028"/>
                  </a:lnTo>
                  <a:lnTo>
                    <a:pt x="0" y="333523"/>
                  </a:lnTo>
                  <a:lnTo>
                    <a:pt x="761425" y="0"/>
                  </a:lnTo>
                  <a:close/>
                </a:path>
              </a:pathLst>
            </a:custGeom>
            <a:noFill/>
            <a:ln w="28575">
              <a:solidFill>
                <a:srgbClr val="124062"/>
              </a:solidFill>
            </a:ln>
            <a:effectLst>
              <a:outerShdw blurRad="50800" dist="38100" dir="5400000" algn="t" rotWithShape="0">
                <a:prstClr val="black">
                  <a:alpha val="40000"/>
                </a:prstClr>
              </a:outerShdw>
            </a:effectLst>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72320" tIns="313012" rIns="272321" bIns="313011" numCol="1" spcCol="1270" anchor="ctr" anchorCtr="0">
              <a:noAutofit/>
            </a:bodyPr>
            <a:lstStyle/>
            <a:p>
              <a:pPr algn="ctr" defTabSz="2133547">
                <a:lnSpc>
                  <a:spcPct val="90000"/>
                </a:lnSpc>
                <a:spcBef>
                  <a:spcPct val="0"/>
                </a:spcBef>
                <a:spcAft>
                  <a:spcPct val="35000"/>
                </a:spcAft>
              </a:pPr>
              <a:endParaRPr lang="zh-CN" altLang="en-US" sz="4800"/>
            </a:p>
          </p:txBody>
        </p:sp>
        <p:sp>
          <p:nvSpPr>
            <p:cNvPr id="30" name="矩形 29">
              <a:extLst>
                <a:ext uri="{FF2B5EF4-FFF2-40B4-BE49-F238E27FC236}">
                  <a16:creationId xmlns:a16="http://schemas.microsoft.com/office/drawing/2014/main" id="{1EA7A939-E0FD-4947-9A95-5D85DF2542E7}"/>
                </a:ext>
              </a:extLst>
            </p:cNvPr>
            <p:cNvSpPr/>
            <p:nvPr/>
          </p:nvSpPr>
          <p:spPr>
            <a:xfrm>
              <a:off x="2531516" y="5542011"/>
              <a:ext cx="566181" cy="502766"/>
            </a:xfrm>
            <a:prstGeom prst="rect">
              <a:avLst/>
            </a:prstGeom>
          </p:spPr>
          <p:txBody>
            <a:bodyPr wrap="none">
              <a:spAutoFit/>
            </a:bodyPr>
            <a:lstStyle/>
            <a:p>
              <a:pPr algn="ctr"/>
              <a:r>
                <a:rPr lang="en-US" altLang="zh-CN" sz="2667" b="1" dirty="0">
                  <a:solidFill>
                    <a:srgbClr val="124062"/>
                  </a:solidFill>
                  <a:latin typeface="Arial" panose="020B0604020202020204"/>
                  <a:ea typeface="微软雅黑" panose="020B0503020204020204" charset="-122"/>
                  <a:sym typeface="Calibri" panose="020F0502020204030204" pitchFamily="34" charset="0"/>
                </a:rPr>
                <a:t>03</a:t>
              </a:r>
              <a:endParaRPr lang="zh-CN" altLang="en-US" sz="2400" b="1" dirty="0">
                <a:solidFill>
                  <a:srgbClr val="124062"/>
                </a:solidFill>
              </a:endParaRPr>
            </a:p>
          </p:txBody>
        </p:sp>
      </p:grpSp>
      <p:sp>
        <p:nvSpPr>
          <p:cNvPr id="32" name="TextBox 6">
            <a:extLst>
              <a:ext uri="{FF2B5EF4-FFF2-40B4-BE49-F238E27FC236}">
                <a16:creationId xmlns:a16="http://schemas.microsoft.com/office/drawing/2014/main" id="{8E30C674-0FA8-4E1E-B3A0-DF6D1EE53332}"/>
              </a:ext>
            </a:extLst>
          </p:cNvPr>
          <p:cNvSpPr txBox="1">
            <a:spLocks noChangeArrowheads="1"/>
          </p:cNvSpPr>
          <p:nvPr/>
        </p:nvSpPr>
        <p:spPr bwMode="auto">
          <a:xfrm>
            <a:off x="2026205" y="2821083"/>
            <a:ext cx="8411401" cy="50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vl2pPr/>
            <a:lvl3pPr/>
            <a:lvl4pPr/>
            <a:lvl5pPr/>
            <a:lvl6pPr/>
            <a:lvl7pPr/>
            <a:lvl8pPr/>
            <a:lvl9pPr/>
          </a:lstStyle>
          <a:p>
            <a:pPr marL="0" lvl="1"/>
            <a:r>
              <a:rPr lang="zh-CN" altLang="en-US" sz="2667" dirty="0">
                <a:solidFill>
                  <a:srgbClr val="124062"/>
                </a:solidFill>
                <a:latin typeface="微软雅黑" pitchFamily="34" charset="-122"/>
                <a:ea typeface="微软雅黑" pitchFamily="34" charset="-122"/>
              </a:rPr>
              <a:t>时间序列转录组的下游分析</a:t>
            </a:r>
          </a:p>
        </p:txBody>
      </p:sp>
      <p:sp>
        <p:nvSpPr>
          <p:cNvPr id="33" name="TextBox 6">
            <a:extLst>
              <a:ext uri="{FF2B5EF4-FFF2-40B4-BE49-F238E27FC236}">
                <a16:creationId xmlns:a16="http://schemas.microsoft.com/office/drawing/2014/main" id="{2FAD1D1F-AF9E-490C-9279-FD1C12A73F84}"/>
              </a:ext>
            </a:extLst>
          </p:cNvPr>
          <p:cNvSpPr txBox="1">
            <a:spLocks noChangeArrowheads="1"/>
          </p:cNvSpPr>
          <p:nvPr/>
        </p:nvSpPr>
        <p:spPr bwMode="auto">
          <a:xfrm>
            <a:off x="2026205" y="5147684"/>
            <a:ext cx="8740118" cy="50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vl2pPr/>
            <a:lvl3pPr/>
            <a:lvl4pPr/>
            <a:lvl5pPr/>
            <a:lvl6pPr/>
            <a:lvl7pPr/>
            <a:lvl8pPr/>
            <a:lvl9pPr/>
          </a:lstStyle>
          <a:p>
            <a:pPr marL="0" lvl="1"/>
            <a:r>
              <a:rPr lang="zh-CN" altLang="en-US" sz="2667" dirty="0">
                <a:solidFill>
                  <a:srgbClr val="124062"/>
                </a:solidFill>
                <a:latin typeface="微软雅黑" pitchFamily="34" charset="-122"/>
                <a:ea typeface="微软雅黑" pitchFamily="34" charset="-122"/>
              </a:rPr>
              <a:t>实践</a:t>
            </a:r>
          </a:p>
        </p:txBody>
      </p:sp>
      <p:grpSp>
        <p:nvGrpSpPr>
          <p:cNvPr id="34" name="组合 33">
            <a:extLst>
              <a:ext uri="{FF2B5EF4-FFF2-40B4-BE49-F238E27FC236}">
                <a16:creationId xmlns:a16="http://schemas.microsoft.com/office/drawing/2014/main" id="{C5E3D47E-A178-47F6-892E-B3F4AA7242A1}"/>
              </a:ext>
            </a:extLst>
          </p:cNvPr>
          <p:cNvGrpSpPr/>
          <p:nvPr/>
        </p:nvGrpSpPr>
        <p:grpSpPr>
          <a:xfrm>
            <a:off x="1052364" y="5012368"/>
            <a:ext cx="624189" cy="736484"/>
            <a:chOff x="2503751" y="5406695"/>
            <a:chExt cx="624189" cy="736484"/>
          </a:xfrm>
        </p:grpSpPr>
        <p:sp>
          <p:nvSpPr>
            <p:cNvPr id="35" name="任意多边形 23">
              <a:extLst>
                <a:ext uri="{FF2B5EF4-FFF2-40B4-BE49-F238E27FC236}">
                  <a16:creationId xmlns:a16="http://schemas.microsoft.com/office/drawing/2014/main" id="{EBF505BF-D764-4B55-8AC1-5DA46A844C84}"/>
                </a:ext>
              </a:extLst>
            </p:cNvPr>
            <p:cNvSpPr/>
            <p:nvPr/>
          </p:nvSpPr>
          <p:spPr>
            <a:xfrm>
              <a:off x="2503751" y="5406695"/>
              <a:ext cx="624189" cy="736484"/>
            </a:xfrm>
            <a:custGeom>
              <a:avLst/>
              <a:gdLst>
                <a:gd name="connsiteX0" fmla="*/ 0 w 1506471"/>
                <a:gd name="connsiteY0" fmla="*/ 655315 h 1310630"/>
                <a:gd name="connsiteX1" fmla="*/ 327658 w 1506471"/>
                <a:gd name="connsiteY1" fmla="*/ 0 h 1310630"/>
                <a:gd name="connsiteX2" fmla="*/ 1178814 w 1506471"/>
                <a:gd name="connsiteY2" fmla="*/ 0 h 1310630"/>
                <a:gd name="connsiteX3" fmla="*/ 1506471 w 1506471"/>
                <a:gd name="connsiteY3" fmla="*/ 655315 h 1310630"/>
                <a:gd name="connsiteX4" fmla="*/ 1178814 w 1506471"/>
                <a:gd name="connsiteY4" fmla="*/ 1310630 h 1310630"/>
                <a:gd name="connsiteX5" fmla="*/ 327658 w 1506471"/>
                <a:gd name="connsiteY5" fmla="*/ 1310630 h 1310630"/>
                <a:gd name="connsiteX6" fmla="*/ 0 w 1506471"/>
                <a:gd name="connsiteY6" fmla="*/ 655315 h 1310630"/>
                <a:gd name="connsiteX0-1" fmla="*/ 761425 w 1506470"/>
                <a:gd name="connsiteY0-2" fmla="*/ 0 h 1359090"/>
                <a:gd name="connsiteX1-3" fmla="*/ 1506469 w 1506470"/>
                <a:gd name="connsiteY1-4" fmla="*/ 333523 h 1359090"/>
                <a:gd name="connsiteX2-5" fmla="*/ 1506469 w 1506470"/>
                <a:gd name="connsiteY2-6" fmla="*/ 1074028 h 1359090"/>
                <a:gd name="connsiteX3-7" fmla="*/ 753235 w 1506470"/>
                <a:gd name="connsiteY3-8" fmla="*/ 1359090 h 1359090"/>
                <a:gd name="connsiteX4-9" fmla="*/ 0 w 1506470"/>
                <a:gd name="connsiteY4-10" fmla="*/ 1074028 h 1359090"/>
                <a:gd name="connsiteX5-11" fmla="*/ 0 w 1506470"/>
                <a:gd name="connsiteY5-12" fmla="*/ 333523 h 1359090"/>
                <a:gd name="connsiteX6-13" fmla="*/ 761425 w 1506470"/>
                <a:gd name="connsiteY6-14" fmla="*/ 0 h 1359090"/>
                <a:gd name="connsiteX0-15" fmla="*/ 761425 w 1506469"/>
                <a:gd name="connsiteY0-16" fmla="*/ 0 h 1365148"/>
                <a:gd name="connsiteX1-17" fmla="*/ 1506469 w 1506469"/>
                <a:gd name="connsiteY1-18" fmla="*/ 333523 h 1365148"/>
                <a:gd name="connsiteX2-19" fmla="*/ 1506469 w 1506469"/>
                <a:gd name="connsiteY2-20" fmla="*/ 1074028 h 1365148"/>
                <a:gd name="connsiteX3-21" fmla="*/ 753235 w 1506469"/>
                <a:gd name="connsiteY3-22" fmla="*/ 1365148 h 1365148"/>
                <a:gd name="connsiteX4-23" fmla="*/ 0 w 1506469"/>
                <a:gd name="connsiteY4-24" fmla="*/ 1074028 h 1365148"/>
                <a:gd name="connsiteX5-25" fmla="*/ 0 w 1506469"/>
                <a:gd name="connsiteY5-26" fmla="*/ 333523 h 1365148"/>
                <a:gd name="connsiteX6-27" fmla="*/ 761425 w 1506469"/>
                <a:gd name="connsiteY6-28" fmla="*/ 0 h 136514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1506469" h="1365148">
                  <a:moveTo>
                    <a:pt x="761425" y="0"/>
                  </a:moveTo>
                  <a:lnTo>
                    <a:pt x="1506469" y="333523"/>
                  </a:lnTo>
                  <a:lnTo>
                    <a:pt x="1506469" y="1074028"/>
                  </a:lnTo>
                  <a:lnTo>
                    <a:pt x="753235" y="1365148"/>
                  </a:lnTo>
                  <a:lnTo>
                    <a:pt x="0" y="1074028"/>
                  </a:lnTo>
                  <a:lnTo>
                    <a:pt x="0" y="333523"/>
                  </a:lnTo>
                  <a:lnTo>
                    <a:pt x="761425" y="0"/>
                  </a:lnTo>
                  <a:close/>
                </a:path>
              </a:pathLst>
            </a:custGeom>
            <a:noFill/>
            <a:ln w="28575">
              <a:solidFill>
                <a:srgbClr val="124062"/>
              </a:solidFill>
            </a:ln>
            <a:effectLst>
              <a:outerShdw blurRad="50800" dist="38100" dir="5400000" algn="t" rotWithShape="0">
                <a:prstClr val="black">
                  <a:alpha val="40000"/>
                </a:prstClr>
              </a:outerShdw>
            </a:effectLst>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72320" tIns="313012" rIns="272321" bIns="313011" numCol="1" spcCol="1270" anchor="ctr" anchorCtr="0">
              <a:noAutofit/>
            </a:bodyPr>
            <a:lstStyle/>
            <a:p>
              <a:pPr algn="ctr" defTabSz="2133547">
                <a:lnSpc>
                  <a:spcPct val="90000"/>
                </a:lnSpc>
                <a:spcBef>
                  <a:spcPct val="0"/>
                </a:spcBef>
                <a:spcAft>
                  <a:spcPct val="35000"/>
                </a:spcAft>
              </a:pPr>
              <a:endParaRPr lang="zh-CN" altLang="en-US" sz="4800"/>
            </a:p>
          </p:txBody>
        </p:sp>
        <p:sp>
          <p:nvSpPr>
            <p:cNvPr id="36" name="矩形 35">
              <a:extLst>
                <a:ext uri="{FF2B5EF4-FFF2-40B4-BE49-F238E27FC236}">
                  <a16:creationId xmlns:a16="http://schemas.microsoft.com/office/drawing/2014/main" id="{20D29B01-C0CD-4B2C-8CD6-716B534C2D37}"/>
                </a:ext>
              </a:extLst>
            </p:cNvPr>
            <p:cNvSpPr/>
            <p:nvPr/>
          </p:nvSpPr>
          <p:spPr>
            <a:xfrm>
              <a:off x="2531516" y="5542011"/>
              <a:ext cx="566181" cy="502766"/>
            </a:xfrm>
            <a:prstGeom prst="rect">
              <a:avLst/>
            </a:prstGeom>
          </p:spPr>
          <p:txBody>
            <a:bodyPr wrap="none">
              <a:spAutoFit/>
            </a:bodyPr>
            <a:lstStyle/>
            <a:p>
              <a:pPr algn="ctr"/>
              <a:r>
                <a:rPr lang="en-US" altLang="zh-CN" sz="2667" b="1" dirty="0">
                  <a:solidFill>
                    <a:srgbClr val="124062"/>
                  </a:solidFill>
                  <a:latin typeface="Arial" panose="020B0604020202020204"/>
                  <a:ea typeface="微软雅黑" panose="020B0503020204020204" charset="-122"/>
                  <a:sym typeface="Calibri" panose="020F0502020204030204" pitchFamily="34" charset="0"/>
                </a:rPr>
                <a:t>04</a:t>
              </a:r>
              <a:endParaRPr lang="zh-CN" altLang="en-US" sz="2400" b="1" dirty="0">
                <a:solidFill>
                  <a:srgbClr val="124062"/>
                </a:solidFill>
              </a:endParaRPr>
            </a:p>
          </p:txBody>
        </p:sp>
      </p:grpSp>
    </p:spTree>
    <p:extLst>
      <p:ext uri="{BB962C8B-B14F-4D97-AF65-F5344CB8AC3E}">
        <p14:creationId xmlns:p14="http://schemas.microsoft.com/office/powerpoint/2010/main" val="32868519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3" name="直接连接符 22" descr="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
          <p:cNvCxnSpPr/>
          <p:nvPr/>
        </p:nvCxnSpPr>
        <p:spPr>
          <a:xfrm flipH="1">
            <a:off x="338824" y="1319686"/>
            <a:ext cx="7200000" cy="0"/>
          </a:xfrm>
          <a:prstGeom prst="line">
            <a:avLst/>
          </a:prstGeom>
          <a:ln w="12700">
            <a:solidFill>
              <a:srgbClr val="537285"/>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7" name="圆角矩形 26"/>
          <p:cNvSpPr/>
          <p:nvPr/>
        </p:nvSpPr>
        <p:spPr>
          <a:xfrm rot="2700000">
            <a:off x="1162000" y="216166"/>
            <a:ext cx="898359" cy="898359"/>
          </a:xfrm>
          <a:prstGeom prst="roundRect">
            <a:avLst>
              <a:gd name="adj" fmla="val 0"/>
            </a:avLst>
          </a:prstGeom>
          <a:solidFill>
            <a:srgbClr val="537285"/>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圆角矩形 27"/>
          <p:cNvSpPr/>
          <p:nvPr/>
        </p:nvSpPr>
        <p:spPr>
          <a:xfrm rot="2700000">
            <a:off x="635353" y="216167"/>
            <a:ext cx="898359" cy="898359"/>
          </a:xfrm>
          <a:prstGeom prst="roundRect">
            <a:avLst>
              <a:gd name="adj" fmla="val 0"/>
            </a:avLst>
          </a:prstGeom>
          <a:solidFill>
            <a:srgbClr val="537285"/>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圆角矩形 28"/>
          <p:cNvSpPr/>
          <p:nvPr/>
        </p:nvSpPr>
        <p:spPr>
          <a:xfrm rot="2700000">
            <a:off x="898677" y="216166"/>
            <a:ext cx="898359" cy="898359"/>
          </a:xfrm>
          <a:prstGeom prst="roundRect">
            <a:avLst>
              <a:gd name="adj" fmla="val 0"/>
            </a:avLst>
          </a:prstGeom>
          <a:solidFill>
            <a:srgbClr val="124062"/>
          </a:solidFill>
          <a:ln w="349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文本框 42" descr="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
          <p:cNvSpPr txBox="1"/>
          <p:nvPr/>
        </p:nvSpPr>
        <p:spPr>
          <a:xfrm>
            <a:off x="961062" y="372957"/>
            <a:ext cx="780983" cy="584775"/>
          </a:xfrm>
          <a:prstGeom prst="rect">
            <a:avLst/>
          </a:prstGeom>
          <a:noFill/>
        </p:spPr>
        <p:txBody>
          <a:bodyPr wrap="none" rtlCol="0">
            <a:spAutoFit/>
          </a:bodyPr>
          <a:lstStyle/>
          <a:p>
            <a:r>
              <a:rPr lang="en-US" altLang="zh-CN" sz="3200" dirty="0">
                <a:solidFill>
                  <a:srgbClr val="FFFFFF"/>
                </a:solidFill>
                <a:latin typeface="Agency FB" panose="020B0503020202020204" pitchFamily="34" charset="0"/>
                <a:ea typeface="华文宋体" panose="02010600040101010101" pitchFamily="2" charset="-122"/>
              </a:rPr>
              <a:t>2019</a:t>
            </a:r>
            <a:endParaRPr lang="zh-CN" altLang="en-US" sz="3200" dirty="0">
              <a:solidFill>
                <a:srgbClr val="FFFFFF"/>
              </a:solidFill>
              <a:latin typeface="Agency FB" panose="020B0503020202020204" pitchFamily="34" charset="0"/>
              <a:ea typeface="华文宋体" panose="02010600040101010101" pitchFamily="2" charset="-122"/>
            </a:endParaRPr>
          </a:p>
        </p:txBody>
      </p:sp>
      <p:cxnSp>
        <p:nvCxnSpPr>
          <p:cNvPr id="24" name="直接连接符 23" descr="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
          <p:cNvCxnSpPr/>
          <p:nvPr/>
        </p:nvCxnSpPr>
        <p:spPr>
          <a:xfrm flipH="1">
            <a:off x="338824" y="1400648"/>
            <a:ext cx="7200000" cy="0"/>
          </a:xfrm>
          <a:prstGeom prst="line">
            <a:avLst/>
          </a:prstGeom>
          <a:ln w="38100">
            <a:solidFill>
              <a:srgbClr val="12406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 name="文本框 1">
            <a:extLst>
              <a:ext uri="{FF2B5EF4-FFF2-40B4-BE49-F238E27FC236}">
                <a16:creationId xmlns:a16="http://schemas.microsoft.com/office/drawing/2014/main" id="{47CBDFEF-4E2D-4BDE-BAD6-75B03B0A8A2D}"/>
              </a:ext>
            </a:extLst>
          </p:cNvPr>
          <p:cNvSpPr txBox="1"/>
          <p:nvPr/>
        </p:nvSpPr>
        <p:spPr>
          <a:xfrm>
            <a:off x="2509739" y="483005"/>
            <a:ext cx="3229897" cy="584775"/>
          </a:xfrm>
          <a:prstGeom prst="rect">
            <a:avLst/>
          </a:prstGeom>
          <a:noFill/>
        </p:spPr>
        <p:txBody>
          <a:bodyPr wrap="square" rtlCol="0">
            <a:spAutoFit/>
          </a:bodyPr>
          <a:lstStyle/>
          <a:p>
            <a:r>
              <a:rPr lang="zh-CN" altLang="en-US" sz="3200" b="1" dirty="0">
                <a:solidFill>
                  <a:srgbClr val="124062"/>
                </a:solidFill>
                <a:latin typeface="微软雅黑" panose="020B0503020204020204" pitchFamily="34" charset="-122"/>
                <a:ea typeface="微软雅黑" panose="020B0503020204020204" pitchFamily="34" charset="-122"/>
              </a:rPr>
              <a:t>下游分析</a:t>
            </a:r>
          </a:p>
        </p:txBody>
      </p:sp>
      <p:sp>
        <p:nvSpPr>
          <p:cNvPr id="3" name="文本框 2">
            <a:extLst>
              <a:ext uri="{FF2B5EF4-FFF2-40B4-BE49-F238E27FC236}">
                <a16:creationId xmlns:a16="http://schemas.microsoft.com/office/drawing/2014/main" id="{56FE493C-FC72-44E0-9029-50209B838D62}"/>
              </a:ext>
            </a:extLst>
          </p:cNvPr>
          <p:cNvSpPr txBox="1"/>
          <p:nvPr/>
        </p:nvSpPr>
        <p:spPr>
          <a:xfrm>
            <a:off x="449296" y="1811687"/>
            <a:ext cx="8415614" cy="523220"/>
          </a:xfrm>
          <a:prstGeom prst="rect">
            <a:avLst/>
          </a:prstGeom>
          <a:noFill/>
        </p:spPr>
        <p:txBody>
          <a:bodyPr wrap="square" rtlCol="0">
            <a:spAutoFit/>
          </a:bodyPr>
          <a:lstStyle/>
          <a:p>
            <a:r>
              <a:rPr lang="zh-CN" altLang="en-US" sz="2800" b="1" dirty="0">
                <a:solidFill>
                  <a:srgbClr val="124062"/>
                </a:solidFill>
                <a:latin typeface="微软雅黑" panose="020B0503020204020204" pitchFamily="34" charset="-122"/>
                <a:ea typeface="微软雅黑" panose="020B0503020204020204" pitchFamily="34" charset="-122"/>
              </a:rPr>
              <a:t>使用</a:t>
            </a:r>
            <a:r>
              <a:rPr lang="en-US" altLang="zh-CN" sz="2800" b="1" dirty="0">
                <a:solidFill>
                  <a:srgbClr val="124062"/>
                </a:solidFill>
                <a:latin typeface="微软雅黑" panose="020B0503020204020204" pitchFamily="34" charset="-122"/>
                <a:ea typeface="微软雅黑" panose="020B0503020204020204" pitchFamily="34" charset="-122"/>
              </a:rPr>
              <a:t>ImpulseDE2</a:t>
            </a:r>
            <a:r>
              <a:rPr lang="zh-CN" altLang="en-US" sz="2800" b="1" dirty="0">
                <a:solidFill>
                  <a:srgbClr val="124062"/>
                </a:solidFill>
                <a:latin typeface="微软雅黑" panose="020B0503020204020204" pitchFamily="34" charset="-122"/>
                <a:ea typeface="微软雅黑" panose="020B0503020204020204" pitchFamily="34" charset="-122"/>
              </a:rPr>
              <a:t>完成差异基因表达分析</a:t>
            </a:r>
            <a:endParaRPr lang="en-US" altLang="zh-CN" sz="2800" b="1" dirty="0">
              <a:solidFill>
                <a:srgbClr val="124062"/>
              </a:solidFill>
              <a:latin typeface="微软雅黑" panose="020B0503020204020204" pitchFamily="34" charset="-122"/>
              <a:ea typeface="微软雅黑" panose="020B0503020204020204" pitchFamily="34" charset="-122"/>
            </a:endParaRPr>
          </a:p>
        </p:txBody>
      </p:sp>
      <p:pic>
        <p:nvPicPr>
          <p:cNvPr id="6" name="图片 5">
            <a:extLst>
              <a:ext uri="{FF2B5EF4-FFF2-40B4-BE49-F238E27FC236}">
                <a16:creationId xmlns:a16="http://schemas.microsoft.com/office/drawing/2014/main" id="{0819DE59-E2A8-44CB-9E19-55D19A1E39E4}"/>
              </a:ext>
            </a:extLst>
          </p:cNvPr>
          <p:cNvPicPr>
            <a:picLocks noChangeAspect="1"/>
          </p:cNvPicPr>
          <p:nvPr/>
        </p:nvPicPr>
        <p:blipFill rotWithShape="1">
          <a:blip r:embed="rId3">
            <a:extLst>
              <a:ext uri="{28A0092B-C50C-407E-A947-70E740481C1C}">
                <a14:useLocalDpi xmlns:a14="http://schemas.microsoft.com/office/drawing/2010/main" val="0"/>
              </a:ext>
            </a:extLst>
          </a:blip>
          <a:srcRect r="58634"/>
          <a:stretch/>
        </p:blipFill>
        <p:spPr>
          <a:xfrm>
            <a:off x="449296" y="2745945"/>
            <a:ext cx="4497471" cy="3331880"/>
          </a:xfrm>
          <a:prstGeom prst="rect">
            <a:avLst/>
          </a:prstGeom>
        </p:spPr>
      </p:pic>
      <p:pic>
        <p:nvPicPr>
          <p:cNvPr id="8" name="图片 7">
            <a:extLst>
              <a:ext uri="{FF2B5EF4-FFF2-40B4-BE49-F238E27FC236}">
                <a16:creationId xmlns:a16="http://schemas.microsoft.com/office/drawing/2014/main" id="{427784BF-E7B4-4372-B2D4-DC9C99F3082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40198" y="2734377"/>
            <a:ext cx="3703802" cy="3358533"/>
          </a:xfrm>
          <a:prstGeom prst="rect">
            <a:avLst/>
          </a:prstGeom>
        </p:spPr>
      </p:pic>
      <p:sp>
        <p:nvSpPr>
          <p:cNvPr id="5" name="文本框 4">
            <a:extLst>
              <a:ext uri="{FF2B5EF4-FFF2-40B4-BE49-F238E27FC236}">
                <a16:creationId xmlns:a16="http://schemas.microsoft.com/office/drawing/2014/main" id="{CCD70D4D-4427-4996-B2A0-992C0A1A87D9}"/>
              </a:ext>
            </a:extLst>
          </p:cNvPr>
          <p:cNvSpPr txBox="1"/>
          <p:nvPr/>
        </p:nvSpPr>
        <p:spPr>
          <a:xfrm>
            <a:off x="9180787" y="3131259"/>
            <a:ext cx="3011213" cy="1938992"/>
          </a:xfrm>
          <a:prstGeom prst="rect">
            <a:avLst/>
          </a:prstGeom>
          <a:noFill/>
        </p:spPr>
        <p:txBody>
          <a:bodyPr wrap="square" rtlCol="0">
            <a:spAutoFit/>
          </a:bodyPr>
          <a:lstStyle/>
          <a:p>
            <a:pPr marL="342900" indent="-342900">
              <a:buFont typeface="Arial" panose="020B0604020202020204" pitchFamily="34" charset="0"/>
              <a:buChar char="•"/>
            </a:pPr>
            <a:r>
              <a:rPr lang="en-US" altLang="zh-CN" sz="2400" b="1" dirty="0">
                <a:solidFill>
                  <a:srgbClr val="124062"/>
                </a:solidFill>
                <a:latin typeface="微软雅黑" panose="020B0503020204020204" pitchFamily="34" charset="-122"/>
                <a:ea typeface="微软雅黑" panose="020B0503020204020204" pitchFamily="34" charset="-122"/>
              </a:rPr>
              <a:t>1</a:t>
            </a:r>
            <a:r>
              <a:rPr lang="zh-CN" altLang="en-US" sz="2400" b="1" dirty="0">
                <a:solidFill>
                  <a:srgbClr val="124062"/>
                </a:solidFill>
                <a:latin typeface="微软雅黑" panose="020B0503020204020204" pitchFamily="34" charset="-122"/>
                <a:ea typeface="微软雅黑" panose="020B0503020204020204" pitchFamily="34" charset="-122"/>
              </a:rPr>
              <a:t>个处理</a:t>
            </a:r>
            <a:endParaRPr lang="en-US" altLang="zh-CN" sz="2400" b="1" dirty="0">
              <a:solidFill>
                <a:srgbClr val="124062"/>
              </a:solidFill>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endParaRPr lang="en-US" altLang="zh-CN" sz="2400" b="1" dirty="0">
              <a:solidFill>
                <a:srgbClr val="124062"/>
              </a:solidFill>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r>
              <a:rPr lang="en-US" altLang="zh-CN" sz="2400" b="1" dirty="0">
                <a:solidFill>
                  <a:srgbClr val="124062"/>
                </a:solidFill>
                <a:latin typeface="微软雅黑" panose="020B0503020204020204" pitchFamily="34" charset="-122"/>
                <a:ea typeface="微软雅黑" panose="020B0503020204020204" pitchFamily="34" charset="-122"/>
              </a:rPr>
              <a:t>8</a:t>
            </a:r>
            <a:r>
              <a:rPr lang="zh-CN" altLang="en-US" sz="2400" b="1" dirty="0">
                <a:solidFill>
                  <a:srgbClr val="124062"/>
                </a:solidFill>
                <a:latin typeface="微软雅黑" panose="020B0503020204020204" pitchFamily="34" charset="-122"/>
                <a:ea typeface="微软雅黑" panose="020B0503020204020204" pitchFamily="34" charset="-122"/>
              </a:rPr>
              <a:t>个时间点</a:t>
            </a:r>
            <a:endParaRPr lang="en-US" altLang="zh-CN" sz="2400" b="1" dirty="0">
              <a:solidFill>
                <a:srgbClr val="124062"/>
              </a:solidFill>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endParaRPr lang="en-US" altLang="zh-CN" sz="2400" b="1" dirty="0">
              <a:solidFill>
                <a:srgbClr val="124062"/>
              </a:solidFill>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r>
              <a:rPr lang="zh-CN" altLang="en-US" sz="2400" b="1" dirty="0">
                <a:solidFill>
                  <a:srgbClr val="124062"/>
                </a:solidFill>
                <a:latin typeface="微软雅黑" panose="020B0503020204020204" pitchFamily="34" charset="-122"/>
                <a:ea typeface="微软雅黑" panose="020B0503020204020204" pitchFamily="34" charset="-122"/>
              </a:rPr>
              <a:t>每个样本三个重复</a:t>
            </a:r>
          </a:p>
        </p:txBody>
      </p:sp>
    </p:spTree>
    <p:extLst>
      <p:ext uri="{BB962C8B-B14F-4D97-AF65-F5344CB8AC3E}">
        <p14:creationId xmlns:p14="http://schemas.microsoft.com/office/powerpoint/2010/main" val="36453409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3" name="直接连接符 22" descr="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
          <p:cNvCxnSpPr/>
          <p:nvPr/>
        </p:nvCxnSpPr>
        <p:spPr>
          <a:xfrm flipH="1">
            <a:off x="338824" y="1319686"/>
            <a:ext cx="7200000" cy="0"/>
          </a:xfrm>
          <a:prstGeom prst="line">
            <a:avLst/>
          </a:prstGeom>
          <a:ln w="12700">
            <a:solidFill>
              <a:srgbClr val="537285"/>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7" name="圆角矩形 26"/>
          <p:cNvSpPr/>
          <p:nvPr/>
        </p:nvSpPr>
        <p:spPr>
          <a:xfrm rot="2700000">
            <a:off x="1162000" y="216166"/>
            <a:ext cx="898359" cy="898359"/>
          </a:xfrm>
          <a:prstGeom prst="roundRect">
            <a:avLst>
              <a:gd name="adj" fmla="val 0"/>
            </a:avLst>
          </a:prstGeom>
          <a:solidFill>
            <a:srgbClr val="537285"/>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圆角矩形 27"/>
          <p:cNvSpPr/>
          <p:nvPr/>
        </p:nvSpPr>
        <p:spPr>
          <a:xfrm rot="2700000">
            <a:off x="635353" y="216167"/>
            <a:ext cx="898359" cy="898359"/>
          </a:xfrm>
          <a:prstGeom prst="roundRect">
            <a:avLst>
              <a:gd name="adj" fmla="val 0"/>
            </a:avLst>
          </a:prstGeom>
          <a:solidFill>
            <a:srgbClr val="537285"/>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圆角矩形 28"/>
          <p:cNvSpPr/>
          <p:nvPr/>
        </p:nvSpPr>
        <p:spPr>
          <a:xfrm rot="2700000">
            <a:off x="898677" y="216166"/>
            <a:ext cx="898359" cy="898359"/>
          </a:xfrm>
          <a:prstGeom prst="roundRect">
            <a:avLst>
              <a:gd name="adj" fmla="val 0"/>
            </a:avLst>
          </a:prstGeom>
          <a:solidFill>
            <a:srgbClr val="124062"/>
          </a:solidFill>
          <a:ln w="349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文本框 42" descr="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
          <p:cNvSpPr txBox="1"/>
          <p:nvPr/>
        </p:nvSpPr>
        <p:spPr>
          <a:xfrm>
            <a:off x="961062" y="372957"/>
            <a:ext cx="780983" cy="584775"/>
          </a:xfrm>
          <a:prstGeom prst="rect">
            <a:avLst/>
          </a:prstGeom>
          <a:noFill/>
        </p:spPr>
        <p:txBody>
          <a:bodyPr wrap="none" rtlCol="0">
            <a:spAutoFit/>
          </a:bodyPr>
          <a:lstStyle/>
          <a:p>
            <a:r>
              <a:rPr lang="en-US" altLang="zh-CN" sz="3200" dirty="0">
                <a:solidFill>
                  <a:srgbClr val="FFFFFF"/>
                </a:solidFill>
                <a:latin typeface="Agency FB" panose="020B0503020202020204" pitchFamily="34" charset="0"/>
                <a:ea typeface="华文宋体" panose="02010600040101010101" pitchFamily="2" charset="-122"/>
              </a:rPr>
              <a:t>2019</a:t>
            </a:r>
            <a:endParaRPr lang="zh-CN" altLang="en-US" sz="3200" dirty="0">
              <a:solidFill>
                <a:srgbClr val="FFFFFF"/>
              </a:solidFill>
              <a:latin typeface="Agency FB" panose="020B0503020202020204" pitchFamily="34" charset="0"/>
              <a:ea typeface="华文宋体" panose="02010600040101010101" pitchFamily="2" charset="-122"/>
            </a:endParaRPr>
          </a:p>
        </p:txBody>
      </p:sp>
      <p:cxnSp>
        <p:nvCxnSpPr>
          <p:cNvPr id="24" name="直接连接符 23" descr="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
          <p:cNvCxnSpPr/>
          <p:nvPr/>
        </p:nvCxnSpPr>
        <p:spPr>
          <a:xfrm flipH="1">
            <a:off x="338824" y="1400648"/>
            <a:ext cx="7200000" cy="0"/>
          </a:xfrm>
          <a:prstGeom prst="line">
            <a:avLst/>
          </a:prstGeom>
          <a:ln w="38100">
            <a:solidFill>
              <a:srgbClr val="12406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 name="文本框 1">
            <a:extLst>
              <a:ext uri="{FF2B5EF4-FFF2-40B4-BE49-F238E27FC236}">
                <a16:creationId xmlns:a16="http://schemas.microsoft.com/office/drawing/2014/main" id="{47CBDFEF-4E2D-4BDE-BAD6-75B03B0A8A2D}"/>
              </a:ext>
            </a:extLst>
          </p:cNvPr>
          <p:cNvSpPr txBox="1"/>
          <p:nvPr/>
        </p:nvSpPr>
        <p:spPr>
          <a:xfrm>
            <a:off x="2509739" y="483005"/>
            <a:ext cx="3229897" cy="584775"/>
          </a:xfrm>
          <a:prstGeom prst="rect">
            <a:avLst/>
          </a:prstGeom>
          <a:noFill/>
        </p:spPr>
        <p:txBody>
          <a:bodyPr wrap="square" rtlCol="0">
            <a:spAutoFit/>
          </a:bodyPr>
          <a:lstStyle/>
          <a:p>
            <a:r>
              <a:rPr lang="zh-CN" altLang="en-US" sz="3200" b="1" dirty="0">
                <a:solidFill>
                  <a:srgbClr val="124062"/>
                </a:solidFill>
                <a:latin typeface="微软雅黑" panose="020B0503020204020204" pitchFamily="34" charset="-122"/>
                <a:ea typeface="微软雅黑" panose="020B0503020204020204" pitchFamily="34" charset="-122"/>
              </a:rPr>
              <a:t>下游分析</a:t>
            </a:r>
          </a:p>
        </p:txBody>
      </p:sp>
      <p:sp>
        <p:nvSpPr>
          <p:cNvPr id="3" name="文本框 2">
            <a:extLst>
              <a:ext uri="{FF2B5EF4-FFF2-40B4-BE49-F238E27FC236}">
                <a16:creationId xmlns:a16="http://schemas.microsoft.com/office/drawing/2014/main" id="{56FE493C-FC72-44E0-9029-50209B838D62}"/>
              </a:ext>
            </a:extLst>
          </p:cNvPr>
          <p:cNvSpPr txBox="1"/>
          <p:nvPr/>
        </p:nvSpPr>
        <p:spPr>
          <a:xfrm>
            <a:off x="449296" y="1811687"/>
            <a:ext cx="8415614" cy="523220"/>
          </a:xfrm>
          <a:prstGeom prst="rect">
            <a:avLst/>
          </a:prstGeom>
          <a:noFill/>
        </p:spPr>
        <p:txBody>
          <a:bodyPr wrap="square" rtlCol="0">
            <a:spAutoFit/>
          </a:bodyPr>
          <a:lstStyle/>
          <a:p>
            <a:r>
              <a:rPr lang="zh-CN" altLang="en-US" sz="2800" b="1" dirty="0">
                <a:solidFill>
                  <a:srgbClr val="124062"/>
                </a:solidFill>
                <a:latin typeface="微软雅黑" panose="020B0503020204020204" pitchFamily="34" charset="-122"/>
                <a:ea typeface="微软雅黑" panose="020B0503020204020204" pitchFamily="34" charset="-122"/>
              </a:rPr>
              <a:t>使用</a:t>
            </a:r>
            <a:r>
              <a:rPr lang="en-US" altLang="zh-CN" sz="2800" b="1" dirty="0">
                <a:solidFill>
                  <a:srgbClr val="124062"/>
                </a:solidFill>
                <a:latin typeface="微软雅黑" panose="020B0503020204020204" pitchFamily="34" charset="-122"/>
                <a:ea typeface="微软雅黑" panose="020B0503020204020204" pitchFamily="34" charset="-122"/>
              </a:rPr>
              <a:t>ImpulseDE2</a:t>
            </a:r>
            <a:r>
              <a:rPr lang="zh-CN" altLang="en-US" sz="2800" b="1" dirty="0">
                <a:solidFill>
                  <a:srgbClr val="124062"/>
                </a:solidFill>
                <a:latin typeface="微软雅黑" panose="020B0503020204020204" pitchFamily="34" charset="-122"/>
                <a:ea typeface="微软雅黑" panose="020B0503020204020204" pitchFamily="34" charset="-122"/>
              </a:rPr>
              <a:t>完成差异基因表达分析</a:t>
            </a:r>
            <a:endParaRPr lang="en-US" altLang="zh-CN" sz="2800" b="1" dirty="0">
              <a:solidFill>
                <a:srgbClr val="124062"/>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id="{AB361340-3FC8-496D-87F6-8D0F521047C7}"/>
              </a:ext>
            </a:extLst>
          </p:cNvPr>
          <p:cNvSpPr/>
          <p:nvPr/>
        </p:nvSpPr>
        <p:spPr>
          <a:xfrm>
            <a:off x="449296" y="2514725"/>
            <a:ext cx="6096000" cy="3970318"/>
          </a:xfrm>
          <a:prstGeom prst="rect">
            <a:avLst/>
          </a:prstGeom>
        </p:spPr>
        <p:txBody>
          <a:bodyPr>
            <a:spAutoFit/>
          </a:bodyPr>
          <a:lstStyle/>
          <a:p>
            <a:r>
              <a:rPr lang="zh-CN" altLang="en-US" dirty="0"/>
              <a:t>rm(list=ls())</a:t>
            </a:r>
          </a:p>
          <a:p>
            <a:r>
              <a:rPr lang="zh-CN" altLang="en-US" dirty="0"/>
              <a:t>setwd("E:/学习资料存放处/13-Project/BIG-Rap/")</a:t>
            </a:r>
          </a:p>
          <a:p>
            <a:r>
              <a:rPr lang="zh-CN" altLang="en-US" dirty="0"/>
              <a:t>options(stringsAsFactors = F)</a:t>
            </a:r>
          </a:p>
          <a:p>
            <a:r>
              <a:rPr lang="zh-CN" altLang="en-US" dirty="0"/>
              <a:t>library(ImpulseDE2)</a:t>
            </a:r>
          </a:p>
          <a:p>
            <a:r>
              <a:rPr lang="zh-CN" altLang="en-US" dirty="0"/>
              <a:t>rawCounts &lt;- read.csv("rawCounts.csv",row.names = 1)</a:t>
            </a:r>
          </a:p>
          <a:p>
            <a:r>
              <a:rPr lang="zh-CN" altLang="en-US" dirty="0"/>
              <a:t>rawCounts &lt;- as.matrix(rawCounts)</a:t>
            </a:r>
          </a:p>
          <a:p>
            <a:r>
              <a:rPr lang="zh-CN" altLang="en-US" dirty="0"/>
              <a:t>conditions &lt;- read.csv("Conditions.csv",row.names = 1)</a:t>
            </a:r>
          </a:p>
          <a:p>
            <a:endParaRPr lang="zh-CN" altLang="en-US" dirty="0"/>
          </a:p>
          <a:p>
            <a:r>
              <a:rPr lang="zh-CN" altLang="en-US" dirty="0"/>
              <a:t>objectImpulseDE2 &lt;- </a:t>
            </a:r>
            <a:r>
              <a:rPr lang="zh-CN" altLang="en-US" b="1" dirty="0">
                <a:solidFill>
                  <a:srgbClr val="124062"/>
                </a:solidFill>
              </a:rPr>
              <a:t>runImpulseDE2</a:t>
            </a:r>
            <a:r>
              <a:rPr lang="zh-CN" altLang="en-US" dirty="0"/>
              <a:t>(</a:t>
            </a:r>
          </a:p>
          <a:p>
            <a:r>
              <a:rPr lang="zh-CN" altLang="en-US" dirty="0"/>
              <a:t>  matCountData    = rawCounts,</a:t>
            </a:r>
          </a:p>
          <a:p>
            <a:r>
              <a:rPr lang="zh-CN" altLang="en-US" dirty="0"/>
              <a:t>  dfAnnotation    = conditions,</a:t>
            </a:r>
          </a:p>
          <a:p>
            <a:r>
              <a:rPr lang="zh-CN" altLang="en-US" dirty="0"/>
              <a:t>  boolCaseCtrl    = FALSE,</a:t>
            </a:r>
          </a:p>
          <a:p>
            <a:r>
              <a:rPr lang="zh-CN" altLang="en-US" dirty="0"/>
              <a:t>  vecConfounders  = NULL,</a:t>
            </a:r>
          </a:p>
          <a:p>
            <a:r>
              <a:rPr lang="zh-CN" altLang="en-US" dirty="0"/>
              <a:t>  scaNProc        = 1 )</a:t>
            </a:r>
          </a:p>
        </p:txBody>
      </p:sp>
      <p:sp>
        <p:nvSpPr>
          <p:cNvPr id="12" name="矩形 11">
            <a:extLst>
              <a:ext uri="{FF2B5EF4-FFF2-40B4-BE49-F238E27FC236}">
                <a16:creationId xmlns:a16="http://schemas.microsoft.com/office/drawing/2014/main" id="{C06FC29B-7DC2-42BB-A214-57DF60C8F505}"/>
              </a:ext>
            </a:extLst>
          </p:cNvPr>
          <p:cNvSpPr/>
          <p:nvPr/>
        </p:nvSpPr>
        <p:spPr>
          <a:xfrm>
            <a:off x="6243484" y="2423897"/>
            <a:ext cx="5776452" cy="4198393"/>
          </a:xfrm>
          <a:prstGeom prst="rect">
            <a:avLst/>
          </a:prstGeom>
        </p:spPr>
        <p:txBody>
          <a:bodyPr wrap="square">
            <a:spAutoFit/>
          </a:bodyPr>
          <a:lstStyle/>
          <a:p>
            <a:pPr marL="171450" indent="-171450">
              <a:lnSpc>
                <a:spcPct val="150000"/>
              </a:lnSpc>
              <a:buFont typeface="Arial" panose="020B0604020202020204" pitchFamily="34" charset="0"/>
              <a:buChar char="•"/>
            </a:pPr>
            <a:r>
              <a:rPr lang="en-US" altLang="zh-CN" dirty="0" err="1">
                <a:latin typeface="微软雅黑" panose="020B0503020204020204" pitchFamily="34" charset="-122"/>
                <a:ea typeface="微软雅黑" panose="020B0503020204020204" pitchFamily="34" charset="-122"/>
              </a:rPr>
              <a:t>scaNProc</a:t>
            </a:r>
            <a:r>
              <a:rPr lang="en-US" altLang="zh-CN" dirty="0">
                <a:latin typeface="微软雅黑" panose="020B0503020204020204" pitchFamily="34" charset="-122"/>
                <a:ea typeface="微软雅黑" panose="020B0503020204020204" pitchFamily="34" charset="-122"/>
              </a:rPr>
              <a:t> to set the number of processes for parallelization.</a:t>
            </a:r>
          </a:p>
          <a:p>
            <a:pPr marL="171450" indent="-171450">
              <a:lnSpc>
                <a:spcPct val="150000"/>
              </a:lnSpc>
              <a:buFont typeface="Arial" panose="020B0604020202020204" pitchFamily="34" charset="0"/>
              <a:buChar char="•"/>
            </a:pPr>
            <a:r>
              <a:rPr lang="en-US" altLang="zh-CN" dirty="0" err="1">
                <a:latin typeface="微软雅黑" panose="020B0503020204020204" pitchFamily="34" charset="-122"/>
                <a:ea typeface="微软雅黑" panose="020B0503020204020204" pitchFamily="34" charset="-122"/>
              </a:rPr>
              <a:t>scaQThres</a:t>
            </a:r>
            <a:r>
              <a:rPr lang="en-US" altLang="zh-CN" dirty="0">
                <a:latin typeface="微软雅黑" panose="020B0503020204020204" pitchFamily="34" charset="-122"/>
                <a:ea typeface="微软雅黑" panose="020B0503020204020204" pitchFamily="34" charset="-122"/>
              </a:rPr>
              <a:t> to set the cut off for your DE gene list.</a:t>
            </a:r>
          </a:p>
          <a:p>
            <a:pPr marL="171450" indent="-171450">
              <a:lnSpc>
                <a:spcPct val="150000"/>
              </a:lnSpc>
              <a:buFont typeface="Arial" panose="020B0604020202020204" pitchFamily="34" charset="0"/>
              <a:buChar char="•"/>
            </a:pPr>
            <a:r>
              <a:rPr lang="en-US" altLang="zh-CN" dirty="0" err="1">
                <a:latin typeface="微软雅黑" panose="020B0503020204020204" pitchFamily="34" charset="-122"/>
                <a:ea typeface="微软雅黑" panose="020B0503020204020204" pitchFamily="34" charset="-122"/>
              </a:rPr>
              <a:t>vecDispersionsExternal</a:t>
            </a:r>
            <a:r>
              <a:rPr lang="en-US" altLang="zh-CN" dirty="0">
                <a:latin typeface="微软雅黑" panose="020B0503020204020204" pitchFamily="34" charset="-122"/>
                <a:ea typeface="微软雅黑" panose="020B0503020204020204" pitchFamily="34" charset="-122"/>
              </a:rPr>
              <a:t> to supply external dispersion parameters which may be necessary depending on your confounding factors (runImpulseDE2 will tell you if it is necessary).</a:t>
            </a:r>
          </a:p>
          <a:p>
            <a:pPr marL="171450" indent="-171450">
              <a:lnSpc>
                <a:spcPct val="150000"/>
              </a:lnSpc>
              <a:buFont typeface="Arial" panose="020B0604020202020204" pitchFamily="34" charset="0"/>
              <a:buChar char="•"/>
            </a:pPr>
            <a:r>
              <a:rPr lang="en-US" altLang="zh-CN" dirty="0" err="1">
                <a:latin typeface="微软雅黑" panose="020B0503020204020204" pitchFamily="34" charset="-122"/>
                <a:ea typeface="微软雅黑" panose="020B0503020204020204" pitchFamily="34" charset="-122"/>
              </a:rPr>
              <a:t>vecSizeFactorsExternal</a:t>
            </a:r>
            <a:r>
              <a:rPr lang="en-US" altLang="zh-CN" dirty="0">
                <a:latin typeface="微软雅黑" panose="020B0503020204020204" pitchFamily="34" charset="-122"/>
                <a:ea typeface="微软雅黑" panose="020B0503020204020204" pitchFamily="34" charset="-122"/>
              </a:rPr>
              <a:t> to supply external size factors.</a:t>
            </a:r>
          </a:p>
          <a:p>
            <a:pPr marL="171450" indent="-171450">
              <a:lnSpc>
                <a:spcPct val="150000"/>
              </a:lnSpc>
              <a:buFont typeface="Arial" panose="020B0604020202020204" pitchFamily="34" charset="0"/>
              <a:buChar char="•"/>
            </a:pPr>
            <a:r>
              <a:rPr lang="en-US" altLang="zh-CN" dirty="0" err="1">
                <a:latin typeface="微软雅黑" panose="020B0503020204020204" pitchFamily="34" charset="-122"/>
                <a:ea typeface="微软雅黑" panose="020B0503020204020204" pitchFamily="34" charset="-122"/>
              </a:rPr>
              <a:t>boolVerbose</a:t>
            </a:r>
            <a:r>
              <a:rPr lang="en-US" altLang="zh-CN" dirty="0">
                <a:latin typeface="微软雅黑" panose="020B0503020204020204" pitchFamily="34" charset="-122"/>
                <a:ea typeface="微软雅黑" panose="020B0503020204020204" pitchFamily="34" charset="-122"/>
              </a:rPr>
              <a:t> to control </a:t>
            </a:r>
            <a:r>
              <a:rPr lang="en-US" altLang="zh-CN" dirty="0" err="1">
                <a:latin typeface="微软雅黑" panose="020B0503020204020204" pitchFamily="34" charset="-122"/>
                <a:ea typeface="微软雅黑" panose="020B0503020204020204" pitchFamily="34" charset="-122"/>
              </a:rPr>
              <a:t>stdout</a:t>
            </a:r>
            <a:r>
              <a:rPr lang="en-US" altLang="zh-CN" dirty="0">
                <a:latin typeface="微软雅黑" panose="020B0503020204020204" pitchFamily="34" charset="-122"/>
                <a:ea typeface="微软雅黑" panose="020B0503020204020204" pitchFamily="34" charset="-122"/>
              </a:rPr>
              <a:t> output.</a:t>
            </a:r>
          </a:p>
        </p:txBody>
      </p:sp>
    </p:spTree>
    <p:extLst>
      <p:ext uri="{BB962C8B-B14F-4D97-AF65-F5344CB8AC3E}">
        <p14:creationId xmlns:p14="http://schemas.microsoft.com/office/powerpoint/2010/main" val="18731715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3" name="直接连接符 22" descr="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
          <p:cNvCxnSpPr/>
          <p:nvPr/>
        </p:nvCxnSpPr>
        <p:spPr>
          <a:xfrm flipH="1">
            <a:off x="338824" y="1319686"/>
            <a:ext cx="7200000" cy="0"/>
          </a:xfrm>
          <a:prstGeom prst="line">
            <a:avLst/>
          </a:prstGeom>
          <a:ln w="12700">
            <a:solidFill>
              <a:srgbClr val="537285"/>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7" name="圆角矩形 26"/>
          <p:cNvSpPr/>
          <p:nvPr/>
        </p:nvSpPr>
        <p:spPr>
          <a:xfrm rot="2700000">
            <a:off x="1162000" y="216166"/>
            <a:ext cx="898359" cy="898359"/>
          </a:xfrm>
          <a:prstGeom prst="roundRect">
            <a:avLst>
              <a:gd name="adj" fmla="val 0"/>
            </a:avLst>
          </a:prstGeom>
          <a:solidFill>
            <a:srgbClr val="537285"/>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圆角矩形 27"/>
          <p:cNvSpPr/>
          <p:nvPr/>
        </p:nvSpPr>
        <p:spPr>
          <a:xfrm rot="2700000">
            <a:off x="635353" y="216167"/>
            <a:ext cx="898359" cy="898359"/>
          </a:xfrm>
          <a:prstGeom prst="roundRect">
            <a:avLst>
              <a:gd name="adj" fmla="val 0"/>
            </a:avLst>
          </a:prstGeom>
          <a:solidFill>
            <a:srgbClr val="537285"/>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圆角矩形 28"/>
          <p:cNvSpPr/>
          <p:nvPr/>
        </p:nvSpPr>
        <p:spPr>
          <a:xfrm rot="2700000">
            <a:off x="898677" y="216166"/>
            <a:ext cx="898359" cy="898359"/>
          </a:xfrm>
          <a:prstGeom prst="roundRect">
            <a:avLst>
              <a:gd name="adj" fmla="val 0"/>
            </a:avLst>
          </a:prstGeom>
          <a:solidFill>
            <a:srgbClr val="124062"/>
          </a:solidFill>
          <a:ln w="349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文本框 42" descr="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
          <p:cNvSpPr txBox="1"/>
          <p:nvPr/>
        </p:nvSpPr>
        <p:spPr>
          <a:xfrm>
            <a:off x="961062" y="372957"/>
            <a:ext cx="780983" cy="584775"/>
          </a:xfrm>
          <a:prstGeom prst="rect">
            <a:avLst/>
          </a:prstGeom>
          <a:noFill/>
        </p:spPr>
        <p:txBody>
          <a:bodyPr wrap="none" rtlCol="0">
            <a:spAutoFit/>
          </a:bodyPr>
          <a:lstStyle/>
          <a:p>
            <a:r>
              <a:rPr lang="en-US" altLang="zh-CN" sz="3200" dirty="0">
                <a:solidFill>
                  <a:srgbClr val="FFFFFF"/>
                </a:solidFill>
                <a:latin typeface="Agency FB" panose="020B0503020202020204" pitchFamily="34" charset="0"/>
                <a:ea typeface="华文宋体" panose="02010600040101010101" pitchFamily="2" charset="-122"/>
              </a:rPr>
              <a:t>2019</a:t>
            </a:r>
            <a:endParaRPr lang="zh-CN" altLang="en-US" sz="3200" dirty="0">
              <a:solidFill>
                <a:srgbClr val="FFFFFF"/>
              </a:solidFill>
              <a:latin typeface="Agency FB" panose="020B0503020202020204" pitchFamily="34" charset="0"/>
              <a:ea typeface="华文宋体" panose="02010600040101010101" pitchFamily="2" charset="-122"/>
            </a:endParaRPr>
          </a:p>
        </p:txBody>
      </p:sp>
      <p:cxnSp>
        <p:nvCxnSpPr>
          <p:cNvPr id="24" name="直接连接符 23" descr="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
          <p:cNvCxnSpPr/>
          <p:nvPr/>
        </p:nvCxnSpPr>
        <p:spPr>
          <a:xfrm flipH="1">
            <a:off x="338824" y="1400648"/>
            <a:ext cx="7200000" cy="0"/>
          </a:xfrm>
          <a:prstGeom prst="line">
            <a:avLst/>
          </a:prstGeom>
          <a:ln w="38100">
            <a:solidFill>
              <a:srgbClr val="12406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 name="文本框 1">
            <a:extLst>
              <a:ext uri="{FF2B5EF4-FFF2-40B4-BE49-F238E27FC236}">
                <a16:creationId xmlns:a16="http://schemas.microsoft.com/office/drawing/2014/main" id="{47CBDFEF-4E2D-4BDE-BAD6-75B03B0A8A2D}"/>
              </a:ext>
            </a:extLst>
          </p:cNvPr>
          <p:cNvSpPr txBox="1"/>
          <p:nvPr/>
        </p:nvSpPr>
        <p:spPr>
          <a:xfrm>
            <a:off x="2509739" y="483005"/>
            <a:ext cx="3229897" cy="584775"/>
          </a:xfrm>
          <a:prstGeom prst="rect">
            <a:avLst/>
          </a:prstGeom>
          <a:noFill/>
        </p:spPr>
        <p:txBody>
          <a:bodyPr wrap="square" rtlCol="0">
            <a:spAutoFit/>
          </a:bodyPr>
          <a:lstStyle/>
          <a:p>
            <a:r>
              <a:rPr lang="zh-CN" altLang="en-US" sz="3200" b="1" dirty="0">
                <a:solidFill>
                  <a:srgbClr val="124062"/>
                </a:solidFill>
                <a:latin typeface="微软雅黑" panose="020B0503020204020204" pitchFamily="34" charset="-122"/>
                <a:ea typeface="微软雅黑" panose="020B0503020204020204" pitchFamily="34" charset="-122"/>
              </a:rPr>
              <a:t>下游分析</a:t>
            </a:r>
          </a:p>
        </p:txBody>
      </p:sp>
      <p:sp>
        <p:nvSpPr>
          <p:cNvPr id="3" name="文本框 2">
            <a:extLst>
              <a:ext uri="{FF2B5EF4-FFF2-40B4-BE49-F238E27FC236}">
                <a16:creationId xmlns:a16="http://schemas.microsoft.com/office/drawing/2014/main" id="{56FE493C-FC72-44E0-9029-50209B838D62}"/>
              </a:ext>
            </a:extLst>
          </p:cNvPr>
          <p:cNvSpPr txBox="1"/>
          <p:nvPr/>
        </p:nvSpPr>
        <p:spPr>
          <a:xfrm>
            <a:off x="449296" y="1811687"/>
            <a:ext cx="8415614" cy="523220"/>
          </a:xfrm>
          <a:prstGeom prst="rect">
            <a:avLst/>
          </a:prstGeom>
          <a:noFill/>
        </p:spPr>
        <p:txBody>
          <a:bodyPr wrap="square" rtlCol="0">
            <a:spAutoFit/>
          </a:bodyPr>
          <a:lstStyle/>
          <a:p>
            <a:r>
              <a:rPr lang="zh-CN" altLang="en-US" sz="2800" b="1" dirty="0">
                <a:solidFill>
                  <a:srgbClr val="124062"/>
                </a:solidFill>
                <a:latin typeface="微软雅黑" panose="020B0503020204020204" pitchFamily="34" charset="-122"/>
                <a:ea typeface="微软雅黑" panose="020B0503020204020204" pitchFamily="34" charset="-122"/>
              </a:rPr>
              <a:t>使用</a:t>
            </a:r>
            <a:r>
              <a:rPr lang="en-US" altLang="zh-CN" sz="2800" b="1" dirty="0">
                <a:solidFill>
                  <a:srgbClr val="124062"/>
                </a:solidFill>
                <a:latin typeface="微软雅黑" panose="020B0503020204020204" pitchFamily="34" charset="-122"/>
                <a:ea typeface="微软雅黑" panose="020B0503020204020204" pitchFamily="34" charset="-122"/>
              </a:rPr>
              <a:t>ImpulseDE2</a:t>
            </a:r>
            <a:r>
              <a:rPr lang="zh-CN" altLang="en-US" sz="2800" b="1" dirty="0">
                <a:solidFill>
                  <a:srgbClr val="124062"/>
                </a:solidFill>
                <a:latin typeface="微软雅黑" panose="020B0503020204020204" pitchFamily="34" charset="-122"/>
                <a:ea typeface="微软雅黑" panose="020B0503020204020204" pitchFamily="34" charset="-122"/>
              </a:rPr>
              <a:t>完成差异基因表达分析</a:t>
            </a:r>
            <a:endParaRPr lang="en-US" altLang="zh-CN" sz="2800" b="1" dirty="0">
              <a:solidFill>
                <a:srgbClr val="124062"/>
              </a:solidFill>
              <a:latin typeface="微软雅黑" panose="020B0503020204020204" pitchFamily="34" charset="-122"/>
              <a:ea typeface="微软雅黑" panose="020B0503020204020204" pitchFamily="34" charset="-122"/>
            </a:endParaRPr>
          </a:p>
        </p:txBody>
      </p:sp>
      <p:pic>
        <p:nvPicPr>
          <p:cNvPr id="11" name="图片 10">
            <a:extLst>
              <a:ext uri="{FF2B5EF4-FFF2-40B4-BE49-F238E27FC236}">
                <a16:creationId xmlns:a16="http://schemas.microsoft.com/office/drawing/2014/main" id="{B8380B38-834D-40E8-A673-468C71950E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8824" y="2383178"/>
            <a:ext cx="5156035" cy="3781648"/>
          </a:xfrm>
          <a:prstGeom prst="rect">
            <a:avLst/>
          </a:prstGeom>
        </p:spPr>
      </p:pic>
      <p:pic>
        <p:nvPicPr>
          <p:cNvPr id="6" name="图片 5">
            <a:extLst>
              <a:ext uri="{FF2B5EF4-FFF2-40B4-BE49-F238E27FC236}">
                <a16:creationId xmlns:a16="http://schemas.microsoft.com/office/drawing/2014/main" id="{13E2CA37-254F-4A53-A9E7-BA2E7C6C565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41817" y="2745945"/>
            <a:ext cx="6211359" cy="2355140"/>
          </a:xfrm>
          <a:prstGeom prst="rect">
            <a:avLst/>
          </a:prstGeom>
        </p:spPr>
      </p:pic>
    </p:spTree>
    <p:extLst>
      <p:ext uri="{BB962C8B-B14F-4D97-AF65-F5344CB8AC3E}">
        <p14:creationId xmlns:p14="http://schemas.microsoft.com/office/powerpoint/2010/main" val="36798082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3" name="直接连接符 22" descr="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
          <p:cNvCxnSpPr/>
          <p:nvPr/>
        </p:nvCxnSpPr>
        <p:spPr>
          <a:xfrm flipH="1">
            <a:off x="338824" y="1319686"/>
            <a:ext cx="7200000" cy="0"/>
          </a:xfrm>
          <a:prstGeom prst="line">
            <a:avLst/>
          </a:prstGeom>
          <a:ln w="12700">
            <a:solidFill>
              <a:srgbClr val="537285"/>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7" name="圆角矩形 26"/>
          <p:cNvSpPr/>
          <p:nvPr/>
        </p:nvSpPr>
        <p:spPr>
          <a:xfrm rot="2700000">
            <a:off x="1162000" y="216166"/>
            <a:ext cx="898359" cy="898359"/>
          </a:xfrm>
          <a:prstGeom prst="roundRect">
            <a:avLst>
              <a:gd name="adj" fmla="val 0"/>
            </a:avLst>
          </a:prstGeom>
          <a:solidFill>
            <a:srgbClr val="537285"/>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圆角矩形 27"/>
          <p:cNvSpPr/>
          <p:nvPr/>
        </p:nvSpPr>
        <p:spPr>
          <a:xfrm rot="2700000">
            <a:off x="635353" y="216167"/>
            <a:ext cx="898359" cy="898359"/>
          </a:xfrm>
          <a:prstGeom prst="roundRect">
            <a:avLst>
              <a:gd name="adj" fmla="val 0"/>
            </a:avLst>
          </a:prstGeom>
          <a:solidFill>
            <a:srgbClr val="537285"/>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圆角矩形 28"/>
          <p:cNvSpPr/>
          <p:nvPr/>
        </p:nvSpPr>
        <p:spPr>
          <a:xfrm rot="2700000">
            <a:off x="898677" y="216166"/>
            <a:ext cx="898359" cy="898359"/>
          </a:xfrm>
          <a:prstGeom prst="roundRect">
            <a:avLst>
              <a:gd name="adj" fmla="val 0"/>
            </a:avLst>
          </a:prstGeom>
          <a:solidFill>
            <a:srgbClr val="124062"/>
          </a:solidFill>
          <a:ln w="349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文本框 42" descr="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
          <p:cNvSpPr txBox="1"/>
          <p:nvPr/>
        </p:nvSpPr>
        <p:spPr>
          <a:xfrm>
            <a:off x="961062" y="372957"/>
            <a:ext cx="780983" cy="584775"/>
          </a:xfrm>
          <a:prstGeom prst="rect">
            <a:avLst/>
          </a:prstGeom>
          <a:noFill/>
        </p:spPr>
        <p:txBody>
          <a:bodyPr wrap="none" rtlCol="0">
            <a:spAutoFit/>
          </a:bodyPr>
          <a:lstStyle/>
          <a:p>
            <a:r>
              <a:rPr lang="en-US" altLang="zh-CN" sz="3200" dirty="0">
                <a:solidFill>
                  <a:srgbClr val="FFFFFF"/>
                </a:solidFill>
                <a:latin typeface="Agency FB" panose="020B0503020202020204" pitchFamily="34" charset="0"/>
                <a:ea typeface="华文宋体" panose="02010600040101010101" pitchFamily="2" charset="-122"/>
              </a:rPr>
              <a:t>2019</a:t>
            </a:r>
            <a:endParaRPr lang="zh-CN" altLang="en-US" sz="3200" dirty="0">
              <a:solidFill>
                <a:srgbClr val="FFFFFF"/>
              </a:solidFill>
              <a:latin typeface="Agency FB" panose="020B0503020202020204" pitchFamily="34" charset="0"/>
              <a:ea typeface="华文宋体" panose="02010600040101010101" pitchFamily="2" charset="-122"/>
            </a:endParaRPr>
          </a:p>
        </p:txBody>
      </p:sp>
      <p:cxnSp>
        <p:nvCxnSpPr>
          <p:cNvPr id="24" name="直接连接符 23" descr="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
          <p:cNvCxnSpPr/>
          <p:nvPr/>
        </p:nvCxnSpPr>
        <p:spPr>
          <a:xfrm flipH="1">
            <a:off x="338824" y="1400648"/>
            <a:ext cx="7200000" cy="0"/>
          </a:xfrm>
          <a:prstGeom prst="line">
            <a:avLst/>
          </a:prstGeom>
          <a:ln w="38100">
            <a:solidFill>
              <a:srgbClr val="12406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 name="文本框 1">
            <a:extLst>
              <a:ext uri="{FF2B5EF4-FFF2-40B4-BE49-F238E27FC236}">
                <a16:creationId xmlns:a16="http://schemas.microsoft.com/office/drawing/2014/main" id="{47CBDFEF-4E2D-4BDE-BAD6-75B03B0A8A2D}"/>
              </a:ext>
            </a:extLst>
          </p:cNvPr>
          <p:cNvSpPr txBox="1"/>
          <p:nvPr/>
        </p:nvSpPr>
        <p:spPr>
          <a:xfrm>
            <a:off x="2509739" y="483005"/>
            <a:ext cx="3229897" cy="584775"/>
          </a:xfrm>
          <a:prstGeom prst="rect">
            <a:avLst/>
          </a:prstGeom>
          <a:noFill/>
        </p:spPr>
        <p:txBody>
          <a:bodyPr wrap="square" rtlCol="0">
            <a:spAutoFit/>
          </a:bodyPr>
          <a:lstStyle/>
          <a:p>
            <a:r>
              <a:rPr lang="zh-CN" altLang="en-US" sz="3200" b="1" dirty="0">
                <a:solidFill>
                  <a:srgbClr val="124062"/>
                </a:solidFill>
                <a:latin typeface="微软雅黑" panose="020B0503020204020204" pitchFamily="34" charset="-122"/>
                <a:ea typeface="微软雅黑" panose="020B0503020204020204" pitchFamily="34" charset="-122"/>
              </a:rPr>
              <a:t>下游分析</a:t>
            </a:r>
          </a:p>
        </p:txBody>
      </p:sp>
      <p:sp>
        <p:nvSpPr>
          <p:cNvPr id="3" name="文本框 2">
            <a:extLst>
              <a:ext uri="{FF2B5EF4-FFF2-40B4-BE49-F238E27FC236}">
                <a16:creationId xmlns:a16="http://schemas.microsoft.com/office/drawing/2014/main" id="{56FE493C-FC72-44E0-9029-50209B838D62}"/>
              </a:ext>
            </a:extLst>
          </p:cNvPr>
          <p:cNvSpPr txBox="1"/>
          <p:nvPr/>
        </p:nvSpPr>
        <p:spPr>
          <a:xfrm>
            <a:off x="449296" y="1811687"/>
            <a:ext cx="8415614" cy="523220"/>
          </a:xfrm>
          <a:prstGeom prst="rect">
            <a:avLst/>
          </a:prstGeom>
          <a:noFill/>
        </p:spPr>
        <p:txBody>
          <a:bodyPr wrap="square" rtlCol="0">
            <a:spAutoFit/>
          </a:bodyPr>
          <a:lstStyle/>
          <a:p>
            <a:r>
              <a:rPr lang="zh-CN" altLang="en-US" sz="2800" b="1" dirty="0">
                <a:solidFill>
                  <a:srgbClr val="124062"/>
                </a:solidFill>
                <a:latin typeface="微软雅黑" panose="020B0503020204020204" pitchFamily="34" charset="-122"/>
                <a:ea typeface="微软雅黑" panose="020B0503020204020204" pitchFamily="34" charset="-122"/>
              </a:rPr>
              <a:t>绘制时序轨迹图</a:t>
            </a:r>
            <a:endParaRPr lang="en-US" altLang="zh-CN" sz="2800" b="1" dirty="0">
              <a:solidFill>
                <a:srgbClr val="124062"/>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id="{704C6E02-2EA8-48E7-A0E3-E2DDB39A769B}"/>
              </a:ext>
            </a:extLst>
          </p:cNvPr>
          <p:cNvSpPr/>
          <p:nvPr/>
        </p:nvSpPr>
        <p:spPr>
          <a:xfrm>
            <a:off x="449296" y="2745945"/>
            <a:ext cx="4314433" cy="2862322"/>
          </a:xfrm>
          <a:prstGeom prst="rect">
            <a:avLst/>
          </a:prstGeom>
        </p:spPr>
        <p:txBody>
          <a:bodyPr wrap="square">
            <a:spAutoFit/>
          </a:bodyPr>
          <a:lstStyle/>
          <a:p>
            <a:r>
              <a:rPr lang="zh-CN" altLang="en-US" dirty="0"/>
              <a:t>library(ggplot2)</a:t>
            </a:r>
          </a:p>
          <a:p>
            <a:r>
              <a:rPr lang="zh-CN" altLang="en-US" dirty="0"/>
              <a:t>lsgplotsGenes &lt;- plotGenes(</a:t>
            </a:r>
          </a:p>
          <a:p>
            <a:r>
              <a:rPr lang="zh-CN" altLang="en-US" dirty="0"/>
              <a:t>  vecGeneIDs       = NULL,</a:t>
            </a:r>
          </a:p>
          <a:p>
            <a:r>
              <a:rPr lang="zh-CN" altLang="en-US" dirty="0"/>
              <a:t>  scaNTopIDs       = 10,</a:t>
            </a:r>
          </a:p>
          <a:p>
            <a:r>
              <a:rPr lang="zh-CN" altLang="en-US" dirty="0"/>
              <a:t>  objectImpulseDE2 = objectImpulseDE2,</a:t>
            </a:r>
          </a:p>
          <a:p>
            <a:r>
              <a:rPr lang="zh-CN" altLang="en-US" dirty="0"/>
              <a:t>  boolCaseCtrl     = FALSE,</a:t>
            </a:r>
          </a:p>
          <a:p>
            <a:r>
              <a:rPr lang="zh-CN" altLang="en-US" dirty="0"/>
              <a:t>  dirOut           = NULL,</a:t>
            </a:r>
          </a:p>
          <a:p>
            <a:r>
              <a:rPr lang="zh-CN" altLang="en-US" dirty="0"/>
              <a:t>  strFileName      = NULL,</a:t>
            </a:r>
          </a:p>
          <a:p>
            <a:r>
              <a:rPr lang="zh-CN" altLang="en-US" dirty="0"/>
              <a:t>  vecRefPval       = NULL, </a:t>
            </a:r>
          </a:p>
          <a:p>
            <a:r>
              <a:rPr lang="zh-CN" altLang="en-US" dirty="0"/>
              <a:t>  strNameRefMethod = NULL)</a:t>
            </a:r>
          </a:p>
        </p:txBody>
      </p:sp>
      <p:pic>
        <p:nvPicPr>
          <p:cNvPr id="7" name="图片 6">
            <a:extLst>
              <a:ext uri="{FF2B5EF4-FFF2-40B4-BE49-F238E27FC236}">
                <a16:creationId xmlns:a16="http://schemas.microsoft.com/office/drawing/2014/main" id="{14C30E42-21D5-4536-B7C2-7DDEFF7DFC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55010" y="1708448"/>
            <a:ext cx="5219799" cy="4723391"/>
          </a:xfrm>
          <a:prstGeom prst="rect">
            <a:avLst/>
          </a:prstGeom>
        </p:spPr>
      </p:pic>
      <p:sp>
        <p:nvSpPr>
          <p:cNvPr id="8" name="矩形 7">
            <a:extLst>
              <a:ext uri="{FF2B5EF4-FFF2-40B4-BE49-F238E27FC236}">
                <a16:creationId xmlns:a16="http://schemas.microsoft.com/office/drawing/2014/main" id="{01D36F81-5FDE-46A9-92F3-3961D5B165BD}"/>
              </a:ext>
            </a:extLst>
          </p:cNvPr>
          <p:cNvSpPr/>
          <p:nvPr/>
        </p:nvSpPr>
        <p:spPr>
          <a:xfrm>
            <a:off x="449296" y="5720724"/>
            <a:ext cx="4579904" cy="923330"/>
          </a:xfrm>
          <a:prstGeom prst="rect">
            <a:avLst/>
          </a:prstGeom>
        </p:spPr>
        <p:txBody>
          <a:bodyPr wrap="square">
            <a:spAutoFit/>
          </a:bodyPr>
          <a:lstStyle/>
          <a:p>
            <a:r>
              <a:rPr lang="en-US" altLang="zh-CN" dirty="0">
                <a:latin typeface="Arial" panose="020B0604020202020204" pitchFamily="34" charset="0"/>
              </a:rPr>
              <a:t>Number of top differentially expressed (by q-value) genes to be plotted Supply either </a:t>
            </a:r>
            <a:r>
              <a:rPr lang="en-US" altLang="zh-CN" dirty="0" err="1">
                <a:latin typeface="Arial" panose="020B0604020202020204" pitchFamily="34" charset="0"/>
              </a:rPr>
              <a:t>vecGeneIDs</a:t>
            </a:r>
            <a:r>
              <a:rPr lang="en-US" altLang="zh-CN" dirty="0">
                <a:latin typeface="Arial" panose="020B0604020202020204" pitchFamily="34" charset="0"/>
              </a:rPr>
              <a:t> or </a:t>
            </a:r>
            <a:r>
              <a:rPr lang="en-US" altLang="zh-CN" dirty="0" err="1">
                <a:latin typeface="Arial" panose="020B0604020202020204" pitchFamily="34" charset="0"/>
              </a:rPr>
              <a:t>scaNTopIDs</a:t>
            </a:r>
            <a:endParaRPr lang="zh-CN" altLang="en-US" dirty="0"/>
          </a:p>
        </p:txBody>
      </p:sp>
    </p:spTree>
    <p:extLst>
      <p:ext uri="{BB962C8B-B14F-4D97-AF65-F5344CB8AC3E}">
        <p14:creationId xmlns:p14="http://schemas.microsoft.com/office/powerpoint/2010/main" val="3783927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3" name="直接连接符 22" descr="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
          <p:cNvCxnSpPr/>
          <p:nvPr/>
        </p:nvCxnSpPr>
        <p:spPr>
          <a:xfrm flipH="1">
            <a:off x="338824" y="1319686"/>
            <a:ext cx="7200000" cy="0"/>
          </a:xfrm>
          <a:prstGeom prst="line">
            <a:avLst/>
          </a:prstGeom>
          <a:ln w="12700">
            <a:solidFill>
              <a:srgbClr val="537285"/>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7" name="圆角矩形 26"/>
          <p:cNvSpPr/>
          <p:nvPr/>
        </p:nvSpPr>
        <p:spPr>
          <a:xfrm rot="2700000">
            <a:off x="1162000" y="216166"/>
            <a:ext cx="898359" cy="898359"/>
          </a:xfrm>
          <a:prstGeom prst="roundRect">
            <a:avLst>
              <a:gd name="adj" fmla="val 0"/>
            </a:avLst>
          </a:prstGeom>
          <a:solidFill>
            <a:srgbClr val="537285"/>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圆角矩形 27"/>
          <p:cNvSpPr/>
          <p:nvPr/>
        </p:nvSpPr>
        <p:spPr>
          <a:xfrm rot="2700000">
            <a:off x="635353" y="216167"/>
            <a:ext cx="898359" cy="898359"/>
          </a:xfrm>
          <a:prstGeom prst="roundRect">
            <a:avLst>
              <a:gd name="adj" fmla="val 0"/>
            </a:avLst>
          </a:prstGeom>
          <a:solidFill>
            <a:srgbClr val="537285"/>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圆角矩形 28"/>
          <p:cNvSpPr/>
          <p:nvPr/>
        </p:nvSpPr>
        <p:spPr>
          <a:xfrm rot="2700000">
            <a:off x="898677" y="216166"/>
            <a:ext cx="898359" cy="898359"/>
          </a:xfrm>
          <a:prstGeom prst="roundRect">
            <a:avLst>
              <a:gd name="adj" fmla="val 0"/>
            </a:avLst>
          </a:prstGeom>
          <a:solidFill>
            <a:srgbClr val="124062"/>
          </a:solidFill>
          <a:ln w="349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文本框 42" descr="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
          <p:cNvSpPr txBox="1"/>
          <p:nvPr/>
        </p:nvSpPr>
        <p:spPr>
          <a:xfrm>
            <a:off x="961062" y="372957"/>
            <a:ext cx="780983" cy="584775"/>
          </a:xfrm>
          <a:prstGeom prst="rect">
            <a:avLst/>
          </a:prstGeom>
          <a:noFill/>
        </p:spPr>
        <p:txBody>
          <a:bodyPr wrap="none" rtlCol="0">
            <a:spAutoFit/>
          </a:bodyPr>
          <a:lstStyle/>
          <a:p>
            <a:r>
              <a:rPr lang="en-US" altLang="zh-CN" sz="3200" dirty="0">
                <a:solidFill>
                  <a:srgbClr val="FFFFFF"/>
                </a:solidFill>
                <a:latin typeface="Agency FB" panose="020B0503020202020204" pitchFamily="34" charset="0"/>
                <a:ea typeface="华文宋体" panose="02010600040101010101" pitchFamily="2" charset="-122"/>
              </a:rPr>
              <a:t>2019</a:t>
            </a:r>
            <a:endParaRPr lang="zh-CN" altLang="en-US" sz="3200" dirty="0">
              <a:solidFill>
                <a:srgbClr val="FFFFFF"/>
              </a:solidFill>
              <a:latin typeface="Agency FB" panose="020B0503020202020204" pitchFamily="34" charset="0"/>
              <a:ea typeface="华文宋体" panose="02010600040101010101" pitchFamily="2" charset="-122"/>
            </a:endParaRPr>
          </a:p>
        </p:txBody>
      </p:sp>
      <p:cxnSp>
        <p:nvCxnSpPr>
          <p:cNvPr id="24" name="直接连接符 23" descr="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
          <p:cNvCxnSpPr/>
          <p:nvPr/>
        </p:nvCxnSpPr>
        <p:spPr>
          <a:xfrm flipH="1">
            <a:off x="338824" y="1400648"/>
            <a:ext cx="7200000" cy="0"/>
          </a:xfrm>
          <a:prstGeom prst="line">
            <a:avLst/>
          </a:prstGeom>
          <a:ln w="38100">
            <a:solidFill>
              <a:srgbClr val="12406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 name="文本框 1">
            <a:extLst>
              <a:ext uri="{FF2B5EF4-FFF2-40B4-BE49-F238E27FC236}">
                <a16:creationId xmlns:a16="http://schemas.microsoft.com/office/drawing/2014/main" id="{47CBDFEF-4E2D-4BDE-BAD6-75B03B0A8A2D}"/>
              </a:ext>
            </a:extLst>
          </p:cNvPr>
          <p:cNvSpPr txBox="1"/>
          <p:nvPr/>
        </p:nvSpPr>
        <p:spPr>
          <a:xfrm>
            <a:off x="2509739" y="483005"/>
            <a:ext cx="3229897" cy="584775"/>
          </a:xfrm>
          <a:prstGeom prst="rect">
            <a:avLst/>
          </a:prstGeom>
          <a:noFill/>
        </p:spPr>
        <p:txBody>
          <a:bodyPr wrap="square" rtlCol="0">
            <a:spAutoFit/>
          </a:bodyPr>
          <a:lstStyle/>
          <a:p>
            <a:r>
              <a:rPr lang="zh-CN" altLang="en-US" sz="3200" b="1" dirty="0">
                <a:solidFill>
                  <a:srgbClr val="124062"/>
                </a:solidFill>
                <a:latin typeface="微软雅黑" panose="020B0503020204020204" pitchFamily="34" charset="-122"/>
                <a:ea typeface="微软雅黑" panose="020B0503020204020204" pitchFamily="34" charset="-122"/>
              </a:rPr>
              <a:t>下游分析</a:t>
            </a:r>
          </a:p>
        </p:txBody>
      </p:sp>
      <p:sp>
        <p:nvSpPr>
          <p:cNvPr id="3" name="文本框 2">
            <a:extLst>
              <a:ext uri="{FF2B5EF4-FFF2-40B4-BE49-F238E27FC236}">
                <a16:creationId xmlns:a16="http://schemas.microsoft.com/office/drawing/2014/main" id="{56FE493C-FC72-44E0-9029-50209B838D62}"/>
              </a:ext>
            </a:extLst>
          </p:cNvPr>
          <p:cNvSpPr txBox="1"/>
          <p:nvPr/>
        </p:nvSpPr>
        <p:spPr>
          <a:xfrm>
            <a:off x="712620" y="1858297"/>
            <a:ext cx="1270473" cy="523220"/>
          </a:xfrm>
          <a:prstGeom prst="rect">
            <a:avLst/>
          </a:prstGeom>
          <a:noFill/>
        </p:spPr>
        <p:txBody>
          <a:bodyPr wrap="square" rtlCol="0">
            <a:spAutoFit/>
          </a:bodyPr>
          <a:lstStyle/>
          <a:p>
            <a:r>
              <a:rPr lang="zh-CN" altLang="en-US" sz="2800" b="1" dirty="0">
                <a:solidFill>
                  <a:srgbClr val="124062"/>
                </a:solidFill>
                <a:latin typeface="微软雅黑" panose="020B0503020204020204" pitchFamily="34" charset="-122"/>
                <a:ea typeface="微软雅黑" panose="020B0503020204020204" pitchFamily="34" charset="-122"/>
              </a:rPr>
              <a:t>聚类</a:t>
            </a:r>
            <a:endParaRPr lang="en-US" altLang="zh-CN" sz="2800" b="1" dirty="0">
              <a:solidFill>
                <a:srgbClr val="124062"/>
              </a:solidFill>
              <a:latin typeface="微软雅黑" panose="020B0503020204020204" pitchFamily="34" charset="-122"/>
              <a:ea typeface="微软雅黑" panose="020B0503020204020204" pitchFamily="34" charset="-122"/>
            </a:endParaRPr>
          </a:p>
        </p:txBody>
      </p:sp>
      <p:sp>
        <p:nvSpPr>
          <p:cNvPr id="10" name="文本框 9">
            <a:extLst>
              <a:ext uri="{FF2B5EF4-FFF2-40B4-BE49-F238E27FC236}">
                <a16:creationId xmlns:a16="http://schemas.microsoft.com/office/drawing/2014/main" id="{2C1B276C-6AA4-4955-A055-E8074BC8238C}"/>
              </a:ext>
            </a:extLst>
          </p:cNvPr>
          <p:cNvSpPr txBox="1"/>
          <p:nvPr/>
        </p:nvSpPr>
        <p:spPr>
          <a:xfrm>
            <a:off x="712620" y="2654710"/>
            <a:ext cx="10717380" cy="1384995"/>
          </a:xfrm>
          <a:prstGeom prst="rect">
            <a:avLst/>
          </a:prstGeom>
          <a:noFill/>
        </p:spPr>
        <p:txBody>
          <a:bodyPr wrap="square" rtlCol="0">
            <a:spAutoFit/>
          </a:bodyPr>
          <a:lstStyle/>
          <a:p>
            <a:pPr marL="285750" indent="-285750">
              <a:buFont typeface="Arial" panose="020B0604020202020204" pitchFamily="34" charset="0"/>
              <a:buChar char="•"/>
            </a:pPr>
            <a:r>
              <a:rPr lang="zh-CN" altLang="en-US" sz="2800" dirty="0">
                <a:solidFill>
                  <a:srgbClr val="124062"/>
                </a:solidFill>
                <a:latin typeface="微软雅黑" panose="020B0503020204020204" pitchFamily="34" charset="-122"/>
                <a:ea typeface="微软雅黑" panose="020B0503020204020204" pitchFamily="34" charset="-122"/>
              </a:rPr>
              <a:t>传统的聚类是层次聚类，没考虑时间因素，不适用于动态数据</a:t>
            </a:r>
            <a:endParaRPr lang="en-US" altLang="zh-CN" sz="2800" dirty="0">
              <a:solidFill>
                <a:srgbClr val="124062"/>
              </a:solidFill>
              <a:latin typeface="微软雅黑" panose="020B0503020204020204" pitchFamily="34" charset="-122"/>
              <a:ea typeface="微软雅黑" panose="020B0503020204020204" pitchFamily="34" charset="-122"/>
            </a:endParaRPr>
          </a:p>
          <a:p>
            <a:endParaRPr lang="en-US" altLang="zh-CN" sz="2800" dirty="0">
              <a:solidFill>
                <a:srgbClr val="124062"/>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en-US" altLang="zh-CN" sz="2800" dirty="0">
                <a:solidFill>
                  <a:srgbClr val="124062"/>
                </a:solidFill>
                <a:latin typeface="微软雅黑" panose="020B0503020204020204" pitchFamily="34" charset="-122"/>
                <a:ea typeface="微软雅黑" panose="020B0503020204020204" pitchFamily="34" charset="-122"/>
              </a:rPr>
              <a:t>R</a:t>
            </a:r>
            <a:r>
              <a:rPr lang="zh-CN" altLang="en-US" sz="2800" dirty="0">
                <a:solidFill>
                  <a:srgbClr val="124062"/>
                </a:solidFill>
                <a:latin typeface="微软雅黑" panose="020B0503020204020204" pitchFamily="34" charset="-122"/>
                <a:ea typeface="微软雅黑" panose="020B0503020204020204" pitchFamily="34" charset="-122"/>
              </a:rPr>
              <a:t>包</a:t>
            </a:r>
            <a:r>
              <a:rPr lang="en-US" altLang="zh-CN" sz="2800" dirty="0" err="1">
                <a:solidFill>
                  <a:srgbClr val="124062"/>
                </a:solidFill>
                <a:latin typeface="微软雅黑" panose="020B0503020204020204" pitchFamily="34" charset="-122"/>
                <a:ea typeface="微软雅黑" panose="020B0503020204020204" pitchFamily="34" charset="-122"/>
              </a:rPr>
              <a:t>EBSeqHMM</a:t>
            </a:r>
            <a:r>
              <a:rPr lang="en-US" altLang="zh-CN" sz="2800" dirty="0">
                <a:solidFill>
                  <a:srgbClr val="124062"/>
                </a:solidFill>
                <a:latin typeface="微软雅黑" panose="020B0503020204020204" pitchFamily="34" charset="-122"/>
                <a:ea typeface="微软雅黑" panose="020B0503020204020204" pitchFamily="34" charset="-122"/>
              </a:rPr>
              <a:t>, </a:t>
            </a:r>
            <a:r>
              <a:rPr lang="en-US" altLang="zh-CN" sz="2800" dirty="0" err="1">
                <a:solidFill>
                  <a:srgbClr val="124062"/>
                </a:solidFill>
                <a:latin typeface="微软雅黑" panose="020B0503020204020204" pitchFamily="34" charset="-122"/>
                <a:ea typeface="微软雅黑" panose="020B0503020204020204" pitchFamily="34" charset="-122"/>
              </a:rPr>
              <a:t>Mfuzz</a:t>
            </a:r>
            <a:r>
              <a:rPr lang="en-US" altLang="zh-CN" sz="2800" dirty="0">
                <a:solidFill>
                  <a:srgbClr val="124062"/>
                </a:solidFill>
                <a:latin typeface="微软雅黑" panose="020B0503020204020204" pitchFamily="34" charset="-122"/>
                <a:ea typeface="微软雅黑" panose="020B0503020204020204" pitchFamily="34" charset="-122"/>
              </a:rPr>
              <a:t> </a:t>
            </a:r>
            <a:r>
              <a:rPr lang="zh-CN" altLang="en-US" sz="2800" dirty="0">
                <a:solidFill>
                  <a:srgbClr val="124062"/>
                </a:solidFill>
                <a:latin typeface="微软雅黑" panose="020B0503020204020204" pitchFamily="34" charset="-122"/>
                <a:ea typeface="微软雅黑" panose="020B0503020204020204" pitchFamily="34" charset="-122"/>
              </a:rPr>
              <a:t>，</a:t>
            </a:r>
            <a:r>
              <a:rPr lang="en-US" altLang="zh-CN" sz="2800" dirty="0" err="1">
                <a:solidFill>
                  <a:srgbClr val="124062"/>
                </a:solidFill>
                <a:latin typeface="微软雅黑" panose="020B0503020204020204" pitchFamily="34" charset="-122"/>
                <a:ea typeface="微软雅黑" panose="020B0503020204020204" pitchFamily="34" charset="-122"/>
              </a:rPr>
              <a:t>Tcseq</a:t>
            </a:r>
            <a:r>
              <a:rPr lang="en-US" altLang="zh-CN" sz="2800" dirty="0">
                <a:solidFill>
                  <a:srgbClr val="124062"/>
                </a:solidFill>
                <a:latin typeface="微软雅黑" panose="020B0503020204020204" pitchFamily="34" charset="-122"/>
                <a:ea typeface="微软雅黑" panose="020B0503020204020204" pitchFamily="34" charset="-122"/>
              </a:rPr>
              <a:t> </a:t>
            </a:r>
            <a:r>
              <a:rPr lang="zh-CN" altLang="en-US" sz="2800" dirty="0">
                <a:solidFill>
                  <a:srgbClr val="124062"/>
                </a:solidFill>
                <a:latin typeface="微软雅黑" panose="020B0503020204020204" pitchFamily="34" charset="-122"/>
                <a:ea typeface="微软雅黑" panose="020B0503020204020204" pitchFamily="34" charset="-122"/>
              </a:rPr>
              <a:t>等可以做聚类</a:t>
            </a:r>
          </a:p>
        </p:txBody>
      </p:sp>
    </p:spTree>
    <p:extLst>
      <p:ext uri="{BB962C8B-B14F-4D97-AF65-F5344CB8AC3E}">
        <p14:creationId xmlns:p14="http://schemas.microsoft.com/office/powerpoint/2010/main" val="35313102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3" name="直接连接符 22" descr="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
          <p:cNvCxnSpPr/>
          <p:nvPr/>
        </p:nvCxnSpPr>
        <p:spPr>
          <a:xfrm flipH="1">
            <a:off x="338824" y="1319686"/>
            <a:ext cx="7200000" cy="0"/>
          </a:xfrm>
          <a:prstGeom prst="line">
            <a:avLst/>
          </a:prstGeom>
          <a:ln w="12700">
            <a:solidFill>
              <a:srgbClr val="537285"/>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7" name="圆角矩形 26"/>
          <p:cNvSpPr/>
          <p:nvPr/>
        </p:nvSpPr>
        <p:spPr>
          <a:xfrm rot="2700000">
            <a:off x="1162000" y="216166"/>
            <a:ext cx="898359" cy="898359"/>
          </a:xfrm>
          <a:prstGeom prst="roundRect">
            <a:avLst>
              <a:gd name="adj" fmla="val 0"/>
            </a:avLst>
          </a:prstGeom>
          <a:solidFill>
            <a:srgbClr val="537285"/>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圆角矩形 27"/>
          <p:cNvSpPr/>
          <p:nvPr/>
        </p:nvSpPr>
        <p:spPr>
          <a:xfrm rot="2700000">
            <a:off x="635353" y="216167"/>
            <a:ext cx="898359" cy="898359"/>
          </a:xfrm>
          <a:prstGeom prst="roundRect">
            <a:avLst>
              <a:gd name="adj" fmla="val 0"/>
            </a:avLst>
          </a:prstGeom>
          <a:solidFill>
            <a:srgbClr val="537285"/>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圆角矩形 28"/>
          <p:cNvSpPr/>
          <p:nvPr/>
        </p:nvSpPr>
        <p:spPr>
          <a:xfrm rot="2700000">
            <a:off x="898677" y="216166"/>
            <a:ext cx="898359" cy="898359"/>
          </a:xfrm>
          <a:prstGeom prst="roundRect">
            <a:avLst>
              <a:gd name="adj" fmla="val 0"/>
            </a:avLst>
          </a:prstGeom>
          <a:solidFill>
            <a:srgbClr val="124062"/>
          </a:solidFill>
          <a:ln w="349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文本框 42" descr="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
          <p:cNvSpPr txBox="1"/>
          <p:nvPr/>
        </p:nvSpPr>
        <p:spPr>
          <a:xfrm>
            <a:off x="961062" y="372957"/>
            <a:ext cx="780983" cy="584775"/>
          </a:xfrm>
          <a:prstGeom prst="rect">
            <a:avLst/>
          </a:prstGeom>
          <a:noFill/>
        </p:spPr>
        <p:txBody>
          <a:bodyPr wrap="none" rtlCol="0">
            <a:spAutoFit/>
          </a:bodyPr>
          <a:lstStyle/>
          <a:p>
            <a:r>
              <a:rPr lang="en-US" altLang="zh-CN" sz="3200" dirty="0">
                <a:solidFill>
                  <a:srgbClr val="FFFFFF"/>
                </a:solidFill>
                <a:latin typeface="Agency FB" panose="020B0503020202020204" pitchFamily="34" charset="0"/>
                <a:ea typeface="华文宋体" panose="02010600040101010101" pitchFamily="2" charset="-122"/>
              </a:rPr>
              <a:t>2019</a:t>
            </a:r>
            <a:endParaRPr lang="zh-CN" altLang="en-US" sz="3200" dirty="0">
              <a:solidFill>
                <a:srgbClr val="FFFFFF"/>
              </a:solidFill>
              <a:latin typeface="Agency FB" panose="020B0503020202020204" pitchFamily="34" charset="0"/>
              <a:ea typeface="华文宋体" panose="02010600040101010101" pitchFamily="2" charset="-122"/>
            </a:endParaRPr>
          </a:p>
        </p:txBody>
      </p:sp>
      <p:cxnSp>
        <p:nvCxnSpPr>
          <p:cNvPr id="24" name="直接连接符 23" descr="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
          <p:cNvCxnSpPr/>
          <p:nvPr/>
        </p:nvCxnSpPr>
        <p:spPr>
          <a:xfrm flipH="1">
            <a:off x="338824" y="1400648"/>
            <a:ext cx="7200000" cy="0"/>
          </a:xfrm>
          <a:prstGeom prst="line">
            <a:avLst/>
          </a:prstGeom>
          <a:ln w="38100">
            <a:solidFill>
              <a:srgbClr val="12406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9" name="文本框 8" descr="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
            <a:extLst>
              <a:ext uri="{FF2B5EF4-FFF2-40B4-BE49-F238E27FC236}">
                <a16:creationId xmlns:a16="http://schemas.microsoft.com/office/drawing/2014/main" id="{D105BA95-D692-4012-B131-4C67876EBCB2}"/>
              </a:ext>
            </a:extLst>
          </p:cNvPr>
          <p:cNvSpPr txBox="1"/>
          <p:nvPr/>
        </p:nvSpPr>
        <p:spPr>
          <a:xfrm>
            <a:off x="2406490" y="249845"/>
            <a:ext cx="2646878" cy="830997"/>
          </a:xfrm>
          <a:prstGeom prst="rect">
            <a:avLst/>
          </a:prstGeom>
          <a:noFill/>
        </p:spPr>
        <p:txBody>
          <a:bodyPr wrap="none" rtlCol="0">
            <a:spAutoFit/>
          </a:bodyPr>
          <a:lstStyle/>
          <a:p>
            <a:r>
              <a:rPr lang="zh-CN" altLang="en-US" sz="4800" b="1" dirty="0">
                <a:solidFill>
                  <a:srgbClr val="124062"/>
                </a:solidFill>
                <a:latin typeface="Arial Black" panose="020B0A04020102020204" pitchFamily="34" charset="0"/>
                <a:ea typeface="创艺简细圆" pitchFamily="2" charset="-122"/>
                <a:cs typeface="Kartika" panose="02020503030404060203" pitchFamily="18" charset="0"/>
              </a:rPr>
              <a:t>参考文献</a:t>
            </a:r>
          </a:p>
        </p:txBody>
      </p:sp>
      <p:sp>
        <p:nvSpPr>
          <p:cNvPr id="12" name="文本框 11">
            <a:extLst>
              <a:ext uri="{FF2B5EF4-FFF2-40B4-BE49-F238E27FC236}">
                <a16:creationId xmlns:a16="http://schemas.microsoft.com/office/drawing/2014/main" id="{CA0F60ED-F688-4C2A-8279-8B64C3E902F5}"/>
              </a:ext>
            </a:extLst>
          </p:cNvPr>
          <p:cNvSpPr txBox="1"/>
          <p:nvPr/>
        </p:nvSpPr>
        <p:spPr>
          <a:xfrm>
            <a:off x="449296" y="1849546"/>
            <a:ext cx="11378910" cy="4154984"/>
          </a:xfrm>
          <a:prstGeom prst="rect">
            <a:avLst/>
          </a:prstGeom>
          <a:noFill/>
        </p:spPr>
        <p:txBody>
          <a:bodyPr wrap="square" rtlCol="0">
            <a:spAutoFit/>
          </a:bodyPr>
          <a:lstStyle/>
          <a:p>
            <a:pPr marL="342900" indent="-342900">
              <a:buFont typeface="Arial" panose="020B0604020202020204" pitchFamily="34" charset="0"/>
              <a:buChar char="•"/>
            </a:pPr>
            <a:r>
              <a:rPr lang="en-US" altLang="zh-CN" sz="2400" dirty="0">
                <a:solidFill>
                  <a:srgbClr val="124062"/>
                </a:solidFill>
                <a:latin typeface="微软雅黑" panose="020B0503020204020204" pitchFamily="34" charset="-122"/>
                <a:ea typeface="微软雅黑" panose="020B0503020204020204" pitchFamily="34" charset="-122"/>
              </a:rPr>
              <a:t>Comparative analysis of differential gene expression tools for RNA sequencing time course data </a:t>
            </a:r>
          </a:p>
          <a:p>
            <a:pPr marL="342900" indent="-342900">
              <a:buFont typeface="Arial" panose="020B0604020202020204" pitchFamily="34" charset="0"/>
              <a:buChar char="•"/>
            </a:pPr>
            <a:endParaRPr lang="en-US" altLang="zh-CN" sz="2400" dirty="0">
              <a:solidFill>
                <a:srgbClr val="124062"/>
              </a:solidFill>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r>
              <a:rPr lang="en-US" altLang="zh-CN" sz="2400" dirty="0">
                <a:solidFill>
                  <a:srgbClr val="124062"/>
                </a:solidFill>
                <a:latin typeface="微软雅黑" panose="020B0503020204020204" pitchFamily="34" charset="-122"/>
                <a:ea typeface="微软雅黑" panose="020B0503020204020204" pitchFamily="34" charset="-122"/>
              </a:rPr>
              <a:t>Dynamics in Transcriptomics: Advancements in RNA-seq Time Course</a:t>
            </a:r>
            <a:br>
              <a:rPr lang="en-US" altLang="zh-CN" sz="2400" dirty="0">
                <a:solidFill>
                  <a:srgbClr val="124062"/>
                </a:solidFill>
                <a:latin typeface="微软雅黑" panose="020B0503020204020204" pitchFamily="34" charset="-122"/>
                <a:ea typeface="微软雅黑" panose="020B0503020204020204" pitchFamily="34" charset="-122"/>
              </a:rPr>
            </a:br>
            <a:r>
              <a:rPr lang="en-US" altLang="zh-CN" sz="2400" dirty="0">
                <a:solidFill>
                  <a:srgbClr val="124062"/>
                </a:solidFill>
                <a:latin typeface="微软雅黑" panose="020B0503020204020204" pitchFamily="34" charset="-122"/>
                <a:ea typeface="微软雅黑" panose="020B0503020204020204" pitchFamily="34" charset="-122"/>
              </a:rPr>
              <a:t>and Downstream Analysis </a:t>
            </a:r>
          </a:p>
          <a:p>
            <a:pPr marL="342900" indent="-342900">
              <a:buFont typeface="Arial" panose="020B0604020202020204" pitchFamily="34" charset="0"/>
              <a:buChar char="•"/>
            </a:pPr>
            <a:endParaRPr lang="en-US" altLang="zh-CN" sz="2400" dirty="0">
              <a:solidFill>
                <a:srgbClr val="124062"/>
              </a:solidFill>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r>
              <a:rPr lang="en-US" altLang="zh-CN" sz="2400" dirty="0">
                <a:solidFill>
                  <a:srgbClr val="124062"/>
                </a:solidFill>
                <a:latin typeface="微软雅黑" panose="020B0503020204020204" pitchFamily="34" charset="-122"/>
                <a:ea typeface="微软雅黑" panose="020B0503020204020204" pitchFamily="34" charset="-122"/>
              </a:rPr>
              <a:t>ImpulseDE2: Differential expression analysis of longitudinal count data sets</a:t>
            </a:r>
            <a:br>
              <a:rPr lang="en-US" altLang="zh-CN" sz="2400" dirty="0">
                <a:latin typeface="微软雅黑" panose="020B0503020204020204" pitchFamily="34" charset="-122"/>
                <a:ea typeface="微软雅黑" panose="020B0503020204020204" pitchFamily="34" charset="-122"/>
              </a:rPr>
            </a:br>
            <a:endParaRPr lang="en-US" altLang="zh-CN" sz="2400" dirty="0">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r>
              <a:rPr lang="en-US" altLang="zh-CN" sz="2400" dirty="0" err="1">
                <a:solidFill>
                  <a:srgbClr val="124062"/>
                </a:solidFill>
                <a:latin typeface="微软雅黑" panose="020B0503020204020204" pitchFamily="34" charset="-122"/>
                <a:ea typeface="微软雅黑" panose="020B0503020204020204" pitchFamily="34" charset="-122"/>
              </a:rPr>
              <a:t>TCseq</a:t>
            </a:r>
            <a:r>
              <a:rPr lang="en-US" altLang="zh-CN" sz="2400" dirty="0">
                <a:solidFill>
                  <a:srgbClr val="124062"/>
                </a:solidFill>
                <a:latin typeface="微软雅黑" panose="020B0503020204020204" pitchFamily="34" charset="-122"/>
                <a:ea typeface="微软雅黑" panose="020B0503020204020204" pitchFamily="34" charset="-122"/>
              </a:rPr>
              <a:t>: time course sequencing data analysis </a:t>
            </a:r>
            <a:br>
              <a:rPr lang="en-US" altLang="zh-CN" sz="2400" dirty="0"/>
            </a:br>
            <a:endParaRPr lang="zh-CN" altLang="en-US" sz="2400" dirty="0">
              <a:solidFill>
                <a:srgbClr val="124062"/>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6071254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文本框 11"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txBox="1">
            <a:spLocks noChangeArrowheads="1"/>
          </p:cNvSpPr>
          <p:nvPr/>
        </p:nvSpPr>
        <p:spPr bwMode="auto">
          <a:xfrm>
            <a:off x="4956013" y="2921168"/>
            <a:ext cx="2279973" cy="1015663"/>
          </a:xfrm>
          <a:prstGeom prst="rect">
            <a:avLst/>
          </a:prstGeom>
          <a:noFill/>
          <a:ln>
            <a:noFill/>
          </a:ln>
        </p:spPr>
        <p:txBody>
          <a:bodyPr wrap="square">
            <a:spAutoFit/>
          </a:bodyPr>
          <a:lstStyle>
            <a:lvl1pPr>
              <a:defRPr sz="1300">
                <a:solidFill>
                  <a:schemeClr val="tx1"/>
                </a:solidFill>
                <a:latin typeface="Arial" panose="020B0604020202020204" pitchFamily="34" charset="0"/>
                <a:ea typeface="微软雅黑" panose="020B0503020204020204" charset="-122"/>
              </a:defRPr>
            </a:lvl1pPr>
            <a:lvl2pPr marL="742950" indent="-285750">
              <a:defRPr sz="1300">
                <a:solidFill>
                  <a:schemeClr val="tx1"/>
                </a:solidFill>
                <a:latin typeface="Arial" panose="020B0604020202020204" pitchFamily="34" charset="0"/>
                <a:ea typeface="微软雅黑" panose="020B0503020204020204" charset="-122"/>
              </a:defRPr>
            </a:lvl2pPr>
            <a:lvl3pPr marL="1143000" indent="-228600">
              <a:defRPr sz="1300">
                <a:solidFill>
                  <a:schemeClr val="tx1"/>
                </a:solidFill>
                <a:latin typeface="Arial" panose="020B0604020202020204" pitchFamily="34" charset="0"/>
                <a:ea typeface="微软雅黑" panose="020B0503020204020204" charset="-122"/>
              </a:defRPr>
            </a:lvl3pPr>
            <a:lvl4pPr marL="1600200" indent="-228600">
              <a:defRPr sz="1300">
                <a:solidFill>
                  <a:schemeClr val="tx1"/>
                </a:solidFill>
                <a:latin typeface="Arial" panose="020B0604020202020204" pitchFamily="34" charset="0"/>
                <a:ea typeface="微软雅黑" panose="020B0503020204020204" charset="-122"/>
              </a:defRPr>
            </a:lvl4pPr>
            <a:lvl5pPr marL="2057400" indent="-228600">
              <a:defRPr sz="1300">
                <a:solidFill>
                  <a:schemeClr val="tx1"/>
                </a:solidFill>
                <a:latin typeface="Arial" panose="020B0604020202020204" pitchFamily="34" charset="0"/>
                <a:ea typeface="微软雅黑" panose="020B050302020402020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charset="-122"/>
              </a:defRPr>
            </a:lvl9pPr>
          </a:lstStyle>
          <a:p>
            <a:pPr defTabSz="685783" fontAlgn="base">
              <a:spcBef>
                <a:spcPct val="0"/>
              </a:spcBef>
              <a:spcAft>
                <a:spcPct val="0"/>
              </a:spcAft>
            </a:pPr>
            <a:r>
              <a:rPr lang="zh-CN" altLang="en-US" sz="6000" dirty="0">
                <a:solidFill>
                  <a:srgbClr val="124062"/>
                </a:solidFill>
                <a:latin typeface="微软雅黑" panose="020B0503020204020204" pitchFamily="34" charset="-122"/>
                <a:ea typeface="微软雅黑" panose="020B0503020204020204" pitchFamily="34" charset="-122"/>
                <a:sym typeface="Calibri" panose="020F0502020204030204" pitchFamily="34" charset="0"/>
              </a:rPr>
              <a:t>谢谢！</a:t>
            </a:r>
            <a:endParaRPr lang="en-US" altLang="zh-CN" sz="6000" dirty="0">
              <a:solidFill>
                <a:srgbClr val="124062"/>
              </a:solidFill>
              <a:latin typeface="微软雅黑" panose="020B0503020204020204" pitchFamily="34" charset="-122"/>
              <a:ea typeface="微软雅黑" panose="020B0503020204020204" pitchFamily="34" charset="-122"/>
              <a:sym typeface="Calibri" panose="020F0502020204030204" pitchFamily="34" charset="0"/>
            </a:endParaRPr>
          </a:p>
        </p:txBody>
      </p:sp>
    </p:spTree>
    <p:extLst>
      <p:ext uri="{BB962C8B-B14F-4D97-AF65-F5344CB8AC3E}">
        <p14:creationId xmlns:p14="http://schemas.microsoft.com/office/powerpoint/2010/main" val="39754436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995963" y="2798494"/>
            <a:ext cx="1425662" cy="1477188"/>
            <a:chOff x="2425372" y="2206761"/>
            <a:chExt cx="813044" cy="904757"/>
          </a:xfrm>
        </p:grpSpPr>
        <p:sp>
          <p:nvSpPr>
            <p:cNvPr id="21" name="任意多边形 20"/>
            <p:cNvSpPr/>
            <p:nvPr/>
          </p:nvSpPr>
          <p:spPr>
            <a:xfrm>
              <a:off x="2521038" y="2206761"/>
              <a:ext cx="624189" cy="736484"/>
            </a:xfrm>
            <a:custGeom>
              <a:avLst/>
              <a:gdLst>
                <a:gd name="connsiteX0" fmla="*/ 0 w 1506471"/>
                <a:gd name="connsiteY0" fmla="*/ 655315 h 1310630"/>
                <a:gd name="connsiteX1" fmla="*/ 327658 w 1506471"/>
                <a:gd name="connsiteY1" fmla="*/ 0 h 1310630"/>
                <a:gd name="connsiteX2" fmla="*/ 1178814 w 1506471"/>
                <a:gd name="connsiteY2" fmla="*/ 0 h 1310630"/>
                <a:gd name="connsiteX3" fmla="*/ 1506471 w 1506471"/>
                <a:gd name="connsiteY3" fmla="*/ 655315 h 1310630"/>
                <a:gd name="connsiteX4" fmla="*/ 1178814 w 1506471"/>
                <a:gd name="connsiteY4" fmla="*/ 1310630 h 1310630"/>
                <a:gd name="connsiteX5" fmla="*/ 327658 w 1506471"/>
                <a:gd name="connsiteY5" fmla="*/ 1310630 h 1310630"/>
                <a:gd name="connsiteX6" fmla="*/ 0 w 1506471"/>
                <a:gd name="connsiteY6" fmla="*/ 655315 h 1310630"/>
                <a:gd name="connsiteX0-1" fmla="*/ 761425 w 1506470"/>
                <a:gd name="connsiteY0-2" fmla="*/ 0 h 1359090"/>
                <a:gd name="connsiteX1-3" fmla="*/ 1506469 w 1506470"/>
                <a:gd name="connsiteY1-4" fmla="*/ 333523 h 1359090"/>
                <a:gd name="connsiteX2-5" fmla="*/ 1506469 w 1506470"/>
                <a:gd name="connsiteY2-6" fmla="*/ 1074028 h 1359090"/>
                <a:gd name="connsiteX3-7" fmla="*/ 753235 w 1506470"/>
                <a:gd name="connsiteY3-8" fmla="*/ 1359090 h 1359090"/>
                <a:gd name="connsiteX4-9" fmla="*/ 0 w 1506470"/>
                <a:gd name="connsiteY4-10" fmla="*/ 1074028 h 1359090"/>
                <a:gd name="connsiteX5-11" fmla="*/ 0 w 1506470"/>
                <a:gd name="connsiteY5-12" fmla="*/ 333523 h 1359090"/>
                <a:gd name="connsiteX6-13" fmla="*/ 761425 w 1506470"/>
                <a:gd name="connsiteY6-14" fmla="*/ 0 h 1359090"/>
                <a:gd name="connsiteX0-15" fmla="*/ 761425 w 1506469"/>
                <a:gd name="connsiteY0-16" fmla="*/ 0 h 1365148"/>
                <a:gd name="connsiteX1-17" fmla="*/ 1506469 w 1506469"/>
                <a:gd name="connsiteY1-18" fmla="*/ 333523 h 1365148"/>
                <a:gd name="connsiteX2-19" fmla="*/ 1506469 w 1506469"/>
                <a:gd name="connsiteY2-20" fmla="*/ 1074028 h 1365148"/>
                <a:gd name="connsiteX3-21" fmla="*/ 753235 w 1506469"/>
                <a:gd name="connsiteY3-22" fmla="*/ 1365148 h 1365148"/>
                <a:gd name="connsiteX4-23" fmla="*/ 0 w 1506469"/>
                <a:gd name="connsiteY4-24" fmla="*/ 1074028 h 1365148"/>
                <a:gd name="connsiteX5-25" fmla="*/ 0 w 1506469"/>
                <a:gd name="connsiteY5-26" fmla="*/ 333523 h 1365148"/>
                <a:gd name="connsiteX6-27" fmla="*/ 761425 w 1506469"/>
                <a:gd name="connsiteY6-28" fmla="*/ 0 h 136514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1506469" h="1365148">
                  <a:moveTo>
                    <a:pt x="761425" y="0"/>
                  </a:moveTo>
                  <a:lnTo>
                    <a:pt x="1506469" y="333523"/>
                  </a:lnTo>
                  <a:lnTo>
                    <a:pt x="1506469" y="1074028"/>
                  </a:lnTo>
                  <a:lnTo>
                    <a:pt x="753235" y="1365148"/>
                  </a:lnTo>
                  <a:lnTo>
                    <a:pt x="0" y="1074028"/>
                  </a:lnTo>
                  <a:lnTo>
                    <a:pt x="0" y="333523"/>
                  </a:lnTo>
                  <a:lnTo>
                    <a:pt x="761425" y="0"/>
                  </a:lnTo>
                  <a:close/>
                </a:path>
              </a:pathLst>
            </a:custGeom>
            <a:noFill/>
            <a:ln w="28575">
              <a:solidFill>
                <a:srgbClr val="124062"/>
              </a:solidFill>
            </a:ln>
            <a:effectLst>
              <a:outerShdw blurRad="50800" dist="38100" dir="5400000" algn="t" rotWithShape="0">
                <a:prstClr val="black">
                  <a:alpha val="40000"/>
                </a:prstClr>
              </a:outerShdw>
            </a:effectLst>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72320" tIns="313012" rIns="272321" bIns="313011" numCol="1" spcCol="1270" anchor="ctr" anchorCtr="0">
              <a:noAutofit/>
            </a:bodyPr>
            <a:lstStyle/>
            <a:p>
              <a:pPr algn="ctr" defTabSz="2133547">
                <a:lnSpc>
                  <a:spcPct val="90000"/>
                </a:lnSpc>
                <a:spcBef>
                  <a:spcPct val="0"/>
                </a:spcBef>
                <a:spcAft>
                  <a:spcPct val="35000"/>
                </a:spcAft>
              </a:pPr>
              <a:endParaRPr lang="zh-CN" altLang="en-US" sz="4400"/>
            </a:p>
          </p:txBody>
        </p:sp>
        <p:sp>
          <p:nvSpPr>
            <p:cNvPr id="22" name="矩形 21"/>
            <p:cNvSpPr/>
            <p:nvPr/>
          </p:nvSpPr>
          <p:spPr>
            <a:xfrm>
              <a:off x="2425372" y="2342077"/>
              <a:ext cx="813044" cy="769441"/>
            </a:xfrm>
            <a:prstGeom prst="rect">
              <a:avLst/>
            </a:prstGeom>
          </p:spPr>
          <p:txBody>
            <a:bodyPr wrap="none">
              <a:spAutoFit/>
            </a:bodyPr>
            <a:lstStyle/>
            <a:p>
              <a:pPr algn="ctr"/>
              <a:r>
                <a:rPr lang="en-US" altLang="zh-CN" sz="4400" b="1" dirty="0">
                  <a:solidFill>
                    <a:srgbClr val="124062"/>
                  </a:solidFill>
                  <a:latin typeface="Arial" panose="020B0604020202020204"/>
                  <a:ea typeface="微软雅黑" panose="020B0503020204020204" charset="-122"/>
                  <a:sym typeface="Calibri" panose="020F0502020204030204" pitchFamily="34" charset="0"/>
                </a:rPr>
                <a:t>01</a:t>
              </a:r>
              <a:endParaRPr lang="zh-CN" altLang="en-US" sz="4400" b="1" dirty="0">
                <a:solidFill>
                  <a:srgbClr val="124062"/>
                </a:solidFill>
              </a:endParaRPr>
            </a:p>
          </p:txBody>
        </p:sp>
      </p:grpSp>
      <p:cxnSp>
        <p:nvCxnSpPr>
          <p:cNvPr id="41" name="直接连接符 40"/>
          <p:cNvCxnSpPr/>
          <p:nvPr/>
        </p:nvCxnSpPr>
        <p:spPr>
          <a:xfrm flipV="1">
            <a:off x="8663296" y="547216"/>
            <a:ext cx="2699901" cy="1393271"/>
          </a:xfrm>
          <a:prstGeom prst="line">
            <a:avLst/>
          </a:prstGeom>
          <a:ln>
            <a:solidFill>
              <a:srgbClr val="124062"/>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flipV="1">
            <a:off x="9060299" y="61571"/>
            <a:ext cx="2699901" cy="1393271"/>
          </a:xfrm>
          <a:prstGeom prst="line">
            <a:avLst/>
          </a:prstGeom>
          <a:ln w="3175">
            <a:solidFill>
              <a:srgbClr val="124062"/>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flipV="1">
            <a:off x="10226984" y="239377"/>
            <a:ext cx="2699901" cy="1393271"/>
          </a:xfrm>
          <a:prstGeom prst="line">
            <a:avLst/>
          </a:prstGeom>
          <a:ln>
            <a:solidFill>
              <a:srgbClr val="124062"/>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flipV="1">
            <a:off x="10623987" y="-246268"/>
            <a:ext cx="2699901" cy="1393271"/>
          </a:xfrm>
          <a:prstGeom prst="line">
            <a:avLst/>
          </a:prstGeom>
          <a:ln w="3175">
            <a:gradFill>
              <a:gsLst>
                <a:gs pos="0">
                  <a:srgbClr val="FCF873">
                    <a:alpha val="50000"/>
                  </a:srgbClr>
                </a:gs>
                <a:gs pos="100000">
                  <a:srgbClr val="DCAA1F">
                    <a:alpha val="50000"/>
                  </a:srgbClr>
                </a:gs>
              </a:gsLst>
              <a:lin ang="5400000" scaled="1"/>
            </a:gradFill>
          </a:ln>
        </p:spPr>
        <p:style>
          <a:lnRef idx="1">
            <a:schemeClr val="accent1"/>
          </a:lnRef>
          <a:fillRef idx="0">
            <a:schemeClr val="accent1"/>
          </a:fillRef>
          <a:effectRef idx="0">
            <a:schemeClr val="accent1"/>
          </a:effectRef>
          <a:fontRef idx="minor">
            <a:schemeClr val="tx1"/>
          </a:fontRef>
        </p:style>
      </p:cxnSp>
      <p:sp>
        <p:nvSpPr>
          <p:cNvPr id="26" name="TextBox 6">
            <a:extLst>
              <a:ext uri="{FF2B5EF4-FFF2-40B4-BE49-F238E27FC236}">
                <a16:creationId xmlns:a16="http://schemas.microsoft.com/office/drawing/2014/main" id="{A4D7D273-BDD4-4796-9B5A-485DDDD1E93C}"/>
              </a:ext>
            </a:extLst>
          </p:cNvPr>
          <p:cNvSpPr txBox="1">
            <a:spLocks noChangeArrowheads="1"/>
          </p:cNvSpPr>
          <p:nvPr/>
        </p:nvSpPr>
        <p:spPr bwMode="auto">
          <a:xfrm>
            <a:off x="3638680" y="3044279"/>
            <a:ext cx="7412763"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vl2pPr/>
            <a:lvl3pPr/>
            <a:lvl4pPr/>
            <a:lvl5pPr/>
            <a:lvl6pPr/>
            <a:lvl7pPr/>
            <a:lvl8pPr/>
            <a:lvl9pPr/>
          </a:lstStyle>
          <a:p>
            <a:pPr marL="0" lvl="1"/>
            <a:r>
              <a:rPr lang="zh-CN" altLang="en-US" sz="4400" dirty="0">
                <a:solidFill>
                  <a:srgbClr val="124062"/>
                </a:solidFill>
                <a:latin typeface="微软雅黑" pitchFamily="34" charset="-122"/>
                <a:ea typeface="微软雅黑" pitchFamily="34" charset="-122"/>
              </a:rPr>
              <a:t>什么是时间序列转录组</a:t>
            </a:r>
          </a:p>
        </p:txBody>
      </p:sp>
    </p:spTree>
    <p:extLst>
      <p:ext uri="{BB962C8B-B14F-4D97-AF65-F5344CB8AC3E}">
        <p14:creationId xmlns:p14="http://schemas.microsoft.com/office/powerpoint/2010/main" val="16549220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3" name="直接连接符 22" descr="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
          <p:cNvCxnSpPr/>
          <p:nvPr/>
        </p:nvCxnSpPr>
        <p:spPr>
          <a:xfrm flipH="1">
            <a:off x="338824" y="1319686"/>
            <a:ext cx="7200000" cy="0"/>
          </a:xfrm>
          <a:prstGeom prst="line">
            <a:avLst/>
          </a:prstGeom>
          <a:ln w="12700">
            <a:solidFill>
              <a:srgbClr val="537285"/>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7" name="圆角矩形 26"/>
          <p:cNvSpPr/>
          <p:nvPr/>
        </p:nvSpPr>
        <p:spPr>
          <a:xfrm rot="2700000">
            <a:off x="1162000" y="216166"/>
            <a:ext cx="898359" cy="898359"/>
          </a:xfrm>
          <a:prstGeom prst="roundRect">
            <a:avLst>
              <a:gd name="adj" fmla="val 0"/>
            </a:avLst>
          </a:prstGeom>
          <a:solidFill>
            <a:srgbClr val="537285"/>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圆角矩形 27"/>
          <p:cNvSpPr/>
          <p:nvPr/>
        </p:nvSpPr>
        <p:spPr>
          <a:xfrm rot="2700000">
            <a:off x="635353" y="216167"/>
            <a:ext cx="898359" cy="898359"/>
          </a:xfrm>
          <a:prstGeom prst="roundRect">
            <a:avLst>
              <a:gd name="adj" fmla="val 0"/>
            </a:avLst>
          </a:prstGeom>
          <a:solidFill>
            <a:srgbClr val="537285"/>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圆角矩形 28"/>
          <p:cNvSpPr/>
          <p:nvPr/>
        </p:nvSpPr>
        <p:spPr>
          <a:xfrm rot="2700000">
            <a:off x="898677" y="216166"/>
            <a:ext cx="898359" cy="898359"/>
          </a:xfrm>
          <a:prstGeom prst="roundRect">
            <a:avLst>
              <a:gd name="adj" fmla="val 0"/>
            </a:avLst>
          </a:prstGeom>
          <a:solidFill>
            <a:srgbClr val="124062"/>
          </a:solidFill>
          <a:ln w="349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文本框 42" descr="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
          <p:cNvSpPr txBox="1"/>
          <p:nvPr/>
        </p:nvSpPr>
        <p:spPr>
          <a:xfrm>
            <a:off x="961062" y="372957"/>
            <a:ext cx="780983" cy="584775"/>
          </a:xfrm>
          <a:prstGeom prst="rect">
            <a:avLst/>
          </a:prstGeom>
          <a:noFill/>
        </p:spPr>
        <p:txBody>
          <a:bodyPr wrap="none" rtlCol="0">
            <a:spAutoFit/>
          </a:bodyPr>
          <a:lstStyle/>
          <a:p>
            <a:r>
              <a:rPr lang="en-US" altLang="zh-CN" sz="3200" dirty="0">
                <a:solidFill>
                  <a:srgbClr val="FFFFFF"/>
                </a:solidFill>
                <a:latin typeface="Agency FB" panose="020B0503020202020204" pitchFamily="34" charset="0"/>
                <a:ea typeface="华文宋体" panose="02010600040101010101" pitchFamily="2" charset="-122"/>
              </a:rPr>
              <a:t>2019</a:t>
            </a:r>
            <a:endParaRPr lang="zh-CN" altLang="en-US" sz="3200" dirty="0">
              <a:solidFill>
                <a:srgbClr val="FFFFFF"/>
              </a:solidFill>
              <a:latin typeface="Agency FB" panose="020B0503020202020204" pitchFamily="34" charset="0"/>
              <a:ea typeface="华文宋体" panose="02010600040101010101" pitchFamily="2" charset="-122"/>
            </a:endParaRPr>
          </a:p>
        </p:txBody>
      </p:sp>
      <p:cxnSp>
        <p:nvCxnSpPr>
          <p:cNvPr id="24" name="直接连接符 23" descr="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
          <p:cNvCxnSpPr/>
          <p:nvPr/>
        </p:nvCxnSpPr>
        <p:spPr>
          <a:xfrm flipH="1">
            <a:off x="338824" y="1400648"/>
            <a:ext cx="7200000" cy="0"/>
          </a:xfrm>
          <a:prstGeom prst="line">
            <a:avLst/>
          </a:prstGeom>
          <a:ln w="38100">
            <a:solidFill>
              <a:srgbClr val="12406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9" name="文本框 8" descr="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
            <a:extLst>
              <a:ext uri="{FF2B5EF4-FFF2-40B4-BE49-F238E27FC236}">
                <a16:creationId xmlns:a16="http://schemas.microsoft.com/office/drawing/2014/main" id="{D105BA95-D692-4012-B131-4C67876EBCB2}"/>
              </a:ext>
            </a:extLst>
          </p:cNvPr>
          <p:cNvSpPr txBox="1"/>
          <p:nvPr/>
        </p:nvSpPr>
        <p:spPr>
          <a:xfrm>
            <a:off x="2480516" y="494376"/>
            <a:ext cx="5023748" cy="523220"/>
          </a:xfrm>
          <a:prstGeom prst="rect">
            <a:avLst/>
          </a:prstGeom>
          <a:noFill/>
        </p:spPr>
        <p:txBody>
          <a:bodyPr wrap="none" rtlCol="0">
            <a:spAutoFit/>
          </a:bodyPr>
          <a:lstStyle/>
          <a:p>
            <a:r>
              <a:rPr lang="en-US" altLang="zh-CN" sz="2800" b="1" dirty="0">
                <a:solidFill>
                  <a:srgbClr val="124062"/>
                </a:solidFill>
                <a:latin typeface="微软雅黑" panose="020B0503020204020204" pitchFamily="34" charset="-122"/>
                <a:ea typeface="微软雅黑" panose="020B0503020204020204" pitchFamily="34" charset="-122"/>
                <a:cs typeface="Kartika" panose="02020503030404060203" pitchFamily="18" charset="0"/>
              </a:rPr>
              <a:t>Time course RNA seq data </a:t>
            </a:r>
            <a:endParaRPr lang="zh-CN" altLang="en-US" sz="2800" b="1" dirty="0">
              <a:solidFill>
                <a:srgbClr val="124062"/>
              </a:solidFill>
              <a:latin typeface="微软雅黑" panose="020B0503020204020204" pitchFamily="34" charset="-122"/>
              <a:ea typeface="微软雅黑" panose="020B0503020204020204" pitchFamily="34" charset="-122"/>
              <a:cs typeface="Kartika" panose="02020503030404060203" pitchFamily="18" charset="0"/>
            </a:endParaRPr>
          </a:p>
        </p:txBody>
      </p:sp>
      <p:sp>
        <p:nvSpPr>
          <p:cNvPr id="12" name="文本框 11">
            <a:extLst>
              <a:ext uri="{FF2B5EF4-FFF2-40B4-BE49-F238E27FC236}">
                <a16:creationId xmlns:a16="http://schemas.microsoft.com/office/drawing/2014/main" id="{CA0F60ED-F688-4C2A-8279-8B64C3E902F5}"/>
              </a:ext>
            </a:extLst>
          </p:cNvPr>
          <p:cNvSpPr txBox="1"/>
          <p:nvPr/>
        </p:nvSpPr>
        <p:spPr>
          <a:xfrm>
            <a:off x="449296" y="1860314"/>
            <a:ext cx="11006616" cy="1938992"/>
          </a:xfrm>
          <a:prstGeom prst="rect">
            <a:avLst/>
          </a:prstGeom>
          <a:noFill/>
        </p:spPr>
        <p:txBody>
          <a:bodyPr wrap="square" rtlCol="0">
            <a:spAutoFit/>
          </a:bodyPr>
          <a:lstStyle/>
          <a:p>
            <a:r>
              <a:rPr lang="en-US" altLang="zh-CN" sz="2400" b="1" dirty="0">
                <a:solidFill>
                  <a:srgbClr val="124062"/>
                </a:solidFill>
                <a:latin typeface="微软雅黑" panose="020B0503020204020204" pitchFamily="34" charset="-122"/>
                <a:ea typeface="微软雅黑" panose="020B0503020204020204" pitchFamily="34" charset="-122"/>
              </a:rPr>
              <a:t>Static experiment</a:t>
            </a:r>
            <a:r>
              <a:rPr lang="zh-CN" altLang="en-US" sz="2400" dirty="0">
                <a:solidFill>
                  <a:srgbClr val="124062"/>
                </a:solidFill>
                <a:latin typeface="微软雅黑" panose="020B0503020204020204" pitchFamily="34" charset="-122"/>
                <a:ea typeface="微软雅黑" panose="020B0503020204020204" pitchFamily="34" charset="-122"/>
              </a:rPr>
              <a:t>： </a:t>
            </a:r>
            <a:endParaRPr lang="en-US" altLang="zh-CN" sz="2400" dirty="0">
              <a:solidFill>
                <a:srgbClr val="124062"/>
              </a:solidFill>
              <a:latin typeface="微软雅黑" panose="020B0503020204020204" pitchFamily="34" charset="-122"/>
              <a:ea typeface="微软雅黑" panose="020B0503020204020204" pitchFamily="34" charset="-122"/>
            </a:endParaRPr>
          </a:p>
          <a:p>
            <a:endParaRPr lang="en-US" altLang="zh-CN" sz="2400" dirty="0">
              <a:solidFill>
                <a:srgbClr val="124062"/>
              </a:solidFill>
              <a:latin typeface="微软雅黑" panose="020B0503020204020204" pitchFamily="34" charset="-122"/>
              <a:ea typeface="微软雅黑" panose="020B0503020204020204" pitchFamily="34" charset="-122"/>
            </a:endParaRPr>
          </a:p>
          <a:p>
            <a:pPr marL="800100" lvl="1" indent="-342900">
              <a:buFont typeface="Arial" panose="020B0604020202020204" pitchFamily="34" charset="0"/>
              <a:buChar char="•"/>
            </a:pPr>
            <a:r>
              <a:rPr lang="zh-CN" altLang="en-US" sz="2400" dirty="0">
                <a:solidFill>
                  <a:srgbClr val="124062"/>
                </a:solidFill>
                <a:latin typeface="微软雅黑" panose="020B0503020204020204" pitchFamily="34" charset="-122"/>
                <a:ea typeface="微软雅黑" panose="020B0503020204020204" pitchFamily="34" charset="-122"/>
              </a:rPr>
              <a:t>指在两个或多个样本中分别测量基因的表达量，本质上是在某个时间点对整个研究目标生物系统内的表达情况做一个快照</a:t>
            </a:r>
            <a:endParaRPr lang="en-US" altLang="zh-CN" sz="2400" dirty="0">
              <a:solidFill>
                <a:srgbClr val="124062"/>
              </a:solidFill>
              <a:latin typeface="微软雅黑" panose="020B0503020204020204" pitchFamily="34" charset="-122"/>
              <a:ea typeface="微软雅黑" panose="020B0503020204020204" pitchFamily="34" charset="-122"/>
            </a:endParaRPr>
          </a:p>
          <a:p>
            <a:pPr marL="800100" lvl="1" indent="-342900">
              <a:buFont typeface="Arial" panose="020B0604020202020204" pitchFamily="34" charset="0"/>
              <a:buChar char="•"/>
            </a:pPr>
            <a:r>
              <a:rPr lang="zh-CN" altLang="en-US" sz="2400" dirty="0">
                <a:solidFill>
                  <a:srgbClr val="124062"/>
                </a:solidFill>
                <a:latin typeface="微软雅黑" panose="020B0503020204020204" pitchFamily="34" charset="-122"/>
                <a:ea typeface="微软雅黑" panose="020B0503020204020204" pitchFamily="34" charset="-122"/>
              </a:rPr>
              <a:t>并没有时间维度的概念，只是着重于处理基因在两个样本间的表达量差异</a:t>
            </a:r>
          </a:p>
        </p:txBody>
      </p:sp>
      <p:sp>
        <p:nvSpPr>
          <p:cNvPr id="15" name="文本框 14">
            <a:extLst>
              <a:ext uri="{FF2B5EF4-FFF2-40B4-BE49-F238E27FC236}">
                <a16:creationId xmlns:a16="http://schemas.microsoft.com/office/drawing/2014/main" id="{996AC318-25AC-4A4A-8E38-9FBD8B6C18DB}"/>
              </a:ext>
            </a:extLst>
          </p:cNvPr>
          <p:cNvSpPr txBox="1"/>
          <p:nvPr/>
        </p:nvSpPr>
        <p:spPr>
          <a:xfrm>
            <a:off x="449296" y="4155837"/>
            <a:ext cx="11213094" cy="1938992"/>
          </a:xfrm>
          <a:prstGeom prst="rect">
            <a:avLst/>
          </a:prstGeom>
          <a:noFill/>
        </p:spPr>
        <p:txBody>
          <a:bodyPr wrap="square" rtlCol="0">
            <a:spAutoFit/>
          </a:bodyPr>
          <a:lstStyle/>
          <a:p>
            <a:r>
              <a:rPr lang="en-US" altLang="zh-CN" sz="2400" b="1" dirty="0">
                <a:solidFill>
                  <a:srgbClr val="124062"/>
                </a:solidFill>
                <a:latin typeface="微软雅黑" panose="020B0503020204020204" pitchFamily="34" charset="-122"/>
                <a:ea typeface="微软雅黑" panose="020B0503020204020204" pitchFamily="34" charset="-122"/>
              </a:rPr>
              <a:t>Time course experiment </a:t>
            </a:r>
            <a:r>
              <a:rPr lang="zh-CN" altLang="en-US" sz="2400" dirty="0">
                <a:solidFill>
                  <a:srgbClr val="124062"/>
                </a:solidFill>
                <a:latin typeface="微软雅黑" panose="020B0503020204020204" pitchFamily="34" charset="-122"/>
                <a:ea typeface="微软雅黑" panose="020B0503020204020204" pitchFamily="34" charset="-122"/>
              </a:rPr>
              <a:t>：</a:t>
            </a:r>
            <a:endParaRPr lang="en-US" altLang="zh-CN" sz="2400" dirty="0">
              <a:solidFill>
                <a:srgbClr val="124062"/>
              </a:solidFill>
              <a:latin typeface="微软雅黑" panose="020B0503020204020204" pitchFamily="34" charset="-122"/>
              <a:ea typeface="微软雅黑" panose="020B0503020204020204" pitchFamily="34" charset="-122"/>
            </a:endParaRPr>
          </a:p>
          <a:p>
            <a:endParaRPr lang="en-US" altLang="zh-CN" sz="2400" dirty="0">
              <a:solidFill>
                <a:srgbClr val="124062"/>
              </a:solidFill>
              <a:latin typeface="微软雅黑" panose="020B0503020204020204" pitchFamily="34" charset="-122"/>
              <a:ea typeface="微软雅黑" panose="020B0503020204020204" pitchFamily="34" charset="-122"/>
            </a:endParaRPr>
          </a:p>
          <a:p>
            <a:pPr marL="800100" lvl="1" indent="-342900">
              <a:buFont typeface="Arial" panose="020B0604020202020204" pitchFamily="34" charset="0"/>
              <a:buChar char="•"/>
            </a:pPr>
            <a:r>
              <a:rPr lang="zh-CN" altLang="en-US" sz="2400" dirty="0">
                <a:solidFill>
                  <a:srgbClr val="124062"/>
                </a:solidFill>
                <a:latin typeface="微软雅黑" panose="020B0503020204020204" pitchFamily="34" charset="-122"/>
                <a:ea typeface="微软雅黑" panose="020B0503020204020204" pitchFamily="34" charset="-122"/>
              </a:rPr>
              <a:t>在静态实验的基础上引入了时间的维度</a:t>
            </a:r>
            <a:r>
              <a:rPr lang="en-US" altLang="zh-CN" sz="2400" dirty="0">
                <a:solidFill>
                  <a:srgbClr val="124062"/>
                </a:solidFill>
                <a:latin typeface="微软雅黑" panose="020B0503020204020204" pitchFamily="34" charset="-122"/>
                <a:ea typeface="微软雅黑" panose="020B0503020204020204" pitchFamily="34" charset="-122"/>
              </a:rPr>
              <a:t>,</a:t>
            </a:r>
            <a:r>
              <a:rPr lang="zh-CN" altLang="en-US" sz="2400" dirty="0">
                <a:solidFill>
                  <a:srgbClr val="124062"/>
                </a:solidFill>
                <a:latin typeface="微软雅黑" panose="020B0503020204020204" pitchFamily="34" charset="-122"/>
                <a:ea typeface="微软雅黑" panose="020B0503020204020204" pitchFamily="34" charset="-122"/>
              </a:rPr>
              <a:t> 在多个时间点上对生物系统进行采样</a:t>
            </a:r>
            <a:endParaRPr lang="en-US" altLang="zh-CN" sz="2400" dirty="0">
              <a:solidFill>
                <a:srgbClr val="124062"/>
              </a:solidFill>
              <a:latin typeface="微软雅黑" panose="020B0503020204020204" pitchFamily="34" charset="-122"/>
              <a:ea typeface="微软雅黑" panose="020B0503020204020204" pitchFamily="34" charset="-122"/>
            </a:endParaRPr>
          </a:p>
          <a:p>
            <a:pPr marL="800100" lvl="1" indent="-342900">
              <a:buFont typeface="Arial" panose="020B0604020202020204" pitchFamily="34" charset="0"/>
              <a:buChar char="•"/>
            </a:pPr>
            <a:r>
              <a:rPr lang="zh-CN" altLang="en-US" sz="2400" dirty="0">
                <a:solidFill>
                  <a:srgbClr val="124062"/>
                </a:solidFill>
                <a:latin typeface="微软雅黑" panose="020B0503020204020204" pitchFamily="34" charset="-122"/>
                <a:ea typeface="微软雅黑" panose="020B0503020204020204" pitchFamily="34" charset="-122"/>
              </a:rPr>
              <a:t>重在关注哪些基因在特定的时间点发生了表达变化以及这些基因的时序表达模式，更进一步推断基因间的联系</a:t>
            </a:r>
          </a:p>
        </p:txBody>
      </p:sp>
    </p:spTree>
    <p:extLst>
      <p:ext uri="{BB962C8B-B14F-4D97-AF65-F5344CB8AC3E}">
        <p14:creationId xmlns:p14="http://schemas.microsoft.com/office/powerpoint/2010/main" val="8931081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3" name="直接连接符 22" descr="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
          <p:cNvCxnSpPr/>
          <p:nvPr/>
        </p:nvCxnSpPr>
        <p:spPr>
          <a:xfrm flipH="1">
            <a:off x="338824" y="1319686"/>
            <a:ext cx="7200000" cy="0"/>
          </a:xfrm>
          <a:prstGeom prst="line">
            <a:avLst/>
          </a:prstGeom>
          <a:ln w="12700">
            <a:solidFill>
              <a:srgbClr val="537285"/>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7" name="圆角矩形 26"/>
          <p:cNvSpPr/>
          <p:nvPr/>
        </p:nvSpPr>
        <p:spPr>
          <a:xfrm rot="2700000">
            <a:off x="1162000" y="216166"/>
            <a:ext cx="898359" cy="898359"/>
          </a:xfrm>
          <a:prstGeom prst="roundRect">
            <a:avLst>
              <a:gd name="adj" fmla="val 0"/>
            </a:avLst>
          </a:prstGeom>
          <a:solidFill>
            <a:srgbClr val="537285"/>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圆角矩形 27"/>
          <p:cNvSpPr/>
          <p:nvPr/>
        </p:nvSpPr>
        <p:spPr>
          <a:xfrm rot="2700000">
            <a:off x="635353" y="216167"/>
            <a:ext cx="898359" cy="898359"/>
          </a:xfrm>
          <a:prstGeom prst="roundRect">
            <a:avLst>
              <a:gd name="adj" fmla="val 0"/>
            </a:avLst>
          </a:prstGeom>
          <a:solidFill>
            <a:srgbClr val="537285"/>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圆角矩形 28"/>
          <p:cNvSpPr/>
          <p:nvPr/>
        </p:nvSpPr>
        <p:spPr>
          <a:xfrm rot="2700000">
            <a:off x="898677" y="216166"/>
            <a:ext cx="898359" cy="898359"/>
          </a:xfrm>
          <a:prstGeom prst="roundRect">
            <a:avLst>
              <a:gd name="adj" fmla="val 0"/>
            </a:avLst>
          </a:prstGeom>
          <a:solidFill>
            <a:srgbClr val="124062"/>
          </a:solidFill>
          <a:ln w="349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文本框 42" descr="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
          <p:cNvSpPr txBox="1"/>
          <p:nvPr/>
        </p:nvSpPr>
        <p:spPr>
          <a:xfrm>
            <a:off x="961062" y="372957"/>
            <a:ext cx="780983" cy="584775"/>
          </a:xfrm>
          <a:prstGeom prst="rect">
            <a:avLst/>
          </a:prstGeom>
          <a:noFill/>
        </p:spPr>
        <p:txBody>
          <a:bodyPr wrap="none" rtlCol="0">
            <a:spAutoFit/>
          </a:bodyPr>
          <a:lstStyle/>
          <a:p>
            <a:r>
              <a:rPr lang="en-US" altLang="zh-CN" sz="3200" dirty="0">
                <a:solidFill>
                  <a:srgbClr val="FFFFFF"/>
                </a:solidFill>
                <a:latin typeface="Agency FB" panose="020B0503020202020204" pitchFamily="34" charset="0"/>
                <a:ea typeface="华文宋体" panose="02010600040101010101" pitchFamily="2" charset="-122"/>
              </a:rPr>
              <a:t>2019</a:t>
            </a:r>
            <a:endParaRPr lang="zh-CN" altLang="en-US" sz="3200" dirty="0">
              <a:solidFill>
                <a:srgbClr val="FFFFFF"/>
              </a:solidFill>
              <a:latin typeface="Agency FB" panose="020B0503020202020204" pitchFamily="34" charset="0"/>
              <a:ea typeface="华文宋体" panose="02010600040101010101" pitchFamily="2" charset="-122"/>
            </a:endParaRPr>
          </a:p>
        </p:txBody>
      </p:sp>
      <p:cxnSp>
        <p:nvCxnSpPr>
          <p:cNvPr id="24" name="直接连接符 23" descr="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
          <p:cNvCxnSpPr/>
          <p:nvPr/>
        </p:nvCxnSpPr>
        <p:spPr>
          <a:xfrm flipH="1">
            <a:off x="338824" y="1400648"/>
            <a:ext cx="7200000" cy="0"/>
          </a:xfrm>
          <a:prstGeom prst="line">
            <a:avLst/>
          </a:prstGeom>
          <a:ln w="38100">
            <a:solidFill>
              <a:srgbClr val="12406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9" name="文本框 8" descr="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
            <a:extLst>
              <a:ext uri="{FF2B5EF4-FFF2-40B4-BE49-F238E27FC236}">
                <a16:creationId xmlns:a16="http://schemas.microsoft.com/office/drawing/2014/main" id="{D105BA95-D692-4012-B131-4C67876EBCB2}"/>
              </a:ext>
            </a:extLst>
          </p:cNvPr>
          <p:cNvSpPr txBox="1"/>
          <p:nvPr/>
        </p:nvSpPr>
        <p:spPr>
          <a:xfrm>
            <a:off x="2364536" y="496067"/>
            <a:ext cx="8330052" cy="461665"/>
          </a:xfrm>
          <a:prstGeom prst="rect">
            <a:avLst/>
          </a:prstGeom>
          <a:noFill/>
        </p:spPr>
        <p:txBody>
          <a:bodyPr wrap="square" rtlCol="0">
            <a:spAutoFit/>
          </a:bodyPr>
          <a:lstStyle/>
          <a:p>
            <a:r>
              <a:rPr lang="en-US" altLang="zh-CN" sz="2400" b="1" dirty="0">
                <a:solidFill>
                  <a:srgbClr val="124062"/>
                </a:solidFill>
                <a:latin typeface="微软雅黑" panose="020B0503020204020204" pitchFamily="34" charset="-122"/>
                <a:ea typeface="微软雅黑" panose="020B0503020204020204" pitchFamily="34" charset="-122"/>
              </a:rPr>
              <a:t>TC experiments can be classified into three groups </a:t>
            </a:r>
            <a:endParaRPr lang="zh-CN" altLang="en-US" sz="2400" b="1" dirty="0">
              <a:solidFill>
                <a:srgbClr val="124062"/>
              </a:solidFill>
              <a:latin typeface="微软雅黑" panose="020B0503020204020204" pitchFamily="34" charset="-122"/>
              <a:ea typeface="微软雅黑" panose="020B0503020204020204" pitchFamily="34" charset="-122"/>
              <a:cs typeface="Kartika" panose="02020503030404060203" pitchFamily="18" charset="0"/>
            </a:endParaRPr>
          </a:p>
        </p:txBody>
      </p:sp>
      <p:sp>
        <p:nvSpPr>
          <p:cNvPr id="11" name="文本框 10">
            <a:extLst>
              <a:ext uri="{FF2B5EF4-FFF2-40B4-BE49-F238E27FC236}">
                <a16:creationId xmlns:a16="http://schemas.microsoft.com/office/drawing/2014/main" id="{7AA06C35-B412-4973-95A8-4BB33EE0170A}"/>
              </a:ext>
            </a:extLst>
          </p:cNvPr>
          <p:cNvSpPr txBox="1"/>
          <p:nvPr/>
        </p:nvSpPr>
        <p:spPr>
          <a:xfrm>
            <a:off x="592692" y="1662536"/>
            <a:ext cx="4230031" cy="4801314"/>
          </a:xfrm>
          <a:prstGeom prst="rect">
            <a:avLst/>
          </a:prstGeom>
          <a:noFill/>
        </p:spPr>
        <p:txBody>
          <a:bodyPr wrap="square" rtlCol="0">
            <a:spAutoFit/>
          </a:bodyPr>
          <a:lstStyle/>
          <a:p>
            <a:r>
              <a:rPr lang="zh-CN" altLang="en-US" b="1" dirty="0">
                <a:solidFill>
                  <a:srgbClr val="124062"/>
                </a:solidFill>
                <a:latin typeface="微软雅黑" panose="020B0503020204020204" pitchFamily="34" charset="-122"/>
                <a:ea typeface="微软雅黑" panose="020B0503020204020204" pitchFamily="34" charset="-122"/>
              </a:rPr>
              <a:t>单时间序列</a:t>
            </a:r>
            <a:r>
              <a:rPr lang="en-US" altLang="zh-CN" b="1" dirty="0">
                <a:solidFill>
                  <a:srgbClr val="124062"/>
                </a:solidFill>
                <a:latin typeface="微软雅黑" panose="020B0503020204020204" pitchFamily="34" charset="-122"/>
                <a:ea typeface="微软雅黑" panose="020B0503020204020204" pitchFamily="34" charset="-122"/>
              </a:rPr>
              <a:t> </a:t>
            </a:r>
          </a:p>
          <a:p>
            <a:pPr marL="342900" indent="-342900">
              <a:buFont typeface="Arial" panose="020B0604020202020204" pitchFamily="34" charset="0"/>
              <a:buChar char="•"/>
            </a:pPr>
            <a:r>
              <a:rPr lang="zh-CN" altLang="en-US" dirty="0">
                <a:solidFill>
                  <a:srgbClr val="124062"/>
                </a:solidFill>
                <a:latin typeface="微软雅黑" panose="020B0503020204020204" pitchFamily="34" charset="-122"/>
                <a:ea typeface="微软雅黑" panose="020B0503020204020204" pitchFamily="34" charset="-122"/>
              </a:rPr>
              <a:t>所有的时间点都与第一个时间点进行比较，第一个时间点被认为是对照。这种方法需要更少的样本</a:t>
            </a:r>
            <a:r>
              <a:rPr lang="en-US" altLang="zh-CN" dirty="0">
                <a:solidFill>
                  <a:srgbClr val="124062"/>
                </a:solidFill>
                <a:latin typeface="微软雅黑" panose="020B0503020204020204" pitchFamily="34" charset="-122"/>
                <a:ea typeface="微软雅黑" panose="020B0503020204020204" pitchFamily="34" charset="-122"/>
              </a:rPr>
              <a:t>(</a:t>
            </a:r>
            <a:r>
              <a:rPr lang="zh-CN" altLang="en-US" dirty="0">
                <a:solidFill>
                  <a:srgbClr val="124062"/>
                </a:solidFill>
                <a:latin typeface="微软雅黑" panose="020B0503020204020204" pitchFamily="34" charset="-122"/>
                <a:ea typeface="微软雅黑" panose="020B0503020204020204" pitchFamily="34" charset="-122"/>
              </a:rPr>
              <a:t>相当于把动态实验拆分成多个静态实验</a:t>
            </a:r>
            <a:r>
              <a:rPr lang="en-US" altLang="zh-CN" dirty="0">
                <a:solidFill>
                  <a:srgbClr val="124062"/>
                </a:solidFill>
                <a:latin typeface="微软雅黑" panose="020B0503020204020204" pitchFamily="34" charset="-122"/>
                <a:ea typeface="微软雅黑" panose="020B0503020204020204" pitchFamily="34" charset="-122"/>
              </a:rPr>
              <a:t>)</a:t>
            </a:r>
          </a:p>
          <a:p>
            <a:endParaRPr lang="en-US" altLang="zh-CN" dirty="0">
              <a:solidFill>
                <a:srgbClr val="124062"/>
              </a:solidFill>
              <a:latin typeface="微软雅黑" panose="020B0503020204020204" pitchFamily="34" charset="-122"/>
              <a:ea typeface="微软雅黑" panose="020B0503020204020204" pitchFamily="34" charset="-122"/>
            </a:endParaRPr>
          </a:p>
          <a:p>
            <a:r>
              <a:rPr lang="zh-CN" altLang="en-US" b="1" dirty="0">
                <a:solidFill>
                  <a:srgbClr val="124062"/>
                </a:solidFill>
                <a:latin typeface="微软雅黑" panose="020B0503020204020204" pitchFamily="34" charset="-122"/>
                <a:ea typeface="微软雅黑" panose="020B0503020204020204" pitchFamily="34" charset="-122"/>
              </a:rPr>
              <a:t>多时间序列</a:t>
            </a:r>
          </a:p>
          <a:p>
            <a:pPr marL="342900" indent="-342900">
              <a:buFont typeface="Arial" panose="020B0604020202020204" pitchFamily="34" charset="0"/>
              <a:buChar char="•"/>
            </a:pPr>
            <a:r>
              <a:rPr lang="zh-CN" altLang="en-US" dirty="0">
                <a:solidFill>
                  <a:srgbClr val="124062"/>
                </a:solidFill>
                <a:latin typeface="微软雅黑" panose="020B0503020204020204" pitchFamily="34" charset="-122"/>
                <a:ea typeface="微软雅黑" panose="020B0503020204020204" pitchFamily="34" charset="-122"/>
              </a:rPr>
              <a:t>可以直接在不同的条件下对</a:t>
            </a:r>
            <a:r>
              <a:rPr lang="en-US" altLang="zh-CN" dirty="0">
                <a:solidFill>
                  <a:srgbClr val="124062"/>
                </a:solidFill>
                <a:latin typeface="微软雅黑" panose="020B0503020204020204" pitchFamily="34" charset="-122"/>
                <a:ea typeface="微软雅黑" panose="020B0503020204020204" pitchFamily="34" charset="-122"/>
              </a:rPr>
              <a:t>TCs</a:t>
            </a:r>
            <a:r>
              <a:rPr lang="zh-CN" altLang="en-US" dirty="0">
                <a:solidFill>
                  <a:srgbClr val="124062"/>
                </a:solidFill>
                <a:latin typeface="微软雅黑" panose="020B0503020204020204" pitchFamily="34" charset="-122"/>
                <a:ea typeface="微软雅黑" panose="020B0503020204020204" pitchFamily="34" charset="-122"/>
              </a:rPr>
              <a:t>进行比较。这种方法的缺点是成本较高，因为需要对更多的样本进行测序和分析</a:t>
            </a:r>
            <a:endParaRPr lang="en-US" altLang="zh-CN" dirty="0">
              <a:solidFill>
                <a:srgbClr val="124062"/>
              </a:solidFill>
              <a:latin typeface="微软雅黑" panose="020B0503020204020204" pitchFamily="34" charset="-122"/>
              <a:ea typeface="微软雅黑" panose="020B0503020204020204" pitchFamily="34" charset="-122"/>
            </a:endParaRPr>
          </a:p>
          <a:p>
            <a:endParaRPr lang="en-US" altLang="zh-CN" dirty="0">
              <a:solidFill>
                <a:srgbClr val="124062"/>
              </a:solidFill>
              <a:latin typeface="微软雅黑" panose="020B0503020204020204" pitchFamily="34" charset="-122"/>
              <a:ea typeface="微软雅黑" panose="020B0503020204020204" pitchFamily="34" charset="-122"/>
            </a:endParaRPr>
          </a:p>
          <a:p>
            <a:r>
              <a:rPr lang="zh-CN" altLang="en-US" b="1" dirty="0">
                <a:solidFill>
                  <a:srgbClr val="124062"/>
                </a:solidFill>
                <a:latin typeface="微软雅黑" panose="020B0503020204020204" pitchFamily="34" charset="-122"/>
                <a:ea typeface="微软雅黑" panose="020B0503020204020204" pitchFamily="34" charset="-122"/>
              </a:rPr>
              <a:t>由单个或多个时间序列组成的周期性和循环时间序列</a:t>
            </a:r>
            <a:endParaRPr lang="en-US" altLang="zh-CN" b="1" dirty="0">
              <a:solidFill>
                <a:srgbClr val="124062"/>
              </a:solidFill>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r>
              <a:rPr lang="zh-CN" altLang="en-US" dirty="0">
                <a:solidFill>
                  <a:srgbClr val="124062"/>
                </a:solidFill>
                <a:latin typeface="微软雅黑" panose="020B0503020204020204" pitchFamily="34" charset="-122"/>
                <a:ea typeface="微软雅黑" panose="020B0503020204020204" pitchFamily="34" charset="-122"/>
              </a:rPr>
              <a:t>研究一个循环事件</a:t>
            </a:r>
            <a:r>
              <a:rPr lang="en-US" altLang="zh-CN" dirty="0">
                <a:solidFill>
                  <a:srgbClr val="124062"/>
                </a:solidFill>
                <a:latin typeface="微软雅黑" panose="020B0503020204020204" pitchFamily="34" charset="-122"/>
                <a:ea typeface="微软雅黑" panose="020B0503020204020204" pitchFamily="34" charset="-122"/>
              </a:rPr>
              <a:t>(</a:t>
            </a:r>
            <a:r>
              <a:rPr lang="zh-CN" altLang="en-US" dirty="0">
                <a:solidFill>
                  <a:srgbClr val="124062"/>
                </a:solidFill>
                <a:latin typeface="微软雅黑" panose="020B0503020204020204" pitchFamily="34" charset="-122"/>
                <a:ea typeface="微软雅黑" panose="020B0503020204020204" pitchFamily="34" charset="-122"/>
              </a:rPr>
              <a:t>例如增殖细胞的细胞周期</a:t>
            </a:r>
            <a:r>
              <a:rPr lang="en-US" altLang="zh-CN" dirty="0">
                <a:solidFill>
                  <a:srgbClr val="124062"/>
                </a:solidFill>
                <a:latin typeface="微软雅黑" panose="020B0503020204020204" pitchFamily="34" charset="-122"/>
                <a:ea typeface="微软雅黑" panose="020B0503020204020204" pitchFamily="34" charset="-122"/>
              </a:rPr>
              <a:t>)</a:t>
            </a:r>
            <a:r>
              <a:rPr lang="zh-CN" altLang="en-US" dirty="0">
                <a:solidFill>
                  <a:srgbClr val="124062"/>
                </a:solidFill>
                <a:latin typeface="微软雅黑" panose="020B0503020204020204" pitchFamily="34" charset="-122"/>
                <a:ea typeface="微软雅黑" panose="020B0503020204020204" pitchFamily="34" charset="-122"/>
              </a:rPr>
              <a:t>，以了解重复发生的表达模式及其在不同条件下的差异</a:t>
            </a:r>
            <a:endParaRPr lang="en-US" altLang="zh-CN" dirty="0">
              <a:solidFill>
                <a:srgbClr val="124062"/>
              </a:solidFill>
              <a:latin typeface="微软雅黑" panose="020B0503020204020204" pitchFamily="34" charset="-122"/>
              <a:ea typeface="微软雅黑" panose="020B0503020204020204" pitchFamily="34" charset="-122"/>
            </a:endParaRPr>
          </a:p>
        </p:txBody>
      </p:sp>
      <p:pic>
        <p:nvPicPr>
          <p:cNvPr id="3" name="图片 2">
            <a:extLst>
              <a:ext uri="{FF2B5EF4-FFF2-40B4-BE49-F238E27FC236}">
                <a16:creationId xmlns:a16="http://schemas.microsoft.com/office/drawing/2014/main" id="{40AB459A-29FB-442E-8039-EC92D6BDDB8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06110" y="1946440"/>
            <a:ext cx="2610535" cy="4517632"/>
          </a:xfrm>
          <a:prstGeom prst="rect">
            <a:avLst/>
          </a:prstGeom>
        </p:spPr>
      </p:pic>
      <p:pic>
        <p:nvPicPr>
          <p:cNvPr id="5" name="图片 4">
            <a:extLst>
              <a:ext uri="{FF2B5EF4-FFF2-40B4-BE49-F238E27FC236}">
                <a16:creationId xmlns:a16="http://schemas.microsoft.com/office/drawing/2014/main" id="{7EE5254E-B8DD-498F-B1A9-DB1A27E8E7B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16645" y="2662815"/>
            <a:ext cx="4370266" cy="3699118"/>
          </a:xfrm>
          <a:prstGeom prst="rect">
            <a:avLst/>
          </a:prstGeom>
        </p:spPr>
      </p:pic>
    </p:spTree>
    <p:extLst>
      <p:ext uri="{BB962C8B-B14F-4D97-AF65-F5344CB8AC3E}">
        <p14:creationId xmlns:p14="http://schemas.microsoft.com/office/powerpoint/2010/main" val="22761062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163711" y="2798493"/>
            <a:ext cx="1094507" cy="1202450"/>
            <a:chOff x="2521038" y="2206761"/>
            <a:chExt cx="624189" cy="736484"/>
          </a:xfrm>
        </p:grpSpPr>
        <p:sp>
          <p:nvSpPr>
            <p:cNvPr id="21" name="任意多边形 20"/>
            <p:cNvSpPr/>
            <p:nvPr/>
          </p:nvSpPr>
          <p:spPr>
            <a:xfrm>
              <a:off x="2521038" y="2206761"/>
              <a:ext cx="624189" cy="736484"/>
            </a:xfrm>
            <a:custGeom>
              <a:avLst/>
              <a:gdLst>
                <a:gd name="connsiteX0" fmla="*/ 0 w 1506471"/>
                <a:gd name="connsiteY0" fmla="*/ 655315 h 1310630"/>
                <a:gd name="connsiteX1" fmla="*/ 327658 w 1506471"/>
                <a:gd name="connsiteY1" fmla="*/ 0 h 1310630"/>
                <a:gd name="connsiteX2" fmla="*/ 1178814 w 1506471"/>
                <a:gd name="connsiteY2" fmla="*/ 0 h 1310630"/>
                <a:gd name="connsiteX3" fmla="*/ 1506471 w 1506471"/>
                <a:gd name="connsiteY3" fmla="*/ 655315 h 1310630"/>
                <a:gd name="connsiteX4" fmla="*/ 1178814 w 1506471"/>
                <a:gd name="connsiteY4" fmla="*/ 1310630 h 1310630"/>
                <a:gd name="connsiteX5" fmla="*/ 327658 w 1506471"/>
                <a:gd name="connsiteY5" fmla="*/ 1310630 h 1310630"/>
                <a:gd name="connsiteX6" fmla="*/ 0 w 1506471"/>
                <a:gd name="connsiteY6" fmla="*/ 655315 h 1310630"/>
                <a:gd name="connsiteX0-1" fmla="*/ 761425 w 1506470"/>
                <a:gd name="connsiteY0-2" fmla="*/ 0 h 1359090"/>
                <a:gd name="connsiteX1-3" fmla="*/ 1506469 w 1506470"/>
                <a:gd name="connsiteY1-4" fmla="*/ 333523 h 1359090"/>
                <a:gd name="connsiteX2-5" fmla="*/ 1506469 w 1506470"/>
                <a:gd name="connsiteY2-6" fmla="*/ 1074028 h 1359090"/>
                <a:gd name="connsiteX3-7" fmla="*/ 753235 w 1506470"/>
                <a:gd name="connsiteY3-8" fmla="*/ 1359090 h 1359090"/>
                <a:gd name="connsiteX4-9" fmla="*/ 0 w 1506470"/>
                <a:gd name="connsiteY4-10" fmla="*/ 1074028 h 1359090"/>
                <a:gd name="connsiteX5-11" fmla="*/ 0 w 1506470"/>
                <a:gd name="connsiteY5-12" fmla="*/ 333523 h 1359090"/>
                <a:gd name="connsiteX6-13" fmla="*/ 761425 w 1506470"/>
                <a:gd name="connsiteY6-14" fmla="*/ 0 h 1359090"/>
                <a:gd name="connsiteX0-15" fmla="*/ 761425 w 1506469"/>
                <a:gd name="connsiteY0-16" fmla="*/ 0 h 1365148"/>
                <a:gd name="connsiteX1-17" fmla="*/ 1506469 w 1506469"/>
                <a:gd name="connsiteY1-18" fmla="*/ 333523 h 1365148"/>
                <a:gd name="connsiteX2-19" fmla="*/ 1506469 w 1506469"/>
                <a:gd name="connsiteY2-20" fmla="*/ 1074028 h 1365148"/>
                <a:gd name="connsiteX3-21" fmla="*/ 753235 w 1506469"/>
                <a:gd name="connsiteY3-22" fmla="*/ 1365148 h 1365148"/>
                <a:gd name="connsiteX4-23" fmla="*/ 0 w 1506469"/>
                <a:gd name="connsiteY4-24" fmla="*/ 1074028 h 1365148"/>
                <a:gd name="connsiteX5-25" fmla="*/ 0 w 1506469"/>
                <a:gd name="connsiteY5-26" fmla="*/ 333523 h 1365148"/>
                <a:gd name="connsiteX6-27" fmla="*/ 761425 w 1506469"/>
                <a:gd name="connsiteY6-28" fmla="*/ 0 h 136514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1506469" h="1365148">
                  <a:moveTo>
                    <a:pt x="761425" y="0"/>
                  </a:moveTo>
                  <a:lnTo>
                    <a:pt x="1506469" y="333523"/>
                  </a:lnTo>
                  <a:lnTo>
                    <a:pt x="1506469" y="1074028"/>
                  </a:lnTo>
                  <a:lnTo>
                    <a:pt x="753235" y="1365148"/>
                  </a:lnTo>
                  <a:lnTo>
                    <a:pt x="0" y="1074028"/>
                  </a:lnTo>
                  <a:lnTo>
                    <a:pt x="0" y="333523"/>
                  </a:lnTo>
                  <a:lnTo>
                    <a:pt x="761425" y="0"/>
                  </a:lnTo>
                  <a:close/>
                </a:path>
              </a:pathLst>
            </a:custGeom>
            <a:noFill/>
            <a:ln w="28575">
              <a:solidFill>
                <a:srgbClr val="124062"/>
              </a:solidFill>
            </a:ln>
            <a:effectLst>
              <a:outerShdw blurRad="50800" dist="38100" dir="5400000" algn="t" rotWithShape="0">
                <a:prstClr val="black">
                  <a:alpha val="40000"/>
                </a:prstClr>
              </a:outerShdw>
            </a:effectLst>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72320" tIns="313012" rIns="272321" bIns="313011" numCol="1" spcCol="1270" anchor="ctr" anchorCtr="0">
              <a:noAutofit/>
            </a:bodyPr>
            <a:lstStyle/>
            <a:p>
              <a:pPr algn="ctr" defTabSz="2133547">
                <a:lnSpc>
                  <a:spcPct val="90000"/>
                </a:lnSpc>
                <a:spcBef>
                  <a:spcPct val="0"/>
                </a:spcBef>
                <a:spcAft>
                  <a:spcPct val="35000"/>
                </a:spcAft>
              </a:pPr>
              <a:endParaRPr lang="zh-CN" altLang="en-US" sz="4400"/>
            </a:p>
          </p:txBody>
        </p:sp>
        <p:sp>
          <p:nvSpPr>
            <p:cNvPr id="22" name="矩形 21"/>
            <p:cNvSpPr/>
            <p:nvPr/>
          </p:nvSpPr>
          <p:spPr>
            <a:xfrm>
              <a:off x="2600058" y="2342077"/>
              <a:ext cx="463672" cy="471272"/>
            </a:xfrm>
            <a:prstGeom prst="rect">
              <a:avLst/>
            </a:prstGeom>
          </p:spPr>
          <p:txBody>
            <a:bodyPr wrap="none">
              <a:spAutoFit/>
            </a:bodyPr>
            <a:lstStyle/>
            <a:p>
              <a:pPr algn="ctr"/>
              <a:r>
                <a:rPr lang="en-US" altLang="zh-CN" sz="4400" b="1" dirty="0">
                  <a:solidFill>
                    <a:srgbClr val="124062"/>
                  </a:solidFill>
                  <a:latin typeface="Arial" panose="020B0604020202020204"/>
                  <a:ea typeface="微软雅黑" panose="020B0503020204020204" charset="-122"/>
                  <a:sym typeface="Calibri" panose="020F0502020204030204" pitchFamily="34" charset="0"/>
                </a:rPr>
                <a:t>02</a:t>
              </a:r>
              <a:endParaRPr lang="zh-CN" altLang="en-US" sz="4400" b="1" dirty="0">
                <a:solidFill>
                  <a:srgbClr val="124062"/>
                </a:solidFill>
              </a:endParaRPr>
            </a:p>
          </p:txBody>
        </p:sp>
      </p:grpSp>
      <p:cxnSp>
        <p:nvCxnSpPr>
          <p:cNvPr id="41" name="直接连接符 40"/>
          <p:cNvCxnSpPr/>
          <p:nvPr/>
        </p:nvCxnSpPr>
        <p:spPr>
          <a:xfrm flipV="1">
            <a:off x="8663296" y="547216"/>
            <a:ext cx="2699901" cy="1393271"/>
          </a:xfrm>
          <a:prstGeom prst="line">
            <a:avLst/>
          </a:prstGeom>
          <a:ln>
            <a:solidFill>
              <a:srgbClr val="124062"/>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flipV="1">
            <a:off x="9060299" y="61571"/>
            <a:ext cx="2699901" cy="1393271"/>
          </a:xfrm>
          <a:prstGeom prst="line">
            <a:avLst/>
          </a:prstGeom>
          <a:ln w="3175">
            <a:solidFill>
              <a:srgbClr val="124062"/>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flipV="1">
            <a:off x="10226984" y="239377"/>
            <a:ext cx="2699901" cy="1393271"/>
          </a:xfrm>
          <a:prstGeom prst="line">
            <a:avLst/>
          </a:prstGeom>
          <a:ln>
            <a:solidFill>
              <a:srgbClr val="124062"/>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flipV="1">
            <a:off x="10623987" y="-246268"/>
            <a:ext cx="2699901" cy="1393271"/>
          </a:xfrm>
          <a:prstGeom prst="line">
            <a:avLst/>
          </a:prstGeom>
          <a:ln w="3175">
            <a:gradFill>
              <a:gsLst>
                <a:gs pos="0">
                  <a:srgbClr val="FCF873">
                    <a:alpha val="50000"/>
                  </a:srgbClr>
                </a:gs>
                <a:gs pos="100000">
                  <a:srgbClr val="DCAA1F">
                    <a:alpha val="50000"/>
                  </a:srgbClr>
                </a:gs>
              </a:gsLst>
              <a:lin ang="5400000" scaled="1"/>
            </a:gradFill>
          </a:ln>
        </p:spPr>
        <p:style>
          <a:lnRef idx="1">
            <a:schemeClr val="accent1"/>
          </a:lnRef>
          <a:fillRef idx="0">
            <a:schemeClr val="accent1"/>
          </a:fillRef>
          <a:effectRef idx="0">
            <a:schemeClr val="accent1"/>
          </a:effectRef>
          <a:fontRef idx="minor">
            <a:schemeClr val="tx1"/>
          </a:fontRef>
        </p:style>
      </p:cxnSp>
      <p:sp>
        <p:nvSpPr>
          <p:cNvPr id="26" name="TextBox 6">
            <a:extLst>
              <a:ext uri="{FF2B5EF4-FFF2-40B4-BE49-F238E27FC236}">
                <a16:creationId xmlns:a16="http://schemas.microsoft.com/office/drawing/2014/main" id="{A4D7D273-BDD4-4796-9B5A-485DDDD1E93C}"/>
              </a:ext>
            </a:extLst>
          </p:cNvPr>
          <p:cNvSpPr txBox="1">
            <a:spLocks noChangeArrowheads="1"/>
          </p:cNvSpPr>
          <p:nvPr/>
        </p:nvSpPr>
        <p:spPr bwMode="auto">
          <a:xfrm>
            <a:off x="3638680" y="3014997"/>
            <a:ext cx="7412763"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vl2pPr/>
            <a:lvl3pPr/>
            <a:lvl4pPr/>
            <a:lvl5pPr/>
            <a:lvl6pPr/>
            <a:lvl7pPr/>
            <a:lvl8pPr/>
            <a:lvl9pPr/>
          </a:lstStyle>
          <a:p>
            <a:pPr marL="0" lvl="1"/>
            <a:r>
              <a:rPr lang="zh-CN" altLang="en-US" sz="4400" dirty="0">
                <a:solidFill>
                  <a:srgbClr val="124062"/>
                </a:solidFill>
                <a:latin typeface="微软雅黑" pitchFamily="34" charset="-122"/>
                <a:ea typeface="微软雅黑" pitchFamily="34" charset="-122"/>
              </a:rPr>
              <a:t>时间序列转录组的下游分析</a:t>
            </a:r>
          </a:p>
        </p:txBody>
      </p:sp>
    </p:spTree>
    <p:extLst>
      <p:ext uri="{BB962C8B-B14F-4D97-AF65-F5344CB8AC3E}">
        <p14:creationId xmlns:p14="http://schemas.microsoft.com/office/powerpoint/2010/main" val="2490446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a:extLst>
              <a:ext uri="{FF2B5EF4-FFF2-40B4-BE49-F238E27FC236}">
                <a16:creationId xmlns:a16="http://schemas.microsoft.com/office/drawing/2014/main" id="{9F268E8F-2630-4A60-9793-7A5DBC1E594B}"/>
              </a:ext>
            </a:extLst>
          </p:cNvPr>
          <p:cNvGrpSpPr/>
          <p:nvPr/>
        </p:nvGrpSpPr>
        <p:grpSpPr>
          <a:xfrm>
            <a:off x="2831691" y="20111"/>
            <a:ext cx="6017342" cy="6837889"/>
            <a:chOff x="2831691" y="20111"/>
            <a:chExt cx="6017342" cy="6837889"/>
          </a:xfrm>
        </p:grpSpPr>
        <p:pic>
          <p:nvPicPr>
            <p:cNvPr id="3" name="图片 2">
              <a:extLst>
                <a:ext uri="{FF2B5EF4-FFF2-40B4-BE49-F238E27FC236}">
                  <a16:creationId xmlns:a16="http://schemas.microsoft.com/office/drawing/2014/main" id="{5DE0AEA6-E404-48A0-A77B-26A1222AD98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31691" y="20111"/>
              <a:ext cx="6017342" cy="6837889"/>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pic>
        <p:sp>
          <p:nvSpPr>
            <p:cNvPr id="4" name="矩形 3">
              <a:extLst>
                <a:ext uri="{FF2B5EF4-FFF2-40B4-BE49-F238E27FC236}">
                  <a16:creationId xmlns:a16="http://schemas.microsoft.com/office/drawing/2014/main" id="{95B44A35-54EC-4A2A-92E0-EAD8BA322975}"/>
                </a:ext>
              </a:extLst>
            </p:cNvPr>
            <p:cNvSpPr/>
            <p:nvPr/>
          </p:nvSpPr>
          <p:spPr>
            <a:xfrm>
              <a:off x="2831691" y="20111"/>
              <a:ext cx="1106129" cy="1130263"/>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grpSp>
      <p:sp>
        <p:nvSpPr>
          <p:cNvPr id="6" name="矩形 5">
            <a:extLst>
              <a:ext uri="{FF2B5EF4-FFF2-40B4-BE49-F238E27FC236}">
                <a16:creationId xmlns:a16="http://schemas.microsoft.com/office/drawing/2014/main" id="{EA216A60-A9EA-4BF9-8415-A74777EFEAC0}"/>
              </a:ext>
            </a:extLst>
          </p:cNvPr>
          <p:cNvSpPr/>
          <p:nvPr/>
        </p:nvSpPr>
        <p:spPr>
          <a:xfrm>
            <a:off x="2713707" y="3318387"/>
            <a:ext cx="6253315" cy="3539613"/>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1819648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3" name="直接连接符 22" descr="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
          <p:cNvCxnSpPr/>
          <p:nvPr/>
        </p:nvCxnSpPr>
        <p:spPr>
          <a:xfrm flipH="1">
            <a:off x="338824" y="1319686"/>
            <a:ext cx="7200000" cy="0"/>
          </a:xfrm>
          <a:prstGeom prst="line">
            <a:avLst/>
          </a:prstGeom>
          <a:ln w="12700">
            <a:solidFill>
              <a:srgbClr val="537285"/>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7" name="圆角矩形 26"/>
          <p:cNvSpPr/>
          <p:nvPr/>
        </p:nvSpPr>
        <p:spPr>
          <a:xfrm rot="2700000">
            <a:off x="1162000" y="216166"/>
            <a:ext cx="898359" cy="898359"/>
          </a:xfrm>
          <a:prstGeom prst="roundRect">
            <a:avLst>
              <a:gd name="adj" fmla="val 0"/>
            </a:avLst>
          </a:prstGeom>
          <a:solidFill>
            <a:srgbClr val="537285"/>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圆角矩形 27"/>
          <p:cNvSpPr/>
          <p:nvPr/>
        </p:nvSpPr>
        <p:spPr>
          <a:xfrm rot="2700000">
            <a:off x="635353" y="216167"/>
            <a:ext cx="898359" cy="898359"/>
          </a:xfrm>
          <a:prstGeom prst="roundRect">
            <a:avLst>
              <a:gd name="adj" fmla="val 0"/>
            </a:avLst>
          </a:prstGeom>
          <a:solidFill>
            <a:srgbClr val="537285"/>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圆角矩形 28"/>
          <p:cNvSpPr/>
          <p:nvPr/>
        </p:nvSpPr>
        <p:spPr>
          <a:xfrm rot="2700000">
            <a:off x="898677" y="216166"/>
            <a:ext cx="898359" cy="898359"/>
          </a:xfrm>
          <a:prstGeom prst="roundRect">
            <a:avLst>
              <a:gd name="adj" fmla="val 0"/>
            </a:avLst>
          </a:prstGeom>
          <a:solidFill>
            <a:srgbClr val="124062"/>
          </a:solidFill>
          <a:ln w="349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文本框 42" descr="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
          <p:cNvSpPr txBox="1"/>
          <p:nvPr/>
        </p:nvSpPr>
        <p:spPr>
          <a:xfrm>
            <a:off x="961062" y="372957"/>
            <a:ext cx="780983" cy="584775"/>
          </a:xfrm>
          <a:prstGeom prst="rect">
            <a:avLst/>
          </a:prstGeom>
          <a:noFill/>
        </p:spPr>
        <p:txBody>
          <a:bodyPr wrap="none" rtlCol="0">
            <a:spAutoFit/>
          </a:bodyPr>
          <a:lstStyle/>
          <a:p>
            <a:r>
              <a:rPr lang="en-US" altLang="zh-CN" sz="3200" dirty="0">
                <a:solidFill>
                  <a:srgbClr val="FFFFFF"/>
                </a:solidFill>
                <a:latin typeface="Agency FB" panose="020B0503020202020204" pitchFamily="34" charset="0"/>
                <a:ea typeface="华文宋体" panose="02010600040101010101" pitchFamily="2" charset="-122"/>
              </a:rPr>
              <a:t>2019</a:t>
            </a:r>
            <a:endParaRPr lang="zh-CN" altLang="en-US" sz="3200" dirty="0">
              <a:solidFill>
                <a:srgbClr val="FFFFFF"/>
              </a:solidFill>
              <a:latin typeface="Agency FB" panose="020B0503020202020204" pitchFamily="34" charset="0"/>
              <a:ea typeface="华文宋体" panose="02010600040101010101" pitchFamily="2" charset="-122"/>
            </a:endParaRPr>
          </a:p>
        </p:txBody>
      </p:sp>
      <p:cxnSp>
        <p:nvCxnSpPr>
          <p:cNvPr id="24" name="直接连接符 23" descr="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
          <p:cNvCxnSpPr/>
          <p:nvPr/>
        </p:nvCxnSpPr>
        <p:spPr>
          <a:xfrm flipH="1">
            <a:off x="338824" y="1400648"/>
            <a:ext cx="7200000" cy="0"/>
          </a:xfrm>
          <a:prstGeom prst="line">
            <a:avLst/>
          </a:prstGeom>
          <a:ln w="38100">
            <a:solidFill>
              <a:srgbClr val="12406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9" name="文本框 8" descr="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
            <a:extLst>
              <a:ext uri="{FF2B5EF4-FFF2-40B4-BE49-F238E27FC236}">
                <a16:creationId xmlns:a16="http://schemas.microsoft.com/office/drawing/2014/main" id="{D105BA95-D692-4012-B131-4C67876EBCB2}"/>
              </a:ext>
            </a:extLst>
          </p:cNvPr>
          <p:cNvSpPr txBox="1"/>
          <p:nvPr/>
        </p:nvSpPr>
        <p:spPr>
          <a:xfrm>
            <a:off x="2364536" y="496068"/>
            <a:ext cx="3947774" cy="461665"/>
          </a:xfrm>
          <a:prstGeom prst="rect">
            <a:avLst/>
          </a:prstGeom>
          <a:noFill/>
        </p:spPr>
        <p:txBody>
          <a:bodyPr wrap="square" rtlCol="0">
            <a:spAutoFit/>
          </a:bodyPr>
          <a:lstStyle/>
          <a:p>
            <a:r>
              <a:rPr lang="en-US" altLang="zh-CN" sz="2400" b="1" dirty="0">
                <a:solidFill>
                  <a:srgbClr val="124062"/>
                </a:solidFill>
                <a:latin typeface="微软雅黑" panose="020B0503020204020204" pitchFamily="34" charset="-122"/>
                <a:ea typeface="微软雅黑" panose="020B0503020204020204" pitchFamily="34" charset="-122"/>
              </a:rPr>
              <a:t>Downstream Analysis </a:t>
            </a:r>
            <a:endParaRPr lang="zh-CN" altLang="en-US" sz="2400" b="1" dirty="0">
              <a:solidFill>
                <a:srgbClr val="124062"/>
              </a:solidFill>
              <a:latin typeface="微软雅黑" panose="020B0503020204020204" pitchFamily="34" charset="-122"/>
              <a:ea typeface="微软雅黑" panose="020B0503020204020204" pitchFamily="34" charset="-122"/>
              <a:cs typeface="Kartika" panose="02020503030404060203" pitchFamily="18" charset="0"/>
            </a:endParaRPr>
          </a:p>
        </p:txBody>
      </p:sp>
      <p:sp>
        <p:nvSpPr>
          <p:cNvPr id="11" name="文本框 10">
            <a:extLst>
              <a:ext uri="{FF2B5EF4-FFF2-40B4-BE49-F238E27FC236}">
                <a16:creationId xmlns:a16="http://schemas.microsoft.com/office/drawing/2014/main" id="{7AA06C35-B412-4973-95A8-4BB33EE0170A}"/>
              </a:ext>
            </a:extLst>
          </p:cNvPr>
          <p:cNvSpPr txBox="1"/>
          <p:nvPr/>
        </p:nvSpPr>
        <p:spPr>
          <a:xfrm>
            <a:off x="449296" y="1481610"/>
            <a:ext cx="11509338" cy="4429226"/>
          </a:xfrm>
          <a:prstGeom prst="rect">
            <a:avLst/>
          </a:prstGeom>
          <a:noFill/>
        </p:spPr>
        <p:txBody>
          <a:bodyPr wrap="square" rtlCol="0">
            <a:spAutoFit/>
          </a:bodyPr>
          <a:lstStyle/>
          <a:p>
            <a:pPr>
              <a:lnSpc>
                <a:spcPct val="150000"/>
              </a:lnSpc>
            </a:pPr>
            <a:r>
              <a:rPr lang="en-US" altLang="zh-CN" sz="2400" b="1" dirty="0">
                <a:solidFill>
                  <a:srgbClr val="124062"/>
                </a:solidFill>
                <a:latin typeface="微软雅黑" panose="020B0503020204020204" pitchFamily="34" charset="-122"/>
                <a:ea typeface="微软雅黑" panose="020B0503020204020204" pitchFamily="34" charset="-122"/>
              </a:rPr>
              <a:t>Differential Gene Expression Analysis</a:t>
            </a:r>
            <a:endParaRPr lang="en-US" altLang="zh-CN" sz="2400" dirty="0"/>
          </a:p>
          <a:p>
            <a:pPr marL="285750" indent="-285750">
              <a:lnSpc>
                <a:spcPct val="150000"/>
              </a:lnSpc>
              <a:buFont typeface="Arial" panose="020B0604020202020204" pitchFamily="34" charset="0"/>
              <a:buChar char="•"/>
            </a:pPr>
            <a:r>
              <a:rPr lang="zh-CN" altLang="en-US" dirty="0">
                <a:solidFill>
                  <a:srgbClr val="124062"/>
                </a:solidFill>
                <a:latin typeface="微软雅黑" panose="020B0503020204020204" pitchFamily="34" charset="-122"/>
                <a:ea typeface="微软雅黑" panose="020B0503020204020204" pitchFamily="34" charset="-122"/>
              </a:rPr>
              <a:t>静态</a:t>
            </a:r>
            <a:r>
              <a:rPr lang="en-US" altLang="zh-CN" dirty="0">
                <a:solidFill>
                  <a:srgbClr val="124062"/>
                </a:solidFill>
                <a:latin typeface="微软雅黑" panose="020B0503020204020204" pitchFamily="34" charset="-122"/>
                <a:ea typeface="微软雅黑" panose="020B0503020204020204" pitchFamily="34" charset="-122"/>
              </a:rPr>
              <a:t>RNA-seq</a:t>
            </a:r>
            <a:r>
              <a:rPr lang="zh-CN" altLang="en-US" dirty="0">
                <a:solidFill>
                  <a:srgbClr val="124062"/>
                </a:solidFill>
                <a:latin typeface="微软雅黑" panose="020B0503020204020204" pitchFamily="34" charset="-122"/>
                <a:ea typeface="微软雅黑" panose="020B0503020204020204" pitchFamily="34" charset="-122"/>
              </a:rPr>
              <a:t>数据的差异表达分析</a:t>
            </a:r>
            <a:endParaRPr lang="en-US" altLang="zh-CN" dirty="0">
              <a:solidFill>
                <a:srgbClr val="124062"/>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dirty="0">
                <a:solidFill>
                  <a:srgbClr val="124062"/>
                </a:solidFill>
                <a:latin typeface="微软雅黑" panose="020B0503020204020204" pitchFamily="34" charset="-122"/>
                <a:ea typeface="微软雅黑" panose="020B0503020204020204" pitchFamily="34" charset="-122"/>
              </a:rPr>
              <a:t>时间序列</a:t>
            </a:r>
            <a:r>
              <a:rPr lang="en-US" altLang="zh-CN" dirty="0">
                <a:solidFill>
                  <a:srgbClr val="124062"/>
                </a:solidFill>
                <a:latin typeface="微软雅黑" panose="020B0503020204020204" pitchFamily="34" charset="-122"/>
                <a:ea typeface="微软雅黑" panose="020B0503020204020204" pitchFamily="34" charset="-122"/>
              </a:rPr>
              <a:t>RNA-seq</a:t>
            </a:r>
            <a:r>
              <a:rPr lang="zh-CN" altLang="en-US" dirty="0">
                <a:solidFill>
                  <a:srgbClr val="124062"/>
                </a:solidFill>
                <a:latin typeface="微软雅黑" panose="020B0503020204020204" pitchFamily="34" charset="-122"/>
                <a:ea typeface="微软雅黑" panose="020B0503020204020204" pitchFamily="34" charset="-122"/>
              </a:rPr>
              <a:t>数据的差异表达分析</a:t>
            </a:r>
            <a:endParaRPr lang="en-US" altLang="zh-CN" dirty="0">
              <a:solidFill>
                <a:srgbClr val="124062"/>
              </a:solidFill>
              <a:latin typeface="微软雅黑" panose="020B0503020204020204" pitchFamily="34" charset="-122"/>
              <a:ea typeface="微软雅黑" panose="020B0503020204020204" pitchFamily="34" charset="-122"/>
            </a:endParaRPr>
          </a:p>
          <a:p>
            <a:r>
              <a:rPr lang="en-US" altLang="zh-CN" sz="2400" b="1" dirty="0">
                <a:solidFill>
                  <a:srgbClr val="124062"/>
                </a:solidFill>
                <a:latin typeface="微软雅黑" panose="020B0503020204020204" pitchFamily="34" charset="-122"/>
                <a:ea typeface="微软雅黑" panose="020B0503020204020204" pitchFamily="34" charset="-122"/>
              </a:rPr>
              <a:t>Clustering</a:t>
            </a:r>
          </a:p>
          <a:p>
            <a:pPr marL="342900" indent="-342900">
              <a:lnSpc>
                <a:spcPct val="150000"/>
              </a:lnSpc>
              <a:buFont typeface="Arial" panose="020B0604020202020204" pitchFamily="34" charset="0"/>
              <a:buChar char="•"/>
            </a:pPr>
            <a:r>
              <a:rPr lang="zh-CN" altLang="en-US" dirty="0">
                <a:solidFill>
                  <a:srgbClr val="124062"/>
                </a:solidFill>
                <a:latin typeface="微软雅黑" panose="020B0503020204020204" pitchFamily="34" charset="-122"/>
                <a:ea typeface="微软雅黑" panose="020B0503020204020204" pitchFamily="34" charset="-122"/>
              </a:rPr>
              <a:t>基因表达模式</a:t>
            </a:r>
            <a:endParaRPr lang="en-US" altLang="zh-CN" dirty="0">
              <a:solidFill>
                <a:srgbClr val="124062"/>
              </a:solidFill>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zh-CN" altLang="en-US" dirty="0">
                <a:solidFill>
                  <a:srgbClr val="124062"/>
                </a:solidFill>
                <a:latin typeface="微软雅黑" panose="020B0503020204020204" pitchFamily="34" charset="-122"/>
                <a:ea typeface="微软雅黑" panose="020B0503020204020204" pitchFamily="34" charset="-122"/>
              </a:rPr>
              <a:t>降低数据的复杂性和维数</a:t>
            </a:r>
            <a:endParaRPr lang="en-US" altLang="zh-CN" dirty="0">
              <a:solidFill>
                <a:srgbClr val="124062"/>
              </a:solidFill>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zh-CN" altLang="en-US" dirty="0">
                <a:solidFill>
                  <a:srgbClr val="124062"/>
                </a:solidFill>
                <a:latin typeface="微软雅黑" panose="020B0503020204020204" pitchFamily="34" charset="-122"/>
                <a:ea typeface="微软雅黑" panose="020B0503020204020204" pitchFamily="34" charset="-122"/>
              </a:rPr>
              <a:t>预测共享的调节机制</a:t>
            </a:r>
            <a:endParaRPr lang="en-US" altLang="zh-CN" sz="2400" dirty="0">
              <a:solidFill>
                <a:srgbClr val="124062"/>
              </a:solidFill>
              <a:latin typeface="微软雅黑" panose="020B0503020204020204" pitchFamily="34" charset="-122"/>
              <a:ea typeface="微软雅黑" panose="020B0503020204020204" pitchFamily="34" charset="-122"/>
            </a:endParaRPr>
          </a:p>
          <a:p>
            <a:pPr>
              <a:lnSpc>
                <a:spcPct val="150000"/>
              </a:lnSpc>
            </a:pPr>
            <a:r>
              <a:rPr lang="en-US" altLang="zh-CN" sz="2400" b="1" dirty="0">
                <a:solidFill>
                  <a:srgbClr val="124062"/>
                </a:solidFill>
                <a:latin typeface="微软雅黑" panose="020B0503020204020204" pitchFamily="34" charset="-122"/>
                <a:ea typeface="微软雅黑" panose="020B0503020204020204" pitchFamily="34" charset="-122"/>
              </a:rPr>
              <a:t>Functional Enrichment Analysis and Network Construction </a:t>
            </a:r>
            <a:endParaRPr lang="en-US" altLang="zh-CN" sz="2400" dirty="0"/>
          </a:p>
          <a:p>
            <a:pPr marL="285750" indent="-285750">
              <a:lnSpc>
                <a:spcPct val="150000"/>
              </a:lnSpc>
              <a:buFont typeface="Arial" panose="020B0604020202020204" pitchFamily="34" charset="0"/>
              <a:buChar char="•"/>
            </a:pPr>
            <a:r>
              <a:rPr lang="zh-CN" altLang="en-US" dirty="0">
                <a:solidFill>
                  <a:srgbClr val="124062"/>
                </a:solidFill>
                <a:latin typeface="微软雅黑" panose="020B0503020204020204" pitchFamily="34" charset="-122"/>
                <a:ea typeface="微软雅黑" panose="020B0503020204020204" pitchFamily="34" charset="-122"/>
              </a:rPr>
              <a:t>通过</a:t>
            </a:r>
            <a:r>
              <a:rPr lang="en-US" altLang="zh-CN" dirty="0">
                <a:solidFill>
                  <a:srgbClr val="124062"/>
                </a:solidFill>
                <a:latin typeface="微软雅黑" panose="020B0503020204020204" pitchFamily="34" charset="-122"/>
                <a:ea typeface="微软雅黑" panose="020B0503020204020204" pitchFamily="34" charset="-122"/>
              </a:rPr>
              <a:t>GO</a:t>
            </a:r>
            <a:r>
              <a:rPr lang="zh-CN" altLang="en-US" dirty="0">
                <a:solidFill>
                  <a:srgbClr val="124062"/>
                </a:solidFill>
                <a:latin typeface="微软雅黑" panose="020B0503020204020204" pitchFamily="34" charset="-122"/>
                <a:ea typeface="微软雅黑" panose="020B0503020204020204" pitchFamily="34" charset="-122"/>
              </a:rPr>
              <a:t>和</a:t>
            </a:r>
            <a:r>
              <a:rPr lang="en-US" altLang="zh-CN" dirty="0">
                <a:solidFill>
                  <a:srgbClr val="124062"/>
                </a:solidFill>
                <a:latin typeface="微软雅黑" panose="020B0503020204020204" pitchFamily="34" charset="-122"/>
                <a:ea typeface="微软雅黑" panose="020B0503020204020204" pitchFamily="34" charset="-122"/>
              </a:rPr>
              <a:t>KEGG</a:t>
            </a:r>
            <a:r>
              <a:rPr lang="zh-CN" altLang="en-US" dirty="0">
                <a:solidFill>
                  <a:srgbClr val="124062"/>
                </a:solidFill>
                <a:latin typeface="微软雅黑" panose="020B0503020204020204" pitchFamily="34" charset="-122"/>
                <a:ea typeface="微软雅黑" panose="020B0503020204020204" pitchFamily="34" charset="-122"/>
              </a:rPr>
              <a:t>富集分析，来找出实验实施者关心的候选基因</a:t>
            </a:r>
            <a:endParaRPr lang="en-US" altLang="zh-CN" dirty="0">
              <a:solidFill>
                <a:srgbClr val="124062"/>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dirty="0">
                <a:solidFill>
                  <a:srgbClr val="124062"/>
                </a:solidFill>
                <a:latin typeface="微软雅黑" panose="020B0503020204020204" pitchFamily="34" charset="-122"/>
                <a:ea typeface="微软雅黑" panose="020B0503020204020204" pitchFamily="34" charset="-122"/>
              </a:rPr>
              <a:t>蛋白互作网络</a:t>
            </a:r>
          </a:p>
        </p:txBody>
      </p:sp>
    </p:spTree>
    <p:extLst>
      <p:ext uri="{BB962C8B-B14F-4D97-AF65-F5344CB8AC3E}">
        <p14:creationId xmlns:p14="http://schemas.microsoft.com/office/powerpoint/2010/main" val="7600732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3" name="直接连接符 22" descr="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
          <p:cNvCxnSpPr/>
          <p:nvPr/>
        </p:nvCxnSpPr>
        <p:spPr>
          <a:xfrm flipH="1">
            <a:off x="338824" y="1319686"/>
            <a:ext cx="7200000" cy="0"/>
          </a:xfrm>
          <a:prstGeom prst="line">
            <a:avLst/>
          </a:prstGeom>
          <a:ln w="12700">
            <a:solidFill>
              <a:srgbClr val="537285"/>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7" name="圆角矩形 26"/>
          <p:cNvSpPr/>
          <p:nvPr/>
        </p:nvSpPr>
        <p:spPr>
          <a:xfrm rot="2700000">
            <a:off x="1162000" y="216166"/>
            <a:ext cx="898359" cy="898359"/>
          </a:xfrm>
          <a:prstGeom prst="roundRect">
            <a:avLst>
              <a:gd name="adj" fmla="val 0"/>
            </a:avLst>
          </a:prstGeom>
          <a:solidFill>
            <a:srgbClr val="537285"/>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圆角矩形 27"/>
          <p:cNvSpPr/>
          <p:nvPr/>
        </p:nvSpPr>
        <p:spPr>
          <a:xfrm rot="2700000">
            <a:off x="635353" y="216167"/>
            <a:ext cx="898359" cy="898359"/>
          </a:xfrm>
          <a:prstGeom prst="roundRect">
            <a:avLst>
              <a:gd name="adj" fmla="val 0"/>
            </a:avLst>
          </a:prstGeom>
          <a:solidFill>
            <a:srgbClr val="537285"/>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圆角矩形 28"/>
          <p:cNvSpPr/>
          <p:nvPr/>
        </p:nvSpPr>
        <p:spPr>
          <a:xfrm rot="2700000">
            <a:off x="898677" y="216166"/>
            <a:ext cx="898359" cy="898359"/>
          </a:xfrm>
          <a:prstGeom prst="roundRect">
            <a:avLst>
              <a:gd name="adj" fmla="val 0"/>
            </a:avLst>
          </a:prstGeom>
          <a:solidFill>
            <a:srgbClr val="124062"/>
          </a:solidFill>
          <a:ln w="349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文本框 42" descr="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
          <p:cNvSpPr txBox="1"/>
          <p:nvPr/>
        </p:nvSpPr>
        <p:spPr>
          <a:xfrm>
            <a:off x="961062" y="372957"/>
            <a:ext cx="780983" cy="584775"/>
          </a:xfrm>
          <a:prstGeom prst="rect">
            <a:avLst/>
          </a:prstGeom>
          <a:noFill/>
        </p:spPr>
        <p:txBody>
          <a:bodyPr wrap="none" rtlCol="0">
            <a:spAutoFit/>
          </a:bodyPr>
          <a:lstStyle/>
          <a:p>
            <a:r>
              <a:rPr lang="en-US" altLang="zh-CN" sz="3200" dirty="0">
                <a:solidFill>
                  <a:srgbClr val="FFFFFF"/>
                </a:solidFill>
                <a:latin typeface="Agency FB" panose="020B0503020202020204" pitchFamily="34" charset="0"/>
                <a:ea typeface="华文宋体" panose="02010600040101010101" pitchFamily="2" charset="-122"/>
              </a:rPr>
              <a:t>2019</a:t>
            </a:r>
            <a:endParaRPr lang="zh-CN" altLang="en-US" sz="3200" dirty="0">
              <a:solidFill>
                <a:srgbClr val="FFFFFF"/>
              </a:solidFill>
              <a:latin typeface="Agency FB" panose="020B0503020202020204" pitchFamily="34" charset="0"/>
              <a:ea typeface="华文宋体" panose="02010600040101010101" pitchFamily="2" charset="-122"/>
            </a:endParaRPr>
          </a:p>
        </p:txBody>
      </p:sp>
      <p:cxnSp>
        <p:nvCxnSpPr>
          <p:cNvPr id="24" name="直接连接符 23" descr="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
          <p:cNvCxnSpPr/>
          <p:nvPr/>
        </p:nvCxnSpPr>
        <p:spPr>
          <a:xfrm flipH="1">
            <a:off x="338824" y="1400648"/>
            <a:ext cx="7200000" cy="0"/>
          </a:xfrm>
          <a:prstGeom prst="line">
            <a:avLst/>
          </a:prstGeom>
          <a:ln w="38100">
            <a:solidFill>
              <a:srgbClr val="12406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9" name="文本框 8" descr="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
            <a:extLst>
              <a:ext uri="{FF2B5EF4-FFF2-40B4-BE49-F238E27FC236}">
                <a16:creationId xmlns:a16="http://schemas.microsoft.com/office/drawing/2014/main" id="{D105BA95-D692-4012-B131-4C67876EBCB2}"/>
              </a:ext>
            </a:extLst>
          </p:cNvPr>
          <p:cNvSpPr txBox="1"/>
          <p:nvPr/>
        </p:nvSpPr>
        <p:spPr>
          <a:xfrm>
            <a:off x="2261297" y="510815"/>
            <a:ext cx="9114844" cy="461665"/>
          </a:xfrm>
          <a:prstGeom prst="rect">
            <a:avLst/>
          </a:prstGeom>
          <a:noFill/>
        </p:spPr>
        <p:txBody>
          <a:bodyPr wrap="square" rtlCol="0">
            <a:spAutoFit/>
          </a:bodyPr>
          <a:lstStyle/>
          <a:p>
            <a:r>
              <a:rPr lang="en-US" altLang="zh-CN" sz="2400" b="1" dirty="0">
                <a:solidFill>
                  <a:srgbClr val="124062"/>
                </a:solidFill>
                <a:latin typeface="微软雅黑" panose="020B0503020204020204" pitchFamily="34" charset="-122"/>
                <a:ea typeface="微软雅黑" panose="020B0503020204020204" pitchFamily="34" charset="-122"/>
              </a:rPr>
              <a:t>Why Different in Differential Gene Expression Analysis</a:t>
            </a:r>
            <a:endParaRPr lang="en-US" altLang="zh-CN" sz="2400" dirty="0"/>
          </a:p>
        </p:txBody>
      </p:sp>
      <p:sp>
        <p:nvSpPr>
          <p:cNvPr id="2" name="矩形 1">
            <a:extLst>
              <a:ext uri="{FF2B5EF4-FFF2-40B4-BE49-F238E27FC236}">
                <a16:creationId xmlns:a16="http://schemas.microsoft.com/office/drawing/2014/main" id="{09CFE3B6-5BBA-48A4-A90E-2C42633CCE22}"/>
              </a:ext>
            </a:extLst>
          </p:cNvPr>
          <p:cNvSpPr/>
          <p:nvPr/>
        </p:nvSpPr>
        <p:spPr>
          <a:xfrm>
            <a:off x="495035" y="1831069"/>
            <a:ext cx="11201930" cy="954107"/>
          </a:xfrm>
          <a:prstGeom prst="rect">
            <a:avLst/>
          </a:prstGeom>
        </p:spPr>
        <p:txBody>
          <a:bodyPr wrap="square">
            <a:spAutoFit/>
          </a:bodyPr>
          <a:lstStyle/>
          <a:p>
            <a:r>
              <a:rPr lang="en-US" altLang="zh-CN" sz="2800" dirty="0">
                <a:solidFill>
                  <a:srgbClr val="124062"/>
                </a:solidFill>
                <a:latin typeface="微软雅黑" panose="020B0503020204020204" pitchFamily="34" charset="-122"/>
                <a:ea typeface="微软雅黑" panose="020B0503020204020204" pitchFamily="34" charset="-122"/>
              </a:rPr>
              <a:t>one major issue is that they do not consider correlations of genes between previous and subsequently time points</a:t>
            </a:r>
            <a:endParaRPr lang="zh-CN" altLang="en-US" sz="2800" dirty="0">
              <a:solidFill>
                <a:srgbClr val="124062"/>
              </a:solidFill>
              <a:latin typeface="微软雅黑" panose="020B0503020204020204" pitchFamily="34" charset="-122"/>
              <a:ea typeface="微软雅黑" panose="020B0503020204020204" pitchFamily="34" charset="-122"/>
            </a:endParaRPr>
          </a:p>
        </p:txBody>
      </p:sp>
      <p:sp>
        <p:nvSpPr>
          <p:cNvPr id="12" name="矩形 11">
            <a:extLst>
              <a:ext uri="{FF2B5EF4-FFF2-40B4-BE49-F238E27FC236}">
                <a16:creationId xmlns:a16="http://schemas.microsoft.com/office/drawing/2014/main" id="{64E8A822-BA2A-41D0-A9AA-092E8D76F74E}"/>
              </a:ext>
            </a:extLst>
          </p:cNvPr>
          <p:cNvSpPr/>
          <p:nvPr/>
        </p:nvSpPr>
        <p:spPr>
          <a:xfrm>
            <a:off x="449296" y="3429000"/>
            <a:ext cx="11201930" cy="1384995"/>
          </a:xfrm>
          <a:prstGeom prst="rect">
            <a:avLst/>
          </a:prstGeom>
        </p:spPr>
        <p:txBody>
          <a:bodyPr wrap="square">
            <a:spAutoFit/>
          </a:bodyPr>
          <a:lstStyle/>
          <a:p>
            <a:r>
              <a:rPr lang="zh-CN" altLang="en-US" sz="2800" dirty="0">
                <a:solidFill>
                  <a:srgbClr val="124062"/>
                </a:solidFill>
                <a:latin typeface="微软雅黑" panose="020B0503020204020204" pitchFamily="34" charset="-122"/>
                <a:ea typeface="微软雅黑" panose="020B0503020204020204" pitchFamily="34" charset="-122"/>
              </a:rPr>
              <a:t>例如，药物治疗可导致细胞的代谢减慢，从而导致基因表达</a:t>
            </a:r>
            <a:r>
              <a:rPr lang="zh-CN" altLang="en-US" sz="2800">
                <a:solidFill>
                  <a:srgbClr val="124062"/>
                </a:solidFill>
                <a:latin typeface="微软雅黑" panose="020B0503020204020204" pitchFamily="34" charset="-122"/>
                <a:ea typeface="微软雅黑" panose="020B0503020204020204" pitchFamily="34" charset="-122"/>
              </a:rPr>
              <a:t>模式的延迟</a:t>
            </a:r>
            <a:r>
              <a:rPr lang="zh-CN" altLang="en-US" sz="2800" dirty="0">
                <a:solidFill>
                  <a:srgbClr val="124062"/>
                </a:solidFill>
                <a:latin typeface="微软雅黑" panose="020B0503020204020204" pitchFamily="34" charset="-122"/>
                <a:ea typeface="微软雅黑" panose="020B0503020204020204" pitchFamily="34" charset="-122"/>
              </a:rPr>
              <a:t>或改变。这种延迟效应只有在使用所有时间点上的数据进行分析时才能识别</a:t>
            </a:r>
          </a:p>
        </p:txBody>
      </p:sp>
    </p:spTree>
    <p:extLst>
      <p:ext uri="{BB962C8B-B14F-4D97-AF65-F5344CB8AC3E}">
        <p14:creationId xmlns:p14="http://schemas.microsoft.com/office/powerpoint/2010/main" val="211472593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1351</TotalTime>
  <Words>1215</Words>
  <Application>Microsoft Office PowerPoint</Application>
  <PresentationFormat>宽屏</PresentationFormat>
  <Paragraphs>201</Paragraphs>
  <Slides>26</Slides>
  <Notes>26</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26</vt:i4>
      </vt:variant>
    </vt:vector>
  </HeadingPairs>
  <TitlesOfParts>
    <vt:vector size="33" baseType="lpstr">
      <vt:lpstr>微软雅黑</vt:lpstr>
      <vt:lpstr>Agency FB</vt:lpstr>
      <vt:lpstr>Arial</vt:lpstr>
      <vt:lpstr>Arial Black</vt:lpstr>
      <vt:lpstr>Calibri</vt:lpstr>
      <vt:lpstr>Calibri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http://www.ypppt.com/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cp:keywords>http:/www.ypppt.com</cp:keywords>
  <dc:description>http://www.ypppt.com/</dc:description>
  <cp:lastModifiedBy>Administrator</cp:lastModifiedBy>
  <cp:revision>797</cp:revision>
  <dcterms:created xsi:type="dcterms:W3CDTF">2017-02-19T15:11:46Z</dcterms:created>
  <dcterms:modified xsi:type="dcterms:W3CDTF">2019-09-08T11:05:11Z</dcterms:modified>
</cp:coreProperties>
</file>