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74" r:id="rId3"/>
    <p:sldId id="257" r:id="rId4"/>
    <p:sldId id="258" r:id="rId5"/>
    <p:sldId id="266" r:id="rId6"/>
    <p:sldId id="267" r:id="rId7"/>
    <p:sldId id="259" r:id="rId8"/>
    <p:sldId id="268" r:id="rId9"/>
    <p:sldId id="260" r:id="rId10"/>
    <p:sldId id="261" r:id="rId11"/>
    <p:sldId id="269" r:id="rId12"/>
    <p:sldId id="262" r:id="rId13"/>
    <p:sldId id="264" r:id="rId14"/>
    <p:sldId id="263" r:id="rId15"/>
    <p:sldId id="272" r:id="rId16"/>
    <p:sldId id="273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55" d="100"/>
          <a:sy n="55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8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6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7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9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2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7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3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7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5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55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91" r:id="rId5"/>
    <p:sldLayoutId id="2147483685" r:id="rId6"/>
    <p:sldLayoutId id="2147483686" r:id="rId7"/>
    <p:sldLayoutId id="2147483687" r:id="rId8"/>
    <p:sldLayoutId id="2147483690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irrors.tuna.tsinghua.edu.cn/anaconda/pkgs/fre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s.asperasoft.com/en/downloads/8?list&#65288;linu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606747-84F1-4A97-B4D7-72B54FCCA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27" b="23621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18E8E2F-469C-4E5E-8015-BB2BB855B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505" y="4943827"/>
            <a:ext cx="7137263" cy="1280161"/>
          </a:xfrm>
        </p:spPr>
        <p:txBody>
          <a:bodyPr anchor="ctr">
            <a:normAutofit fontScale="90000"/>
          </a:bodyPr>
          <a:lstStyle/>
          <a:p>
            <a:pPr algn="r"/>
            <a:endParaRPr lang="zh-CN" altLang="en-US" sz="4800" dirty="0">
              <a:solidFill>
                <a:srgbClr val="FFFFFF"/>
              </a:solidFill>
            </a:endParaRPr>
          </a:p>
          <a:p>
            <a:r>
              <a:rPr lang="en-US" altLang="zh-CN" sz="7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Chip-seq </a:t>
            </a:r>
            <a:r>
              <a:rPr lang="zh-CN" altLang="en-US" sz="7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分析流程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37CCD1-F2B1-442C-9A06-3AB1CAEA6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4241" y="5269317"/>
            <a:ext cx="3073745" cy="1280160"/>
          </a:xfrm>
        </p:spPr>
        <p:txBody>
          <a:bodyPr anchor="ctr">
            <a:normAutofit/>
          </a:bodyPr>
          <a:lstStyle/>
          <a:p>
            <a:r>
              <a:rPr lang="zh-CN" altLang="en-US" sz="1500" dirty="0">
                <a:solidFill>
                  <a:srgbClr val="FFFFFF"/>
                </a:solidFill>
                <a:latin typeface="+mj-ea"/>
                <a:ea typeface="+mj-ea"/>
                <a:cs typeface="Times New Roman" panose="02020603050405020304" pitchFamily="18" charset="0"/>
              </a:rPr>
              <a:t>田创宇</a:t>
            </a:r>
            <a:endParaRPr lang="en-US" altLang="zh-CN" sz="1500" dirty="0">
              <a:solidFill>
                <a:srgbClr val="FFFFFF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500" dirty="0">
                <a:solidFill>
                  <a:srgbClr val="FFFFFF"/>
                </a:solidFill>
                <a:latin typeface="+mj-ea"/>
                <a:ea typeface="+mj-ea"/>
                <a:cs typeface="Times New Roman" panose="02020603050405020304" pitchFamily="18" charset="0"/>
              </a:rPr>
              <a:t>2019-09-08</a:t>
            </a:r>
            <a:endParaRPr lang="zh-CN" altLang="en-US" sz="1500" dirty="0">
              <a:solidFill>
                <a:srgbClr val="FFFFFF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769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E2BD1-B243-436D-870F-9AE1A4AC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14659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+mj-ea"/>
              </a:rPr>
              <a:t>Index</a:t>
            </a:r>
            <a:r>
              <a:rPr lang="zh-CN" altLang="en-US" sz="4400" dirty="0">
                <a:latin typeface="+mj-ea"/>
              </a:rPr>
              <a:t>构建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8E1ED4C-5D7A-4BD6-B995-559B36AD9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262"/>
          <a:stretch/>
        </p:blipFill>
        <p:spPr>
          <a:xfrm>
            <a:off x="203994" y="2203325"/>
            <a:ext cx="11784011" cy="10146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EA97FD-CC12-4E58-9D84-0C5112E5E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29000"/>
            <a:ext cx="8861548" cy="267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31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57189-3CDC-4DDE-AD4A-2B814204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+mj-ea"/>
              </a:rPr>
              <a:t>Index</a:t>
            </a:r>
            <a:r>
              <a:rPr lang="zh-CN" altLang="en-US" sz="5400" dirty="0">
                <a:latin typeface="+mj-ea"/>
              </a:rPr>
              <a:t>构建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87EE62A-060B-4DD8-B6B7-69916BC11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045"/>
          <a:stretch/>
        </p:blipFill>
        <p:spPr>
          <a:xfrm>
            <a:off x="325634" y="2505781"/>
            <a:ext cx="11601691" cy="5978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529E70-FF4B-4EC9-BFC5-33628D025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64" y="3596081"/>
            <a:ext cx="11278830" cy="223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79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16382-50E0-4AF4-874F-7D00D84F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02582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+mj-ea"/>
              </a:rPr>
              <a:t>用</a:t>
            </a:r>
            <a:r>
              <a:rPr lang="en-US" altLang="zh-CN" sz="4400" dirty="0">
                <a:latin typeface="+mj-ea"/>
              </a:rPr>
              <a:t>bowtie2</a:t>
            </a:r>
            <a:r>
              <a:rPr lang="zh-CN" altLang="en-US" sz="4400" dirty="0">
                <a:latin typeface="+mj-ea"/>
              </a:rPr>
              <a:t>进行序列比对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9B360C4-275A-4DDE-BC43-B73FB4EC6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79" y="2207235"/>
            <a:ext cx="11776442" cy="17141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A07ED4-A1CC-4122-B923-B67798630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20" y="4075598"/>
            <a:ext cx="8791753" cy="22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E4D40-8624-4339-B6A4-76348034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77366"/>
          </a:xfrm>
        </p:spPr>
        <p:txBody>
          <a:bodyPr/>
          <a:lstStyle/>
          <a:p>
            <a:r>
              <a:rPr lang="zh-CN" altLang="en-US" sz="4400" dirty="0">
                <a:latin typeface="+mj-ea"/>
              </a:rPr>
              <a:t>用</a:t>
            </a:r>
            <a:r>
              <a:rPr lang="en-US" altLang="zh-CN" sz="4400" dirty="0">
                <a:latin typeface="+mj-ea"/>
              </a:rPr>
              <a:t>MACS2</a:t>
            </a:r>
            <a:r>
              <a:rPr lang="zh-CN" altLang="en-US" sz="4400" dirty="0">
                <a:latin typeface="+mj-ea"/>
              </a:rPr>
              <a:t>获取</a:t>
            </a:r>
            <a:r>
              <a:rPr lang="en-US" altLang="zh-CN" sz="4400" dirty="0">
                <a:latin typeface="+mj-ea"/>
              </a:rPr>
              <a:t>Chip-seq</a:t>
            </a:r>
            <a:r>
              <a:rPr lang="zh-CN" altLang="en-US" sz="4400" dirty="0">
                <a:latin typeface="+mj-ea"/>
              </a:rPr>
              <a:t>富集区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0777D-8E34-4CB6-9E92-44A47B37F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macs2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callpeak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-c SRR*.bam -t suz12.bam -q 0.05 -f BAM -g mm -n SRR* &amp;</a:t>
            </a:r>
          </a:p>
          <a:p>
            <a:r>
              <a:rPr lang="en-US" altLang="zh-CN" sz="2200" dirty="0">
                <a:latin typeface="+mj-ea"/>
                <a:ea typeface="+mj-ea"/>
                <a:cs typeface="Times New Roman" panose="02020603050405020304" pitchFamily="18" charset="0"/>
              </a:rPr>
              <a:t>NAMEpeaks.xls: </a:t>
            </a:r>
            <a:r>
              <a:rPr lang="zh-CN" altLang="en-US" sz="2200" dirty="0">
                <a:latin typeface="+mj-ea"/>
                <a:ea typeface="+mj-ea"/>
                <a:cs typeface="Times New Roman" panose="02020603050405020304" pitchFamily="18" charset="0"/>
              </a:rPr>
              <a:t>以表格形式存放</a:t>
            </a:r>
            <a:r>
              <a:rPr lang="en-US" altLang="zh-CN" sz="2200" dirty="0">
                <a:latin typeface="+mj-ea"/>
                <a:ea typeface="+mj-ea"/>
                <a:cs typeface="Times New Roman" panose="02020603050405020304" pitchFamily="18" charset="0"/>
              </a:rPr>
              <a:t>peak</a:t>
            </a:r>
            <a:r>
              <a:rPr lang="zh-CN" altLang="en-US" sz="2200" dirty="0">
                <a:latin typeface="+mj-ea"/>
                <a:ea typeface="+mj-ea"/>
                <a:cs typeface="Times New Roman" panose="02020603050405020304" pitchFamily="18" charset="0"/>
              </a:rPr>
              <a:t>信息，虽然后缀是</a:t>
            </a:r>
            <a:r>
              <a:rPr lang="en-US" altLang="zh-CN" sz="2200" dirty="0" err="1">
                <a:latin typeface="+mj-ea"/>
                <a:ea typeface="+mj-ea"/>
                <a:cs typeface="Times New Roman" panose="02020603050405020304" pitchFamily="18" charset="0"/>
              </a:rPr>
              <a:t>xls</a:t>
            </a:r>
            <a:r>
              <a:rPr lang="zh-CN" altLang="en-US" sz="2200" dirty="0">
                <a:latin typeface="+mj-ea"/>
                <a:ea typeface="+mj-ea"/>
                <a:cs typeface="Times New Roman" panose="02020603050405020304" pitchFamily="18" charset="0"/>
              </a:rPr>
              <a:t>，但其实能用文本编辑器打开，和</a:t>
            </a:r>
            <a:r>
              <a:rPr lang="en-US" altLang="zh-CN" sz="2200" dirty="0">
                <a:latin typeface="+mj-ea"/>
                <a:ea typeface="+mj-ea"/>
                <a:cs typeface="Times New Roman" panose="02020603050405020304" pitchFamily="18" charset="0"/>
              </a:rPr>
              <a:t>bed</a:t>
            </a:r>
            <a:r>
              <a:rPr lang="zh-CN" altLang="en-US" sz="2200" dirty="0">
                <a:latin typeface="+mj-ea"/>
                <a:ea typeface="+mj-ea"/>
                <a:cs typeface="Times New Roman" panose="02020603050405020304" pitchFamily="18" charset="0"/>
              </a:rPr>
              <a:t>格式类似，但是以</a:t>
            </a:r>
            <a:r>
              <a:rPr lang="en-US" altLang="zh-CN" sz="2200" dirty="0">
                <a:latin typeface="+mj-ea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latin typeface="+mj-ea"/>
                <a:ea typeface="+mj-ea"/>
                <a:cs typeface="Times New Roman" panose="02020603050405020304" pitchFamily="18" charset="0"/>
              </a:rPr>
              <a:t>为基，而</a:t>
            </a:r>
            <a:r>
              <a:rPr lang="en-US" altLang="zh-CN" sz="2200" dirty="0">
                <a:latin typeface="+mj-ea"/>
                <a:ea typeface="+mj-ea"/>
                <a:cs typeface="Times New Roman" panose="02020603050405020304" pitchFamily="18" charset="0"/>
              </a:rPr>
              <a:t>bed</a:t>
            </a:r>
            <a:r>
              <a:rPr lang="zh-CN" altLang="en-US" sz="2200" dirty="0">
                <a:latin typeface="+mj-ea"/>
                <a:ea typeface="+mj-ea"/>
                <a:cs typeface="Times New Roman" panose="02020603050405020304" pitchFamily="18" charset="0"/>
              </a:rPr>
              <a:t>文件是以</a:t>
            </a:r>
            <a:r>
              <a:rPr lang="en-US" altLang="zh-CN" sz="2200" dirty="0">
                <a:latin typeface="+mj-ea"/>
                <a:ea typeface="+mj-ea"/>
                <a:cs typeface="Times New Roman" panose="02020603050405020304" pitchFamily="18" charset="0"/>
              </a:rPr>
              <a:t>0</a:t>
            </a:r>
            <a:r>
              <a:rPr lang="zh-CN" altLang="en-US" sz="2200" dirty="0">
                <a:latin typeface="+mj-ea"/>
                <a:ea typeface="+mj-ea"/>
                <a:cs typeface="Times New Roman" panose="02020603050405020304" pitchFamily="18" charset="0"/>
              </a:rPr>
              <a:t>为基</a:t>
            </a:r>
            <a:r>
              <a:rPr lang="en-US" altLang="zh-CN" sz="2200" dirty="0"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r>
              <a:rPr lang="zh-CN" altLang="en-US" sz="2200" dirty="0">
                <a:latin typeface="+mj-ea"/>
                <a:ea typeface="+mj-ea"/>
                <a:cs typeface="Times New Roman" panose="02020603050405020304" pitchFamily="18" charset="0"/>
              </a:rPr>
              <a:t>也就是说</a:t>
            </a:r>
            <a:r>
              <a:rPr lang="en-US" altLang="zh-CN" sz="2200" dirty="0" err="1">
                <a:latin typeface="+mj-ea"/>
                <a:ea typeface="+mj-ea"/>
                <a:cs typeface="Times New Roman" panose="02020603050405020304" pitchFamily="18" charset="0"/>
              </a:rPr>
              <a:t>xls</a:t>
            </a:r>
            <a:r>
              <a:rPr lang="zh-CN" altLang="en-US" sz="2200" dirty="0">
                <a:latin typeface="+mj-ea"/>
                <a:ea typeface="+mj-ea"/>
                <a:cs typeface="Times New Roman" panose="02020603050405020304" pitchFamily="18" charset="0"/>
              </a:rPr>
              <a:t>的坐标都要减一才是</a:t>
            </a:r>
            <a:r>
              <a:rPr lang="en-US" altLang="zh-CN" sz="2200" dirty="0">
                <a:latin typeface="+mj-ea"/>
                <a:ea typeface="+mj-ea"/>
                <a:cs typeface="Times New Roman" panose="02020603050405020304" pitchFamily="18" charset="0"/>
              </a:rPr>
              <a:t>bed</a:t>
            </a:r>
            <a:r>
              <a:rPr lang="zh-CN" altLang="en-US" sz="2200" dirty="0">
                <a:latin typeface="+mj-ea"/>
                <a:ea typeface="+mj-ea"/>
                <a:cs typeface="Times New Roman" panose="02020603050405020304" pitchFamily="18" charset="0"/>
              </a:rPr>
              <a:t>文件的坐标</a:t>
            </a:r>
          </a:p>
          <a:p>
            <a:r>
              <a:rPr lang="en-US" altLang="zh-CN" sz="2200" dirty="0" err="1">
                <a:latin typeface="+mj-ea"/>
                <a:ea typeface="+mj-ea"/>
                <a:cs typeface="Times New Roman" panose="02020603050405020304" pitchFamily="18" charset="0"/>
              </a:rPr>
              <a:t>NAMEpeaks.narrowPeak</a:t>
            </a:r>
            <a:r>
              <a:rPr lang="en-US" altLang="zh-CN" sz="22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+mj-ea"/>
                <a:ea typeface="+mj-ea"/>
                <a:cs typeface="Times New Roman" panose="02020603050405020304" pitchFamily="18" charset="0"/>
              </a:rPr>
              <a:t>NAMEpeaks.broadPeak</a:t>
            </a:r>
            <a:r>
              <a:rPr lang="en-US" altLang="zh-CN" sz="22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+mj-ea"/>
                <a:ea typeface="+mj-ea"/>
                <a:cs typeface="Times New Roman" panose="02020603050405020304" pitchFamily="18" charset="0"/>
              </a:rPr>
              <a:t>类似。后面</a:t>
            </a:r>
            <a:r>
              <a:rPr lang="en-US" altLang="zh-CN" sz="2200" dirty="0">
                <a:latin typeface="+mj-ea"/>
                <a:ea typeface="+mj-ea"/>
                <a:cs typeface="Times New Roman" panose="02020603050405020304" pitchFamily="18" charset="0"/>
              </a:rPr>
              <a:t>4</a:t>
            </a:r>
            <a:r>
              <a:rPr lang="zh-CN" altLang="en-US" sz="2200" dirty="0">
                <a:latin typeface="+mj-ea"/>
                <a:ea typeface="+mj-ea"/>
                <a:cs typeface="Times New Roman" panose="02020603050405020304" pitchFamily="18" charset="0"/>
              </a:rPr>
              <a:t>列表示为， </a:t>
            </a:r>
            <a:r>
              <a:rPr lang="en-US" altLang="zh-CN" sz="2200" dirty="0">
                <a:latin typeface="+mj-ea"/>
                <a:ea typeface="+mj-ea"/>
                <a:cs typeface="Times New Roman" panose="02020603050405020304" pitchFamily="18" charset="0"/>
              </a:rPr>
              <a:t>integer score for display</a:t>
            </a:r>
            <a:r>
              <a:rPr lang="zh-CN" altLang="en-US" sz="2200" dirty="0">
                <a:latin typeface="+mj-ea"/>
                <a:ea typeface="+mj-ea"/>
                <a:cs typeface="Times New Roman" panose="02020603050405020304" pitchFamily="18" charset="0"/>
              </a:rPr>
              <a:t>， </a:t>
            </a:r>
            <a:r>
              <a:rPr lang="en-US" altLang="zh-CN" sz="2200" dirty="0">
                <a:latin typeface="+mj-ea"/>
                <a:ea typeface="+mj-ea"/>
                <a:cs typeface="Times New Roman" panose="02020603050405020304" pitchFamily="18" charset="0"/>
              </a:rPr>
              <a:t>fold-change</a:t>
            </a:r>
            <a:r>
              <a:rPr lang="zh-CN" altLang="en-US" sz="2200" dirty="0"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200" dirty="0">
                <a:latin typeface="+mj-ea"/>
                <a:ea typeface="+mj-ea"/>
                <a:cs typeface="Times New Roman" panose="02020603050405020304" pitchFamily="18" charset="0"/>
              </a:rPr>
              <a:t>-log10pvalue</a:t>
            </a:r>
            <a:r>
              <a:rPr lang="zh-CN" altLang="en-US" sz="2200" dirty="0"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200" dirty="0">
                <a:latin typeface="+mj-ea"/>
                <a:ea typeface="+mj-ea"/>
                <a:cs typeface="Times New Roman" panose="02020603050405020304" pitchFamily="18" charset="0"/>
              </a:rPr>
              <a:t>-log10qvalue</a:t>
            </a:r>
            <a:r>
              <a:rPr lang="zh-CN" altLang="en-US" sz="2200" dirty="0"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200" dirty="0">
                <a:latin typeface="+mj-ea"/>
                <a:ea typeface="+mj-ea"/>
                <a:cs typeface="Times New Roman" panose="02020603050405020304" pitchFamily="18" charset="0"/>
              </a:rPr>
              <a:t>relative summit position to peak start</a:t>
            </a:r>
            <a:r>
              <a:rPr lang="zh-CN" altLang="en-US" sz="2200" dirty="0">
                <a:latin typeface="+mj-ea"/>
                <a:ea typeface="+mj-ea"/>
                <a:cs typeface="Times New Roman" panose="02020603050405020304" pitchFamily="18" charset="0"/>
              </a:rPr>
              <a:t>。内容和</a:t>
            </a:r>
            <a:r>
              <a:rPr lang="en-US" altLang="zh-CN" sz="2200" dirty="0">
                <a:latin typeface="+mj-ea"/>
                <a:ea typeface="+mj-ea"/>
                <a:cs typeface="Times New Roman" panose="02020603050405020304" pitchFamily="18" charset="0"/>
              </a:rPr>
              <a:t>NAMEpeaks.xls</a:t>
            </a:r>
            <a:r>
              <a:rPr lang="zh-CN" altLang="en-US" sz="2200" dirty="0">
                <a:latin typeface="+mj-ea"/>
                <a:ea typeface="+mj-ea"/>
                <a:cs typeface="Times New Roman" panose="02020603050405020304" pitchFamily="18" charset="0"/>
              </a:rPr>
              <a:t>基本一致，适合用于导入</a:t>
            </a:r>
            <a:r>
              <a:rPr lang="en-US" altLang="zh-CN" sz="2200" dirty="0">
                <a:latin typeface="+mj-ea"/>
                <a:ea typeface="+mj-ea"/>
                <a:cs typeface="Times New Roman" panose="02020603050405020304" pitchFamily="18" charset="0"/>
              </a:rPr>
              <a:t>R</a:t>
            </a:r>
            <a:r>
              <a:rPr lang="zh-CN" altLang="en-US" sz="2200" dirty="0">
                <a:latin typeface="+mj-ea"/>
                <a:ea typeface="+mj-ea"/>
                <a:cs typeface="Times New Roman" panose="02020603050405020304" pitchFamily="18" charset="0"/>
              </a:rPr>
              <a:t>进行分析。</a:t>
            </a:r>
          </a:p>
          <a:p>
            <a:r>
              <a:rPr lang="en-US" altLang="zh-CN" sz="2200" dirty="0" err="1">
                <a:latin typeface="+mj-ea"/>
                <a:ea typeface="+mj-ea"/>
                <a:cs typeface="Times New Roman" panose="02020603050405020304" pitchFamily="18" charset="0"/>
              </a:rPr>
              <a:t>NAMEsummits.bed</a:t>
            </a:r>
            <a:r>
              <a:rPr lang="zh-CN" altLang="en-US" sz="2200" dirty="0">
                <a:latin typeface="+mj-ea"/>
                <a:ea typeface="+mj-ea"/>
                <a:cs typeface="Times New Roman" panose="02020603050405020304" pitchFamily="18" charset="0"/>
              </a:rPr>
              <a:t>：记录每个</a:t>
            </a:r>
            <a:r>
              <a:rPr lang="en-US" altLang="zh-CN" sz="2200" dirty="0">
                <a:latin typeface="+mj-ea"/>
                <a:ea typeface="+mj-ea"/>
                <a:cs typeface="Times New Roman" panose="02020603050405020304" pitchFamily="18" charset="0"/>
              </a:rPr>
              <a:t>peak</a:t>
            </a:r>
            <a:r>
              <a:rPr lang="zh-CN" altLang="en-US" sz="2200" dirty="0">
                <a:latin typeface="+mj-ea"/>
                <a:ea typeface="+mj-ea"/>
                <a:cs typeface="Times New Roman" panose="02020603050405020304" pitchFamily="18" charset="0"/>
              </a:rPr>
              <a:t>的</a:t>
            </a:r>
            <a:r>
              <a:rPr lang="en-US" altLang="zh-CN" sz="2200" dirty="0">
                <a:latin typeface="+mj-ea"/>
                <a:ea typeface="+mj-ea"/>
                <a:cs typeface="Times New Roman" panose="02020603050405020304" pitchFamily="18" charset="0"/>
              </a:rPr>
              <a:t>peak summits</a:t>
            </a:r>
            <a:r>
              <a:rPr lang="zh-CN" altLang="en-US" sz="2200" dirty="0">
                <a:latin typeface="+mj-ea"/>
                <a:ea typeface="+mj-ea"/>
                <a:cs typeface="Times New Roman" panose="02020603050405020304" pitchFamily="18" charset="0"/>
              </a:rPr>
              <a:t>，也就是记录极值点的位置。</a:t>
            </a:r>
            <a:r>
              <a:rPr lang="en-US" altLang="zh-CN" sz="2200" dirty="0">
                <a:latin typeface="+mj-ea"/>
                <a:ea typeface="+mj-ea"/>
                <a:cs typeface="Times New Roman" panose="02020603050405020304" pitchFamily="18" charset="0"/>
              </a:rPr>
              <a:t>MACS</a:t>
            </a:r>
            <a:r>
              <a:rPr lang="zh-CN" altLang="en-US" sz="2200" dirty="0">
                <a:latin typeface="+mj-ea"/>
                <a:ea typeface="+mj-ea"/>
                <a:cs typeface="Times New Roman" panose="02020603050405020304" pitchFamily="18" charset="0"/>
              </a:rPr>
              <a:t>建议用该文件寻找结合位点的</a:t>
            </a:r>
            <a:r>
              <a:rPr lang="en-US" altLang="zh-CN" sz="2200" dirty="0">
                <a:latin typeface="+mj-ea"/>
                <a:ea typeface="+mj-ea"/>
                <a:cs typeface="Times New Roman" panose="02020603050405020304" pitchFamily="18" charset="0"/>
              </a:rPr>
              <a:t>motif</a:t>
            </a:r>
            <a:r>
              <a:rPr lang="zh-CN" altLang="en-US" sz="2200" dirty="0">
                <a:latin typeface="+mj-ea"/>
                <a:ea typeface="+mj-ea"/>
                <a:cs typeface="Times New Roman" panose="02020603050405020304" pitchFamily="18" charset="0"/>
              </a:rPr>
              <a:t>。</a:t>
            </a:r>
          </a:p>
          <a:p>
            <a:r>
              <a:rPr lang="en-US" altLang="zh-CN" sz="2200" dirty="0" err="1">
                <a:latin typeface="+mj-ea"/>
                <a:ea typeface="+mj-ea"/>
                <a:cs typeface="Times New Roman" panose="02020603050405020304" pitchFamily="18" charset="0"/>
              </a:rPr>
              <a:t>NAME_model.r</a:t>
            </a:r>
            <a:r>
              <a:rPr lang="zh-CN" altLang="en-US" sz="2200" dirty="0">
                <a:latin typeface="+mj-ea"/>
                <a:ea typeface="+mj-ea"/>
                <a:cs typeface="Times New Roman" panose="02020603050405020304" pitchFamily="18" charset="0"/>
              </a:rPr>
              <a:t>，能通过</a:t>
            </a:r>
            <a:r>
              <a:rPr lang="en-US" altLang="zh-CN" sz="2200" dirty="0" err="1">
                <a:latin typeface="+mj-ea"/>
                <a:ea typeface="+mj-ea"/>
                <a:cs typeface="Times New Roman" panose="02020603050405020304" pitchFamily="18" charset="0"/>
              </a:rPr>
              <a:t>NAME_model.r</a:t>
            </a:r>
            <a:r>
              <a:rPr lang="zh-CN" altLang="en-US" sz="2200" dirty="0">
                <a:latin typeface="+mj-ea"/>
                <a:ea typeface="+mj-ea"/>
                <a:cs typeface="Times New Roman" panose="02020603050405020304" pitchFamily="18" charset="0"/>
              </a:rPr>
              <a:t>作图，得到是基于你提供数据的</a:t>
            </a:r>
            <a:r>
              <a:rPr lang="en-US" altLang="zh-CN" sz="2200" dirty="0">
                <a:latin typeface="+mj-ea"/>
                <a:ea typeface="+mj-ea"/>
                <a:cs typeface="Times New Roman" panose="02020603050405020304" pitchFamily="18" charset="0"/>
              </a:rPr>
              <a:t>peak</a:t>
            </a:r>
            <a:r>
              <a:rPr lang="zh-CN" altLang="en-US" sz="2200" dirty="0">
                <a:latin typeface="+mj-ea"/>
                <a:ea typeface="+mj-ea"/>
                <a:cs typeface="Times New Roman" panose="02020603050405020304" pitchFamily="18" charset="0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2455300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75777-3806-4408-A495-56DFFE8E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3512"/>
            <a:ext cx="10058400" cy="1049828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j-ea"/>
              </a:rPr>
              <a:t>用</a:t>
            </a:r>
            <a:r>
              <a:rPr lang="en-US" altLang="zh-CN" sz="4000" dirty="0" err="1">
                <a:latin typeface="+mj-ea"/>
              </a:rPr>
              <a:t>Chipseeker</a:t>
            </a:r>
            <a:r>
              <a:rPr lang="zh-CN" altLang="en-US" sz="4000" dirty="0">
                <a:latin typeface="+mj-ea"/>
              </a:rPr>
              <a:t>包（</a:t>
            </a:r>
            <a:r>
              <a:rPr lang="en-US" altLang="zh-CN" sz="4000" dirty="0">
                <a:latin typeface="+mj-ea"/>
              </a:rPr>
              <a:t>R</a:t>
            </a:r>
            <a:r>
              <a:rPr lang="zh-CN" altLang="en-US" sz="4000" dirty="0">
                <a:latin typeface="+mj-ea"/>
              </a:rPr>
              <a:t>）对</a:t>
            </a:r>
            <a:r>
              <a:rPr lang="en-US" altLang="zh-CN" sz="4000" dirty="0">
                <a:latin typeface="+mj-ea"/>
              </a:rPr>
              <a:t>peaks</a:t>
            </a:r>
            <a:r>
              <a:rPr lang="zh-CN" altLang="en-US" sz="4000" dirty="0">
                <a:latin typeface="+mj-ea"/>
              </a:rPr>
              <a:t>注释和可视化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DD5BD73-1640-4DA3-8ED7-094C6828F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895" y="1350792"/>
            <a:ext cx="9805182" cy="497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40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BD26C-E3B3-402B-8F09-942CD9378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1" y="595924"/>
            <a:ext cx="10058400" cy="916353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查看</a:t>
            </a:r>
            <a:r>
              <a:rPr lang="en-US" altLang="zh-CN" dirty="0"/>
              <a:t>peak</a:t>
            </a:r>
            <a:r>
              <a:rPr lang="zh-CN" altLang="en-US" dirty="0"/>
              <a:t>在全基因组的位置（用</a:t>
            </a:r>
            <a:r>
              <a:rPr lang="en-US" altLang="zh-CN" dirty="0" err="1"/>
              <a:t>covplot</a:t>
            </a:r>
            <a:r>
              <a:rPr lang="zh-CN" altLang="en-US" dirty="0"/>
              <a:t>函数；</a:t>
            </a:r>
            <a:r>
              <a:rPr lang="en-US" altLang="zh-CN" dirty="0" err="1"/>
              <a:t>covplot</a:t>
            </a:r>
            <a:r>
              <a:rPr lang="zh-CN" altLang="en-US" dirty="0"/>
              <a:t>函数可以计算</a:t>
            </a:r>
            <a:r>
              <a:rPr lang="en-US" altLang="zh-CN" dirty="0"/>
              <a:t>peak </a:t>
            </a:r>
            <a:r>
              <a:rPr lang="zh-CN" altLang="en-US" dirty="0"/>
              <a:t>在染色体上的覆盖区域，并可视化）</a:t>
            </a:r>
            <a:r>
              <a:rPr lang="en-US" altLang="zh-CN" dirty="0"/>
              <a:t>【</a:t>
            </a:r>
            <a:r>
              <a:rPr lang="en-US" altLang="zh-CN" dirty="0" err="1"/>
              <a:t>covplot</a:t>
            </a:r>
            <a:r>
              <a:rPr lang="en-US" altLang="zh-CN" dirty="0"/>
              <a:t>(suz12,weightCol=5)】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8344EE-D3F6-4F89-A113-3C6ACEFFD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1" y="1318845"/>
            <a:ext cx="10571153" cy="72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22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02E88-61B4-4629-815C-E1F18334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006EFE-0607-45A7-978C-6CBBA7DA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2.ChIP peaks</a:t>
            </a:r>
            <a:r>
              <a:rPr lang="zh-CN" altLang="en-US" dirty="0"/>
              <a:t>结合</a:t>
            </a:r>
            <a:r>
              <a:rPr lang="en-US" altLang="zh-CN" dirty="0"/>
              <a:t>TSS </a:t>
            </a:r>
            <a:r>
              <a:rPr lang="zh-CN" altLang="en-US" dirty="0"/>
              <a:t>区域的情况：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 Heatmap of </a:t>
            </a:r>
            <a:r>
              <a:rPr lang="en-US" altLang="zh-CN" dirty="0" err="1"/>
              <a:t>ChIP</a:t>
            </a:r>
            <a:r>
              <a:rPr lang="en-US" altLang="zh-CN" dirty="0"/>
              <a:t> binding to TSS regions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 Average Profile of </a:t>
            </a:r>
            <a:r>
              <a:rPr lang="en-US" altLang="zh-CN" dirty="0" err="1"/>
              <a:t>ChIP</a:t>
            </a:r>
            <a:r>
              <a:rPr lang="en-US" altLang="zh-CN" dirty="0"/>
              <a:t> peaks binding to TSS region</a:t>
            </a:r>
          </a:p>
          <a:p>
            <a:r>
              <a:rPr lang="en-US" altLang="zh-CN" dirty="0"/>
              <a:t>3. peaks</a:t>
            </a:r>
            <a:r>
              <a:rPr lang="zh-CN" altLang="en-US" dirty="0"/>
              <a:t>注释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F45FBD-54C7-48C5-8DB9-E45BB472964E}"/>
              </a:ext>
            </a:extLst>
          </p:cNvPr>
          <p:cNvSpPr/>
          <p:nvPr/>
        </p:nvSpPr>
        <p:spPr>
          <a:xfrm>
            <a:off x="611423" y="5869092"/>
            <a:ext cx="71708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参考文章：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https://www.jianshu.com/p/2b8e2ea26665</a:t>
            </a:r>
          </a:p>
        </p:txBody>
      </p:sp>
    </p:spTree>
    <p:extLst>
      <p:ext uri="{BB962C8B-B14F-4D97-AF65-F5344CB8AC3E}">
        <p14:creationId xmlns:p14="http://schemas.microsoft.com/office/powerpoint/2010/main" val="2502247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859BE-4F5C-4A2D-B377-37CC7046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805562-C968-4BD1-8146-7491B2662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CCA0D6-5A2F-424A-9B34-BF754438B356}"/>
              </a:ext>
            </a:extLst>
          </p:cNvPr>
          <p:cNvSpPr/>
          <p:nvPr/>
        </p:nvSpPr>
        <p:spPr>
          <a:xfrm>
            <a:off x="3792201" y="2861827"/>
            <a:ext cx="411523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algn="ctr"/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363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C99B0-7FAD-49F8-967A-20E0EE6C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37751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Chip-seq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949DB-ABC1-40C1-860B-7A0255EDF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+mj-ea"/>
                <a:ea typeface="+mj-ea"/>
              </a:rPr>
              <a:t>ChIP</a:t>
            </a:r>
            <a:r>
              <a:rPr lang="en-US" altLang="zh-CN" dirty="0">
                <a:latin typeface="+mj-ea"/>
                <a:ea typeface="+mj-ea"/>
              </a:rPr>
              <a:t>-seq</a:t>
            </a:r>
            <a:r>
              <a:rPr lang="zh-CN" altLang="en-US" dirty="0">
                <a:latin typeface="+mj-ea"/>
                <a:ea typeface="+mj-ea"/>
              </a:rPr>
              <a:t>，指的是结合位点分析法，作用为研究体内蛋白质与</a:t>
            </a:r>
            <a:r>
              <a:rPr lang="en-US" altLang="zh-CN" dirty="0">
                <a:latin typeface="+mj-ea"/>
                <a:ea typeface="+mj-ea"/>
              </a:rPr>
              <a:t>DNA</a:t>
            </a:r>
            <a:r>
              <a:rPr lang="zh-CN" altLang="en-US" dirty="0">
                <a:latin typeface="+mj-ea"/>
                <a:ea typeface="+mj-ea"/>
              </a:rPr>
              <a:t>相互作用。染色质免疫共沉淀技术（</a:t>
            </a:r>
            <a:r>
              <a:rPr lang="en-US" altLang="zh-CN" dirty="0">
                <a:latin typeface="+mj-ea"/>
                <a:ea typeface="+mj-ea"/>
              </a:rPr>
              <a:t>Chromatin Immunoprecipitation</a:t>
            </a:r>
            <a:r>
              <a:rPr lang="zh-CN" altLang="en-US" dirty="0">
                <a:latin typeface="+mj-ea"/>
                <a:ea typeface="+mj-ea"/>
              </a:rPr>
              <a:t>，</a:t>
            </a:r>
            <a:r>
              <a:rPr lang="en-US" altLang="zh-CN" dirty="0" err="1">
                <a:latin typeface="+mj-ea"/>
                <a:ea typeface="+mj-ea"/>
              </a:rPr>
              <a:t>ChIP</a:t>
            </a:r>
            <a:r>
              <a:rPr lang="zh-CN" altLang="en-US" dirty="0">
                <a:latin typeface="+mj-ea"/>
                <a:ea typeface="+mj-ea"/>
              </a:rPr>
              <a:t>）也称结合位点分析法，是研究体内蛋白质与</a:t>
            </a:r>
            <a:r>
              <a:rPr lang="en-US" altLang="zh-CN" dirty="0">
                <a:latin typeface="+mj-ea"/>
                <a:ea typeface="+mj-ea"/>
              </a:rPr>
              <a:t>DNA</a:t>
            </a:r>
            <a:r>
              <a:rPr lang="zh-CN" altLang="en-US" dirty="0">
                <a:latin typeface="+mj-ea"/>
                <a:ea typeface="+mj-ea"/>
              </a:rPr>
              <a:t>相互作用的有力工具，通常用于转录因子结合位点或组蛋白特异性修饰位点的研究。</a:t>
            </a:r>
          </a:p>
          <a:p>
            <a:r>
              <a:rPr lang="zh-CN" altLang="en-US" dirty="0">
                <a:latin typeface="+mj-ea"/>
                <a:ea typeface="+mj-ea"/>
              </a:rPr>
              <a:t>将</a:t>
            </a:r>
            <a:r>
              <a:rPr lang="en-US" altLang="zh-CN" dirty="0" err="1">
                <a:latin typeface="+mj-ea"/>
                <a:ea typeface="+mj-ea"/>
              </a:rPr>
              <a:t>ChIP</a:t>
            </a:r>
            <a:r>
              <a:rPr lang="zh-CN" altLang="en-US" dirty="0">
                <a:latin typeface="+mj-ea"/>
                <a:ea typeface="+mj-ea"/>
              </a:rPr>
              <a:t>与第二代测序技术相结合的</a:t>
            </a:r>
            <a:r>
              <a:rPr lang="en-US" altLang="zh-CN" dirty="0" err="1">
                <a:latin typeface="+mj-ea"/>
                <a:ea typeface="+mj-ea"/>
              </a:rPr>
              <a:t>ChIP</a:t>
            </a:r>
            <a:r>
              <a:rPr lang="en-US" altLang="zh-CN" dirty="0">
                <a:latin typeface="+mj-ea"/>
                <a:ea typeface="+mj-ea"/>
              </a:rPr>
              <a:t>-Seq</a:t>
            </a:r>
            <a:r>
              <a:rPr lang="zh-CN" altLang="en-US" dirty="0">
                <a:latin typeface="+mj-ea"/>
                <a:ea typeface="+mj-ea"/>
              </a:rPr>
              <a:t>技术，能够高效地在全基因组范围内检测与组蛋白、转录因子等互作的</a:t>
            </a:r>
            <a:r>
              <a:rPr lang="en-US" altLang="zh-CN" dirty="0">
                <a:latin typeface="+mj-ea"/>
                <a:ea typeface="+mj-ea"/>
              </a:rPr>
              <a:t>DNA</a:t>
            </a:r>
            <a:r>
              <a:rPr lang="zh-CN" altLang="en-US" dirty="0">
                <a:latin typeface="+mj-ea"/>
                <a:ea typeface="+mj-ea"/>
              </a:rPr>
              <a:t>区段。</a:t>
            </a:r>
            <a:r>
              <a:rPr lang="en-US" altLang="zh-CN" dirty="0" err="1">
                <a:latin typeface="+mj-ea"/>
                <a:ea typeface="+mj-ea"/>
              </a:rPr>
              <a:t>ChIP</a:t>
            </a:r>
            <a:r>
              <a:rPr lang="en-US" altLang="zh-CN" dirty="0">
                <a:latin typeface="+mj-ea"/>
                <a:ea typeface="+mj-ea"/>
              </a:rPr>
              <a:t>-Seq</a:t>
            </a:r>
            <a:r>
              <a:rPr lang="zh-CN" altLang="en-US" dirty="0">
                <a:latin typeface="+mj-ea"/>
                <a:ea typeface="+mj-ea"/>
              </a:rPr>
              <a:t>的原理是：首先通过染色质免疫共沉淀技术（</a:t>
            </a:r>
            <a:r>
              <a:rPr lang="en-US" altLang="zh-CN" dirty="0" err="1">
                <a:latin typeface="+mj-ea"/>
                <a:ea typeface="+mj-ea"/>
              </a:rPr>
              <a:t>ChIP</a:t>
            </a:r>
            <a:r>
              <a:rPr lang="zh-CN" altLang="en-US" dirty="0">
                <a:latin typeface="+mj-ea"/>
                <a:ea typeface="+mj-ea"/>
              </a:rPr>
              <a:t>）特异性地富集目的蛋白结合的</a:t>
            </a:r>
            <a:r>
              <a:rPr lang="en-US" altLang="zh-CN" dirty="0">
                <a:latin typeface="+mj-ea"/>
                <a:ea typeface="+mj-ea"/>
              </a:rPr>
              <a:t>DNA</a:t>
            </a:r>
            <a:r>
              <a:rPr lang="zh-CN" altLang="en-US" dirty="0">
                <a:latin typeface="+mj-ea"/>
                <a:ea typeface="+mj-ea"/>
              </a:rPr>
              <a:t>片段，并对其进行纯化与文库构建；然后对富集得到的</a:t>
            </a:r>
            <a:r>
              <a:rPr lang="en-US" altLang="zh-CN" dirty="0">
                <a:latin typeface="+mj-ea"/>
                <a:ea typeface="+mj-ea"/>
              </a:rPr>
              <a:t>DNA</a:t>
            </a:r>
            <a:r>
              <a:rPr lang="zh-CN" altLang="en-US" dirty="0">
                <a:latin typeface="+mj-ea"/>
                <a:ea typeface="+mj-ea"/>
              </a:rPr>
              <a:t>片段进行高通量测序。研究人员通过将获得的数百万条序列标签精确定位到基因组上，从而获得全基因组范围内与组蛋白、转录因子等互作的</a:t>
            </a:r>
            <a:r>
              <a:rPr lang="en-US" altLang="zh-CN" dirty="0">
                <a:latin typeface="+mj-ea"/>
                <a:ea typeface="+mj-ea"/>
              </a:rPr>
              <a:t>DNA</a:t>
            </a:r>
            <a:r>
              <a:rPr lang="zh-CN" altLang="en-US" dirty="0">
                <a:latin typeface="+mj-ea"/>
                <a:ea typeface="+mj-ea"/>
              </a:rPr>
              <a:t>区段信息。</a:t>
            </a:r>
          </a:p>
        </p:txBody>
      </p:sp>
    </p:spTree>
    <p:extLst>
      <p:ext uri="{BB962C8B-B14F-4D97-AF65-F5344CB8AC3E}">
        <p14:creationId xmlns:p14="http://schemas.microsoft.com/office/powerpoint/2010/main" val="179079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F78F-BB4C-4676-81F0-43D1199B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A56945-0C84-43C9-9788-9A92FDACB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+mj-ea"/>
                <a:ea typeface="+mj-ea"/>
              </a:rPr>
              <a:t>1.</a:t>
            </a:r>
            <a:r>
              <a:rPr lang="zh-CN" altLang="en-US" b="1" dirty="0">
                <a:latin typeface="+mj-ea"/>
                <a:ea typeface="+mj-ea"/>
              </a:rPr>
              <a:t>环境配置</a:t>
            </a:r>
            <a:endParaRPr lang="en-US" altLang="zh-CN" b="1" dirty="0">
              <a:latin typeface="+mj-ea"/>
              <a:ea typeface="+mj-ea"/>
            </a:endParaRPr>
          </a:p>
          <a:p>
            <a:r>
              <a:rPr lang="en-US" altLang="zh-CN" b="1" dirty="0">
                <a:latin typeface="+mj-ea"/>
                <a:ea typeface="+mj-ea"/>
              </a:rPr>
              <a:t>2.</a:t>
            </a:r>
            <a:r>
              <a:rPr lang="zh-CN" altLang="en-US" b="1" dirty="0">
                <a:latin typeface="+mj-ea"/>
                <a:ea typeface="+mj-ea"/>
              </a:rPr>
              <a:t>数据下载</a:t>
            </a:r>
            <a:endParaRPr lang="en-US" altLang="zh-CN" b="1" dirty="0">
              <a:latin typeface="+mj-ea"/>
              <a:ea typeface="+mj-ea"/>
            </a:endParaRPr>
          </a:p>
          <a:p>
            <a:r>
              <a:rPr lang="en-US" altLang="zh-CN" b="1" dirty="0">
                <a:latin typeface="+mj-ea"/>
                <a:ea typeface="+mj-ea"/>
              </a:rPr>
              <a:t>3.fastqc</a:t>
            </a:r>
            <a:r>
              <a:rPr lang="zh-CN" altLang="en-US" b="1" dirty="0">
                <a:latin typeface="+mj-ea"/>
                <a:ea typeface="+mj-ea"/>
              </a:rPr>
              <a:t>质控</a:t>
            </a:r>
            <a:endParaRPr lang="en-US" altLang="zh-CN" b="1" dirty="0">
              <a:latin typeface="+mj-ea"/>
              <a:ea typeface="+mj-ea"/>
            </a:endParaRPr>
          </a:p>
          <a:p>
            <a:r>
              <a:rPr lang="en-US" altLang="zh-CN" b="1" dirty="0">
                <a:latin typeface="+mj-ea"/>
                <a:ea typeface="+mj-ea"/>
              </a:rPr>
              <a:t>4.index</a:t>
            </a:r>
            <a:r>
              <a:rPr lang="zh-CN" altLang="en-US" b="1" dirty="0">
                <a:latin typeface="+mj-ea"/>
                <a:ea typeface="+mj-ea"/>
              </a:rPr>
              <a:t>构建</a:t>
            </a:r>
            <a:endParaRPr lang="en-US" altLang="zh-CN" b="1" dirty="0">
              <a:latin typeface="+mj-ea"/>
              <a:ea typeface="+mj-ea"/>
            </a:endParaRPr>
          </a:p>
          <a:p>
            <a:r>
              <a:rPr lang="en-US" altLang="zh-CN" b="1" dirty="0">
                <a:latin typeface="+mj-ea"/>
                <a:ea typeface="+mj-ea"/>
              </a:rPr>
              <a:t>5.</a:t>
            </a:r>
            <a:r>
              <a:rPr lang="zh-CN" altLang="en-US" b="1" dirty="0">
                <a:latin typeface="+mj-ea"/>
                <a:ea typeface="+mj-ea"/>
              </a:rPr>
              <a:t>用</a:t>
            </a:r>
            <a:r>
              <a:rPr lang="en-US" altLang="zh-CN" b="1" dirty="0">
                <a:latin typeface="+mj-ea"/>
                <a:ea typeface="+mj-ea"/>
              </a:rPr>
              <a:t>Bowtie2</a:t>
            </a:r>
            <a:r>
              <a:rPr lang="zh-CN" altLang="en-US" b="1" dirty="0">
                <a:latin typeface="+mj-ea"/>
                <a:ea typeface="+mj-ea"/>
              </a:rPr>
              <a:t>进行序列比对</a:t>
            </a:r>
            <a:endParaRPr lang="en-US" altLang="zh-CN" b="1" dirty="0">
              <a:latin typeface="+mj-ea"/>
              <a:ea typeface="+mj-ea"/>
            </a:endParaRPr>
          </a:p>
          <a:p>
            <a:r>
              <a:rPr lang="en-US" altLang="zh-CN" b="1" dirty="0">
                <a:latin typeface="+mj-ea"/>
                <a:ea typeface="+mj-ea"/>
              </a:rPr>
              <a:t>6.</a:t>
            </a:r>
            <a:r>
              <a:rPr lang="zh-CN" altLang="en-US" b="1" dirty="0">
                <a:latin typeface="+mj-ea"/>
                <a:ea typeface="+mj-ea"/>
              </a:rPr>
              <a:t>用</a:t>
            </a:r>
            <a:r>
              <a:rPr lang="en-US" altLang="zh-CN" b="1" dirty="0">
                <a:latin typeface="+mj-ea"/>
                <a:ea typeface="+mj-ea"/>
              </a:rPr>
              <a:t>MACS2</a:t>
            </a:r>
            <a:r>
              <a:rPr lang="zh-CN" altLang="en-US" b="1" dirty="0">
                <a:latin typeface="+mj-ea"/>
                <a:ea typeface="+mj-ea"/>
              </a:rPr>
              <a:t>获取</a:t>
            </a:r>
            <a:r>
              <a:rPr lang="en-US" altLang="zh-CN" b="1" dirty="0">
                <a:latin typeface="+mj-ea"/>
                <a:ea typeface="+mj-ea"/>
              </a:rPr>
              <a:t>Chip-seq</a:t>
            </a:r>
            <a:r>
              <a:rPr lang="zh-CN" altLang="en-US" b="1" dirty="0">
                <a:latin typeface="+mj-ea"/>
                <a:ea typeface="+mj-ea"/>
              </a:rPr>
              <a:t>富集区</a:t>
            </a:r>
          </a:p>
          <a:p>
            <a:r>
              <a:rPr lang="en-US" altLang="zh-CN" b="1" dirty="0">
                <a:latin typeface="+mj-ea"/>
                <a:ea typeface="+mj-ea"/>
              </a:rPr>
              <a:t>7.</a:t>
            </a:r>
            <a:r>
              <a:rPr lang="zh-CN" altLang="en-US" b="1" dirty="0">
                <a:latin typeface="+mj-ea"/>
                <a:ea typeface="+mj-ea"/>
              </a:rPr>
              <a:t>用</a:t>
            </a:r>
            <a:r>
              <a:rPr lang="en-US" altLang="zh-CN" b="1" dirty="0" err="1">
                <a:latin typeface="+mj-ea"/>
                <a:ea typeface="+mj-ea"/>
              </a:rPr>
              <a:t>Chipseeker</a:t>
            </a:r>
            <a:r>
              <a:rPr lang="zh-CN" altLang="en-US" b="1" dirty="0">
                <a:latin typeface="+mj-ea"/>
                <a:ea typeface="+mj-ea"/>
              </a:rPr>
              <a:t>包（</a:t>
            </a:r>
            <a:r>
              <a:rPr lang="en-US" altLang="zh-CN" b="1" dirty="0">
                <a:latin typeface="+mj-ea"/>
                <a:ea typeface="+mj-ea"/>
              </a:rPr>
              <a:t>R</a:t>
            </a:r>
            <a:r>
              <a:rPr lang="zh-CN" altLang="en-US" b="1" dirty="0">
                <a:latin typeface="+mj-ea"/>
                <a:ea typeface="+mj-ea"/>
              </a:rPr>
              <a:t>）对</a:t>
            </a:r>
            <a:r>
              <a:rPr lang="en-US" altLang="zh-CN" b="1" dirty="0">
                <a:latin typeface="+mj-ea"/>
                <a:ea typeface="+mj-ea"/>
              </a:rPr>
              <a:t>peaks</a:t>
            </a:r>
            <a:r>
              <a:rPr lang="zh-CN" altLang="en-US" b="1" dirty="0">
                <a:latin typeface="+mj-ea"/>
                <a:ea typeface="+mj-ea"/>
              </a:rPr>
              <a:t>注释和可视化</a:t>
            </a:r>
            <a:endParaRPr lang="en-US" altLang="zh-CN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259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C8224-916F-4EF8-B472-2C96F5F3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4527"/>
            <a:ext cx="10058400" cy="944320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7194F-5933-42D4-9D1A-6E072F69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miniconda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bath Miniconda3-latest-Linux-x86_64.sh)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~/.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bashrc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conda config --add channels </a:t>
            </a:r>
            <a:r>
              <a:rPr lang="it-IT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https://mirrors.tuna.tsinghua.edu.cn/anaconda/pkgs/free/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 --set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show_channel_urls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yes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bowtie2(bwa)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search bowtie2(bwa)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bowtie2</a:t>
            </a:r>
          </a:p>
        </p:txBody>
      </p:sp>
    </p:spTree>
    <p:extLst>
      <p:ext uri="{BB962C8B-B14F-4D97-AF65-F5344CB8AC3E}">
        <p14:creationId xmlns:p14="http://schemas.microsoft.com/office/powerpoint/2010/main" val="166130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C8224-916F-4EF8-B472-2C96F5F3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4527"/>
            <a:ext cx="10058400" cy="944320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7194F-5933-42D4-9D1A-6E072F698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34337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samtools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conda install samtools=1.9 -y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安装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macs2</a:t>
            </a:r>
          </a:p>
          <a:p>
            <a:r>
              <a:rPr lang="it-IT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conda create -n python2 python=2 </a:t>
            </a: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activate python2 </a:t>
            </a: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macs2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ln -s ~/miniconda3/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/python2/bin/macs2 ~/.local/bin/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 -n python2 –all)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64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C8224-916F-4EF8-B472-2C96F5F3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4527"/>
            <a:ext cx="10058400" cy="944320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7194F-5933-42D4-9D1A-6E072F698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375272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-tools</a:t>
            </a: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-tools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fastqc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trimmoatic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环境下）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fastqc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trimmomatic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aspera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https://downloads.asperasoft.com/en/downloads/8?list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（下载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linux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版本）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ibm-aspera-connect-3.9.6.173386-linux-g2.12-64.tar.gz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PATH="/home/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/.aspera/connect/bin:$PATH"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C5F87-4E6F-4538-8162-E22B4186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7412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+mj-ea"/>
              </a:rPr>
              <a:t>数据下载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112653C-8DB9-4C1B-835F-2C721997C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93" y="3429000"/>
            <a:ext cx="12045508" cy="4396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EAEEFA-DB53-449D-AF61-326213E25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92" y="4135131"/>
            <a:ext cx="12187602" cy="110013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869C38F-4756-4830-AB9F-13B9A27A540B}"/>
              </a:ext>
            </a:extLst>
          </p:cNvPr>
          <p:cNvSpPr/>
          <p:nvPr/>
        </p:nvSpPr>
        <p:spPr>
          <a:xfrm>
            <a:off x="389792" y="2326246"/>
            <a:ext cx="11412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((</a:t>
            </a:r>
            <a:r>
              <a:rPr lang="en-US" altLang="zh-CN" dirty="0" err="1"/>
              <a:t>i</a:t>
            </a:r>
            <a:r>
              <a:rPr lang="en-US" altLang="zh-CN" dirty="0"/>
              <a:t>=205;i&lt;=209;i++));do </a:t>
            </a:r>
            <a:r>
              <a:rPr lang="en-US" altLang="zh-CN" dirty="0" err="1"/>
              <a:t>ascp</a:t>
            </a:r>
            <a:r>
              <a:rPr lang="en-US" altLang="zh-CN" dirty="0"/>
              <a:t> -QT -v -</a:t>
            </a:r>
            <a:r>
              <a:rPr lang="en-US" altLang="zh-CN" dirty="0" err="1"/>
              <a:t>i</a:t>
            </a:r>
            <a:r>
              <a:rPr lang="en-US" altLang="zh-CN" dirty="0"/>
              <a:t> ~/.aspera/connect/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asperaweb_id_dsa.openssh</a:t>
            </a:r>
            <a:r>
              <a:rPr lang="en-US" altLang="zh-CN" dirty="0"/>
              <a:t> -k 1 -T -l200m anonftp@ftp-private.ncbi.nlm.nih.gov:/</a:t>
            </a:r>
            <a:r>
              <a:rPr lang="en-US" altLang="zh-CN" dirty="0" err="1"/>
              <a:t>sra</a:t>
            </a:r>
            <a:r>
              <a:rPr lang="en-US" altLang="zh-CN" dirty="0"/>
              <a:t>/</a:t>
            </a:r>
            <a:r>
              <a:rPr lang="en-US" altLang="zh-CN" dirty="0" err="1"/>
              <a:t>sra</a:t>
            </a:r>
            <a:r>
              <a:rPr lang="en-US" altLang="zh-CN" dirty="0"/>
              <a:t>-instant/reads/</a:t>
            </a:r>
            <a:r>
              <a:rPr lang="en-US" altLang="zh-CN" dirty="0" err="1"/>
              <a:t>ByRun</a:t>
            </a:r>
            <a:r>
              <a:rPr lang="en-US" altLang="zh-CN" dirty="0"/>
              <a:t>/</a:t>
            </a:r>
            <a:r>
              <a:rPr lang="en-US" altLang="zh-CN" dirty="0" err="1"/>
              <a:t>sra</a:t>
            </a:r>
            <a:r>
              <a:rPr lang="en-US" altLang="zh-CN" dirty="0"/>
              <a:t>/SRR/SRR620/SRR620${</a:t>
            </a:r>
            <a:r>
              <a:rPr lang="en-US" altLang="zh-CN" dirty="0" err="1"/>
              <a:t>i</a:t>
            </a:r>
            <a:r>
              <a:rPr lang="en-US" altLang="zh-CN" dirty="0"/>
              <a:t>}/SRR620${</a:t>
            </a:r>
            <a:r>
              <a:rPr lang="en-US" altLang="zh-CN" dirty="0" err="1"/>
              <a:t>i</a:t>
            </a:r>
            <a:r>
              <a:rPr lang="en-US" altLang="zh-CN" dirty="0"/>
              <a:t>}.</a:t>
            </a:r>
            <a:r>
              <a:rPr lang="en-US" altLang="zh-CN" dirty="0" err="1"/>
              <a:t>sra</a:t>
            </a:r>
            <a:r>
              <a:rPr lang="en-US" altLang="zh-CN" dirty="0"/>
              <a:t> .;done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57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8E36D-7BB3-4EAB-8D8F-E301CBC1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A4B72-81B4-46DC-84E6-861CE54E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将</a:t>
            </a:r>
            <a:r>
              <a:rPr lang="en-US" altLang="zh-CN" b="1" dirty="0" err="1">
                <a:latin typeface="+mj-ea"/>
                <a:ea typeface="+mj-ea"/>
              </a:rPr>
              <a:t>sra</a:t>
            </a:r>
            <a:r>
              <a:rPr lang="zh-CN" altLang="en-US" b="1" dirty="0">
                <a:latin typeface="+mj-ea"/>
                <a:ea typeface="+mj-ea"/>
              </a:rPr>
              <a:t>文件转换为</a:t>
            </a:r>
            <a:r>
              <a:rPr lang="en-US" altLang="zh-CN" b="1" dirty="0" err="1">
                <a:latin typeface="+mj-ea"/>
                <a:ea typeface="+mj-ea"/>
              </a:rPr>
              <a:t>fastq</a:t>
            </a:r>
            <a:r>
              <a:rPr lang="zh-CN" altLang="en-US" b="1" dirty="0">
                <a:latin typeface="+mj-ea"/>
                <a:ea typeface="+mj-ea"/>
              </a:rPr>
              <a:t>文件</a:t>
            </a:r>
            <a:endParaRPr lang="en-US" altLang="zh-CN" b="1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for ((</a:t>
            </a:r>
            <a:r>
              <a:rPr lang="en-US" altLang="zh-CN" dirty="0" err="1">
                <a:latin typeface="+mj-ea"/>
                <a:ea typeface="+mj-ea"/>
              </a:rPr>
              <a:t>i</a:t>
            </a:r>
            <a:r>
              <a:rPr lang="en-US" altLang="zh-CN" dirty="0">
                <a:latin typeface="+mj-ea"/>
                <a:ea typeface="+mj-ea"/>
              </a:rPr>
              <a:t>=205;i&lt;=209;i++));do </a:t>
            </a:r>
            <a:r>
              <a:rPr lang="en-US" altLang="zh-CN" dirty="0" err="1">
                <a:latin typeface="+mj-ea"/>
                <a:ea typeface="+mj-ea"/>
              </a:rPr>
              <a:t>fastq</a:t>
            </a:r>
            <a:r>
              <a:rPr lang="en-US" altLang="zh-CN" dirty="0">
                <a:latin typeface="+mj-ea"/>
                <a:ea typeface="+mj-ea"/>
              </a:rPr>
              <a:t>-dump --</a:t>
            </a:r>
            <a:r>
              <a:rPr lang="en-US" altLang="zh-CN" dirty="0" err="1">
                <a:latin typeface="+mj-ea"/>
                <a:ea typeface="+mj-ea"/>
              </a:rPr>
              <a:t>gzip</a:t>
            </a:r>
            <a:r>
              <a:rPr lang="en-US" altLang="zh-CN" dirty="0">
                <a:latin typeface="+mj-ea"/>
                <a:ea typeface="+mj-ea"/>
              </a:rPr>
              <a:t> --split-3 -A SRR620$i -O .;done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6F3EF8-B13C-40CD-86C2-A462CC74A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052" y="3270737"/>
            <a:ext cx="8185639" cy="107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4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9C86D-230B-4A09-8D61-1D80BE1B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49828"/>
          </a:xfrm>
        </p:spPr>
        <p:txBody>
          <a:bodyPr>
            <a:normAutofit/>
          </a:bodyPr>
          <a:lstStyle/>
          <a:p>
            <a:r>
              <a:rPr lang="en-US" altLang="zh-CN" sz="4400" dirty="0" err="1">
                <a:latin typeface="+mj-ea"/>
              </a:rPr>
              <a:t>Fastqc</a:t>
            </a:r>
            <a:r>
              <a:rPr lang="zh-CN" altLang="en-US" sz="4400" dirty="0">
                <a:latin typeface="+mj-ea"/>
              </a:rPr>
              <a:t>质控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00ECF-58F5-49EC-BE1A-9C5CE4A51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3969"/>
            <a:ext cx="10058400" cy="4005123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fastqc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-o .  *.fastq.gz</a:t>
            </a:r>
          </a:p>
          <a:p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F3F925-84EE-4CFE-B77B-20389FB4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39" y="2745397"/>
            <a:ext cx="8236561" cy="464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436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2641"/>
      </a:dk2>
      <a:lt2>
        <a:srgbClr val="E2E6E8"/>
      </a:lt2>
      <a:accent1>
        <a:srgbClr val="E76A29"/>
      </a:accent1>
      <a:accent2>
        <a:srgbClr val="D51726"/>
      </a:accent2>
      <a:accent3>
        <a:srgbClr val="E72987"/>
      </a:accent3>
      <a:accent4>
        <a:srgbClr val="D517C4"/>
      </a:accent4>
      <a:accent5>
        <a:srgbClr val="A929E7"/>
      </a:accent5>
      <a:accent6>
        <a:srgbClr val="5D32DA"/>
      </a:accent6>
      <a:hlink>
        <a:srgbClr val="3B8AB3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848</Words>
  <Application>Microsoft Office PowerPoint</Application>
  <PresentationFormat>宽屏</PresentationFormat>
  <Paragraphs>64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Calibri</vt:lpstr>
      <vt:lpstr>Calibri Light</vt:lpstr>
      <vt:lpstr>Times New Roman</vt:lpstr>
      <vt:lpstr>RetrospectVTI</vt:lpstr>
      <vt:lpstr> Chip-seq 分析流程</vt:lpstr>
      <vt:lpstr>Chip-seq</vt:lpstr>
      <vt:lpstr>Content</vt:lpstr>
      <vt:lpstr>环境配置</vt:lpstr>
      <vt:lpstr>环境配置</vt:lpstr>
      <vt:lpstr>环境配置</vt:lpstr>
      <vt:lpstr>数据下载</vt:lpstr>
      <vt:lpstr>PowerPoint 演示文稿</vt:lpstr>
      <vt:lpstr>Fastqc质控</vt:lpstr>
      <vt:lpstr>Index构建</vt:lpstr>
      <vt:lpstr>Index构建</vt:lpstr>
      <vt:lpstr>用bowtie2进行序列比对</vt:lpstr>
      <vt:lpstr>用MACS2获取Chip-seq富集区 </vt:lpstr>
      <vt:lpstr>用Chipseeker包（R）对peaks注释和可视化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Chip-seq 分析流程</dc:title>
  <dc:creator>敖 域</dc:creator>
  <cp:lastModifiedBy>敖 域</cp:lastModifiedBy>
  <cp:revision>48</cp:revision>
  <dcterms:created xsi:type="dcterms:W3CDTF">2019-09-07T12:54:33Z</dcterms:created>
  <dcterms:modified xsi:type="dcterms:W3CDTF">2019-09-08T11:14:11Z</dcterms:modified>
</cp:coreProperties>
</file>