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24" r:id="rId2"/>
    <p:sldId id="325" r:id="rId3"/>
    <p:sldId id="352" r:id="rId4"/>
    <p:sldId id="380" r:id="rId5"/>
    <p:sldId id="346" r:id="rId6"/>
    <p:sldId id="379" r:id="rId7"/>
    <p:sldId id="349" r:id="rId8"/>
    <p:sldId id="381" r:id="rId9"/>
    <p:sldId id="382" r:id="rId10"/>
    <p:sldId id="353" r:id="rId11"/>
    <p:sldId id="365" r:id="rId12"/>
    <p:sldId id="350" r:id="rId13"/>
    <p:sldId id="388" r:id="rId14"/>
    <p:sldId id="383" r:id="rId15"/>
    <p:sldId id="385" r:id="rId16"/>
    <p:sldId id="386" r:id="rId17"/>
    <p:sldId id="391" r:id="rId18"/>
    <p:sldId id="390" r:id="rId19"/>
    <p:sldId id="347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062"/>
    <a:srgbClr val="537285"/>
    <a:srgbClr val="FEFEFE"/>
    <a:srgbClr val="787878"/>
    <a:srgbClr val="FFFFFF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2" autoAdjust="0"/>
    <p:restoredTop sz="88269" autoAdjust="0"/>
  </p:normalViewPr>
  <p:slideViewPr>
    <p:cSldViewPr snapToGrid="0">
      <p:cViewPr varScale="1">
        <p:scale>
          <a:sx n="56" d="100"/>
          <a:sy n="56" d="100"/>
        </p:scale>
        <p:origin x="94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5CAC1-9625-4378-942F-06327CAF8CD8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532B1-D51B-4065-979B-CDD6B4075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22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mall_RNA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pliceosome" TargetMode="External"/><Relationship Id="rId3" Type="http://schemas.openxmlformats.org/officeDocument/2006/relationships/hyperlink" Target="https://en.wikipedia.org/wiki/microRNA" TargetMode="External"/><Relationship Id="rId7" Type="http://schemas.openxmlformats.org/officeDocument/2006/relationships/hyperlink" Target="https://en.wikipedia.org/wiki/Pasha_(protein)" TargetMode="External"/><Relationship Id="rId12" Type="http://schemas.openxmlformats.org/officeDocument/2006/relationships/hyperlink" Target="https://en.wikipedia.org/wiki/Dicer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Drosha" TargetMode="External"/><Relationship Id="rId11" Type="http://schemas.openxmlformats.org/officeDocument/2006/relationships/hyperlink" Target="https://en.wikipedia.org/wiki/XPO5" TargetMode="External"/><Relationship Id="rId5" Type="http://schemas.openxmlformats.org/officeDocument/2006/relationships/hyperlink" Target="https://en.wikipedia.org/wiki/intron" TargetMode="External"/><Relationship Id="rId10" Type="http://schemas.openxmlformats.org/officeDocument/2006/relationships/hyperlink" Target="https://en.wikipedia.org/wiki/Ran_(biology)" TargetMode="External"/><Relationship Id="rId4" Type="http://schemas.openxmlformats.org/officeDocument/2006/relationships/hyperlink" Target="https://en.wikipedia.org/wiki/transcription_(genetics)" TargetMode="External"/><Relationship Id="rId9" Type="http://schemas.openxmlformats.org/officeDocument/2006/relationships/hyperlink" Target="https://en.wikipedia.org/wiki/DBR1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827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034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833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716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9784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364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375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428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904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Mireap</a:t>
            </a:r>
            <a:r>
              <a:rPr lang="en-US" altLang="zh-CN" dirty="0"/>
              <a:t>(</a:t>
            </a:r>
            <a:r>
              <a:rPr lang="zh-CN" altLang="en-US" dirty="0"/>
              <a:t>适用动植物的</a:t>
            </a:r>
            <a:r>
              <a:rPr lang="en-US" altLang="zh-CN" dirty="0"/>
              <a:t>microRNA</a:t>
            </a:r>
            <a:r>
              <a:rPr lang="zh-CN" altLang="en-US" dirty="0"/>
              <a:t>预测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miRDeep2 </a:t>
            </a:r>
            <a:r>
              <a:rPr lang="zh-CN" altLang="en-US" dirty="0"/>
              <a:t>适用动物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669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783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861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030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32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https://wenku.baidu.com/view/43a90f9c0408763231126edb6f1aff00bed57021.html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560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https://en.wikipedia.org/wiki/Small_RNA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440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695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Overview of 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en:microRNA"/>
              </a:rPr>
              <a:t>microRNA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in animals, from 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en:transcription (genetics)"/>
              </a:rPr>
              <a:t>transcription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the formation of the effector complex. There are two pathways, one for microRNAs from independent genes and one for 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en:intron"/>
              </a:rPr>
              <a:t>intronic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microRNAs. 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Enzymes in the picture: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n:Drosha"/>
              </a:rPr>
              <a:t>Drosha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en:Pasha (protein)"/>
              </a:rPr>
              <a:t>Pasha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-miRNA → pre-miRNA) 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en:Spliceosome"/>
              </a:rPr>
              <a:t>Spliceosome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(pre-mRNA → intron lariat) 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en:DBR1"/>
              </a:rPr>
              <a:t>Debranching enzyme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(intron lariat → RNA that can fold into pre-miRNA) 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en:Ran (biology)"/>
              </a:rPr>
              <a:t>RAN-GTP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en:XPO5"/>
              </a:rPr>
              <a:t>Exportin-5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(export from nucleus) 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en:Dicer"/>
              </a:rPr>
              <a:t>Dicer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(pre-miRNA → miRNA) 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Abbrevations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-miRNA = primary microRNA transcript pre-mRNA = precursor messenger RNA pre-miRNA = precursor microRNA miRNA = microRNA miRNA* = antisense microRNA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miRNP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microRNA ribonucleoprotein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68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232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1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66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042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074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40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69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45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39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6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66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68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92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495CA-CB87-42F5-AD11-A63647B25AC0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79586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1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e86a860.wiz03.com/share/s/3KxGxw2ry17E2fxqIE1wIlm63x3U173lAkJY2bHxjB26T0wA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mall_interfering_RNA" TargetMode="External"/><Relationship Id="rId3" Type="http://schemas.openxmlformats.org/officeDocument/2006/relationships/hyperlink" Target="https://en.wikipedia.org/wiki/RNA" TargetMode="External"/><Relationship Id="rId7" Type="http://schemas.openxmlformats.org/officeDocument/2006/relationships/hyperlink" Target="https://en.wikipedia.org/wiki/Piwi-interacting_RNA" TargetMode="External"/><Relationship Id="rId12" Type="http://schemas.openxmlformats.org/officeDocument/2006/relationships/hyperlink" Target="https://en.wikipedia.org/wiki/Small_nuclear_RN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MicroRNA" TargetMode="External"/><Relationship Id="rId11" Type="http://schemas.openxmlformats.org/officeDocument/2006/relationships/hyperlink" Target="https://en.wikipedia.org/wiki/Small_RNA#cite_note-10" TargetMode="External"/><Relationship Id="rId5" Type="http://schemas.openxmlformats.org/officeDocument/2006/relationships/hyperlink" Target="https://en.wikipedia.org/wiki/Non-coding_RNA" TargetMode="External"/><Relationship Id="rId10" Type="http://schemas.openxmlformats.org/officeDocument/2006/relationships/hyperlink" Target="https://en.wikipedia.org/wiki/Small_RNA#cite_note-9" TargetMode="External"/><Relationship Id="rId4" Type="http://schemas.openxmlformats.org/officeDocument/2006/relationships/hyperlink" Target="https://en.wikipedia.org/wiki/Nucleotide" TargetMode="External"/><Relationship Id="rId9" Type="http://schemas.openxmlformats.org/officeDocument/2006/relationships/hyperlink" Target="https://en.wikipedia.org/wiki/Small_nucleolar_RNA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8%BD%89%E9%8C%84" TargetMode="External"/><Relationship Id="rId13" Type="http://schemas.openxmlformats.org/officeDocument/2006/relationships/hyperlink" Target="https://zh.wikipedia.org/wiki/%E8%BD%AC%E5%BD%95" TargetMode="External"/><Relationship Id="rId3" Type="http://schemas.openxmlformats.org/officeDocument/2006/relationships/hyperlink" Target="https://zh.wikipedia.org/wiki/%E7%BC%A9%E5%86%99" TargetMode="External"/><Relationship Id="rId7" Type="http://schemas.openxmlformats.org/officeDocument/2006/relationships/hyperlink" Target="https://zh.wikipedia.org/wiki/DNA" TargetMode="External"/><Relationship Id="rId12" Type="http://schemas.openxmlformats.org/officeDocument/2006/relationships/hyperlink" Target="https://zh.wikipedia.org/wiki/%E4%BF%A1%E4%BD%BF%E6%A0%B8%E7%B3%96%E6%A0%B8%E9%85%B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zh.wikipedia.org/wiki/%E6%A0%B8%E7%B3%96%E6%A0%B8%E9%85%B8" TargetMode="External"/><Relationship Id="rId11" Type="http://schemas.openxmlformats.org/officeDocument/2006/relationships/hyperlink" Target="https://zh.wikipedia.org/wiki/%E9%9D%9E%E7%B7%A8%E7%A2%BCRNA" TargetMode="External"/><Relationship Id="rId5" Type="http://schemas.openxmlformats.org/officeDocument/2006/relationships/hyperlink" Target="https://zh.wikipedia.org/wiki/%E6%A0%B8%E8%8B%B7%E9%85%B8" TargetMode="External"/><Relationship Id="rId15" Type="http://schemas.openxmlformats.org/officeDocument/2006/relationships/hyperlink" Target="https://zh.wikipedia.org/wiki/%E7%BB%86%E8%83%9E%E5%91%A8%E6%9C%9F" TargetMode="External"/><Relationship Id="rId10" Type="http://schemas.openxmlformats.org/officeDocument/2006/relationships/hyperlink" Target="https://zh.wikipedia.org/wiki/%E8%9B%8B%E7%99%BD%E8%B3%AA" TargetMode="External"/><Relationship Id="rId4" Type="http://schemas.openxmlformats.org/officeDocument/2006/relationships/hyperlink" Target="https://zh.wikipedia.org/wiki/%E7%9C%9F%E6%A0%B8%E7%94%9F%E7%89%A9" TargetMode="External"/><Relationship Id="rId9" Type="http://schemas.openxmlformats.org/officeDocument/2006/relationships/hyperlink" Target="https://zh.wikipedia.org/wiki/%E8%BD%89%E8%AD%AF" TargetMode="External"/><Relationship Id="rId14" Type="http://schemas.openxmlformats.org/officeDocument/2006/relationships/hyperlink" Target="https://zh.wikipedia.org/wiki/%E5%9F%BA%E5%9B%A0%E8%A1%A8%E9%81%9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2429859" y="3673716"/>
            <a:ext cx="6167845" cy="0"/>
          </a:xfrm>
          <a:prstGeom prst="line">
            <a:avLst/>
          </a:prstGeom>
          <a:noFill/>
          <a:ln w="57150">
            <a:solidFill>
              <a:srgbClr val="12406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cxnSp>
      <p:sp>
        <p:nvSpPr>
          <p:cNvPr id="20" name="文本框 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870092" y="2044005"/>
            <a:ext cx="8451815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                生信分享会第四期</a:t>
            </a:r>
            <a:endParaRPr lang="en-US" altLang="zh-CN" sz="28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                  </a:t>
            </a:r>
          </a:p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               microRNA</a:t>
            </a:r>
            <a:r>
              <a:rPr lang="zh-CN" altLang="en-US" sz="28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数据分析</a:t>
            </a:r>
            <a:endParaRPr lang="en-US" altLang="zh-CN" sz="28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40223" y="4191833"/>
            <a:ext cx="5511552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7" dirty="0">
                <a:solidFill>
                  <a:srgbClr val="537285"/>
                </a:solidFill>
                <a:latin typeface="+mj-lt"/>
                <a:ea typeface="微软雅黑" panose="020B0503020204020204" charset="-122"/>
                <a:sym typeface="Calibri" panose="020F0502020204030204" pitchFamily="34" charset="0"/>
              </a:rPr>
              <a:t>向宇嘉  中国科学院动物研究所</a:t>
            </a:r>
            <a:r>
              <a:rPr lang="en-US" altLang="zh-CN" sz="2667" dirty="0">
                <a:solidFill>
                  <a:srgbClr val="537285"/>
                </a:solidFill>
                <a:latin typeface="+mj-lt"/>
                <a:ea typeface="微软雅黑" panose="020B0503020204020204" charset="-122"/>
                <a:sym typeface="Calibri" panose="020F0502020204030204" pitchFamily="34" charset="0"/>
              </a:rPr>
              <a:t>       </a:t>
            </a:r>
            <a:r>
              <a:rPr lang="zh-CN" altLang="en-US" sz="2667" dirty="0">
                <a:solidFill>
                  <a:srgbClr val="5372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endParaRPr lang="en-US" altLang="zh-CN" sz="2667" dirty="0">
              <a:solidFill>
                <a:srgbClr val="53728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30AD4BA-4C5C-47C8-9A90-2D2DD86DE2C2}"/>
              </a:ext>
            </a:extLst>
          </p:cNvPr>
          <p:cNvSpPr txBox="1"/>
          <p:nvPr/>
        </p:nvSpPr>
        <p:spPr>
          <a:xfrm>
            <a:off x="4822722" y="4995767"/>
            <a:ext cx="280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2019.09.22</a:t>
            </a:r>
            <a:endParaRPr lang="zh-CN" altLang="en-US" sz="24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9628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63711" y="2798493"/>
            <a:ext cx="1094507" cy="1202450"/>
            <a:chOff x="2521038" y="2206761"/>
            <a:chExt cx="624189" cy="736484"/>
          </a:xfrm>
        </p:grpSpPr>
        <p:sp>
          <p:nvSpPr>
            <p:cNvPr id="21" name="任意多边形 20"/>
            <p:cNvSpPr/>
            <p:nvPr/>
          </p:nvSpPr>
          <p:spPr>
            <a:xfrm>
              <a:off x="2521038" y="2206761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4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2600058" y="2342077"/>
              <a:ext cx="463672" cy="4712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400" b="1" dirty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02</a:t>
              </a:r>
              <a:endParaRPr lang="zh-CN" altLang="en-US" sz="4400" b="1" dirty="0">
                <a:solidFill>
                  <a:srgbClr val="124062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V="1">
            <a:off x="8663296" y="547216"/>
            <a:ext cx="2699901" cy="1393271"/>
          </a:xfrm>
          <a:prstGeom prst="line">
            <a:avLst/>
          </a:prstGeom>
          <a:ln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9060299" y="61571"/>
            <a:ext cx="2699901" cy="1393271"/>
          </a:xfrm>
          <a:prstGeom prst="line">
            <a:avLst/>
          </a:prstGeom>
          <a:ln w="3175"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10226984" y="239377"/>
            <a:ext cx="2699901" cy="1393271"/>
          </a:xfrm>
          <a:prstGeom prst="line">
            <a:avLst/>
          </a:prstGeom>
          <a:ln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10623987" y="-246268"/>
            <a:ext cx="2699901" cy="1393271"/>
          </a:xfrm>
          <a:prstGeom prst="line">
            <a:avLst/>
          </a:prstGeom>
          <a:ln w="3175">
            <a:gradFill>
              <a:gsLst>
                <a:gs pos="0">
                  <a:srgbClr val="FCF873">
                    <a:alpha val="50000"/>
                  </a:srgbClr>
                </a:gs>
                <a:gs pos="100000">
                  <a:srgbClr val="DCAA1F">
                    <a:alpha val="50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">
            <a:extLst>
              <a:ext uri="{FF2B5EF4-FFF2-40B4-BE49-F238E27FC236}">
                <a16:creationId xmlns:a16="http://schemas.microsoft.com/office/drawing/2014/main" id="{A4D7D273-BDD4-4796-9B5A-485DDDD1E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680" y="3014997"/>
            <a:ext cx="74127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/>
            <a:r>
              <a:rPr lang="zh-CN" altLang="en-US" sz="4400" dirty="0">
                <a:solidFill>
                  <a:srgbClr val="124062"/>
                </a:solidFill>
                <a:latin typeface="微软雅黑" pitchFamily="34" charset="-122"/>
                <a:ea typeface="微软雅黑" pitchFamily="34" charset="-122"/>
              </a:rPr>
              <a:t>数据分析流程</a:t>
            </a:r>
          </a:p>
        </p:txBody>
      </p:sp>
    </p:spTree>
    <p:extLst>
      <p:ext uri="{BB962C8B-B14F-4D97-AF65-F5344CB8AC3E}">
        <p14:creationId xmlns:p14="http://schemas.microsoft.com/office/powerpoint/2010/main" val="249044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80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2019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>
            <a:extLst>
              <a:ext uri="{FF2B5EF4-FFF2-40B4-BE49-F238E27FC236}">
                <a16:creationId xmlns:a16="http://schemas.microsoft.com/office/drawing/2014/main" id="{D105BA95-D692-4012-B131-4C67876EBCB2}"/>
              </a:ext>
            </a:extLst>
          </p:cNvPr>
          <p:cNvSpPr txBox="1"/>
          <p:nvPr/>
        </p:nvSpPr>
        <p:spPr>
          <a:xfrm>
            <a:off x="2364536" y="496068"/>
            <a:ext cx="394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microRNA</a:t>
            </a:r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测序</a:t>
            </a:r>
            <a:endParaRPr lang="zh-CN" altLang="en-US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AA06C35-B412-4973-95A8-4BB33EE0170A}"/>
              </a:ext>
            </a:extLst>
          </p:cNvPr>
          <p:cNvSpPr txBox="1"/>
          <p:nvPr/>
        </p:nvSpPr>
        <p:spPr>
          <a:xfrm>
            <a:off x="314388" y="1490882"/>
            <a:ext cx="11995843" cy="470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microRNA </a:t>
            </a:r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芯片</a:t>
            </a:r>
            <a:endParaRPr lang="en-US" altLang="zh-CN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主要关注</a:t>
            </a:r>
            <a:r>
              <a:rPr lang="en-US" altLang="zh-CN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microRNA</a:t>
            </a:r>
            <a:r>
              <a:rPr lang="zh-CN" altLang="en-US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的表达定量</a:t>
            </a:r>
            <a:endParaRPr lang="en-US" altLang="zh-CN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仅局限于研究序列信息已知的</a:t>
            </a:r>
            <a:r>
              <a:rPr lang="en-US" altLang="zh-CN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microRNA</a:t>
            </a:r>
            <a:r>
              <a:rPr lang="zh-CN" altLang="en-US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无法预测新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microRNA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基因芯片存在着交叉反应和背景噪音问题</a:t>
            </a:r>
            <a:endParaRPr lang="en-US" altLang="zh-CN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microRNA </a:t>
            </a:r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高通量测序</a:t>
            </a:r>
            <a:endParaRPr lang="en-US" altLang="zh-CN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可以直接从核苷酸水平上研究</a:t>
            </a:r>
            <a:r>
              <a:rPr lang="en-US" altLang="zh-CN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miRNA</a:t>
            </a:r>
            <a:r>
              <a:rPr lang="zh-CN" altLang="en-US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分子</a:t>
            </a:r>
            <a:endParaRPr lang="en-US" altLang="zh-CN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可以对任意物种进行高通量分析，无需任何预先的序列信息以及二级结构信息</a:t>
            </a:r>
            <a:endParaRPr lang="en-US" altLang="zh-CN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灵敏度高，测序通量大</a:t>
            </a:r>
            <a:endParaRPr lang="en-US" altLang="zh-CN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测序产生的原始数据可以与多种分析软件兼容</a:t>
            </a:r>
            <a:endParaRPr lang="en-US" altLang="zh-CN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miRNA</a:t>
            </a:r>
            <a:r>
              <a:rPr lang="zh-CN" altLang="en-US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表达水平，还可以进一步分析未匹配的数据，发现新的</a:t>
            </a:r>
            <a:r>
              <a:rPr lang="en-US" altLang="zh-CN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miRNA</a:t>
            </a:r>
            <a:r>
              <a:rPr lang="zh-CN" altLang="en-US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种类及异构体，寻找更深入的研究信息</a:t>
            </a:r>
            <a:endParaRPr lang="en-US" altLang="zh-CN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0073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0062D06-4E43-486E-8E44-E6B2AC51E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810" y="8623"/>
            <a:ext cx="8431077" cy="681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64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80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2019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>
            <a:extLst>
              <a:ext uri="{FF2B5EF4-FFF2-40B4-BE49-F238E27FC236}">
                <a16:creationId xmlns:a16="http://schemas.microsoft.com/office/drawing/2014/main" id="{D105BA95-D692-4012-B131-4C67876EBCB2}"/>
              </a:ext>
            </a:extLst>
          </p:cNvPr>
          <p:cNvSpPr txBox="1"/>
          <p:nvPr/>
        </p:nvSpPr>
        <p:spPr>
          <a:xfrm>
            <a:off x="2364536" y="496068"/>
            <a:ext cx="598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microRNA</a:t>
            </a:r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数据分析的软件工具</a:t>
            </a:r>
            <a:endParaRPr lang="zh-CN" altLang="en-US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3C90720-EC85-4D58-BDAA-CB0C23E41A11}"/>
              </a:ext>
            </a:extLst>
          </p:cNvPr>
          <p:cNvSpPr txBox="1"/>
          <p:nvPr/>
        </p:nvSpPr>
        <p:spPr>
          <a:xfrm>
            <a:off x="712620" y="1752662"/>
            <a:ext cx="95624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miRbase 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microRNA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序列数据库，是存储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miRNA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信息的主要数据库</a:t>
            </a:r>
            <a:endParaRPr lang="en-US" altLang="zh-CN" sz="24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miRDeep2  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miRNA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测序的数据分析的常用软件（可鉴定已知</a:t>
            </a:r>
            <a:r>
              <a:rPr lang="en-US" altLang="zh-CN" sz="2400" dirty="0" err="1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mircroRNA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预测新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microRNA, 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microRNA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定量）</a:t>
            </a:r>
            <a:endParaRPr lang="en-US" altLang="zh-CN" sz="24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Bowtie1 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短序列比对软件</a:t>
            </a:r>
            <a:endParaRPr lang="en-US" altLang="zh-CN" sz="24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err="1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EdgeR</a:t>
            </a:r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/DESeq2 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差异表达分析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en-US" altLang="zh-CN" sz="24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err="1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targetScan</a:t>
            </a:r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microRNA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的靶基因预测</a:t>
            </a:r>
          </a:p>
        </p:txBody>
      </p:sp>
    </p:spTree>
    <p:extLst>
      <p:ext uri="{BB962C8B-B14F-4D97-AF65-F5344CB8AC3E}">
        <p14:creationId xmlns:p14="http://schemas.microsoft.com/office/powerpoint/2010/main" val="567502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B2103EA-0339-4E88-9ABF-82252D3AC5C4}"/>
              </a:ext>
            </a:extLst>
          </p:cNvPr>
          <p:cNvSpPr txBox="1"/>
          <p:nvPr/>
        </p:nvSpPr>
        <p:spPr>
          <a:xfrm>
            <a:off x="1312188" y="797510"/>
            <a:ext cx="1070933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数据质控</a:t>
            </a:r>
            <a:endParaRPr lang="en-US" altLang="zh-CN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Adaptor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去除 等等</a:t>
            </a:r>
            <a:endParaRPr lang="en-US" altLang="zh-CN" sz="24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去除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microRNA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序列中的其它非编码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RNA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，比对序列到</a:t>
            </a:r>
            <a:r>
              <a:rPr lang="en-US" altLang="zh-CN" sz="2400" dirty="0" err="1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rfam,Genbank</a:t>
            </a:r>
            <a:endParaRPr lang="en-US" altLang="zh-CN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序列比对（</a:t>
            </a:r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种策略）</a:t>
            </a:r>
            <a:endParaRPr lang="en-US" altLang="zh-CN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比对到基因组上 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用于发现新的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microRNA)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比对到</a:t>
            </a:r>
            <a:r>
              <a:rPr lang="en-US" altLang="zh-CN" sz="2400" dirty="0" err="1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miRBase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 （用于鉴定已知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microRNA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鉴定已知</a:t>
            </a:r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microRNA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软件使用：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miRDeep2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Quantifier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预测新</a:t>
            </a:r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microRNA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软件使用：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miRDeep2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miRDeep2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microRNA</a:t>
            </a:r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的定量和差异表达分析</a:t>
            </a:r>
            <a:endParaRPr lang="en-US" altLang="zh-CN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软件使用：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miRDeep2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Quantifier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模块和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DESeq2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en-US" altLang="zh-CN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差异表达</a:t>
            </a:r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microRNA</a:t>
            </a:r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的靶基因预测</a:t>
            </a:r>
            <a:endParaRPr lang="en-US" altLang="zh-CN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miRanda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RNAhybrid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TargetScan</a:t>
            </a:r>
            <a:endParaRPr lang="en-US" altLang="zh-CN" sz="24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F9AA5B-5071-451E-8377-770A6DFAC16D}"/>
              </a:ext>
            </a:extLst>
          </p:cNvPr>
          <p:cNvSpPr txBox="1"/>
          <p:nvPr/>
        </p:nvSpPr>
        <p:spPr>
          <a:xfrm>
            <a:off x="433953" y="1269556"/>
            <a:ext cx="5579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有参考基因组的情况下</a:t>
            </a:r>
          </a:p>
        </p:txBody>
      </p:sp>
    </p:spTree>
    <p:extLst>
      <p:ext uri="{BB962C8B-B14F-4D97-AF65-F5344CB8AC3E}">
        <p14:creationId xmlns:p14="http://schemas.microsoft.com/office/powerpoint/2010/main" val="1803765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63711" y="2798493"/>
            <a:ext cx="1094507" cy="1202450"/>
            <a:chOff x="2521038" y="2206761"/>
            <a:chExt cx="624189" cy="736484"/>
          </a:xfrm>
        </p:grpSpPr>
        <p:sp>
          <p:nvSpPr>
            <p:cNvPr id="21" name="任意多边形 20"/>
            <p:cNvSpPr/>
            <p:nvPr/>
          </p:nvSpPr>
          <p:spPr>
            <a:xfrm>
              <a:off x="2521038" y="2206761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4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2600058" y="2342077"/>
              <a:ext cx="463672" cy="4712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400" b="1" dirty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03</a:t>
              </a:r>
              <a:endParaRPr lang="zh-CN" altLang="en-US" sz="4400" b="1" dirty="0">
                <a:solidFill>
                  <a:srgbClr val="124062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V="1">
            <a:off x="8663296" y="547216"/>
            <a:ext cx="2699901" cy="1393271"/>
          </a:xfrm>
          <a:prstGeom prst="line">
            <a:avLst/>
          </a:prstGeom>
          <a:ln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9060299" y="61571"/>
            <a:ext cx="2699901" cy="1393271"/>
          </a:xfrm>
          <a:prstGeom prst="line">
            <a:avLst/>
          </a:prstGeom>
          <a:ln w="3175"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10226984" y="239377"/>
            <a:ext cx="2699901" cy="1393271"/>
          </a:xfrm>
          <a:prstGeom prst="line">
            <a:avLst/>
          </a:prstGeom>
          <a:ln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10623987" y="-246268"/>
            <a:ext cx="2699901" cy="1393271"/>
          </a:xfrm>
          <a:prstGeom prst="line">
            <a:avLst/>
          </a:prstGeom>
          <a:ln w="3175">
            <a:gradFill>
              <a:gsLst>
                <a:gs pos="0">
                  <a:srgbClr val="FCF873">
                    <a:alpha val="50000"/>
                  </a:srgbClr>
                </a:gs>
                <a:gs pos="100000">
                  <a:srgbClr val="DCAA1F">
                    <a:alpha val="50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">
            <a:extLst>
              <a:ext uri="{FF2B5EF4-FFF2-40B4-BE49-F238E27FC236}">
                <a16:creationId xmlns:a16="http://schemas.microsoft.com/office/drawing/2014/main" id="{A4D7D273-BDD4-4796-9B5A-485DDDD1E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680" y="3014997"/>
            <a:ext cx="74127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/>
            <a:r>
              <a:rPr lang="zh-CN" altLang="en-US" sz="4400" dirty="0">
                <a:solidFill>
                  <a:srgbClr val="124062"/>
                </a:solidFill>
                <a:latin typeface="微软雅黑" pitchFamily="34" charset="-122"/>
                <a:ea typeface="微软雅黑" pitchFamily="34" charset="-122"/>
              </a:rPr>
              <a:t>实践</a:t>
            </a:r>
          </a:p>
        </p:txBody>
      </p:sp>
    </p:spTree>
    <p:extLst>
      <p:ext uri="{BB962C8B-B14F-4D97-AF65-F5344CB8AC3E}">
        <p14:creationId xmlns:p14="http://schemas.microsoft.com/office/powerpoint/2010/main" val="2867762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B035DE2-7052-489F-B82D-432BFDB6988E}"/>
              </a:ext>
            </a:extLst>
          </p:cNvPr>
          <p:cNvSpPr/>
          <p:nvPr/>
        </p:nvSpPr>
        <p:spPr>
          <a:xfrm>
            <a:off x="316431" y="129174"/>
            <a:ext cx="107464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32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比对</a:t>
            </a:r>
            <a:r>
              <a:rPr lang="en-US" altLang="zh-CN" sz="3200" b="1" dirty="0" err="1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Rfam</a:t>
            </a:r>
            <a:r>
              <a:rPr lang="zh-CN" altLang="en-US" sz="32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数据库，去除测序数据中的非</a:t>
            </a:r>
            <a:r>
              <a:rPr lang="en-US" altLang="zh-CN" sz="32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microRNA</a:t>
            </a:r>
            <a:r>
              <a:rPr lang="zh-CN" altLang="en-US" sz="32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</a:t>
            </a:r>
            <a:endParaRPr lang="en-US" altLang="zh-CN" sz="32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9CEA0B-67F2-4456-B081-7B6216923BC0}"/>
              </a:ext>
            </a:extLst>
          </p:cNvPr>
          <p:cNvSpPr/>
          <p:nvPr/>
        </p:nvSpPr>
        <p:spPr>
          <a:xfrm>
            <a:off x="316432" y="1028343"/>
            <a:ext cx="57795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464B5D"/>
                </a:solidFill>
                <a:latin typeface="Consolas" panose="020B0609020204030204" pitchFamily="49" charset="0"/>
              </a:rPr>
              <a:t># step1, download infernal</a:t>
            </a:r>
            <a:endParaRPr lang="en-US" altLang="zh-CN" dirty="0">
              <a:solidFill>
                <a:srgbClr val="8F93A2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8F93A2"/>
                </a:solidFill>
                <a:latin typeface="Consolas" panose="020B0609020204030204" pitchFamily="49" charset="0"/>
              </a:rPr>
              <a:t>wget</a:t>
            </a:r>
            <a:r>
              <a:rPr lang="en-US" altLang="zh-CN" dirty="0">
                <a:solidFill>
                  <a:srgbClr val="8F93A2"/>
                </a:solidFill>
                <a:latin typeface="Consolas" panose="020B0609020204030204" pitchFamily="49" charset="0"/>
              </a:rPr>
              <a:t> eddylab.org/infernal/infernal-1.1.2.tar.gz</a:t>
            </a:r>
          </a:p>
          <a:p>
            <a:r>
              <a:rPr lang="en-US" altLang="zh-CN" dirty="0">
                <a:solidFill>
                  <a:srgbClr val="8F93A2"/>
                </a:solidFill>
                <a:latin typeface="Consolas" panose="020B0609020204030204" pitchFamily="49" charset="0"/>
              </a:rPr>
              <a:t>tar </a:t>
            </a:r>
            <a:r>
              <a:rPr lang="en-US" altLang="zh-CN" dirty="0" err="1">
                <a:solidFill>
                  <a:srgbClr val="8F93A2"/>
                </a:solidFill>
                <a:latin typeface="Consolas" panose="020B0609020204030204" pitchFamily="49" charset="0"/>
              </a:rPr>
              <a:t>xf</a:t>
            </a:r>
            <a:r>
              <a:rPr lang="en-US" altLang="zh-CN" dirty="0">
                <a:solidFill>
                  <a:srgbClr val="8F93A2"/>
                </a:solidFill>
                <a:latin typeface="Consolas" panose="020B0609020204030204" pitchFamily="49" charset="0"/>
              </a:rPr>
              <a:t> infernal-1.1.2.tar.gz</a:t>
            </a:r>
          </a:p>
          <a:p>
            <a:r>
              <a:rPr lang="en-US" altLang="zh-CN" dirty="0">
                <a:solidFill>
                  <a:srgbClr val="82AAFF"/>
                </a:solidFill>
                <a:latin typeface="Consolas" panose="020B0609020204030204" pitchFamily="49" charset="0"/>
              </a:rPr>
              <a:t>cd</a:t>
            </a:r>
            <a:r>
              <a:rPr lang="en-US" altLang="zh-CN" dirty="0">
                <a:solidFill>
                  <a:srgbClr val="8F93A2"/>
                </a:solidFill>
                <a:latin typeface="Consolas" panose="020B0609020204030204" pitchFamily="49" charset="0"/>
              </a:rPr>
              <a:t> infernal-1.1.2</a:t>
            </a:r>
          </a:p>
          <a:p>
            <a:r>
              <a:rPr lang="en-US" altLang="zh-CN" dirty="0">
                <a:solidFill>
                  <a:srgbClr val="8F93A2"/>
                </a:solidFill>
                <a:latin typeface="Consolas" panose="020B0609020204030204" pitchFamily="49" charset="0"/>
              </a:rPr>
              <a:t>./configure</a:t>
            </a:r>
          </a:p>
          <a:p>
            <a:r>
              <a:rPr lang="en-US" altLang="zh-CN" dirty="0">
                <a:solidFill>
                  <a:srgbClr val="8F93A2"/>
                </a:solidFill>
                <a:latin typeface="Consolas" panose="020B0609020204030204" pitchFamily="49" charset="0"/>
              </a:rPr>
              <a:t>make</a:t>
            </a:r>
          </a:p>
          <a:p>
            <a:r>
              <a:rPr lang="en-US" altLang="zh-CN" dirty="0">
                <a:solidFill>
                  <a:srgbClr val="8F93A2"/>
                </a:solidFill>
                <a:latin typeface="Consolas" panose="020B0609020204030204" pitchFamily="49" charset="0"/>
              </a:rPr>
              <a:t>make install</a:t>
            </a:r>
          </a:p>
          <a:p>
            <a:r>
              <a:rPr lang="en-US" altLang="zh-CN" i="1" dirty="0">
                <a:solidFill>
                  <a:srgbClr val="464B5D"/>
                </a:solidFill>
                <a:latin typeface="Consolas" panose="020B0609020204030204" pitchFamily="49" charset="0"/>
              </a:rPr>
              <a:t># </a:t>
            </a:r>
            <a:r>
              <a:rPr lang="zh-CN" altLang="en-US" i="1" dirty="0">
                <a:solidFill>
                  <a:srgbClr val="464B5D"/>
                </a:solidFill>
                <a:latin typeface="Consolas" panose="020B0609020204030204" pitchFamily="49" charset="0"/>
              </a:rPr>
              <a:t>测试软件运行正常</a:t>
            </a:r>
            <a:endParaRPr lang="zh-CN" altLang="en-US" dirty="0">
              <a:solidFill>
                <a:srgbClr val="8F93A2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8F93A2"/>
                </a:solidFill>
                <a:latin typeface="Consolas" panose="020B0609020204030204" pitchFamily="49" charset="0"/>
              </a:rPr>
              <a:t>make check </a:t>
            </a:r>
            <a:r>
              <a:rPr lang="en-US" altLang="zh-CN" i="1" dirty="0">
                <a:solidFill>
                  <a:srgbClr val="464B5D"/>
                </a:solidFill>
                <a:latin typeface="Consolas" panose="020B0609020204030204" pitchFamily="49" charset="0"/>
              </a:rPr>
              <a:t># </a:t>
            </a:r>
            <a:r>
              <a:rPr lang="zh-CN" altLang="en-US" i="1" dirty="0">
                <a:solidFill>
                  <a:srgbClr val="464B5D"/>
                </a:solidFill>
                <a:latin typeface="Consolas" panose="020B0609020204030204" pitchFamily="49" charset="0"/>
              </a:rPr>
              <a:t>二进制软件在</a:t>
            </a:r>
            <a:r>
              <a:rPr lang="en-US" altLang="zh-CN" i="1" dirty="0" err="1">
                <a:solidFill>
                  <a:srgbClr val="464B5D"/>
                </a:solidFill>
                <a:latin typeface="Consolas" panose="020B0609020204030204" pitchFamily="49" charset="0"/>
              </a:rPr>
              <a:t>src</a:t>
            </a:r>
            <a:r>
              <a:rPr lang="zh-CN" altLang="en-US" i="1" dirty="0">
                <a:solidFill>
                  <a:srgbClr val="464B5D"/>
                </a:solidFill>
                <a:latin typeface="Consolas" panose="020B0609020204030204" pitchFamily="49" charset="0"/>
              </a:rPr>
              <a:t>文件夹中，可以直接使用</a:t>
            </a:r>
            <a:br>
              <a:rPr lang="zh-CN" altLang="en-US" dirty="0">
                <a:solidFill>
                  <a:srgbClr val="8F93A2"/>
                </a:solidFill>
                <a:latin typeface="Consolas" panose="020B0609020204030204" pitchFamily="49" charset="0"/>
              </a:rPr>
            </a:br>
            <a:r>
              <a:rPr lang="en-US" altLang="zh-CN" i="1" dirty="0">
                <a:solidFill>
                  <a:srgbClr val="464B5D"/>
                </a:solidFill>
                <a:latin typeface="Consolas" panose="020B0609020204030204" pitchFamily="49" charset="0"/>
              </a:rPr>
              <a:t># step2, download </a:t>
            </a:r>
            <a:endParaRPr lang="en-US" altLang="zh-CN" dirty="0">
              <a:solidFill>
                <a:srgbClr val="8F93A2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8F93A2"/>
                </a:solidFill>
                <a:latin typeface="Consolas" panose="020B0609020204030204" pitchFamily="49" charset="0"/>
              </a:rPr>
              <a:t>wget</a:t>
            </a:r>
            <a:r>
              <a:rPr lang="en-US" altLang="zh-CN" dirty="0">
                <a:solidFill>
                  <a:srgbClr val="8F93A2"/>
                </a:solidFill>
                <a:latin typeface="Consolas" panose="020B0609020204030204" pitchFamily="49" charset="0"/>
              </a:rPr>
              <a:t> ftp://ftp.ebi.ac.uk/pub/databases/Rfam/CURRENT/Rfam.cm.gz</a:t>
            </a:r>
          </a:p>
          <a:p>
            <a:r>
              <a:rPr lang="en-US" altLang="zh-CN" dirty="0" err="1">
                <a:solidFill>
                  <a:srgbClr val="8F93A2"/>
                </a:solidFill>
                <a:latin typeface="Consolas" panose="020B0609020204030204" pitchFamily="49" charset="0"/>
              </a:rPr>
              <a:t>gunzip</a:t>
            </a:r>
            <a:r>
              <a:rPr lang="en-US" altLang="zh-CN" dirty="0">
                <a:solidFill>
                  <a:srgbClr val="8F93A2"/>
                </a:solidFill>
                <a:latin typeface="Consolas" panose="020B0609020204030204" pitchFamily="49" charset="0"/>
              </a:rPr>
              <a:t> Rfam.cm.gz</a:t>
            </a:r>
          </a:p>
          <a:p>
            <a:r>
              <a:rPr lang="en-US" altLang="zh-CN" dirty="0" err="1">
                <a:solidFill>
                  <a:srgbClr val="8F93A2"/>
                </a:solidFill>
                <a:latin typeface="Consolas" panose="020B0609020204030204" pitchFamily="49" charset="0"/>
              </a:rPr>
              <a:t>wget</a:t>
            </a:r>
            <a:r>
              <a:rPr lang="en-US" altLang="zh-CN" dirty="0">
                <a:solidFill>
                  <a:srgbClr val="8F93A2"/>
                </a:solidFill>
                <a:latin typeface="Consolas" panose="020B0609020204030204" pitchFamily="49" charset="0"/>
              </a:rPr>
              <a:t> ftp://ftp.ebi.ac.uk/pub/databases/Rfam/CURRENT/Rfam.clanin</a:t>
            </a:r>
            <a:br>
              <a:rPr lang="en-US" altLang="zh-CN" dirty="0">
                <a:solidFill>
                  <a:srgbClr val="8F93A2"/>
                </a:solidFill>
                <a:latin typeface="Consolas" panose="020B0609020204030204" pitchFamily="49" charset="0"/>
              </a:rPr>
            </a:br>
            <a:r>
              <a:rPr lang="en-US" altLang="zh-CN" i="1" dirty="0">
                <a:solidFill>
                  <a:srgbClr val="464B5D"/>
                </a:solidFill>
                <a:latin typeface="Consolas" panose="020B0609020204030204" pitchFamily="49" charset="0"/>
              </a:rPr>
              <a:t># step3, </a:t>
            </a:r>
            <a:r>
              <a:rPr lang="en-US" altLang="zh-CN" i="1" dirty="0" err="1">
                <a:solidFill>
                  <a:srgbClr val="464B5D"/>
                </a:solidFill>
                <a:latin typeface="Consolas" panose="020B0609020204030204" pitchFamily="49" charset="0"/>
              </a:rPr>
              <a:t>cmpress</a:t>
            </a:r>
            <a:r>
              <a:rPr lang="en-US" altLang="zh-CN" i="1" dirty="0">
                <a:solidFill>
                  <a:srgbClr val="464B5D"/>
                </a:solidFill>
                <a:latin typeface="Consolas" panose="020B0609020204030204" pitchFamily="49" charset="0"/>
              </a:rPr>
              <a:t> to index the Rfam.cm file</a:t>
            </a:r>
            <a:endParaRPr lang="en-US" altLang="zh-CN" dirty="0">
              <a:solidFill>
                <a:srgbClr val="8F93A2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8F93A2"/>
                </a:solidFill>
                <a:latin typeface="Consolas" panose="020B0609020204030204" pitchFamily="49" charset="0"/>
              </a:rPr>
              <a:t>/home/</a:t>
            </a:r>
            <a:r>
              <a:rPr lang="en-US" altLang="zh-CN" dirty="0" err="1">
                <a:solidFill>
                  <a:srgbClr val="8F93A2"/>
                </a:solidFill>
                <a:latin typeface="Consolas" panose="020B0609020204030204" pitchFamily="49" charset="0"/>
              </a:rPr>
              <a:t>yjxiang</a:t>
            </a:r>
            <a:r>
              <a:rPr lang="en-US" altLang="zh-CN" dirty="0">
                <a:solidFill>
                  <a:srgbClr val="8F93A2"/>
                </a:solidFill>
                <a:latin typeface="Consolas" panose="020B0609020204030204" pitchFamily="49" charset="0"/>
              </a:rPr>
              <a:t>/tools/infernal-1.1.2/</a:t>
            </a:r>
            <a:r>
              <a:rPr lang="en-US" altLang="zh-CN" dirty="0" err="1">
                <a:solidFill>
                  <a:srgbClr val="8F93A2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dirty="0">
                <a:solidFill>
                  <a:srgbClr val="8F93A2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srgbClr val="8F93A2"/>
                </a:solidFill>
                <a:latin typeface="Consolas" panose="020B0609020204030204" pitchFamily="49" charset="0"/>
              </a:rPr>
              <a:t>cmpress</a:t>
            </a:r>
            <a:r>
              <a:rPr lang="en-US" altLang="zh-CN" dirty="0">
                <a:solidFill>
                  <a:srgbClr val="8F93A2"/>
                </a:solidFill>
                <a:latin typeface="Consolas" panose="020B0609020204030204" pitchFamily="49" charset="0"/>
              </a:rPr>
              <a:t> Rfam.cm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20D5C1-EDA5-4128-89A2-C74480F43724}"/>
              </a:ext>
            </a:extLst>
          </p:cNvPr>
          <p:cNvSpPr/>
          <p:nvPr/>
        </p:nvSpPr>
        <p:spPr>
          <a:xfrm>
            <a:off x="6447297" y="915427"/>
            <a:ext cx="5229881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464B5D"/>
                </a:solidFill>
                <a:latin typeface="Consolas" panose="020B0609020204030204" pitchFamily="49" charset="0"/>
              </a:rPr>
              <a:t> step4, </a:t>
            </a:r>
            <a:r>
              <a:rPr lang="zh-CN" altLang="en-US" i="1" dirty="0">
                <a:solidFill>
                  <a:srgbClr val="464B5D"/>
                </a:solidFill>
                <a:latin typeface="Consolas" panose="020B0609020204030204" pitchFamily="49" charset="0"/>
              </a:rPr>
              <a:t>估计基因组大小</a:t>
            </a:r>
            <a:endParaRPr lang="zh-CN" altLang="en-US" dirty="0">
              <a:solidFill>
                <a:srgbClr val="8F93A2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8F93A2"/>
                </a:solidFill>
                <a:latin typeface="Consolas" panose="020B0609020204030204" pitchFamily="49" charset="0"/>
              </a:rPr>
              <a:t>/home/</a:t>
            </a:r>
            <a:r>
              <a:rPr lang="en-US" altLang="zh-CN" dirty="0" err="1">
                <a:solidFill>
                  <a:srgbClr val="8F93A2"/>
                </a:solidFill>
                <a:latin typeface="Consolas" panose="020B0609020204030204" pitchFamily="49" charset="0"/>
              </a:rPr>
              <a:t>yjxiang</a:t>
            </a:r>
            <a:r>
              <a:rPr lang="en-US" altLang="zh-CN" dirty="0">
                <a:solidFill>
                  <a:srgbClr val="8F93A2"/>
                </a:solidFill>
                <a:latin typeface="Consolas" panose="020B0609020204030204" pitchFamily="49" charset="0"/>
              </a:rPr>
              <a:t>/tools/infernal-1.1.2/easel/</a:t>
            </a:r>
            <a:r>
              <a:rPr lang="en-US" altLang="zh-CN" dirty="0" err="1">
                <a:solidFill>
                  <a:srgbClr val="8F93A2"/>
                </a:solidFill>
                <a:latin typeface="Consolas" panose="020B0609020204030204" pitchFamily="49" charset="0"/>
              </a:rPr>
              <a:t>miniapps</a:t>
            </a:r>
            <a:r>
              <a:rPr lang="en-US" altLang="zh-CN" dirty="0">
                <a:solidFill>
                  <a:srgbClr val="8F93A2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srgbClr val="8F93A2"/>
                </a:solidFill>
                <a:latin typeface="Consolas" panose="020B0609020204030204" pitchFamily="49" charset="0"/>
              </a:rPr>
              <a:t>esl-seqstat</a:t>
            </a:r>
            <a:r>
              <a:rPr lang="en-US" altLang="zh-CN" dirty="0">
                <a:solidFill>
                  <a:srgbClr val="8F93A2"/>
                </a:solidFill>
                <a:latin typeface="Consolas" panose="020B0609020204030204" pitchFamily="49" charset="0"/>
              </a:rPr>
              <a:t> /home/</a:t>
            </a:r>
            <a:r>
              <a:rPr lang="en-US" altLang="zh-CN" dirty="0" err="1">
                <a:solidFill>
                  <a:srgbClr val="8F93A2"/>
                </a:solidFill>
                <a:latin typeface="Consolas" panose="020B0609020204030204" pitchFamily="49" charset="0"/>
              </a:rPr>
              <a:t>yjxiang</a:t>
            </a:r>
            <a:r>
              <a:rPr lang="en-US" altLang="zh-CN" dirty="0">
                <a:solidFill>
                  <a:srgbClr val="8F93A2"/>
                </a:solidFill>
                <a:latin typeface="Consolas" panose="020B0609020204030204" pitchFamily="49" charset="0"/>
              </a:rPr>
              <a:t>/NGS-project/1-miRNA/Monochamus_version1.fa</a:t>
            </a:r>
          </a:p>
          <a:p>
            <a:br>
              <a:rPr lang="en-US" altLang="zh-CN" dirty="0">
                <a:solidFill>
                  <a:srgbClr val="8F93A2"/>
                </a:solidFill>
                <a:latin typeface="Consolas" panose="020B0609020204030204" pitchFamily="49" charset="0"/>
              </a:rPr>
            </a:br>
            <a:r>
              <a:rPr lang="en-US" altLang="zh-CN" i="1" dirty="0">
                <a:solidFill>
                  <a:srgbClr val="464B5D"/>
                </a:solidFill>
                <a:latin typeface="Consolas" panose="020B0609020204030204" pitchFamily="49" charset="0"/>
              </a:rPr>
              <a:t># step5, use </a:t>
            </a:r>
            <a:r>
              <a:rPr lang="en-US" altLang="zh-CN" i="1" dirty="0" err="1">
                <a:solidFill>
                  <a:srgbClr val="464B5D"/>
                </a:solidFill>
                <a:latin typeface="Consolas" panose="020B0609020204030204" pitchFamily="49" charset="0"/>
              </a:rPr>
              <a:t>cmscan</a:t>
            </a:r>
            <a:r>
              <a:rPr lang="en-US" altLang="zh-CN" i="1" dirty="0">
                <a:solidFill>
                  <a:srgbClr val="464B5D"/>
                </a:solidFill>
                <a:latin typeface="Consolas" panose="020B0609020204030204" pitchFamily="49" charset="0"/>
              </a:rPr>
              <a:t> </a:t>
            </a:r>
            <a:r>
              <a:rPr lang="zh-CN" altLang="en-US" i="1" dirty="0">
                <a:solidFill>
                  <a:srgbClr val="464B5D"/>
                </a:solidFill>
                <a:latin typeface="Consolas" panose="020B0609020204030204" pitchFamily="49" charset="0"/>
              </a:rPr>
              <a:t>注释基因组中的</a:t>
            </a:r>
            <a:r>
              <a:rPr lang="en-US" altLang="zh-CN" i="1" dirty="0">
                <a:solidFill>
                  <a:srgbClr val="464B5D"/>
                </a:solidFill>
                <a:latin typeface="Consolas" panose="020B0609020204030204" pitchFamily="49" charset="0"/>
              </a:rPr>
              <a:t>RNA</a:t>
            </a:r>
            <a:endParaRPr lang="en-US" altLang="zh-CN" dirty="0">
              <a:solidFill>
                <a:srgbClr val="8F93A2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82AAFF"/>
                </a:solidFill>
                <a:latin typeface="Consolas" panose="020B0609020204030204" pitchFamily="49" charset="0"/>
              </a:rPr>
              <a:t>cd</a:t>
            </a:r>
            <a:r>
              <a:rPr lang="en-US" altLang="zh-CN" dirty="0">
                <a:solidFill>
                  <a:srgbClr val="8F93A2"/>
                </a:solidFill>
                <a:latin typeface="Consolas" panose="020B0609020204030204" pitchFamily="49" charset="0"/>
              </a:rPr>
              <a:t> /home/</a:t>
            </a:r>
            <a:r>
              <a:rPr lang="en-US" altLang="zh-CN" dirty="0" err="1">
                <a:solidFill>
                  <a:srgbClr val="8F93A2"/>
                </a:solidFill>
                <a:latin typeface="Consolas" panose="020B0609020204030204" pitchFamily="49" charset="0"/>
              </a:rPr>
              <a:t>yjxiang</a:t>
            </a:r>
            <a:r>
              <a:rPr lang="en-US" altLang="zh-CN" dirty="0">
                <a:solidFill>
                  <a:srgbClr val="8F93A2"/>
                </a:solidFill>
                <a:latin typeface="Consolas" panose="020B0609020204030204" pitchFamily="49" charset="0"/>
              </a:rPr>
              <a:t>/NGS-project/1-miRNA/LKY-Ep/</a:t>
            </a:r>
          </a:p>
          <a:p>
            <a:r>
              <a:rPr lang="en-US" altLang="zh-CN" dirty="0">
                <a:solidFill>
                  <a:srgbClr val="8F93A2"/>
                </a:solidFill>
                <a:latin typeface="Consolas" panose="020B0609020204030204" pitchFamily="49" charset="0"/>
              </a:rPr>
              <a:t>/home/</a:t>
            </a:r>
            <a:r>
              <a:rPr lang="en-US" altLang="zh-CN" dirty="0" err="1">
                <a:solidFill>
                  <a:srgbClr val="8F93A2"/>
                </a:solidFill>
                <a:latin typeface="Consolas" panose="020B0609020204030204" pitchFamily="49" charset="0"/>
              </a:rPr>
              <a:t>yjxiang</a:t>
            </a:r>
            <a:r>
              <a:rPr lang="en-US" altLang="zh-CN" dirty="0">
                <a:solidFill>
                  <a:srgbClr val="8F93A2"/>
                </a:solidFill>
                <a:latin typeface="Consolas" panose="020B0609020204030204" pitchFamily="49" charset="0"/>
              </a:rPr>
              <a:t>/tools/infernal-1.1.2/</a:t>
            </a:r>
            <a:r>
              <a:rPr lang="en-US" altLang="zh-CN" dirty="0" err="1">
                <a:solidFill>
                  <a:srgbClr val="8F93A2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dirty="0">
                <a:solidFill>
                  <a:srgbClr val="8F93A2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srgbClr val="8F93A2"/>
                </a:solidFill>
                <a:latin typeface="Consolas" panose="020B0609020204030204" pitchFamily="49" charset="0"/>
              </a:rPr>
              <a:t>cmscan</a:t>
            </a:r>
            <a:r>
              <a:rPr lang="en-US" altLang="zh-CN" dirty="0">
                <a:solidFill>
                  <a:srgbClr val="8F93A2"/>
                </a:solidFill>
                <a:latin typeface="Consolas" panose="020B0609020204030204" pitchFamily="49" charset="0"/>
              </a:rPr>
              <a:t> -Z 169.173472 \</a:t>
            </a:r>
          </a:p>
          <a:p>
            <a:r>
              <a:rPr lang="en-US" altLang="zh-CN" dirty="0">
                <a:solidFill>
                  <a:srgbClr val="8F93A2"/>
                </a:solidFill>
                <a:latin typeface="Consolas" panose="020B0609020204030204" pitchFamily="49" charset="0"/>
              </a:rPr>
              <a:t>--</a:t>
            </a:r>
            <a:r>
              <a:rPr lang="en-US" altLang="zh-CN" dirty="0" err="1">
                <a:solidFill>
                  <a:srgbClr val="8F93A2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dirty="0">
                <a:solidFill>
                  <a:srgbClr val="8F93A2"/>
                </a:solidFill>
                <a:latin typeface="Consolas" panose="020B0609020204030204" pitchFamily="49" charset="0"/>
              </a:rPr>
              <a:t> 4 \</a:t>
            </a:r>
          </a:p>
          <a:p>
            <a:r>
              <a:rPr lang="en-US" altLang="zh-CN" dirty="0">
                <a:solidFill>
                  <a:srgbClr val="8F93A2"/>
                </a:solidFill>
                <a:latin typeface="Consolas" panose="020B0609020204030204" pitchFamily="49" charset="0"/>
              </a:rPr>
              <a:t>--</a:t>
            </a:r>
            <a:r>
              <a:rPr lang="en-US" altLang="zh-CN" dirty="0" err="1">
                <a:solidFill>
                  <a:srgbClr val="8F93A2"/>
                </a:solidFill>
                <a:latin typeface="Consolas" panose="020B0609020204030204" pitchFamily="49" charset="0"/>
              </a:rPr>
              <a:t>cut_ga</a:t>
            </a:r>
            <a:r>
              <a:rPr lang="en-US" altLang="zh-CN" dirty="0">
                <a:solidFill>
                  <a:srgbClr val="8F93A2"/>
                </a:solidFill>
                <a:latin typeface="Consolas" panose="020B0609020204030204" pitchFamily="49" charset="0"/>
              </a:rPr>
              <a:t> --</a:t>
            </a:r>
            <a:r>
              <a:rPr lang="en-US" altLang="zh-CN" dirty="0" err="1">
                <a:solidFill>
                  <a:srgbClr val="8F93A2"/>
                </a:solidFill>
                <a:latin typeface="Consolas" panose="020B0609020204030204" pitchFamily="49" charset="0"/>
              </a:rPr>
              <a:t>rfam</a:t>
            </a:r>
            <a:r>
              <a:rPr lang="en-US" altLang="zh-CN" dirty="0">
                <a:solidFill>
                  <a:srgbClr val="8F93A2"/>
                </a:solidFill>
                <a:latin typeface="Consolas" panose="020B0609020204030204" pitchFamily="49" charset="0"/>
              </a:rPr>
              <a:t> --</a:t>
            </a:r>
            <a:r>
              <a:rPr lang="en-US" altLang="zh-CN" dirty="0" err="1">
                <a:solidFill>
                  <a:srgbClr val="8F93A2"/>
                </a:solidFill>
                <a:latin typeface="Consolas" panose="020B0609020204030204" pitchFamily="49" charset="0"/>
              </a:rPr>
              <a:t>nohmmonly</a:t>
            </a:r>
            <a:r>
              <a:rPr lang="en-US" altLang="zh-CN" dirty="0">
                <a:solidFill>
                  <a:srgbClr val="8F93A2"/>
                </a:solidFill>
                <a:latin typeface="Consolas" panose="020B0609020204030204" pitchFamily="49" charset="0"/>
              </a:rPr>
              <a:t> --</a:t>
            </a:r>
            <a:r>
              <a:rPr lang="en-US" altLang="zh-CN" dirty="0" err="1">
                <a:solidFill>
                  <a:srgbClr val="8F93A2"/>
                </a:solidFill>
                <a:latin typeface="Consolas" panose="020B0609020204030204" pitchFamily="49" charset="0"/>
              </a:rPr>
              <a:t>tblout</a:t>
            </a:r>
            <a:r>
              <a:rPr lang="en-US" altLang="zh-CN" dirty="0">
                <a:solidFill>
                  <a:srgbClr val="8F93A2"/>
                </a:solidFill>
                <a:latin typeface="Consolas" panose="020B0609020204030204" pitchFamily="49" charset="0"/>
              </a:rPr>
              <a:t> /home/</a:t>
            </a:r>
            <a:r>
              <a:rPr lang="en-US" altLang="zh-CN" dirty="0" err="1">
                <a:solidFill>
                  <a:srgbClr val="8F93A2"/>
                </a:solidFill>
                <a:latin typeface="Consolas" panose="020B0609020204030204" pitchFamily="49" charset="0"/>
              </a:rPr>
              <a:t>yjxiang</a:t>
            </a:r>
            <a:r>
              <a:rPr lang="en-US" altLang="zh-CN" dirty="0">
                <a:solidFill>
                  <a:srgbClr val="8F93A2"/>
                </a:solidFill>
                <a:latin typeface="Consolas" panose="020B0609020204030204" pitchFamily="49" charset="0"/>
              </a:rPr>
              <a:t>/NGS-project/1-miRNA/</a:t>
            </a:r>
            <a:r>
              <a:rPr lang="en-US" altLang="zh-CN" dirty="0" err="1">
                <a:solidFill>
                  <a:srgbClr val="8F93A2"/>
                </a:solidFill>
                <a:latin typeface="Consolas" panose="020B0609020204030204" pitchFamily="49" charset="0"/>
              </a:rPr>
              <a:t>LKY_Ep_ma-transRfam.tblout</a:t>
            </a:r>
            <a:r>
              <a:rPr lang="en-US" altLang="zh-CN" dirty="0">
                <a:solidFill>
                  <a:srgbClr val="8F93A2"/>
                </a:solidFill>
                <a:latin typeface="Consolas" panose="020B0609020204030204" pitchFamily="49" charset="0"/>
              </a:rPr>
              <a:t> \</a:t>
            </a:r>
          </a:p>
          <a:p>
            <a:r>
              <a:rPr lang="en-US" altLang="zh-CN" dirty="0">
                <a:solidFill>
                  <a:srgbClr val="8F93A2"/>
                </a:solidFill>
                <a:latin typeface="Consolas" panose="020B0609020204030204" pitchFamily="49" charset="0"/>
              </a:rPr>
              <a:t>--</a:t>
            </a:r>
            <a:r>
              <a:rPr lang="en-US" altLang="zh-CN" dirty="0" err="1">
                <a:solidFill>
                  <a:srgbClr val="8F93A2"/>
                </a:solidFill>
                <a:latin typeface="Consolas" panose="020B0609020204030204" pitchFamily="49" charset="0"/>
              </a:rPr>
              <a:t>fmt</a:t>
            </a:r>
            <a:r>
              <a:rPr lang="en-US" altLang="zh-CN" dirty="0">
                <a:solidFill>
                  <a:srgbClr val="8F93A2"/>
                </a:solidFill>
                <a:latin typeface="Consolas" panose="020B0609020204030204" pitchFamily="49" charset="0"/>
              </a:rPr>
              <a:t> 2 \</a:t>
            </a:r>
          </a:p>
          <a:p>
            <a:r>
              <a:rPr lang="en-US" altLang="zh-CN" dirty="0">
                <a:solidFill>
                  <a:srgbClr val="8F93A2"/>
                </a:solidFill>
                <a:latin typeface="Consolas" panose="020B0609020204030204" pitchFamily="49" charset="0"/>
              </a:rPr>
              <a:t>--</a:t>
            </a:r>
            <a:r>
              <a:rPr lang="en-US" altLang="zh-CN" dirty="0" err="1">
                <a:solidFill>
                  <a:srgbClr val="8F93A2"/>
                </a:solidFill>
                <a:latin typeface="Consolas" panose="020B0609020204030204" pitchFamily="49" charset="0"/>
              </a:rPr>
              <a:t>clanin</a:t>
            </a:r>
            <a:r>
              <a:rPr lang="en-US" altLang="zh-CN" dirty="0">
                <a:solidFill>
                  <a:srgbClr val="8F93A2"/>
                </a:solidFill>
                <a:latin typeface="Consolas" panose="020B0609020204030204" pitchFamily="49" charset="0"/>
              </a:rPr>
              <a:t> /home/</a:t>
            </a:r>
            <a:r>
              <a:rPr lang="en-US" altLang="zh-CN" dirty="0" err="1">
                <a:solidFill>
                  <a:srgbClr val="8F93A2"/>
                </a:solidFill>
                <a:latin typeface="Consolas" panose="020B0609020204030204" pitchFamily="49" charset="0"/>
              </a:rPr>
              <a:t>yjxiang</a:t>
            </a:r>
            <a:r>
              <a:rPr lang="en-US" altLang="zh-CN" dirty="0">
                <a:solidFill>
                  <a:srgbClr val="8F93A2"/>
                </a:solidFill>
                <a:latin typeface="Consolas" panose="020B0609020204030204" pitchFamily="49" charset="0"/>
              </a:rPr>
              <a:t>/tools/</a:t>
            </a:r>
            <a:r>
              <a:rPr lang="en-US" altLang="zh-CN" dirty="0" err="1">
                <a:solidFill>
                  <a:srgbClr val="8F93A2"/>
                </a:solidFill>
                <a:latin typeface="Consolas" panose="020B0609020204030204" pitchFamily="49" charset="0"/>
              </a:rPr>
              <a:t>Rfam.clanin</a:t>
            </a:r>
            <a:r>
              <a:rPr lang="en-US" altLang="zh-CN" dirty="0">
                <a:solidFill>
                  <a:srgbClr val="8F93A2"/>
                </a:solidFill>
                <a:latin typeface="Consolas" panose="020B0609020204030204" pitchFamily="49" charset="0"/>
              </a:rPr>
              <a:t> /home/yjxiang/tools/Rfam.cm /home/</a:t>
            </a:r>
            <a:r>
              <a:rPr lang="en-US" altLang="zh-CN" dirty="0" err="1">
                <a:solidFill>
                  <a:srgbClr val="8F93A2"/>
                </a:solidFill>
                <a:latin typeface="Consolas" panose="020B0609020204030204" pitchFamily="49" charset="0"/>
              </a:rPr>
              <a:t>yjxiang</a:t>
            </a:r>
            <a:r>
              <a:rPr lang="en-US" altLang="zh-CN" dirty="0">
                <a:solidFill>
                  <a:srgbClr val="8F93A2"/>
                </a:solidFill>
                <a:latin typeface="Consolas" panose="020B0609020204030204" pitchFamily="49" charset="0"/>
              </a:rPr>
              <a:t>/NGS-project/1-miRNA/LKY-Ep/</a:t>
            </a:r>
            <a:r>
              <a:rPr lang="en-US" altLang="zh-CN" dirty="0" err="1">
                <a:solidFill>
                  <a:srgbClr val="8F93A2"/>
                </a:solidFill>
                <a:latin typeface="Consolas" panose="020B0609020204030204" pitchFamily="49" charset="0"/>
              </a:rPr>
              <a:t>clean.fa</a:t>
            </a:r>
            <a:r>
              <a:rPr lang="en-US" altLang="zh-CN" dirty="0">
                <a:solidFill>
                  <a:srgbClr val="8F93A2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C792EA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8F93A2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8F93A2"/>
                </a:solidFill>
                <a:latin typeface="Consolas" panose="020B0609020204030204" pitchFamily="49" charset="0"/>
              </a:rPr>
              <a:t>LKY_Ep.cmscan</a:t>
            </a:r>
            <a:endParaRPr lang="en-US" altLang="zh-CN" dirty="0">
              <a:solidFill>
                <a:srgbClr val="8F93A2"/>
              </a:solidFill>
              <a:latin typeface="Consolas" panose="020B0609020204030204" pitchFamily="49" charset="0"/>
            </a:endParaRPr>
          </a:p>
          <a:p>
            <a:br>
              <a:rPr lang="en-US" altLang="zh-CN" dirty="0">
                <a:solidFill>
                  <a:srgbClr val="8F93A2"/>
                </a:solidFill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8F93A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585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B035DE2-7052-489F-B82D-432BFDB6988E}"/>
              </a:ext>
            </a:extLst>
          </p:cNvPr>
          <p:cNvSpPr/>
          <p:nvPr/>
        </p:nvSpPr>
        <p:spPr>
          <a:xfrm>
            <a:off x="316431" y="392645"/>
            <a:ext cx="112590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miRDeep2</a:t>
            </a:r>
            <a:r>
              <a:rPr lang="zh-CN" altLang="en-US" sz="32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鉴定已知</a:t>
            </a:r>
            <a:r>
              <a:rPr lang="en-US" altLang="zh-CN" sz="32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microRNA, </a:t>
            </a:r>
            <a:r>
              <a:rPr lang="zh-CN" altLang="en-US" sz="32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预测新</a:t>
            </a:r>
            <a:r>
              <a:rPr lang="en-US" altLang="zh-CN" sz="32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microRNA,</a:t>
            </a:r>
            <a:r>
              <a:rPr lang="zh-CN" altLang="en-US" sz="32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定量</a:t>
            </a:r>
            <a:r>
              <a:rPr lang="en-US" altLang="zh-CN" sz="32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02CF7CB-2CA8-44E9-94B9-1E2C5D0D0F34}"/>
              </a:ext>
            </a:extLst>
          </p:cNvPr>
          <p:cNvSpPr/>
          <p:nvPr/>
        </p:nvSpPr>
        <p:spPr>
          <a:xfrm>
            <a:off x="994474" y="3059668"/>
            <a:ext cx="10203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hlinkClick r:id="rId3"/>
              </a:rPr>
              <a:t>http://ee86a860.wiz03.com/share/s/3KxGxw2ry17E2fxqIE1wIlm63x3U173lAkJY2bHxjB26T0wA</a:t>
            </a:r>
            <a:endParaRPr lang="en-US" altLang="zh-CN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5632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21119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29215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>
            <a:extLst>
              <a:ext uri="{FF2B5EF4-FFF2-40B4-BE49-F238E27FC236}">
                <a16:creationId xmlns:a16="http://schemas.microsoft.com/office/drawing/2014/main" id="{D105BA95-D692-4012-B131-4C67876EBCB2}"/>
              </a:ext>
            </a:extLst>
          </p:cNvPr>
          <p:cNvSpPr txBox="1"/>
          <p:nvPr/>
        </p:nvSpPr>
        <p:spPr>
          <a:xfrm>
            <a:off x="338824" y="423513"/>
            <a:ext cx="598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Questions</a:t>
            </a:r>
            <a:endParaRPr lang="zh-CN" altLang="en-US" sz="32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23129A-189E-4699-925F-FB403E8B2A07}"/>
              </a:ext>
            </a:extLst>
          </p:cNvPr>
          <p:cNvSpPr/>
          <p:nvPr/>
        </p:nvSpPr>
        <p:spPr>
          <a:xfrm>
            <a:off x="338824" y="2037414"/>
            <a:ext cx="843577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无参考基因组做</a:t>
            </a:r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microRNA</a:t>
            </a:r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数据分析？</a:t>
            </a:r>
            <a:endParaRPr lang="en-US" altLang="zh-CN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 dirty="0" err="1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unigene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同源物种的基因组和同源物种的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microRNA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C9EC8C2-E8BA-4CEE-AF8E-550C2A1635F4}"/>
              </a:ext>
            </a:extLst>
          </p:cNvPr>
          <p:cNvSpPr txBox="1"/>
          <p:nvPr/>
        </p:nvSpPr>
        <p:spPr>
          <a:xfrm>
            <a:off x="338824" y="3382833"/>
            <a:ext cx="9810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植物和动物的</a:t>
            </a:r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microRNA</a:t>
            </a:r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数据分析有差别吗</a:t>
            </a:r>
            <a:endParaRPr lang="en-US" altLang="zh-CN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4293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4956013" y="2921168"/>
            <a:ext cx="2279973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0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谢谢！</a:t>
            </a:r>
            <a:endParaRPr lang="en-US" altLang="zh-CN" sz="60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44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69231" y="450795"/>
            <a:ext cx="3345605" cy="7489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267" dirty="0">
                <a:solidFill>
                  <a:srgbClr val="124062"/>
                </a:solidFill>
                <a:latin typeface="+mj-lt"/>
                <a:ea typeface="+mn-ea"/>
                <a:sym typeface="Calibri" panose="020F0502020204030204" pitchFamily="34" charset="0"/>
              </a:rPr>
              <a:t>CONTENTS</a:t>
            </a:r>
            <a:endParaRPr lang="en-US" altLang="zh-CN" sz="3733" dirty="0">
              <a:solidFill>
                <a:srgbClr val="124062"/>
              </a:solidFill>
              <a:latin typeface="+mj-lt"/>
              <a:ea typeface="+mn-ea"/>
              <a:sym typeface="Calibri" panose="020F050202020403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25865" y="1219345"/>
            <a:ext cx="421359" cy="0"/>
          </a:xfrm>
          <a:prstGeom prst="line">
            <a:avLst/>
          </a:prstGeom>
          <a:ln w="285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040097" y="1810454"/>
            <a:ext cx="624189" cy="736484"/>
            <a:chOff x="2521038" y="2206761"/>
            <a:chExt cx="624189" cy="736484"/>
          </a:xfrm>
        </p:grpSpPr>
        <p:sp>
          <p:nvSpPr>
            <p:cNvPr id="21" name="任意多边形 20"/>
            <p:cNvSpPr/>
            <p:nvPr/>
          </p:nvSpPr>
          <p:spPr>
            <a:xfrm>
              <a:off x="2521038" y="2206761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2548803" y="2342077"/>
              <a:ext cx="566181" cy="5027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7" b="1" dirty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01</a:t>
              </a:r>
              <a:endParaRPr lang="zh-CN" altLang="en-US" sz="2400" b="1" dirty="0">
                <a:solidFill>
                  <a:srgbClr val="124062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40097" y="2939209"/>
            <a:ext cx="624189" cy="736484"/>
            <a:chOff x="2521038" y="3806728"/>
            <a:chExt cx="624189" cy="736484"/>
          </a:xfrm>
        </p:grpSpPr>
        <p:sp>
          <p:nvSpPr>
            <p:cNvPr id="27" name="任意多边形 26"/>
            <p:cNvSpPr/>
            <p:nvPr/>
          </p:nvSpPr>
          <p:spPr>
            <a:xfrm>
              <a:off x="2521038" y="3806728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矩形 28"/>
            <p:cNvSpPr/>
            <p:nvPr/>
          </p:nvSpPr>
          <p:spPr>
            <a:xfrm>
              <a:off x="2548803" y="3942044"/>
              <a:ext cx="566181" cy="5027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7" b="1" dirty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02</a:t>
              </a:r>
              <a:endParaRPr lang="zh-CN" altLang="en-US" sz="2400" b="1" dirty="0">
                <a:solidFill>
                  <a:srgbClr val="124062"/>
                </a:solidFill>
              </a:endParaRPr>
            </a:p>
          </p:txBody>
        </p:sp>
      </p:grpSp>
      <p:sp>
        <p:nvSpPr>
          <p:cNvPr id="26" name="TextBox 6">
            <a:extLst>
              <a:ext uri="{FF2B5EF4-FFF2-40B4-BE49-F238E27FC236}">
                <a16:creationId xmlns:a16="http://schemas.microsoft.com/office/drawing/2014/main" id="{A4D7D273-BDD4-4796-9B5A-485DDDD1E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703" y="1907405"/>
            <a:ext cx="4062861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/>
            <a:r>
              <a:rPr lang="zh-CN" altLang="en-US" sz="2667" dirty="0">
                <a:solidFill>
                  <a:srgbClr val="124062"/>
                </a:solidFill>
                <a:latin typeface="微软雅黑" pitchFamily="34" charset="-122"/>
                <a:ea typeface="微软雅黑" pitchFamily="34" charset="-122"/>
              </a:rPr>
              <a:t>背景知识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B6A0DF0-69A0-49A5-AC04-EE3E41C45B64}"/>
              </a:ext>
            </a:extLst>
          </p:cNvPr>
          <p:cNvGrpSpPr/>
          <p:nvPr/>
        </p:nvGrpSpPr>
        <p:grpSpPr>
          <a:xfrm>
            <a:off x="1040097" y="4067964"/>
            <a:ext cx="624189" cy="736484"/>
            <a:chOff x="2503751" y="5406695"/>
            <a:chExt cx="624189" cy="736484"/>
          </a:xfrm>
        </p:grpSpPr>
        <p:sp>
          <p:nvSpPr>
            <p:cNvPr id="23" name="任意多边形 23">
              <a:extLst>
                <a:ext uri="{FF2B5EF4-FFF2-40B4-BE49-F238E27FC236}">
                  <a16:creationId xmlns:a16="http://schemas.microsoft.com/office/drawing/2014/main" id="{0432FAC8-73D9-4567-A6F8-FE8EC719E269}"/>
                </a:ext>
              </a:extLst>
            </p:cNvPr>
            <p:cNvSpPr/>
            <p:nvPr/>
          </p:nvSpPr>
          <p:spPr>
            <a:xfrm>
              <a:off x="2503751" y="5406695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EA7A939-E0FD-4947-9A95-5D85DF2542E7}"/>
                </a:ext>
              </a:extLst>
            </p:cNvPr>
            <p:cNvSpPr/>
            <p:nvPr/>
          </p:nvSpPr>
          <p:spPr>
            <a:xfrm>
              <a:off x="2531516" y="5542011"/>
              <a:ext cx="566181" cy="5027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7" b="1" dirty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03</a:t>
              </a:r>
              <a:endParaRPr lang="zh-CN" altLang="en-US" sz="2400" b="1" dirty="0">
                <a:solidFill>
                  <a:srgbClr val="124062"/>
                </a:solidFill>
              </a:endParaRPr>
            </a:p>
          </p:txBody>
        </p:sp>
      </p:grpSp>
      <p:sp>
        <p:nvSpPr>
          <p:cNvPr id="32" name="TextBox 6">
            <a:extLst>
              <a:ext uri="{FF2B5EF4-FFF2-40B4-BE49-F238E27FC236}">
                <a16:creationId xmlns:a16="http://schemas.microsoft.com/office/drawing/2014/main" id="{8E30C674-0FA8-4E1E-B3A0-DF6D1EE53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703" y="3055343"/>
            <a:ext cx="2530297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/>
            <a:r>
              <a:rPr lang="zh-CN" altLang="en-US" sz="2667" dirty="0">
                <a:solidFill>
                  <a:srgbClr val="124062"/>
                </a:solidFill>
                <a:latin typeface="微软雅黑" pitchFamily="34" charset="-122"/>
                <a:ea typeface="微软雅黑" pitchFamily="34" charset="-122"/>
              </a:rPr>
              <a:t>数据分析流程</a:t>
            </a: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2FAD1D1F-AF9E-490C-9279-FD1C12A73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703" y="4203280"/>
            <a:ext cx="8740118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/>
            <a:r>
              <a:rPr lang="zh-CN" altLang="en-US" sz="2667" dirty="0">
                <a:solidFill>
                  <a:srgbClr val="124062"/>
                </a:solidFill>
                <a:latin typeface="微软雅黑" pitchFamily="34" charset="-122"/>
                <a:ea typeface="微软雅黑" pitchFamily="34" charset="-122"/>
              </a:rPr>
              <a:t>实践</a:t>
            </a:r>
          </a:p>
        </p:txBody>
      </p:sp>
    </p:spTree>
    <p:extLst>
      <p:ext uri="{BB962C8B-B14F-4D97-AF65-F5344CB8AC3E}">
        <p14:creationId xmlns:p14="http://schemas.microsoft.com/office/powerpoint/2010/main" val="328685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95963" y="2798494"/>
            <a:ext cx="1425662" cy="1477188"/>
            <a:chOff x="2425372" y="2206761"/>
            <a:chExt cx="813044" cy="904757"/>
          </a:xfrm>
        </p:grpSpPr>
        <p:sp>
          <p:nvSpPr>
            <p:cNvPr id="21" name="任意多边形 20"/>
            <p:cNvSpPr/>
            <p:nvPr/>
          </p:nvSpPr>
          <p:spPr>
            <a:xfrm>
              <a:off x="2521038" y="2206761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4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2425372" y="2342077"/>
              <a:ext cx="813044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400" b="1" dirty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01</a:t>
              </a:r>
              <a:endParaRPr lang="zh-CN" altLang="en-US" sz="4400" b="1" dirty="0">
                <a:solidFill>
                  <a:srgbClr val="124062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V="1">
            <a:off x="8663296" y="547216"/>
            <a:ext cx="2699901" cy="1393271"/>
          </a:xfrm>
          <a:prstGeom prst="line">
            <a:avLst/>
          </a:prstGeom>
          <a:ln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9060299" y="61571"/>
            <a:ext cx="2699901" cy="1393271"/>
          </a:xfrm>
          <a:prstGeom prst="line">
            <a:avLst/>
          </a:prstGeom>
          <a:ln w="3175"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10226984" y="239377"/>
            <a:ext cx="2699901" cy="1393271"/>
          </a:xfrm>
          <a:prstGeom prst="line">
            <a:avLst/>
          </a:prstGeom>
          <a:ln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10623987" y="-246268"/>
            <a:ext cx="2699901" cy="1393271"/>
          </a:xfrm>
          <a:prstGeom prst="line">
            <a:avLst/>
          </a:prstGeom>
          <a:ln w="3175">
            <a:gradFill>
              <a:gsLst>
                <a:gs pos="0">
                  <a:srgbClr val="FCF873">
                    <a:alpha val="50000"/>
                  </a:srgbClr>
                </a:gs>
                <a:gs pos="100000">
                  <a:srgbClr val="DCAA1F">
                    <a:alpha val="50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">
            <a:extLst>
              <a:ext uri="{FF2B5EF4-FFF2-40B4-BE49-F238E27FC236}">
                <a16:creationId xmlns:a16="http://schemas.microsoft.com/office/drawing/2014/main" id="{A4D7D273-BDD4-4796-9B5A-485DDDD1E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680" y="3044279"/>
            <a:ext cx="74127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/>
            <a:r>
              <a:rPr lang="zh-CN" altLang="en-US" sz="4400" dirty="0">
                <a:solidFill>
                  <a:srgbClr val="124062"/>
                </a:solidFill>
                <a:latin typeface="微软雅黑" pitchFamily="34" charset="-122"/>
                <a:ea typeface="微软雅黑" pitchFamily="34" charset="-122"/>
              </a:rPr>
              <a:t>背景知识</a:t>
            </a:r>
          </a:p>
        </p:txBody>
      </p:sp>
    </p:spTree>
    <p:extLst>
      <p:ext uri="{BB962C8B-B14F-4D97-AF65-F5344CB8AC3E}">
        <p14:creationId xmlns:p14="http://schemas.microsoft.com/office/powerpoint/2010/main" val="1654922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6">
            <a:extLst>
              <a:ext uri="{FF2B5EF4-FFF2-40B4-BE49-F238E27FC236}">
                <a16:creationId xmlns:a16="http://schemas.microsoft.com/office/drawing/2014/main" id="{A4D7D273-BDD4-4796-9B5A-485DDDD1E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2566" y="3044279"/>
            <a:ext cx="327356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/>
            <a:r>
              <a:rPr lang="en-US" altLang="zh-CN" sz="4400" dirty="0">
                <a:solidFill>
                  <a:srgbClr val="124062"/>
                </a:solidFill>
                <a:latin typeface="微软雅黑" pitchFamily="34" charset="-122"/>
                <a:ea typeface="微软雅黑" pitchFamily="34" charset="-122"/>
              </a:rPr>
              <a:t>microRNA</a:t>
            </a:r>
            <a:endParaRPr lang="zh-CN" altLang="en-US" sz="4400" dirty="0">
              <a:solidFill>
                <a:srgbClr val="12406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944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80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2019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>
            <a:extLst>
              <a:ext uri="{FF2B5EF4-FFF2-40B4-BE49-F238E27FC236}">
                <a16:creationId xmlns:a16="http://schemas.microsoft.com/office/drawing/2014/main" id="{D105BA95-D692-4012-B131-4C67876EBCB2}"/>
              </a:ext>
            </a:extLst>
          </p:cNvPr>
          <p:cNvSpPr txBox="1"/>
          <p:nvPr/>
        </p:nvSpPr>
        <p:spPr>
          <a:xfrm>
            <a:off x="2480516" y="494376"/>
            <a:ext cx="6500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非编码</a:t>
            </a:r>
            <a:r>
              <a:rPr lang="en-US" altLang="zh-CN" sz="28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RNA</a:t>
            </a:r>
            <a:r>
              <a:rPr lang="zh-CN" altLang="en-US" sz="28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：不编码蛋白质的一类</a:t>
            </a:r>
            <a:r>
              <a:rPr lang="en-US" altLang="zh-CN" sz="28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RNA</a:t>
            </a:r>
            <a:endParaRPr lang="zh-CN" altLang="en-US" sz="28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CA45FCF3-AF40-4CBE-824D-E09D802452C9}"/>
              </a:ext>
            </a:extLst>
          </p:cNvPr>
          <p:cNvSpPr/>
          <p:nvPr/>
        </p:nvSpPr>
        <p:spPr>
          <a:xfrm>
            <a:off x="1570919" y="2107769"/>
            <a:ext cx="909597" cy="2619212"/>
          </a:xfrm>
          <a:prstGeom prst="leftBrace">
            <a:avLst>
              <a:gd name="adj1" fmla="val 8333"/>
              <a:gd name="adj2" fmla="val 52500"/>
            </a:avLst>
          </a:prstGeom>
          <a:noFill/>
          <a:ln w="57150"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A5CBD3-BAD4-4186-8A42-8511E07A5C14}"/>
              </a:ext>
            </a:extLst>
          </p:cNvPr>
          <p:cNvSpPr txBox="1"/>
          <p:nvPr/>
        </p:nvSpPr>
        <p:spPr>
          <a:xfrm>
            <a:off x="712620" y="3013501"/>
            <a:ext cx="777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980D4C-1302-4317-9B46-FA17E98C459A}"/>
              </a:ext>
            </a:extLst>
          </p:cNvPr>
          <p:cNvSpPr txBox="1"/>
          <p:nvPr/>
        </p:nvSpPr>
        <p:spPr>
          <a:xfrm>
            <a:off x="2736657" y="1910488"/>
            <a:ext cx="8236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看家非编码</a:t>
            </a:r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RNA</a:t>
            </a:r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tRNA, rRNA, 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其它等等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6EBC643-1D6B-451C-8838-359F27F845B8}"/>
              </a:ext>
            </a:extLst>
          </p:cNvPr>
          <p:cNvSpPr txBox="1"/>
          <p:nvPr/>
        </p:nvSpPr>
        <p:spPr>
          <a:xfrm>
            <a:off x="2736658" y="4485848"/>
            <a:ext cx="2904726" cy="471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调控性非编码</a:t>
            </a:r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RNA:</a:t>
            </a:r>
            <a:endParaRPr lang="zh-CN" altLang="en-US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6C305C-BB57-4D70-8A60-41CC198E2D86}"/>
              </a:ext>
            </a:extLst>
          </p:cNvPr>
          <p:cNvSpPr txBox="1"/>
          <p:nvPr/>
        </p:nvSpPr>
        <p:spPr>
          <a:xfrm>
            <a:off x="5641384" y="4121665"/>
            <a:ext cx="5145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长链非编码 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lncRNA</a:t>
            </a:r>
          </a:p>
          <a:p>
            <a:endParaRPr lang="en-US" altLang="zh-CN" sz="24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短链非编码 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siRNA, miRNA, </a:t>
            </a:r>
            <a:r>
              <a:rPr lang="en-US" altLang="zh-CN" sz="2400" dirty="0" err="1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piRNA</a:t>
            </a:r>
            <a:endParaRPr lang="zh-CN" altLang="en-US" sz="24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1223CB-F1EF-43FF-AA76-5F3639973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72" y="1621777"/>
            <a:ext cx="10366684" cy="507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0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80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2019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>
            <a:extLst>
              <a:ext uri="{FF2B5EF4-FFF2-40B4-BE49-F238E27FC236}">
                <a16:creationId xmlns:a16="http://schemas.microsoft.com/office/drawing/2014/main" id="{D105BA95-D692-4012-B131-4C67876EBCB2}"/>
              </a:ext>
            </a:extLst>
          </p:cNvPr>
          <p:cNvSpPr txBox="1"/>
          <p:nvPr/>
        </p:nvSpPr>
        <p:spPr>
          <a:xfrm>
            <a:off x="2480516" y="49437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什么是小</a:t>
            </a:r>
            <a:r>
              <a:rPr lang="en-US" altLang="zh-CN" sz="28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RNA(small RNA)</a:t>
            </a:r>
            <a:endParaRPr lang="zh-CN" altLang="en-US" sz="28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A0F60ED-F688-4C2A-8279-8B64C3E902F5}"/>
              </a:ext>
            </a:extLst>
          </p:cNvPr>
          <p:cNvSpPr txBox="1"/>
          <p:nvPr/>
        </p:nvSpPr>
        <p:spPr>
          <a:xfrm>
            <a:off x="449296" y="1860314"/>
            <a:ext cx="11006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Small </a:t>
            </a:r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tooltip="RN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RNA</a:t>
            </a:r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are &lt;200 </a:t>
            </a:r>
            <a:r>
              <a:rPr lang="en-US" altLang="zh-CN" sz="2400" b="1" dirty="0" err="1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nt</a:t>
            </a:r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tooltip="Nucleot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nucleotide</a:t>
            </a:r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in length, and are usually </a:t>
            </a:r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 tooltip="Non-coding RN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non-coding RNA</a:t>
            </a:r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molecules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96AC318-25AC-4A4A-8E38-9FBD8B6C18DB}"/>
              </a:ext>
            </a:extLst>
          </p:cNvPr>
          <p:cNvSpPr txBox="1"/>
          <p:nvPr/>
        </p:nvSpPr>
        <p:spPr>
          <a:xfrm>
            <a:off x="449296" y="3068723"/>
            <a:ext cx="112130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Small RNA</a:t>
            </a:r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 tooltip="MicroRN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microRNA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(miRNA)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 tooltip="Piwi-interacting RN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Piwi-interacting RNA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(</a:t>
            </a:r>
            <a:r>
              <a:rPr lang="en-US" altLang="zh-CN" sz="2400" dirty="0" err="1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piRNA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 tooltip="Small interfering RN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small interfering RNA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(siRNA)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 tooltip="Small nucleolar RN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small nucleolar RNA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(snoRNAs)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tRNA-derived small RNA (</a:t>
            </a:r>
            <a:r>
              <a:rPr lang="en-US" altLang="zh-CN" sz="2400" dirty="0" err="1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tsRNA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400" baseline="300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[9]</a:t>
            </a:r>
            <a:endParaRPr lang="en-US" altLang="zh-CN" sz="24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small rDNA-derived RNA (</a:t>
            </a:r>
            <a:r>
              <a:rPr lang="en-US" altLang="zh-CN" sz="2400" dirty="0" err="1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srRNA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400" baseline="300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[10]</a:t>
            </a:r>
            <a:endParaRPr lang="en-US" altLang="zh-CN" sz="24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 tooltip="Small nuclear RN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small nuclear RNA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also commonly referred to as U-RNA</a:t>
            </a:r>
          </a:p>
        </p:txBody>
      </p:sp>
    </p:spTree>
    <p:extLst>
      <p:ext uri="{BB962C8B-B14F-4D97-AF65-F5344CB8AC3E}">
        <p14:creationId xmlns:p14="http://schemas.microsoft.com/office/powerpoint/2010/main" val="56397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80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2019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>
            <a:extLst>
              <a:ext uri="{FF2B5EF4-FFF2-40B4-BE49-F238E27FC236}">
                <a16:creationId xmlns:a16="http://schemas.microsoft.com/office/drawing/2014/main" id="{D105BA95-D692-4012-B131-4C67876EBCB2}"/>
              </a:ext>
            </a:extLst>
          </p:cNvPr>
          <p:cNvSpPr txBox="1"/>
          <p:nvPr/>
        </p:nvSpPr>
        <p:spPr>
          <a:xfrm>
            <a:off x="2364536" y="496067"/>
            <a:ext cx="8330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microRNA</a:t>
            </a:r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的基本定义</a:t>
            </a:r>
            <a:endParaRPr lang="zh-CN" altLang="en-US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AA06C35-B412-4973-95A8-4BB33EE0170A}"/>
              </a:ext>
            </a:extLst>
          </p:cNvPr>
          <p:cNvSpPr txBox="1"/>
          <p:nvPr/>
        </p:nvSpPr>
        <p:spPr>
          <a:xfrm>
            <a:off x="592692" y="1662536"/>
            <a:ext cx="95741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microRNA(</a:t>
            </a:r>
            <a:r>
              <a:rPr lang="zh-CN" altLang="en-US" sz="20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tooltip="缩写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缩写</a:t>
            </a:r>
            <a:r>
              <a:rPr lang="zh-CN" altLang="en-US" sz="20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miRNA</a:t>
            </a:r>
            <a:r>
              <a:rPr lang="zh-CN" altLang="en-US" sz="20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）又译微核糖核酸，是</a:t>
            </a:r>
            <a:r>
              <a:rPr lang="zh-CN" altLang="en-US" sz="20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tooltip="真核生物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真核生物</a:t>
            </a:r>
            <a:r>
              <a:rPr lang="zh-CN" altLang="en-US" sz="20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中广泛存在的一种长约</a:t>
            </a:r>
            <a:r>
              <a:rPr lang="en-US" altLang="zh-CN" sz="20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0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0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0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0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 tooltip="核苷酸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核苷酸</a:t>
            </a:r>
            <a:r>
              <a:rPr lang="zh-CN" altLang="en-US" sz="20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 tooltip="核糖核酸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核糖核酸</a:t>
            </a:r>
            <a:r>
              <a:rPr lang="zh-CN" altLang="en-US" sz="20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RNA</a:t>
            </a:r>
            <a:r>
              <a:rPr lang="zh-CN" altLang="en-US" sz="20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）分子</a:t>
            </a:r>
            <a:endParaRPr lang="en-US" altLang="zh-CN" sz="20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miRNA</a:t>
            </a:r>
            <a:r>
              <a:rPr lang="zh-CN" altLang="en-US" sz="20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来自一些从</a:t>
            </a:r>
            <a:r>
              <a:rPr lang="en-US" altLang="zh-CN" sz="20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 tooltip="DN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DNA</a:t>
            </a:r>
            <a:r>
              <a:rPr lang="zh-CN" altLang="en-US" sz="20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 tooltip="转录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转录</a:t>
            </a:r>
            <a:r>
              <a:rPr lang="zh-CN" altLang="en-US" sz="20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而来，但无法进一步</a:t>
            </a:r>
            <a:r>
              <a:rPr lang="zh-CN" altLang="en-US" sz="20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 tooltip="翻译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翻译</a:t>
            </a:r>
            <a:r>
              <a:rPr lang="zh-CN" altLang="en-US" sz="20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r>
              <a:rPr lang="zh-CN" altLang="en-US" sz="20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 tooltip="蛋白质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蛋白质</a:t>
            </a:r>
            <a:r>
              <a:rPr lang="zh-CN" altLang="en-US" sz="20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RNA</a:t>
            </a:r>
            <a:r>
              <a:rPr lang="zh-CN" altLang="en-US" sz="20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（属于</a:t>
            </a:r>
            <a:r>
              <a:rPr lang="zh-CN" altLang="en-US" sz="20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 tooltip="非编码RN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非编码</a:t>
            </a:r>
            <a:r>
              <a:rPr lang="en-US" altLang="zh-CN" sz="20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 tooltip="非编码RN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RNA</a:t>
            </a:r>
            <a:r>
              <a:rPr lang="zh-CN" altLang="en-US" sz="20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miRNA</a:t>
            </a:r>
            <a:r>
              <a:rPr lang="zh-CN" altLang="en-US" sz="20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通过与目标</a:t>
            </a:r>
            <a:r>
              <a:rPr lang="zh-CN" altLang="en-US" sz="20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 tooltip="信使核糖核酸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信使核糖核酸</a:t>
            </a:r>
            <a:r>
              <a:rPr lang="zh-CN" altLang="en-US" sz="20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mRNA</a:t>
            </a:r>
            <a:r>
              <a:rPr lang="zh-CN" altLang="en-US" sz="20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）结合，进而抑制</a:t>
            </a:r>
            <a:r>
              <a:rPr lang="zh-CN" altLang="en-US" sz="20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 tooltip="转录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转录</a:t>
            </a:r>
            <a:r>
              <a:rPr lang="zh-CN" altLang="en-US" sz="20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后的</a:t>
            </a:r>
            <a:r>
              <a:rPr lang="zh-CN" altLang="en-US" sz="20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 tooltip="基因表达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基因表达</a:t>
            </a:r>
            <a:r>
              <a:rPr lang="zh-CN" altLang="en-US" sz="20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，在调控基因表达、</a:t>
            </a:r>
            <a:r>
              <a:rPr lang="zh-CN" altLang="en-US" sz="20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 tooltip="细胞周期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细胞周期</a:t>
            </a:r>
            <a:r>
              <a:rPr lang="zh-CN" altLang="en-US" sz="20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、生物体发育时序等方面起重要作用。在动物中，一个微</a:t>
            </a:r>
            <a:r>
              <a:rPr lang="en-US" altLang="zh-CN" sz="20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RNA</a:t>
            </a:r>
            <a:r>
              <a:rPr lang="zh-CN" altLang="en-US" sz="20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通常可以调控数十个基因。</a:t>
            </a:r>
          </a:p>
        </p:txBody>
      </p:sp>
    </p:spTree>
    <p:extLst>
      <p:ext uri="{BB962C8B-B14F-4D97-AF65-F5344CB8AC3E}">
        <p14:creationId xmlns:p14="http://schemas.microsoft.com/office/powerpoint/2010/main" val="2276106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746249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827211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>
            <a:extLst>
              <a:ext uri="{FF2B5EF4-FFF2-40B4-BE49-F238E27FC236}">
                <a16:creationId xmlns:a16="http://schemas.microsoft.com/office/drawing/2014/main" id="{D105BA95-D692-4012-B131-4C67876EBCB2}"/>
              </a:ext>
            </a:extLst>
          </p:cNvPr>
          <p:cNvSpPr txBox="1"/>
          <p:nvPr/>
        </p:nvSpPr>
        <p:spPr>
          <a:xfrm>
            <a:off x="338824" y="186101"/>
            <a:ext cx="8330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microRNA</a:t>
            </a:r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的合成机制</a:t>
            </a:r>
            <a:endParaRPr lang="zh-CN" altLang="en-US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04DE06-7B65-4F98-9ADF-E2F35B23F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88" y="908173"/>
            <a:ext cx="5250898" cy="592197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CA3610A-0952-4447-A5BD-7A3385A8FC97}"/>
              </a:ext>
            </a:extLst>
          </p:cNvPr>
          <p:cNvSpPr txBox="1"/>
          <p:nvPr/>
        </p:nvSpPr>
        <p:spPr>
          <a:xfrm>
            <a:off x="6096000" y="1137142"/>
            <a:ext cx="561038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miRNA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是从初级转录本（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primary transcript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）出来的，也就是</a:t>
            </a:r>
            <a:r>
              <a:rPr lang="en-US" altLang="zh-CN" sz="2400" b="1" dirty="0" err="1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</a:t>
            </a:r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-miRNA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400" b="1" dirty="0" err="1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</a:t>
            </a:r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-miRNA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长度大约为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300~1000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个碱基</a:t>
            </a:r>
            <a:endParaRPr lang="en-US" altLang="zh-CN" sz="24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</a:t>
            </a:r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-miRNA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经过一次加工后，成为称为</a:t>
            </a:r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pre-miRNA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的茎环结构（即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microRNA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前体），长度大约为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70~90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个碱基</a:t>
            </a:r>
            <a:endParaRPr lang="en-US" altLang="zh-CN" sz="24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pre-miRNA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再经过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Dicer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酶酶切后，双链解链，成为长约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21~23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碱基的成熟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miRNA(</a:t>
            </a:r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mature miRNA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2464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746249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827211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>
            <a:extLst>
              <a:ext uri="{FF2B5EF4-FFF2-40B4-BE49-F238E27FC236}">
                <a16:creationId xmlns:a16="http://schemas.microsoft.com/office/drawing/2014/main" id="{D105BA95-D692-4012-B131-4C67876EBCB2}"/>
              </a:ext>
            </a:extLst>
          </p:cNvPr>
          <p:cNvSpPr txBox="1"/>
          <p:nvPr/>
        </p:nvSpPr>
        <p:spPr>
          <a:xfrm>
            <a:off x="338824" y="186101"/>
            <a:ext cx="8330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microRNA</a:t>
            </a:r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的命名规则</a:t>
            </a:r>
            <a:endParaRPr lang="zh-CN" altLang="en-US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A3610A-0952-4447-A5BD-7A3385A8FC97}"/>
              </a:ext>
            </a:extLst>
          </p:cNvPr>
          <p:cNvSpPr txBox="1"/>
          <p:nvPr/>
        </p:nvSpPr>
        <p:spPr>
          <a:xfrm>
            <a:off x="338824" y="1137142"/>
            <a:ext cx="113675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miR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前缀后面所跟着的数字，代表命名的顺序，比如，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miR-124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miR-456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发现得早</a:t>
            </a:r>
            <a:endParaRPr lang="en-US" altLang="zh-CN" sz="24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400" dirty="0" err="1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miR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-”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代表成熟的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miRNA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、“</a:t>
            </a:r>
            <a:r>
              <a:rPr lang="en-US" altLang="zh-CN" sz="2400" dirty="0" err="1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mir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-”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pre-miRNA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-miRNA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、“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MIR”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代表编码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miRNA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的基因</a:t>
            </a:r>
            <a:endParaRPr lang="en-US" altLang="zh-CN" sz="24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miRNA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几乎全是独一的编码顺序，但对于拥有一两个碱基不同的则会被标上字母以示，例如，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miR-124a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miR-124b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前缀的三个字母代表了不同的种族来源，例如，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hsa-miR-194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miRNA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来源于人类，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oar-miR-124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来源于绵羊</a:t>
            </a:r>
          </a:p>
        </p:txBody>
      </p:sp>
    </p:spTree>
    <p:extLst>
      <p:ext uri="{BB962C8B-B14F-4D97-AF65-F5344CB8AC3E}">
        <p14:creationId xmlns:p14="http://schemas.microsoft.com/office/powerpoint/2010/main" val="31083928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791</Words>
  <Application>Microsoft Office PowerPoint</Application>
  <PresentationFormat>宽屏</PresentationFormat>
  <Paragraphs>154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Simsun</vt:lpstr>
      <vt:lpstr>微软雅黑</vt:lpstr>
      <vt:lpstr>Agency FB</vt:lpstr>
      <vt:lpstr>Arial</vt:lpstr>
      <vt:lpstr>Calibri</vt:lpstr>
      <vt:lpstr>Calibri Light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Administrator</cp:lastModifiedBy>
  <cp:revision>908</cp:revision>
  <dcterms:created xsi:type="dcterms:W3CDTF">2017-02-19T15:11:46Z</dcterms:created>
  <dcterms:modified xsi:type="dcterms:W3CDTF">2019-09-22T10:44:24Z</dcterms:modified>
</cp:coreProperties>
</file>