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28"/>
  </p:handoutMasterIdLst>
  <p:sldIdLst>
    <p:sldId id="320" r:id="rId4"/>
    <p:sldId id="259" r:id="rId5"/>
    <p:sldId id="261" r:id="rId7"/>
    <p:sldId id="263" r:id="rId8"/>
    <p:sldId id="269" r:id="rId9"/>
    <p:sldId id="264" r:id="rId10"/>
    <p:sldId id="277" r:id="rId11"/>
    <p:sldId id="278" r:id="rId12"/>
    <p:sldId id="279" r:id="rId13"/>
    <p:sldId id="302" r:id="rId14"/>
    <p:sldId id="293" r:id="rId15"/>
    <p:sldId id="292" r:id="rId16"/>
    <p:sldId id="256" r:id="rId17"/>
    <p:sldId id="280" r:id="rId18"/>
    <p:sldId id="281" r:id="rId19"/>
    <p:sldId id="283" r:id="rId20"/>
    <p:sldId id="284" r:id="rId21"/>
    <p:sldId id="286" r:id="rId22"/>
    <p:sldId id="282" r:id="rId23"/>
    <p:sldId id="288" r:id="rId24"/>
    <p:sldId id="287" r:id="rId25"/>
    <p:sldId id="295" r:id="rId26"/>
    <p:sldId id="32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32"/>
        <p:guide pos="38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30.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这篇文献是</a:t>
            </a:r>
            <a:r>
              <a:rPr lang="zh-CN" altLang="en-US">
                <a:sym typeface="+mn-ea"/>
              </a:rPr>
              <a:t>利用</a:t>
            </a:r>
            <a:r>
              <a:rPr lang="zh-CN" altLang="en-US"/>
              <a:t>基因在</a:t>
            </a:r>
            <a:r>
              <a:rPr lang="en-US" altLang="zh-CN"/>
              <a:t>GO term</a:t>
            </a:r>
            <a:r>
              <a:rPr lang="zh-CN" altLang="en-US"/>
              <a:t>、</a:t>
            </a:r>
            <a:r>
              <a:rPr lang="en-US" altLang="zh-CN"/>
              <a:t>KEGGpathway</a:t>
            </a:r>
            <a:r>
              <a:rPr lang="zh-CN" altLang="en-US"/>
              <a:t>的富集情况来预测鉴定是否是必需基因</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62860B4-ECD6-40F5-87CC-D89F5459C06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C14F829-7D6D-4869-8EF0-6CC354AE254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4.sv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5.sv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6.sv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7.sv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image" Target="../media/image8.svg"/><Relationship Id="rId3" Type="http://schemas.openxmlformats.org/officeDocument/2006/relationships/image" Target="../media/image20.png"/><Relationship Id="rId2" Type="http://schemas.openxmlformats.org/officeDocument/2006/relationships/hyperlink" Target="https://journals.plos.org/plosone/article?id=10.1371/journal.pone.0184129" TargetMode="Externa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25.wmf"/><Relationship Id="rId7" Type="http://schemas.openxmlformats.org/officeDocument/2006/relationships/oleObject" Target="../embeddings/oleObject3.bin"/><Relationship Id="rId6" Type="http://schemas.openxmlformats.org/officeDocument/2006/relationships/image" Target="../media/image24.wmf"/><Relationship Id="rId5" Type="http://schemas.openxmlformats.org/officeDocument/2006/relationships/oleObject" Target="../embeddings/oleObject2.bin"/><Relationship Id="rId4" Type="http://schemas.openxmlformats.org/officeDocument/2006/relationships/image" Target="../media/image23.wmf"/><Relationship Id="rId3" Type="http://schemas.openxmlformats.org/officeDocument/2006/relationships/oleObject" Target="../embeddings/oleObject1.bin"/><Relationship Id="rId26" Type="http://schemas.openxmlformats.org/officeDocument/2006/relationships/notesSlide" Target="../notesSlides/notesSlide15.xml"/><Relationship Id="rId25" Type="http://schemas.openxmlformats.org/officeDocument/2006/relationships/vmlDrawing" Target="../drawings/vmlDrawing1.vml"/><Relationship Id="rId24" Type="http://schemas.openxmlformats.org/officeDocument/2006/relationships/slideLayout" Target="../slideLayouts/slideLayout2.xml"/><Relationship Id="rId23" Type="http://schemas.openxmlformats.org/officeDocument/2006/relationships/tags" Target="../tags/tag76.xml"/><Relationship Id="rId22" Type="http://schemas.openxmlformats.org/officeDocument/2006/relationships/oleObject" Target="../embeddings/oleObject10.bin"/><Relationship Id="rId21" Type="http://schemas.openxmlformats.org/officeDocument/2006/relationships/oleObject" Target="../embeddings/oleObject9.bin"/><Relationship Id="rId20" Type="http://schemas.openxmlformats.org/officeDocument/2006/relationships/image" Target="../media/image9.svg"/><Relationship Id="rId2" Type="http://schemas.openxmlformats.org/officeDocument/2006/relationships/image" Target="../media/image22.png"/><Relationship Id="rId19" Type="http://schemas.openxmlformats.org/officeDocument/2006/relationships/image" Target="../media/image31.png"/><Relationship Id="rId18" Type="http://schemas.openxmlformats.org/officeDocument/2006/relationships/oleObject" Target="../embeddings/oleObject8.bin"/><Relationship Id="rId17" Type="http://schemas.openxmlformats.org/officeDocument/2006/relationships/oleObject" Target="../embeddings/oleObject7.bin"/><Relationship Id="rId16" Type="http://schemas.openxmlformats.org/officeDocument/2006/relationships/oleObject" Target="../embeddings/oleObject6.bin"/><Relationship Id="rId15" Type="http://schemas.openxmlformats.org/officeDocument/2006/relationships/image" Target="../media/image30.wmf"/><Relationship Id="rId14" Type="http://schemas.openxmlformats.org/officeDocument/2006/relationships/oleObject" Target="../embeddings/oleObject5.bin"/><Relationship Id="rId13" Type="http://schemas.openxmlformats.org/officeDocument/2006/relationships/image" Target="../media/image29.png"/><Relationship Id="rId12" Type="http://schemas.openxmlformats.org/officeDocument/2006/relationships/image" Target="../media/image28.png"/><Relationship Id="rId11" Type="http://schemas.openxmlformats.org/officeDocument/2006/relationships/image" Target="../media/image27.png"/><Relationship Id="rId10" Type="http://schemas.openxmlformats.org/officeDocument/2006/relationships/image" Target="../media/image26.wmf"/><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xml"/><Relationship Id="rId7" Type="http://schemas.openxmlformats.org/officeDocument/2006/relationships/tags" Target="../tags/tag77.xml"/><Relationship Id="rId6" Type="http://schemas.openxmlformats.org/officeDocument/2006/relationships/image" Target="../media/image10.sv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11.svg"/><Relationship Id="rId2" Type="http://schemas.openxmlformats.org/officeDocument/2006/relationships/image" Target="../media/image38.png"/><Relationship Id="rId11" Type="http://schemas.openxmlformats.org/officeDocument/2006/relationships/notesSlide" Target="../notesSlides/notesSlide17.xml"/><Relationship Id="rId10" Type="http://schemas.openxmlformats.org/officeDocument/2006/relationships/slideLayout" Target="../slideLayouts/slideLayout2.xml"/><Relationship Id="rId1" Type="http://schemas.openxmlformats.org/officeDocument/2006/relationships/image" Target="../media/image37.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79.xml"/><Relationship Id="rId3" Type="http://schemas.openxmlformats.org/officeDocument/2006/relationships/image" Target="../media/image12.svg"/><Relationship Id="rId2" Type="http://schemas.openxmlformats.org/officeDocument/2006/relationships/image" Target="../media/image45.png"/><Relationship Id="rId1"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47.png"/><Relationship Id="rId1" Type="http://schemas.openxmlformats.org/officeDocument/2006/relationships/image" Target="../media/image4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48.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xml"/><Relationship Id="rId7" Type="http://schemas.openxmlformats.org/officeDocument/2006/relationships/tags" Target="../tags/tag82.xml"/><Relationship Id="rId6" Type="http://schemas.openxmlformats.org/officeDocument/2006/relationships/image" Target="../media/image10.svg"/><Relationship Id="rId5" Type="http://schemas.openxmlformats.org/officeDocument/2006/relationships/image" Target="../media/image36.png"/><Relationship Id="rId4" Type="http://schemas.openxmlformats.org/officeDocument/2006/relationships/image" Target="../media/image13.svg"/><Relationship Id="rId3" Type="http://schemas.openxmlformats.org/officeDocument/2006/relationships/image" Target="../media/image49.png"/><Relationship Id="rId2" Type="http://schemas.openxmlformats.org/officeDocument/2006/relationships/image" Target="../media/image6.sv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1.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image" Target="../media/image2.sv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3.sv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文本框 1"/>
          <p:cNvSpPr txBox="1"/>
          <p:nvPr/>
        </p:nvSpPr>
        <p:spPr>
          <a:xfrm>
            <a:off x="6456680" y="2580640"/>
            <a:ext cx="4267200" cy="2091690"/>
          </a:xfrm>
          <a:prstGeom prst="rect">
            <a:avLst/>
          </a:prstGeom>
          <a:noFill/>
        </p:spPr>
        <p:txBody>
          <a:bodyPr wrap="square" rtlCol="0">
            <a:spAutoFit/>
          </a:bodyPr>
          <a:p>
            <a:pPr algn="ctr"/>
            <a:r>
              <a:rPr lang="zh-CN" altLang="en-US" sz="4000"/>
              <a:t>第四次分享</a:t>
            </a:r>
            <a:endParaRPr lang="zh-CN" altLang="en-US"/>
          </a:p>
          <a:p>
            <a:endParaRPr lang="zh-CN" altLang="en-US"/>
          </a:p>
          <a:p>
            <a:endParaRPr lang="zh-CN" altLang="en-US"/>
          </a:p>
          <a:p>
            <a:endParaRPr lang="zh-CN" altLang="en-US"/>
          </a:p>
          <a:p>
            <a:endParaRPr lang="zh-CN" altLang="en-US"/>
          </a:p>
          <a:p>
            <a:r>
              <a:rPr lang="zh-CN" altLang="en-US"/>
              <a:t>汇报人：张晓晓</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2810" y="1619885"/>
            <a:ext cx="10405745" cy="3415030"/>
          </a:xfrm>
          <a:prstGeom prst="rect">
            <a:avLst/>
          </a:prstGeom>
          <a:noFill/>
        </p:spPr>
        <p:txBody>
          <a:bodyPr wrap="square" rtlCol="0" anchor="t">
            <a:spAutoFit/>
          </a:bodyPr>
          <a:p>
            <a:pPr>
              <a:lnSpc>
                <a:spcPct val="150000"/>
              </a:lnSpc>
            </a:pPr>
            <a:r>
              <a:rPr lang="zh-CN" altLang="en-US" sz="2400">
                <a:solidFill>
                  <a:srgbClr val="FF0000"/>
                </a:solidFill>
              </a:rPr>
              <a:t>For the long-term evolutionary features </a:t>
            </a:r>
            <a:endParaRPr lang="zh-CN" altLang="en-US" sz="2400">
              <a:solidFill>
                <a:srgbClr val="FF0000"/>
              </a:solidFill>
            </a:endParaRPr>
          </a:p>
          <a:p>
            <a:pPr>
              <a:lnSpc>
                <a:spcPct val="150000"/>
              </a:lnSpc>
            </a:pPr>
            <a:r>
              <a:rPr lang="zh-CN" altLang="en-US" sz="2400"/>
              <a:t>(1) evolutionary rates</a:t>
            </a:r>
            <a:r>
              <a:rPr lang="en-US" altLang="zh-CN" sz="2400"/>
              <a:t>:</a:t>
            </a:r>
            <a:r>
              <a:rPr lang="zh-CN" altLang="en-US" sz="2400"/>
              <a:t> </a:t>
            </a:r>
            <a:r>
              <a:rPr lang="zh-CN" altLang="en-US" sz="2400">
                <a:sym typeface="+mn-ea"/>
              </a:rPr>
              <a:t>human </a:t>
            </a:r>
            <a:r>
              <a:rPr lang="en-US" altLang="zh-CN" sz="2400">
                <a:sym typeface="+mn-ea"/>
              </a:rPr>
              <a:t>EG &gt; </a:t>
            </a:r>
            <a:r>
              <a:rPr lang="zh-CN" altLang="en-US" sz="2400"/>
              <a:t>human </a:t>
            </a:r>
            <a:r>
              <a:rPr lang="en-US" altLang="zh-CN" sz="2400"/>
              <a:t>HG</a:t>
            </a:r>
            <a:endParaRPr lang="en-US" altLang="zh-CN" sz="2400"/>
          </a:p>
          <a:p>
            <a:pPr>
              <a:lnSpc>
                <a:spcPct val="150000"/>
              </a:lnSpc>
            </a:pPr>
            <a:r>
              <a:rPr lang="zh-CN" altLang="en-US" sz="2400"/>
              <a:t>(2) protein sequence identities </a:t>
            </a:r>
            <a:r>
              <a:rPr lang="en-US" altLang="zh-CN" sz="2400"/>
              <a:t>: </a:t>
            </a:r>
            <a:r>
              <a:rPr lang="zh-CN" altLang="en-US" sz="2400">
                <a:sym typeface="+mn-ea"/>
              </a:rPr>
              <a:t>human </a:t>
            </a:r>
            <a:r>
              <a:rPr lang="en-US" altLang="zh-CN" sz="2400">
                <a:sym typeface="+mn-ea"/>
              </a:rPr>
              <a:t>EG</a:t>
            </a:r>
            <a:r>
              <a:rPr lang="zh-CN" altLang="en-US" sz="2400">
                <a:sym typeface="+mn-ea"/>
              </a:rPr>
              <a:t> had </a:t>
            </a:r>
            <a:r>
              <a:rPr lang="en-US" altLang="zh-CN" sz="2400">
                <a:sym typeface="+mn-ea"/>
              </a:rPr>
              <a:t>&lt; </a:t>
            </a:r>
            <a:r>
              <a:rPr lang="zh-CN" altLang="en-US" sz="2400"/>
              <a:t>human </a:t>
            </a:r>
            <a:r>
              <a:rPr lang="en-US" altLang="zh-CN" sz="2400"/>
              <a:t>HG </a:t>
            </a:r>
            <a:endParaRPr lang="en-US" altLang="zh-CN" sz="2400"/>
          </a:p>
          <a:p>
            <a:pPr>
              <a:lnSpc>
                <a:spcPct val="150000"/>
              </a:lnSpc>
            </a:pPr>
            <a:r>
              <a:rPr lang="zh-CN" altLang="en-US" sz="2400">
                <a:solidFill>
                  <a:srgbClr val="FF0000"/>
                </a:solidFill>
              </a:rPr>
              <a:t>For the short-term evolutionary characteristics</a:t>
            </a:r>
            <a:endParaRPr lang="zh-CN" altLang="en-US" sz="2400">
              <a:solidFill>
                <a:srgbClr val="FF0000"/>
              </a:solidFill>
            </a:endParaRPr>
          </a:p>
          <a:p>
            <a:pPr>
              <a:lnSpc>
                <a:spcPct val="150000"/>
              </a:lnSpc>
            </a:pPr>
            <a:r>
              <a:rPr lang="en-US" altLang="zh-CN" sz="2400">
                <a:sym typeface="+mn-ea"/>
              </a:rPr>
              <a:t>(3) </a:t>
            </a:r>
            <a:r>
              <a:rPr lang="zh-CN" altLang="en-US" sz="2400">
                <a:sym typeface="+mn-ea"/>
              </a:rPr>
              <a:t>SNP densities </a:t>
            </a:r>
            <a:r>
              <a:rPr lang="en-US" altLang="zh-CN" sz="2400">
                <a:sym typeface="+mn-ea"/>
              </a:rPr>
              <a:t>: </a:t>
            </a:r>
            <a:r>
              <a:rPr lang="zh-CN" altLang="en-US" sz="2400"/>
              <a:t>human </a:t>
            </a:r>
            <a:r>
              <a:rPr lang="en-US" altLang="zh-CN" sz="2400"/>
              <a:t>EG</a:t>
            </a:r>
            <a:r>
              <a:rPr lang="zh-CN" altLang="en-US" sz="2400"/>
              <a:t> </a:t>
            </a:r>
            <a:r>
              <a:rPr lang="en-US" altLang="zh-CN" sz="2400"/>
              <a:t>&gt; </a:t>
            </a:r>
            <a:r>
              <a:rPr lang="zh-CN" altLang="en-US" sz="2400">
                <a:sym typeface="+mn-ea"/>
              </a:rPr>
              <a:t>human </a:t>
            </a:r>
            <a:r>
              <a:rPr lang="en-US" altLang="zh-CN" sz="2400">
                <a:sym typeface="+mn-ea"/>
              </a:rPr>
              <a:t>HG </a:t>
            </a:r>
            <a:endParaRPr lang="en-US" altLang="zh-CN" sz="2400">
              <a:sym typeface="+mn-ea"/>
            </a:endParaRPr>
          </a:p>
          <a:p>
            <a:pPr>
              <a:lnSpc>
                <a:spcPct val="150000"/>
              </a:lnSpc>
            </a:pPr>
            <a:r>
              <a:rPr lang="en-US" altLang="zh-CN" sz="2400"/>
              <a:t>(4) </a:t>
            </a:r>
            <a:r>
              <a:rPr lang="zh-CN" altLang="en-US" sz="2400"/>
              <a:t>LD degrees </a:t>
            </a:r>
            <a:r>
              <a:rPr lang="en-US" altLang="zh-CN" sz="2400"/>
              <a:t>: </a:t>
            </a:r>
            <a:r>
              <a:rPr lang="en-US" altLang="zh-CN" sz="2400">
                <a:sym typeface="+mn-ea"/>
              </a:rPr>
              <a:t> </a:t>
            </a:r>
            <a:r>
              <a:rPr lang="zh-CN" altLang="en-US" sz="2400">
                <a:sym typeface="+mn-ea"/>
              </a:rPr>
              <a:t>human </a:t>
            </a:r>
            <a:r>
              <a:rPr lang="en-US" altLang="zh-CN" sz="2400">
                <a:sym typeface="+mn-ea"/>
              </a:rPr>
              <a:t>EG</a:t>
            </a:r>
            <a:r>
              <a:rPr lang="zh-CN" altLang="en-US" sz="2400">
                <a:sym typeface="+mn-ea"/>
              </a:rPr>
              <a:t> had </a:t>
            </a:r>
            <a:r>
              <a:rPr lang="en-US" altLang="zh-CN" sz="2400">
                <a:sym typeface="+mn-ea"/>
              </a:rPr>
              <a:t>&lt; </a:t>
            </a:r>
            <a:r>
              <a:rPr lang="zh-CN" altLang="en-US" sz="2400">
                <a:sym typeface="+mn-ea"/>
              </a:rPr>
              <a:t>human </a:t>
            </a:r>
            <a:r>
              <a:rPr lang="en-US" altLang="zh-CN" sz="2400">
                <a:sym typeface="+mn-ea"/>
              </a:rPr>
              <a:t>HG </a:t>
            </a:r>
            <a:endParaRPr lang="zh-CN" altLang="en-US" sz="2400"/>
          </a:p>
        </p:txBody>
      </p:sp>
      <p:sp>
        <p:nvSpPr>
          <p:cNvPr id="5" name="文本框 4"/>
          <p:cNvSpPr txBox="1"/>
          <p:nvPr/>
        </p:nvSpPr>
        <p:spPr>
          <a:xfrm>
            <a:off x="1167130" y="395605"/>
            <a:ext cx="6804025" cy="645160"/>
          </a:xfrm>
          <a:prstGeom prst="rect">
            <a:avLst/>
          </a:prstGeom>
          <a:noFill/>
        </p:spPr>
        <p:txBody>
          <a:bodyPr wrap="square" rtlCol="0">
            <a:spAutoFit/>
          </a:bodyPr>
          <a:p>
            <a:r>
              <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EG       HG</a:t>
            </a:r>
            <a:endPar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pic>
        <p:nvPicPr>
          <p:cNvPr id="6" name="图片 5" descr="2004328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016125" y="521335"/>
            <a:ext cx="393065" cy="39306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圆角矩形 17"/>
          <p:cNvSpPr/>
          <p:nvPr/>
        </p:nvSpPr>
        <p:spPr>
          <a:xfrm>
            <a:off x="1450975" y="2931160"/>
            <a:ext cx="3756025" cy="30670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15" name="圆角矩形 14"/>
          <p:cNvSpPr/>
          <p:nvPr/>
        </p:nvSpPr>
        <p:spPr>
          <a:xfrm>
            <a:off x="3225165" y="1241425"/>
            <a:ext cx="5688330" cy="30607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2" name="文本框 1"/>
          <p:cNvSpPr txBox="1"/>
          <p:nvPr/>
        </p:nvSpPr>
        <p:spPr>
          <a:xfrm>
            <a:off x="713740" y="3458210"/>
            <a:ext cx="10603230" cy="2861310"/>
          </a:xfrm>
          <a:prstGeom prst="rect">
            <a:avLst/>
          </a:prstGeom>
          <a:noFill/>
        </p:spPr>
        <p:txBody>
          <a:bodyPr wrap="square" rtlCol="0" anchor="t">
            <a:spAutoFit/>
          </a:bodyPr>
          <a:p>
            <a:endParaRPr lang="zh-CN" altLang="en-US"/>
          </a:p>
          <a:p>
            <a:endParaRPr lang="zh-CN" altLang="en-US"/>
          </a:p>
          <a:p>
            <a:pPr>
              <a:lnSpc>
                <a:spcPct val="150000"/>
              </a:lnSpc>
            </a:pPr>
            <a:r>
              <a:rPr lang="zh-CN" altLang="en-US">
                <a:solidFill>
                  <a:srgbClr val="FF0000"/>
                </a:solidFill>
                <a:sym typeface="+mn-ea"/>
              </a:rPr>
              <a:t>For long-term features </a:t>
            </a:r>
            <a:endParaRPr lang="zh-CN" altLang="en-US">
              <a:sym typeface="+mn-ea"/>
            </a:endParaRPr>
          </a:p>
          <a:p>
            <a:pPr>
              <a:lnSpc>
                <a:spcPct val="150000"/>
              </a:lnSpc>
            </a:pPr>
            <a:r>
              <a:rPr lang="zh-CN" altLang="en-US">
                <a:sym typeface="+mn-ea"/>
              </a:rPr>
              <a:t>                      evolution rate (dN/dS), human orthologs of mouse essential genes </a:t>
            </a:r>
            <a:endParaRPr lang="zh-CN" altLang="en-US">
              <a:sym typeface="+mn-ea"/>
            </a:endParaRPr>
          </a:p>
          <a:p>
            <a:pPr>
              <a:lnSpc>
                <a:spcPct val="150000"/>
              </a:lnSpc>
            </a:pPr>
            <a:r>
              <a:rPr lang="en-US" altLang="zh-CN">
                <a:solidFill>
                  <a:srgbClr val="FF0000"/>
                </a:solidFill>
                <a:sym typeface="+mn-ea"/>
              </a:rPr>
              <a:t>F</a:t>
            </a:r>
            <a:r>
              <a:rPr lang="zh-CN" altLang="en-US">
                <a:solidFill>
                  <a:srgbClr val="FF0000"/>
                </a:solidFill>
                <a:sym typeface="+mn-ea"/>
              </a:rPr>
              <a:t>or short-term features  </a:t>
            </a:r>
            <a:r>
              <a:rPr lang="zh-CN" altLang="en-US">
                <a:sym typeface="+mn-ea"/>
              </a:rPr>
              <a:t> </a:t>
            </a:r>
            <a:endParaRPr lang="zh-CN" altLang="en-US">
              <a:sym typeface="+mn-ea"/>
            </a:endParaRPr>
          </a:p>
          <a:p>
            <a:pPr>
              <a:lnSpc>
                <a:spcPct val="150000"/>
              </a:lnSpc>
            </a:pPr>
            <a:r>
              <a:rPr lang="zh-CN" altLang="en-US">
                <a:sym typeface="+mn-ea"/>
              </a:rPr>
              <a:t>                       the human orthologs of mouse essential genes，</a:t>
            </a:r>
            <a:r>
              <a:rPr lang="zh-CN" altLang="en-US">
                <a:sym typeface="+mn-ea"/>
              </a:rPr>
              <a:t>LD degree    SNP density</a:t>
            </a:r>
            <a:endParaRPr lang="zh-CN" altLang="en-US"/>
          </a:p>
          <a:p>
            <a:endParaRPr lang="zh-CN" altLang="en-US"/>
          </a:p>
          <a:p>
            <a:r>
              <a:rPr lang="en-US" altLang="zh-CN"/>
              <a:t>Its</a:t>
            </a:r>
            <a:r>
              <a:rPr lang="zh-CN" altLang="en-US"/>
              <a:t> </a:t>
            </a:r>
            <a:r>
              <a:rPr lang="zh-CN" altLang="en-US">
                <a:solidFill>
                  <a:srgbClr val="FF0000"/>
                </a:solidFill>
              </a:rPr>
              <a:t>irrationality </a:t>
            </a:r>
            <a:r>
              <a:rPr lang="zh-CN" altLang="en-US"/>
              <a:t>to substitute human orthologs of mouse essential genes for real human essential genes.</a:t>
            </a:r>
            <a:endParaRPr lang="zh-CN" altLang="en-US"/>
          </a:p>
        </p:txBody>
      </p:sp>
      <p:cxnSp>
        <p:nvCxnSpPr>
          <p:cNvPr id="5" name="直接箭头连接符 4"/>
          <p:cNvCxnSpPr/>
          <p:nvPr/>
        </p:nvCxnSpPr>
        <p:spPr>
          <a:xfrm>
            <a:off x="9147175" y="4571365"/>
            <a:ext cx="0" cy="32448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 name="直接箭头连接符 5"/>
          <p:cNvCxnSpPr/>
          <p:nvPr/>
        </p:nvCxnSpPr>
        <p:spPr>
          <a:xfrm>
            <a:off x="8453120" y="5309235"/>
            <a:ext cx="0" cy="32448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 name="直接箭头连接符 6"/>
          <p:cNvCxnSpPr/>
          <p:nvPr/>
        </p:nvCxnSpPr>
        <p:spPr>
          <a:xfrm flipV="1">
            <a:off x="9998075" y="5327650"/>
            <a:ext cx="0" cy="30607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741045" y="503555"/>
            <a:ext cx="11398250" cy="521970"/>
          </a:xfrm>
          <a:prstGeom prst="rect">
            <a:avLst/>
          </a:prstGeom>
          <a:noFill/>
        </p:spPr>
        <p:txBody>
          <a:bodyPr wrap="square" rtlCol="0">
            <a:spAutoFit/>
          </a:bodyPr>
          <a:p>
            <a:r>
              <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rPr>
              <a:t>Human orthologs of mouse essential genes            </a:t>
            </a:r>
            <a:r>
              <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rPr>
              <a:t> Human essential genes</a:t>
            </a:r>
            <a:r>
              <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rPr>
              <a:t> </a:t>
            </a:r>
            <a:endPar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endParaRPr>
          </a:p>
        </p:txBody>
      </p:sp>
      <p:pic>
        <p:nvPicPr>
          <p:cNvPr id="9" name="图片 8" descr="2005180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824980" y="398145"/>
            <a:ext cx="627380" cy="627380"/>
          </a:xfrm>
          <a:prstGeom prst="rect">
            <a:avLst/>
          </a:prstGeom>
        </p:spPr>
      </p:pic>
      <p:sp>
        <p:nvSpPr>
          <p:cNvPr id="11" name="文本框 10"/>
          <p:cNvSpPr txBox="1"/>
          <p:nvPr/>
        </p:nvSpPr>
        <p:spPr>
          <a:xfrm>
            <a:off x="3297555" y="1205230"/>
            <a:ext cx="5849620" cy="368300"/>
          </a:xfrm>
          <a:prstGeom prst="rect">
            <a:avLst/>
          </a:prstGeom>
          <a:noFill/>
        </p:spPr>
        <p:txBody>
          <a:bodyPr wrap="square" rtlCol="0">
            <a:spAutoFit/>
          </a:bodyPr>
          <a:p>
            <a:r>
              <a:rPr lang="en-US" altLang="zh-CN"/>
              <a:t>MGI  </a:t>
            </a:r>
            <a:r>
              <a:rPr lang="zh-CN" altLang="en-US">
                <a:sym typeface="+mn-ea"/>
              </a:rPr>
              <a:t>2981 human orthologs of mouse essential genes</a:t>
            </a:r>
            <a:r>
              <a:rPr lang="en-US" altLang="zh-CN"/>
              <a:t> </a:t>
            </a:r>
            <a:endParaRPr lang="en-US" altLang="zh-CN"/>
          </a:p>
        </p:txBody>
      </p:sp>
      <p:sp>
        <p:nvSpPr>
          <p:cNvPr id="12" name="线形标注 2 11"/>
          <p:cNvSpPr/>
          <p:nvPr/>
        </p:nvSpPr>
        <p:spPr>
          <a:xfrm>
            <a:off x="8913495" y="1768475"/>
            <a:ext cx="2169160" cy="553085"/>
          </a:xfrm>
          <a:prstGeom prst="borderCallout2">
            <a:avLst>
              <a:gd name="adj1" fmla="val 50386"/>
              <a:gd name="adj2" fmla="val -7647"/>
              <a:gd name="adj3" fmla="val 74720"/>
              <a:gd name="adj4" fmla="val -43928"/>
              <a:gd name="adj5" fmla="val 54879"/>
              <a:gd name="adj6" fmla="val -132669"/>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3" name="文本框 12"/>
          <p:cNvSpPr txBox="1"/>
          <p:nvPr/>
        </p:nvSpPr>
        <p:spPr>
          <a:xfrm>
            <a:off x="8913495" y="1910715"/>
            <a:ext cx="2654300" cy="368300"/>
          </a:xfrm>
          <a:prstGeom prst="rect">
            <a:avLst/>
          </a:prstGeom>
          <a:noFill/>
        </p:spPr>
        <p:txBody>
          <a:bodyPr wrap="square" rtlCol="0">
            <a:spAutoFit/>
          </a:bodyPr>
          <a:p>
            <a:r>
              <a:rPr lang="en-US" altLang="zh-CN"/>
              <a:t>-</a:t>
            </a:r>
            <a:r>
              <a:rPr lang="zh-CN" altLang="en-US">
                <a:sym typeface="+mn-ea"/>
              </a:rPr>
              <a:t>758 common genes</a:t>
            </a:r>
            <a:endParaRPr lang="en-US" altLang="zh-CN"/>
          </a:p>
        </p:txBody>
      </p:sp>
      <p:cxnSp>
        <p:nvCxnSpPr>
          <p:cNvPr id="14" name="直接箭头连接符 13"/>
          <p:cNvCxnSpPr/>
          <p:nvPr/>
        </p:nvCxnSpPr>
        <p:spPr>
          <a:xfrm>
            <a:off x="6015355" y="1583690"/>
            <a:ext cx="0" cy="73787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6" name="弧形 15"/>
          <p:cNvSpPr/>
          <p:nvPr/>
        </p:nvSpPr>
        <p:spPr>
          <a:xfrm rot="18960000">
            <a:off x="4377690" y="2411730"/>
            <a:ext cx="3275965" cy="3221990"/>
          </a:xfrm>
          <a:prstGeom prst="arc">
            <a:avLst/>
          </a:prstGeom>
        </p:spPr>
        <p:style>
          <a:lnRef idx="1">
            <a:schemeClr val="accent3"/>
          </a:lnRef>
          <a:fillRef idx="0">
            <a:schemeClr val="accent3"/>
          </a:fillRef>
          <a:effectRef idx="0">
            <a:schemeClr val="accent3"/>
          </a:effectRef>
          <a:fontRef idx="minor">
            <a:schemeClr val="tx1"/>
          </a:fontRef>
        </p:style>
        <p:txBody>
          <a:bodyPr rtlCol="0" anchor="ctr"/>
          <a:p>
            <a:pPr algn="ctr"/>
            <a:endParaRPr lang="zh-CN" altLang="en-US"/>
          </a:p>
        </p:txBody>
      </p:sp>
      <p:sp>
        <p:nvSpPr>
          <p:cNvPr id="17" name="文本框 16"/>
          <p:cNvSpPr txBox="1"/>
          <p:nvPr/>
        </p:nvSpPr>
        <p:spPr>
          <a:xfrm>
            <a:off x="1450975" y="2855595"/>
            <a:ext cx="3756025" cy="368300"/>
          </a:xfrm>
          <a:prstGeom prst="rect">
            <a:avLst/>
          </a:prstGeom>
          <a:noFill/>
        </p:spPr>
        <p:txBody>
          <a:bodyPr wrap="square" rtlCol="0">
            <a:spAutoFit/>
          </a:bodyPr>
          <a:p>
            <a:r>
              <a:rPr lang="zh-CN" altLang="en-US">
                <a:sym typeface="+mn-ea"/>
              </a:rPr>
              <a:t>3046 human housekeeping genes</a:t>
            </a:r>
            <a:r>
              <a:rPr lang="en-US" altLang="zh-CN"/>
              <a:t> </a:t>
            </a:r>
            <a:endParaRPr lang="en-US" altLang="zh-CN"/>
          </a:p>
        </p:txBody>
      </p:sp>
      <p:sp>
        <p:nvSpPr>
          <p:cNvPr id="19" name="圆角矩形 18"/>
          <p:cNvSpPr/>
          <p:nvPr/>
        </p:nvSpPr>
        <p:spPr>
          <a:xfrm>
            <a:off x="6356350" y="2970530"/>
            <a:ext cx="5220970" cy="30670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20" name="文本框 19"/>
          <p:cNvSpPr txBox="1"/>
          <p:nvPr/>
        </p:nvSpPr>
        <p:spPr>
          <a:xfrm>
            <a:off x="6280150" y="2931160"/>
            <a:ext cx="5297170" cy="368300"/>
          </a:xfrm>
          <a:prstGeom prst="rect">
            <a:avLst/>
          </a:prstGeom>
          <a:noFill/>
        </p:spPr>
        <p:txBody>
          <a:bodyPr wrap="square" rtlCol="0">
            <a:spAutoFit/>
          </a:bodyPr>
          <a:p>
            <a:r>
              <a:rPr lang="zh-CN" altLang="en-US">
                <a:sym typeface="+mn-ea"/>
              </a:rPr>
              <a:t>2223 human orthologs of mouse essential genes</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38910" y="2227580"/>
            <a:ext cx="9543415" cy="3046095"/>
          </a:xfrm>
          <a:prstGeom prst="rect">
            <a:avLst/>
          </a:prstGeom>
          <a:noFill/>
        </p:spPr>
        <p:txBody>
          <a:bodyPr wrap="square" rtlCol="0" anchor="t">
            <a:spAutoFit/>
          </a:bodyPr>
          <a:p>
            <a:r>
              <a:rPr lang="en-US" altLang="zh-CN" sz="2400"/>
              <a:t>They </a:t>
            </a:r>
            <a:r>
              <a:rPr lang="zh-CN" altLang="en-US" sz="2400"/>
              <a:t>compared the evolutionary conservation between housekeeping and essential genes.</a:t>
            </a:r>
            <a:endParaRPr lang="zh-CN" altLang="en-US" sz="2400"/>
          </a:p>
          <a:p>
            <a:endParaRPr lang="zh-CN" altLang="en-US" sz="2400"/>
          </a:p>
          <a:p>
            <a:r>
              <a:rPr lang="zh-CN" altLang="en-US" sz="2400"/>
              <a:t>The human housekeeping genes had higher evolutionary conservation than the human essential genes.</a:t>
            </a:r>
            <a:endParaRPr lang="zh-CN" altLang="en-US" sz="2400"/>
          </a:p>
          <a:p>
            <a:endParaRPr lang="zh-CN" altLang="en-US" sz="2400"/>
          </a:p>
          <a:p>
            <a:r>
              <a:rPr lang="zh-CN" altLang="en-US" sz="2400"/>
              <a:t>It is not suitable for simply replacing human essential genes with human orthologs of mouse essential genes.</a:t>
            </a:r>
            <a:endParaRPr lang="zh-CN" altLang="en-US" sz="2400"/>
          </a:p>
        </p:txBody>
      </p:sp>
      <p:sp>
        <p:nvSpPr>
          <p:cNvPr id="5" name="文本框 4"/>
          <p:cNvSpPr txBox="1"/>
          <p:nvPr/>
        </p:nvSpPr>
        <p:spPr>
          <a:xfrm>
            <a:off x="1838325" y="583565"/>
            <a:ext cx="4733925" cy="645160"/>
          </a:xfrm>
          <a:prstGeom prst="rect">
            <a:avLst/>
          </a:prstGeom>
          <a:noFill/>
        </p:spPr>
        <p:txBody>
          <a:bodyPr wrap="square" rtlCol="0">
            <a:spAutoFit/>
          </a:bodyPr>
          <a:p>
            <a:r>
              <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Conclusions</a:t>
            </a:r>
            <a:endPar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pic>
        <p:nvPicPr>
          <p:cNvPr id="8" name="图片 7" descr="472120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4510" y="418465"/>
            <a:ext cx="914400" cy="91440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副标题 4"/>
          <p:cNvSpPr/>
          <p:nvPr>
            <p:ph type="subTitle" idx="1"/>
          </p:nvPr>
        </p:nvSpPr>
        <p:spPr/>
        <p:txBody>
          <a:bodyPr/>
          <a:p>
            <a:endParaRPr lang="zh-CN" altLang="en-US"/>
          </a:p>
        </p:txBody>
      </p:sp>
      <p:pic>
        <p:nvPicPr>
          <p:cNvPr id="6" name="图片 5"/>
          <p:cNvPicPr>
            <a:picLocks noChangeAspect="1"/>
          </p:cNvPicPr>
          <p:nvPr/>
        </p:nvPicPr>
        <p:blipFill>
          <a:blip r:embed="rId1"/>
          <a:srcRect t="21402"/>
          <a:stretch>
            <a:fillRect/>
          </a:stretch>
        </p:blipFill>
        <p:spPr>
          <a:xfrm>
            <a:off x="19050" y="1962785"/>
            <a:ext cx="12190095" cy="4892675"/>
          </a:xfrm>
          <a:prstGeom prst="rect">
            <a:avLst/>
          </a:prstGeom>
        </p:spPr>
      </p:pic>
      <p:pic>
        <p:nvPicPr>
          <p:cNvPr id="2" name="图片 1"/>
          <p:cNvPicPr>
            <a:picLocks noChangeAspect="1"/>
          </p:cNvPicPr>
          <p:nvPr/>
        </p:nvPicPr>
        <p:blipFill>
          <a:blip r:embed="rId2"/>
          <a:stretch>
            <a:fillRect/>
          </a:stretch>
        </p:blipFill>
        <p:spPr>
          <a:xfrm>
            <a:off x="19050" y="140335"/>
            <a:ext cx="12190095" cy="153035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347662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35330" y="622300"/>
            <a:ext cx="914400" cy="914400"/>
          </a:xfrm>
          <a:prstGeom prst="rect">
            <a:avLst/>
          </a:prstGeom>
        </p:spPr>
      </p:pic>
      <p:sp>
        <p:nvSpPr>
          <p:cNvPr id="5" name="文本框 4"/>
          <p:cNvSpPr txBox="1"/>
          <p:nvPr/>
        </p:nvSpPr>
        <p:spPr>
          <a:xfrm>
            <a:off x="381000" y="1722755"/>
            <a:ext cx="11899265" cy="4246245"/>
          </a:xfrm>
          <a:prstGeom prst="rect">
            <a:avLst/>
          </a:prstGeom>
          <a:noFill/>
        </p:spPr>
        <p:txBody>
          <a:bodyPr wrap="square" rtlCol="0" anchor="t">
            <a:spAutoFit/>
          </a:bodyPr>
          <a:p>
            <a:pPr>
              <a:lnSpc>
                <a:spcPct val="150000"/>
              </a:lnSpc>
            </a:pPr>
            <a:r>
              <a:rPr lang="en-US" altLang="zh-CN"/>
              <a:t>EG : </a:t>
            </a:r>
            <a:r>
              <a:rPr lang="zh-CN" altLang="en-US"/>
              <a:t>DNA replication，gene translation, gene transcription and substance transportation</a:t>
            </a:r>
            <a:endParaRPr lang="zh-CN" altLang="en-US"/>
          </a:p>
          <a:p>
            <a:pPr>
              <a:lnSpc>
                <a:spcPct val="150000"/>
              </a:lnSpc>
            </a:pPr>
            <a:r>
              <a:rPr lang="en-US" altLang="zh-CN">
                <a:solidFill>
                  <a:srgbClr val="FF0000"/>
                </a:solidFill>
              </a:rPr>
              <a:t>F</a:t>
            </a:r>
            <a:r>
              <a:rPr lang="zh-CN" altLang="en-US">
                <a:solidFill>
                  <a:srgbClr val="FF0000"/>
                </a:solidFill>
              </a:rPr>
              <a:t>unctional experimental methods</a:t>
            </a:r>
            <a:r>
              <a:rPr lang="en-US" altLang="zh-CN">
                <a:solidFill>
                  <a:srgbClr val="FF0000"/>
                </a:solidFill>
              </a:rPr>
              <a:t>:</a:t>
            </a:r>
            <a:endParaRPr lang="zh-CN" altLang="en-US"/>
          </a:p>
          <a:p>
            <a:pPr>
              <a:lnSpc>
                <a:spcPct val="150000"/>
              </a:lnSpc>
            </a:pPr>
            <a:r>
              <a:rPr lang="zh-CN" altLang="en-US"/>
              <a:t>gene direct deletion and transposon-based randomized mutagenesis</a:t>
            </a:r>
            <a:r>
              <a:rPr lang="en-US" altLang="zh-CN"/>
              <a:t>(Gene-trap RNAi, CRISPR/Cas9</a:t>
            </a:r>
            <a:r>
              <a:rPr lang="en-US" altLang="zh-CN"/>
              <a:t>)</a:t>
            </a:r>
            <a:endParaRPr lang="en-US" altLang="zh-CN"/>
          </a:p>
          <a:p>
            <a:pPr>
              <a:lnSpc>
                <a:spcPct val="150000"/>
              </a:lnSpc>
            </a:pPr>
            <a:r>
              <a:rPr lang="en-US" altLang="zh-CN">
                <a:solidFill>
                  <a:srgbClr val="FF0000"/>
                </a:solidFill>
              </a:rPr>
              <a:t>M</a:t>
            </a:r>
            <a:r>
              <a:rPr lang="zh-CN" altLang="en-US">
                <a:solidFill>
                  <a:srgbClr val="FF0000"/>
                </a:solidFill>
              </a:rPr>
              <a:t>achine learning algorithms:  </a:t>
            </a:r>
            <a:endParaRPr lang="en-US" altLang="zh-CN"/>
          </a:p>
          <a:p>
            <a:pPr>
              <a:lnSpc>
                <a:spcPct val="150000"/>
              </a:lnSpc>
            </a:pPr>
            <a:r>
              <a:rPr lang="en-US" altLang="zh-CN"/>
              <a:t>support vector machine (SVM), neural networks, Naïve Bayes, and decision trees</a:t>
            </a:r>
            <a:endParaRPr lang="en-US" altLang="zh-CN"/>
          </a:p>
          <a:p>
            <a:pPr>
              <a:lnSpc>
                <a:spcPct val="150000"/>
              </a:lnSpc>
            </a:pPr>
            <a:endParaRPr lang="en-US" altLang="zh-CN"/>
          </a:p>
          <a:p>
            <a:pPr>
              <a:lnSpc>
                <a:spcPct val="150000"/>
              </a:lnSpc>
            </a:pPr>
            <a:r>
              <a:rPr lang="en-US" altLang="zh-CN"/>
              <a:t>Identify important GO terms and KEGG pathways that can be important indicators for distinguishing essential and non-essential genes, and at the same time a classification model was built using these GO terms and KEGG pathways.</a:t>
            </a:r>
            <a:endParaRPr lang="en-US" altLang="zh-CN"/>
          </a:p>
          <a:p>
            <a:pPr>
              <a:lnSpc>
                <a:spcPct val="150000"/>
              </a:lnSpc>
            </a:pPr>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098" name="图片 4097"/>
          <p:cNvPicPr>
            <a:picLocks noChangeAspect="1"/>
          </p:cNvPicPr>
          <p:nvPr/>
        </p:nvPicPr>
        <p:blipFill>
          <a:blip r:embed="rId1"/>
          <a:stretch>
            <a:fillRect/>
          </a:stretch>
        </p:blipFill>
        <p:spPr>
          <a:xfrm>
            <a:off x="2528570" y="311785"/>
            <a:ext cx="6769100" cy="5486400"/>
          </a:xfrm>
          <a:prstGeom prst="rect">
            <a:avLst/>
          </a:prstGeom>
          <a:noFill/>
          <a:ln w="9525">
            <a:noFill/>
          </a:ln>
        </p:spPr>
      </p:pic>
      <p:sp>
        <p:nvSpPr>
          <p:cNvPr id="4100" name="文本框 4099"/>
          <p:cNvSpPr txBox="1"/>
          <p:nvPr/>
        </p:nvSpPr>
        <p:spPr>
          <a:xfrm>
            <a:off x="847725" y="5968365"/>
            <a:ext cx="10496550" cy="829945"/>
          </a:xfrm>
          <a:prstGeom prst="rect">
            <a:avLst/>
          </a:prstGeom>
          <a:noFill/>
          <a:ln w="9525">
            <a:noFill/>
          </a:ln>
        </p:spPr>
        <p:txBody>
          <a:bodyPr wrap="square" anchor="t">
            <a:spAutoFit/>
          </a:bodyPr>
          <a:p>
            <a:pPr eaLnBrk="1" hangingPunct="1"/>
            <a:r>
              <a:rPr lang="en-US" altLang="zh-CN" sz="1200" b="1">
                <a:sym typeface="+mn-ea"/>
              </a:rPr>
              <a:t>Fig 1. Flow chart of the whole procedure for investigating essential and non-essential genes.</a:t>
            </a:r>
            <a:endParaRPr lang="en-US" altLang="zh-CN" sz="1200"/>
          </a:p>
          <a:p>
            <a:pPr eaLnBrk="1" hangingPunct="1"/>
            <a:r>
              <a:rPr lang="en-US" altLang="zh-CN" sz="1200"/>
              <a:t>Chen L, Zhang YH, Wang S, Zhang Y, Huang T, et al. (2017) Prediction and analysis of essential genes using the enrichments of gene ontology and KEGG pathways. PLOS ONE 12(9): e0184129. https://doi.org/10.1371/journal.pone.0184129</a:t>
            </a:r>
            <a:endParaRPr lang="en-US" altLang="zh-CN" sz="1200"/>
          </a:p>
          <a:p>
            <a:pPr eaLnBrk="1" hangingPunct="1"/>
            <a:r>
              <a:rPr lang="en-US" altLang="zh-CN" sz="1200">
                <a:hlinkClick r:id="rId2"/>
              </a:rPr>
              <a:t>https://journals.plos.org/plosone/article?id=10.1371/journal.pone.0184129</a:t>
            </a:r>
            <a:endParaRPr lang="en-US" altLang="zh-CN" sz="1200"/>
          </a:p>
        </p:txBody>
      </p:sp>
      <p:pic>
        <p:nvPicPr>
          <p:cNvPr id="6" name="图片 5" descr="470402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530" y="311785"/>
            <a:ext cx="914400" cy="91440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1876425" y="798195"/>
            <a:ext cx="5337810" cy="521970"/>
          </a:xfrm>
          <a:prstGeom prst="rect">
            <a:avLst/>
          </a:prstGeom>
          <a:noFill/>
        </p:spPr>
        <p:txBody>
          <a:bodyPr wrap="square" rtlCol="0" anchor="t">
            <a:spAutoFit/>
          </a:bodyPr>
          <a:p>
            <a:r>
              <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GO enrichment score</a:t>
            </a:r>
            <a:endPar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307340" y="1738630"/>
            <a:ext cx="5402580" cy="1506220"/>
          </a:xfrm>
          <a:prstGeom prst="rect">
            <a:avLst/>
          </a:prstGeom>
        </p:spPr>
      </p:pic>
      <p:pic>
        <p:nvPicPr>
          <p:cNvPr id="5" name="图片 4"/>
          <p:cNvPicPr>
            <a:picLocks noChangeAspect="1"/>
          </p:cNvPicPr>
          <p:nvPr/>
        </p:nvPicPr>
        <p:blipFill>
          <a:blip r:embed="rId2"/>
          <a:stretch>
            <a:fillRect/>
          </a:stretch>
        </p:blipFill>
        <p:spPr>
          <a:xfrm>
            <a:off x="5709920" y="1738630"/>
            <a:ext cx="5389245" cy="1506220"/>
          </a:xfrm>
          <a:prstGeom prst="rect">
            <a:avLst/>
          </a:prstGeom>
        </p:spPr>
      </p:pic>
      <p:sp>
        <p:nvSpPr>
          <p:cNvPr id="6" name="文本框 5"/>
          <p:cNvSpPr txBox="1"/>
          <p:nvPr/>
        </p:nvSpPr>
        <p:spPr>
          <a:xfrm>
            <a:off x="7023100" y="798195"/>
            <a:ext cx="3656330" cy="368300"/>
          </a:xfrm>
          <a:prstGeom prst="rect">
            <a:avLst/>
          </a:prstGeom>
          <a:noFill/>
        </p:spPr>
        <p:txBody>
          <a:bodyPr wrap="square" rtlCol="0" anchor="t">
            <a:spAutoFit/>
          </a:bodyPr>
          <a:p>
            <a:r>
              <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KEGG enrichment score</a:t>
            </a:r>
            <a:endPar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sp>
        <p:nvSpPr>
          <p:cNvPr id="7" name="椭圆 6"/>
          <p:cNvSpPr/>
          <p:nvPr/>
        </p:nvSpPr>
        <p:spPr>
          <a:xfrm>
            <a:off x="1153160" y="3973195"/>
            <a:ext cx="4467860" cy="2446020"/>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153160" y="4239260"/>
            <a:ext cx="3012440" cy="1699260"/>
          </a:xfrm>
          <a:prstGeom prst="ellipse">
            <a:avLst/>
          </a:prstGeom>
          <a:solidFill>
            <a:schemeClr val="accent6">
              <a:lumMod val="20000"/>
              <a:lumOff val="8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2790825" y="4530725"/>
            <a:ext cx="2474595" cy="1116965"/>
          </a:xfrm>
          <a:prstGeom prst="ellipse">
            <a:avLst/>
          </a:prstGeom>
          <a:solidFill>
            <a:schemeClr val="accent2">
              <a:lumMod val="20000"/>
              <a:lumOff val="8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3853815" y="5923915"/>
            <a:ext cx="645160" cy="368300"/>
          </a:xfrm>
          <a:prstGeom prst="rect">
            <a:avLst/>
          </a:prstGeom>
          <a:noFill/>
        </p:spPr>
        <p:txBody>
          <a:bodyPr wrap="square" rtlCol="0">
            <a:spAutoFit/>
          </a:bodyPr>
          <a:p>
            <a:r>
              <a:rPr lang="en-US" altLang="zh-CN"/>
              <a:t>N</a:t>
            </a:r>
            <a:endParaRPr lang="en-US" altLang="zh-CN"/>
          </a:p>
        </p:txBody>
      </p:sp>
      <p:graphicFrame>
        <p:nvGraphicFramePr>
          <p:cNvPr id="24" name="对象 2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3" imgW="914400" imgH="215900" progId="Equation.KSEE3">
                  <p:embed/>
                </p:oleObj>
              </mc:Choice>
              <mc:Fallback>
                <p:oleObj name="" r:id="rId3" imgW="914400" imgH="215900" progId="Equation.KSEE3">
                  <p:embed/>
                  <p:pic>
                    <p:nvPicPr>
                      <p:cNvPr id="0" name="图片 1028"/>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6051868" y="3308350"/>
          <a:ext cx="88265" cy="241300"/>
        </p:xfrm>
        <a:graphic>
          <a:graphicData uri="http://schemas.openxmlformats.org/presentationml/2006/ole">
            <mc:AlternateContent xmlns:mc="http://schemas.openxmlformats.org/markup-compatibility/2006">
              <mc:Choice xmlns:v="urn:schemas-microsoft-com:vml" Requires="v">
                <p:oleObj spid="_x0000_s1030" name="" r:id="rId5" imgW="88265" imgH="241300" progId="Equation.KSEE3">
                  <p:embed/>
                </p:oleObj>
              </mc:Choice>
              <mc:Fallback>
                <p:oleObj name="" r:id="rId5" imgW="88265" imgH="241300" progId="Equation.KSEE3">
                  <p:embed/>
                  <p:pic>
                    <p:nvPicPr>
                      <p:cNvPr id="0" name="图片 1029"/>
                      <p:cNvPicPr/>
                      <p:nvPr/>
                    </p:nvPicPr>
                    <p:blipFill>
                      <a:blip r:embed="rId6"/>
                      <a:stretch>
                        <a:fillRect/>
                      </a:stretch>
                    </p:blipFill>
                    <p:spPr>
                      <a:xfrm>
                        <a:off x="6051868" y="3308350"/>
                        <a:ext cx="88265" cy="24130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1463040" y="4805680"/>
          <a:ext cx="691515" cy="565785"/>
        </p:xfrm>
        <a:graphic>
          <a:graphicData uri="http://schemas.openxmlformats.org/presentationml/2006/ole">
            <mc:AlternateContent xmlns:mc="http://schemas.openxmlformats.org/markup-compatibility/2006">
              <mc:Choice xmlns:v="urn:schemas-microsoft-com:vml" Requires="v">
                <p:oleObj spid="_x0000_s1031" name="" r:id="rId7" imgW="279400" imgH="228600" progId="Equation.KSEE3">
                  <p:embed/>
                </p:oleObj>
              </mc:Choice>
              <mc:Fallback>
                <p:oleObj name="" r:id="rId7" imgW="279400" imgH="228600" progId="Equation.KSEE3">
                  <p:embed/>
                  <p:pic>
                    <p:nvPicPr>
                      <p:cNvPr id="0" name="图片 1030"/>
                      <p:cNvPicPr/>
                      <p:nvPr/>
                    </p:nvPicPr>
                    <p:blipFill>
                      <a:blip r:embed="rId8"/>
                      <a:stretch>
                        <a:fillRect/>
                      </a:stretch>
                    </p:blipFill>
                    <p:spPr>
                      <a:xfrm>
                        <a:off x="1463040" y="4805680"/>
                        <a:ext cx="691515" cy="565785"/>
                      </a:xfrm>
                      <a:prstGeom prst="rect">
                        <a:avLst/>
                      </a:prstGeom>
                    </p:spPr>
                  </p:pic>
                </p:oleObj>
              </mc:Fallback>
            </mc:AlternateContent>
          </a:graphicData>
        </a:graphic>
      </p:graphicFrame>
      <p:sp>
        <p:nvSpPr>
          <p:cNvPr id="28" name="文本框 27"/>
          <p:cNvSpPr txBox="1"/>
          <p:nvPr/>
        </p:nvSpPr>
        <p:spPr>
          <a:xfrm>
            <a:off x="3255010" y="4895215"/>
            <a:ext cx="675640" cy="368300"/>
          </a:xfrm>
          <a:prstGeom prst="rect">
            <a:avLst/>
          </a:prstGeom>
          <a:noFill/>
        </p:spPr>
        <p:txBody>
          <a:bodyPr wrap="square" rtlCol="0">
            <a:spAutoFit/>
          </a:bodyPr>
          <a:p>
            <a:r>
              <a:rPr lang="en-US" altLang="zh-CN"/>
              <a:t>k</a:t>
            </a:r>
            <a:endParaRPr lang="en-US" altLang="zh-CN"/>
          </a:p>
        </p:txBody>
      </p:sp>
      <p:graphicFrame>
        <p:nvGraphicFramePr>
          <p:cNvPr id="30" name="对象 29">
            <a:hlinkClick r:id="" action="ppaction://ole?verb="/>
          </p:cNvPr>
          <p:cNvGraphicFramePr>
            <a:graphicFrameLocks noChangeAspect="1"/>
          </p:cNvGraphicFramePr>
          <p:nvPr/>
        </p:nvGraphicFramePr>
        <p:xfrm>
          <a:off x="4297680" y="4895215"/>
          <a:ext cx="502920" cy="455295"/>
        </p:xfrm>
        <a:graphic>
          <a:graphicData uri="http://schemas.openxmlformats.org/presentationml/2006/ole">
            <mc:AlternateContent xmlns:mc="http://schemas.openxmlformats.org/markup-compatibility/2006">
              <mc:Choice xmlns:v="urn:schemas-microsoft-com:vml" Requires="v">
                <p:oleObj spid="_x0000_s1032" name="" r:id="rId9" imgW="266700" imgH="241300" progId="Equation.KSEE3">
                  <p:embed/>
                </p:oleObj>
              </mc:Choice>
              <mc:Fallback>
                <p:oleObj name="" r:id="rId9" imgW="266700" imgH="241300" progId="Equation.KSEE3">
                  <p:embed/>
                  <p:pic>
                    <p:nvPicPr>
                      <p:cNvPr id="0" name="图片 1031"/>
                      <p:cNvPicPr/>
                      <p:nvPr/>
                    </p:nvPicPr>
                    <p:blipFill>
                      <a:blip r:embed="rId10"/>
                      <a:stretch>
                        <a:fillRect/>
                      </a:stretch>
                    </p:blipFill>
                    <p:spPr>
                      <a:xfrm>
                        <a:off x="4297680" y="4895215"/>
                        <a:ext cx="502920" cy="455295"/>
                      </a:xfrm>
                      <a:prstGeom prst="rect">
                        <a:avLst/>
                      </a:prstGeom>
                    </p:spPr>
                  </p:pic>
                </p:oleObj>
              </mc:Fallback>
            </mc:AlternateContent>
          </a:graphicData>
        </a:graphic>
      </p:graphicFrame>
      <p:pic>
        <p:nvPicPr>
          <p:cNvPr id="31" name="图片 30"/>
          <p:cNvPicPr>
            <a:picLocks noChangeAspect="1"/>
          </p:cNvPicPr>
          <p:nvPr/>
        </p:nvPicPr>
        <p:blipFill>
          <a:blip r:embed="rId11"/>
          <a:stretch>
            <a:fillRect/>
          </a:stretch>
        </p:blipFill>
        <p:spPr>
          <a:xfrm>
            <a:off x="5704840" y="4239260"/>
            <a:ext cx="6293485" cy="474345"/>
          </a:xfrm>
          <a:prstGeom prst="rect">
            <a:avLst/>
          </a:prstGeom>
        </p:spPr>
      </p:pic>
      <p:pic>
        <p:nvPicPr>
          <p:cNvPr id="32" name="图片 31"/>
          <p:cNvPicPr>
            <a:picLocks noChangeAspect="1"/>
          </p:cNvPicPr>
          <p:nvPr/>
        </p:nvPicPr>
        <p:blipFill>
          <a:blip r:embed="rId12"/>
          <a:stretch>
            <a:fillRect/>
          </a:stretch>
        </p:blipFill>
        <p:spPr>
          <a:xfrm>
            <a:off x="5704840" y="4662805"/>
            <a:ext cx="4022090" cy="150495"/>
          </a:xfrm>
          <a:prstGeom prst="rect">
            <a:avLst/>
          </a:prstGeom>
        </p:spPr>
      </p:pic>
      <p:pic>
        <p:nvPicPr>
          <p:cNvPr id="33" name="图片 32"/>
          <p:cNvPicPr>
            <a:picLocks noChangeAspect="1"/>
          </p:cNvPicPr>
          <p:nvPr/>
        </p:nvPicPr>
        <p:blipFill>
          <a:blip r:embed="rId13"/>
          <a:stretch>
            <a:fillRect/>
          </a:stretch>
        </p:blipFill>
        <p:spPr>
          <a:xfrm>
            <a:off x="5709920" y="4843780"/>
            <a:ext cx="6288405" cy="558165"/>
          </a:xfrm>
          <a:prstGeom prst="rect">
            <a:avLst/>
          </a:prstGeom>
        </p:spPr>
      </p:pic>
      <p:sp>
        <p:nvSpPr>
          <p:cNvPr id="35" name="文本框 34"/>
          <p:cNvSpPr txBox="1"/>
          <p:nvPr/>
        </p:nvSpPr>
        <p:spPr>
          <a:xfrm>
            <a:off x="5847080" y="5514975"/>
            <a:ext cx="6336030" cy="1198880"/>
          </a:xfrm>
          <a:prstGeom prst="rect">
            <a:avLst/>
          </a:prstGeom>
          <a:noFill/>
        </p:spPr>
        <p:txBody>
          <a:bodyPr wrap="square" rtlCol="0">
            <a:spAutoFit/>
          </a:bodyPr>
          <a:p>
            <a:r>
              <a:rPr lang="zh-CN" altLang="en-US"/>
              <a:t>给定一个基因</a:t>
            </a:r>
            <a:r>
              <a:rPr lang="en-US" altLang="zh-CN"/>
              <a:t>g, GO term : GOj;  M</a:t>
            </a:r>
            <a:r>
              <a:rPr lang="zh-CN" altLang="en-US"/>
              <a:t>表示         ：</a:t>
            </a:r>
            <a:r>
              <a:rPr lang="en-US" altLang="zh-CN"/>
              <a:t>GOj </a:t>
            </a:r>
            <a:r>
              <a:rPr lang="zh-CN" altLang="en-US"/>
              <a:t>的注释基因集，</a:t>
            </a:r>
            <a:r>
              <a:rPr lang="en-US" altLang="zh-CN"/>
              <a:t>n </a:t>
            </a:r>
            <a:r>
              <a:rPr lang="zh-CN" altLang="en-US"/>
              <a:t>表示          ：在</a:t>
            </a:r>
            <a:r>
              <a:rPr lang="en-US" altLang="zh-CN"/>
              <a:t>string</a:t>
            </a:r>
            <a:r>
              <a:rPr lang="zh-CN" altLang="en-US"/>
              <a:t>蛋白质互作网络中的</a:t>
            </a:r>
            <a:r>
              <a:rPr lang="en-US" altLang="zh-CN"/>
              <a:t>g </a:t>
            </a:r>
            <a:r>
              <a:rPr lang="zh-CN" altLang="en-US"/>
              <a:t>和</a:t>
            </a:r>
            <a:r>
              <a:rPr lang="en-US" altLang="zh-CN"/>
              <a:t>g </a:t>
            </a:r>
            <a:r>
              <a:rPr lang="zh-CN" altLang="en-US"/>
              <a:t>的邻近基因集；                </a:t>
            </a:r>
            <a:r>
              <a:rPr lang="en-US" altLang="zh-CN"/>
              <a:t>m </a:t>
            </a:r>
            <a:r>
              <a:rPr lang="zh-CN" altLang="en-US"/>
              <a:t>：       和            的交集。</a:t>
            </a:r>
            <a:endParaRPr lang="zh-CN" altLang="en-US"/>
          </a:p>
          <a:p>
            <a:r>
              <a:rPr lang="en-US" altLang="zh-CN"/>
              <a:t>N</a:t>
            </a:r>
            <a:r>
              <a:rPr lang="zh-CN" altLang="en-US"/>
              <a:t>人类基因总数。</a:t>
            </a:r>
            <a:endParaRPr lang="zh-CN" altLang="en-US"/>
          </a:p>
        </p:txBody>
      </p:sp>
      <p:graphicFrame>
        <p:nvGraphicFramePr>
          <p:cNvPr id="36" name="对象 35">
            <a:hlinkClick r:id="" action="ppaction://ole?verb="/>
          </p:cNvPr>
          <p:cNvGraphicFramePr>
            <a:graphicFrameLocks noChangeAspect="1"/>
          </p:cNvGraphicFramePr>
          <p:nvPr/>
        </p:nvGraphicFramePr>
        <p:xfrm>
          <a:off x="9871710" y="5514975"/>
          <a:ext cx="499745" cy="408940"/>
        </p:xfrm>
        <a:graphic>
          <a:graphicData uri="http://schemas.openxmlformats.org/presentationml/2006/ole">
            <mc:AlternateContent xmlns:mc="http://schemas.openxmlformats.org/markup-compatibility/2006">
              <mc:Choice xmlns:v="urn:schemas-microsoft-com:vml" Requires="v">
                <p:oleObj spid="_x0000_s3" name="" r:id="rId14" imgW="279400" imgH="228600" progId="Equation.KSEE3">
                  <p:embed/>
                </p:oleObj>
              </mc:Choice>
              <mc:Fallback>
                <p:oleObj name="" r:id="rId14" imgW="279400" imgH="228600" progId="Equation.KSEE3">
                  <p:embed/>
                  <p:pic>
                    <p:nvPicPr>
                      <p:cNvPr id="0" name="图片 1030"/>
                      <p:cNvPicPr/>
                      <p:nvPr/>
                    </p:nvPicPr>
                    <p:blipFill>
                      <a:blip r:embed="rId15"/>
                      <a:stretch>
                        <a:fillRect/>
                      </a:stretch>
                    </p:blipFill>
                    <p:spPr>
                      <a:xfrm>
                        <a:off x="9871710" y="5514975"/>
                        <a:ext cx="499745" cy="408940"/>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7340600" y="5836920"/>
          <a:ext cx="501650" cy="454660"/>
        </p:xfrm>
        <a:graphic>
          <a:graphicData uri="http://schemas.openxmlformats.org/presentationml/2006/ole">
            <mc:AlternateContent xmlns:mc="http://schemas.openxmlformats.org/markup-compatibility/2006">
              <mc:Choice xmlns:v="urn:schemas-microsoft-com:vml" Requires="v">
                <p:oleObj spid="_x0000_s9" name="" r:id="rId16" imgW="266700" imgH="241300" progId="Equation.KSEE3">
                  <p:embed/>
                </p:oleObj>
              </mc:Choice>
              <mc:Fallback>
                <p:oleObj name="" r:id="rId16" imgW="266700" imgH="241300" progId="Equation.KSEE3">
                  <p:embed/>
                  <p:pic>
                    <p:nvPicPr>
                      <p:cNvPr id="0" name="图片 1031"/>
                      <p:cNvPicPr/>
                      <p:nvPr/>
                    </p:nvPicPr>
                    <p:blipFill>
                      <a:blip r:embed="rId10"/>
                      <a:stretch>
                        <a:fillRect/>
                      </a:stretch>
                    </p:blipFill>
                    <p:spPr>
                      <a:xfrm>
                        <a:off x="7340600" y="5836920"/>
                        <a:ext cx="501650" cy="45466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8418195" y="6122035"/>
          <a:ext cx="501650" cy="454660"/>
        </p:xfrm>
        <a:graphic>
          <a:graphicData uri="http://schemas.openxmlformats.org/presentationml/2006/ole">
            <mc:AlternateContent xmlns:mc="http://schemas.openxmlformats.org/markup-compatibility/2006">
              <mc:Choice xmlns:v="urn:schemas-microsoft-com:vml" Requires="v">
                <p:oleObj spid="_x0000_s39" name="" r:id="rId17" imgW="266700" imgH="241300" progId="Equation.KSEE3">
                  <p:embed/>
                </p:oleObj>
              </mc:Choice>
              <mc:Fallback>
                <p:oleObj name="" r:id="rId17" imgW="266700" imgH="241300" progId="Equation.KSEE3">
                  <p:embed/>
                  <p:pic>
                    <p:nvPicPr>
                      <p:cNvPr id="0" name="图片 1031"/>
                      <p:cNvPicPr/>
                      <p:nvPr/>
                    </p:nvPicPr>
                    <p:blipFill>
                      <a:blip r:embed="rId10"/>
                      <a:stretch>
                        <a:fillRect/>
                      </a:stretch>
                    </p:blipFill>
                    <p:spPr>
                      <a:xfrm>
                        <a:off x="8418195" y="6122035"/>
                        <a:ext cx="501650" cy="45466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9371965" y="6122035"/>
          <a:ext cx="499745" cy="408940"/>
        </p:xfrm>
        <a:graphic>
          <a:graphicData uri="http://schemas.openxmlformats.org/presentationml/2006/ole">
            <mc:AlternateContent xmlns:mc="http://schemas.openxmlformats.org/markup-compatibility/2006">
              <mc:Choice xmlns:v="urn:schemas-microsoft-com:vml" Requires="v">
                <p:oleObj spid="_x0000_s41" name="" r:id="rId18" imgW="279400" imgH="228600" progId="Equation.KSEE3">
                  <p:embed/>
                </p:oleObj>
              </mc:Choice>
              <mc:Fallback>
                <p:oleObj name="" r:id="rId18" imgW="279400" imgH="228600" progId="Equation.KSEE3">
                  <p:embed/>
                  <p:pic>
                    <p:nvPicPr>
                      <p:cNvPr id="0" name="图片 1030"/>
                      <p:cNvPicPr/>
                      <p:nvPr/>
                    </p:nvPicPr>
                    <p:blipFill>
                      <a:blip r:embed="rId15"/>
                      <a:stretch>
                        <a:fillRect/>
                      </a:stretch>
                    </p:blipFill>
                    <p:spPr>
                      <a:xfrm>
                        <a:off x="9371965" y="6122035"/>
                        <a:ext cx="499745" cy="408940"/>
                      </a:xfrm>
                      <a:prstGeom prst="rect">
                        <a:avLst/>
                      </a:prstGeom>
                    </p:spPr>
                  </p:pic>
                </p:oleObj>
              </mc:Fallback>
            </mc:AlternateContent>
          </a:graphicData>
        </a:graphic>
      </p:graphicFrame>
      <p:pic>
        <p:nvPicPr>
          <p:cNvPr id="43" name="图片 42" descr="4685908"/>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45135" y="252095"/>
            <a:ext cx="914400" cy="914400"/>
          </a:xfrm>
          <a:prstGeom prst="rect">
            <a:avLst/>
          </a:prstGeom>
        </p:spPr>
      </p:pic>
      <p:sp>
        <p:nvSpPr>
          <p:cNvPr id="10" name="椭圆 9"/>
          <p:cNvSpPr/>
          <p:nvPr/>
        </p:nvSpPr>
        <p:spPr>
          <a:xfrm>
            <a:off x="4532630" y="2802890"/>
            <a:ext cx="2548890" cy="1484630"/>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4532630" y="3113405"/>
            <a:ext cx="1518920" cy="816610"/>
          </a:xfrm>
          <a:prstGeom prst="ellipse">
            <a:avLst/>
          </a:prstGeom>
          <a:solidFill>
            <a:schemeClr val="accent6">
              <a:lumMod val="20000"/>
              <a:lumOff val="8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5265420" y="3113405"/>
            <a:ext cx="1411605" cy="678180"/>
          </a:xfrm>
          <a:prstGeom prst="ellipse">
            <a:avLst/>
          </a:prstGeom>
          <a:solidFill>
            <a:schemeClr val="accent2">
              <a:lumMod val="20000"/>
              <a:lumOff val="8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5847715" y="3930015"/>
            <a:ext cx="405130" cy="368300"/>
          </a:xfrm>
          <a:prstGeom prst="rect">
            <a:avLst/>
          </a:prstGeom>
          <a:noFill/>
        </p:spPr>
        <p:txBody>
          <a:bodyPr wrap="square" rtlCol="0">
            <a:spAutoFit/>
          </a:bodyPr>
          <a:p>
            <a:r>
              <a:rPr lang="en-US" altLang="zh-CN"/>
              <a:t>N</a:t>
            </a:r>
            <a:endParaRPr lang="en-US" altLang="zh-CN"/>
          </a:p>
        </p:txBody>
      </p:sp>
      <p:graphicFrame>
        <p:nvGraphicFramePr>
          <p:cNvPr id="15" name="对象 14">
            <a:hlinkClick r:id="" action="ppaction://ole?verb="/>
          </p:cNvPr>
          <p:cNvGraphicFramePr>
            <a:graphicFrameLocks noChangeAspect="1"/>
          </p:cNvGraphicFramePr>
          <p:nvPr/>
        </p:nvGraphicFramePr>
        <p:xfrm>
          <a:off x="9018270" y="1361440"/>
          <a:ext cx="555625" cy="131445"/>
        </p:xfrm>
        <a:graphic>
          <a:graphicData uri="http://schemas.openxmlformats.org/presentationml/2006/ole">
            <mc:AlternateContent xmlns:mc="http://schemas.openxmlformats.org/markup-compatibility/2006">
              <mc:Choice xmlns:v="urn:schemas-microsoft-com:vml" Requires="v">
                <p:oleObj spid="_x0000_s17" name="" r:id="rId21" imgW="914400" imgH="215900" progId="Equation.KSEE3">
                  <p:embed/>
                </p:oleObj>
              </mc:Choice>
              <mc:Fallback>
                <p:oleObj name="" r:id="rId21" imgW="914400" imgH="215900" progId="Equation.KSEE3">
                  <p:embed/>
                  <p:pic>
                    <p:nvPicPr>
                      <p:cNvPr id="0" name="图片 1028"/>
                      <p:cNvPicPr/>
                      <p:nvPr/>
                    </p:nvPicPr>
                    <p:blipFill>
                      <a:blip r:embed="rId4"/>
                      <a:stretch>
                        <a:fillRect/>
                      </a:stretch>
                    </p:blipFill>
                    <p:spPr>
                      <a:xfrm>
                        <a:off x="9018270" y="1361440"/>
                        <a:ext cx="555625" cy="13144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9431655" y="1357630"/>
          <a:ext cx="76200" cy="147320"/>
        </p:xfrm>
        <a:graphic>
          <a:graphicData uri="http://schemas.openxmlformats.org/presentationml/2006/ole">
            <mc:AlternateContent xmlns:mc="http://schemas.openxmlformats.org/markup-compatibility/2006">
              <mc:Choice xmlns:v="urn:schemas-microsoft-com:vml" Requires="v">
                <p:oleObj spid="_x0000_s19" name="" r:id="rId22" imgW="88265" imgH="241300" progId="Equation.KSEE3">
                  <p:embed/>
                </p:oleObj>
              </mc:Choice>
              <mc:Fallback>
                <p:oleObj name="" r:id="rId22" imgW="88265" imgH="241300" progId="Equation.KSEE3">
                  <p:embed/>
                  <p:pic>
                    <p:nvPicPr>
                      <p:cNvPr id="0" name="图片 1029"/>
                      <p:cNvPicPr/>
                      <p:nvPr/>
                    </p:nvPicPr>
                    <p:blipFill>
                      <a:blip r:embed="rId6"/>
                      <a:stretch>
                        <a:fillRect/>
                      </a:stretch>
                    </p:blipFill>
                    <p:spPr>
                      <a:xfrm>
                        <a:off x="9431655" y="1357630"/>
                        <a:ext cx="76200" cy="147320"/>
                      </a:xfrm>
                      <a:prstGeom prst="rect">
                        <a:avLst/>
                      </a:prstGeom>
                    </p:spPr>
                  </p:pic>
                </p:oleObj>
              </mc:Fallback>
            </mc:AlternateContent>
          </a:graphicData>
        </a:graphic>
      </p:graphicFrame>
      <p:sp>
        <p:nvSpPr>
          <p:cNvPr id="22" name="文本框 21"/>
          <p:cNvSpPr txBox="1"/>
          <p:nvPr/>
        </p:nvSpPr>
        <p:spPr>
          <a:xfrm>
            <a:off x="5495925" y="3278505"/>
            <a:ext cx="467360" cy="368300"/>
          </a:xfrm>
          <a:prstGeom prst="rect">
            <a:avLst/>
          </a:prstGeom>
          <a:noFill/>
        </p:spPr>
        <p:txBody>
          <a:bodyPr wrap="square" rtlCol="0">
            <a:spAutoFit/>
          </a:bodyPr>
          <a:p>
            <a:r>
              <a:rPr lang="en-US" altLang="zh-CN"/>
              <a:t>k</a:t>
            </a:r>
            <a:endParaRPr lang="en-US" altLang="zh-CN"/>
          </a:p>
        </p:txBody>
      </p:sp>
      <p:sp>
        <p:nvSpPr>
          <p:cNvPr id="29" name="文本框 28"/>
          <p:cNvSpPr txBox="1"/>
          <p:nvPr/>
        </p:nvSpPr>
        <p:spPr>
          <a:xfrm>
            <a:off x="4767580" y="3411855"/>
            <a:ext cx="416560" cy="368300"/>
          </a:xfrm>
          <a:prstGeom prst="rect">
            <a:avLst/>
          </a:prstGeom>
          <a:noFill/>
        </p:spPr>
        <p:txBody>
          <a:bodyPr wrap="square" rtlCol="0">
            <a:spAutoFit/>
          </a:bodyPr>
          <a:p>
            <a:r>
              <a:rPr lang="en-US" altLang="zh-CN"/>
              <a:t>M</a:t>
            </a:r>
            <a:endParaRPr lang="en-US" altLang="zh-CN"/>
          </a:p>
        </p:txBody>
      </p:sp>
      <p:sp>
        <p:nvSpPr>
          <p:cNvPr id="34" name="文本框 33"/>
          <p:cNvSpPr txBox="1"/>
          <p:nvPr/>
        </p:nvSpPr>
        <p:spPr>
          <a:xfrm>
            <a:off x="6149340" y="3295015"/>
            <a:ext cx="349250" cy="368300"/>
          </a:xfrm>
          <a:prstGeom prst="rect">
            <a:avLst/>
          </a:prstGeom>
          <a:noFill/>
        </p:spPr>
        <p:txBody>
          <a:bodyPr wrap="square" rtlCol="0">
            <a:spAutoFit/>
          </a:bodyPr>
          <a:p>
            <a:r>
              <a:rPr lang="en-US" altLang="zh-CN"/>
              <a:t>n</a:t>
            </a:r>
            <a:endParaRPr lang="en-US" altLang="zh-CN"/>
          </a:p>
        </p:txBody>
      </p:sp>
      <p:sp>
        <p:nvSpPr>
          <p:cNvPr id="42" name="文本框 41"/>
          <p:cNvSpPr txBox="1"/>
          <p:nvPr/>
        </p:nvSpPr>
        <p:spPr>
          <a:xfrm>
            <a:off x="7148195" y="3311525"/>
            <a:ext cx="2846070" cy="368300"/>
          </a:xfrm>
          <a:prstGeom prst="rect">
            <a:avLst/>
          </a:prstGeom>
          <a:noFill/>
        </p:spPr>
        <p:txBody>
          <a:bodyPr wrap="square" rtlCol="0">
            <a:spAutoFit/>
          </a:bodyPr>
          <a:p>
            <a:r>
              <a:rPr lang="zh-CN" altLang="en-US">
                <a:sym typeface="+mn-ea"/>
              </a:rPr>
              <a:t>超几何分布检验</a:t>
            </a:r>
            <a:endParaRPr lang="zh-CN" altLang="en-US"/>
          </a:p>
        </p:txBody>
      </p:sp>
    </p:spTree>
    <p:custDataLst>
      <p:tags r:id="rId2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p:cNvPicPr>
            <a:picLocks noChangeAspect="1"/>
          </p:cNvPicPr>
          <p:nvPr/>
        </p:nvPicPr>
        <p:blipFill>
          <a:blip r:embed="rId1"/>
          <a:stretch>
            <a:fillRect/>
          </a:stretch>
        </p:blipFill>
        <p:spPr>
          <a:xfrm>
            <a:off x="2620010" y="2409825"/>
            <a:ext cx="3674745" cy="856615"/>
          </a:xfrm>
          <a:prstGeom prst="rect">
            <a:avLst/>
          </a:prstGeom>
        </p:spPr>
      </p:pic>
      <p:pic>
        <p:nvPicPr>
          <p:cNvPr id="3" name="图片 2" descr="C5ED2170B7B54FA2A1A111E996E87512"/>
          <p:cNvPicPr>
            <a:picLocks noChangeAspect="1"/>
          </p:cNvPicPr>
          <p:nvPr/>
        </p:nvPicPr>
        <p:blipFill>
          <a:blip r:embed="rId2"/>
          <a:stretch>
            <a:fillRect/>
          </a:stretch>
        </p:blipFill>
        <p:spPr>
          <a:xfrm>
            <a:off x="2636520" y="1211580"/>
            <a:ext cx="4273550" cy="824230"/>
          </a:xfrm>
          <a:prstGeom prst="rect">
            <a:avLst/>
          </a:prstGeom>
        </p:spPr>
      </p:pic>
      <p:pic>
        <p:nvPicPr>
          <p:cNvPr id="4" name="图片 3" descr="5E6E213ACF884E5D8A81F74C15AEAC2C"/>
          <p:cNvPicPr>
            <a:picLocks noChangeAspect="1"/>
          </p:cNvPicPr>
          <p:nvPr/>
        </p:nvPicPr>
        <p:blipFill>
          <a:blip r:embed="rId3"/>
          <a:stretch>
            <a:fillRect/>
          </a:stretch>
        </p:blipFill>
        <p:spPr>
          <a:xfrm>
            <a:off x="2553970" y="3949700"/>
            <a:ext cx="4450715" cy="825500"/>
          </a:xfrm>
          <a:prstGeom prst="rect">
            <a:avLst/>
          </a:prstGeom>
        </p:spPr>
      </p:pic>
      <p:pic>
        <p:nvPicPr>
          <p:cNvPr id="5" name="图片 4" descr="B15763CA942D45658429E6AEF1591D36"/>
          <p:cNvPicPr>
            <a:picLocks noChangeAspect="1"/>
          </p:cNvPicPr>
          <p:nvPr/>
        </p:nvPicPr>
        <p:blipFill>
          <a:blip r:embed="rId4"/>
          <a:stretch>
            <a:fillRect/>
          </a:stretch>
        </p:blipFill>
        <p:spPr>
          <a:xfrm>
            <a:off x="2719070" y="5319395"/>
            <a:ext cx="2964180" cy="569595"/>
          </a:xfrm>
          <a:prstGeom prst="rect">
            <a:avLst/>
          </a:prstGeom>
        </p:spPr>
      </p:pic>
      <p:sp>
        <p:nvSpPr>
          <p:cNvPr id="6" name="文本框 5"/>
          <p:cNvSpPr txBox="1"/>
          <p:nvPr/>
        </p:nvSpPr>
        <p:spPr>
          <a:xfrm>
            <a:off x="1022985" y="521335"/>
            <a:ext cx="1000760" cy="398780"/>
          </a:xfrm>
          <a:prstGeom prst="rect">
            <a:avLst/>
          </a:prstGeom>
          <a:noFill/>
        </p:spPr>
        <p:txBody>
          <a:bodyPr wrap="none" rtlCol="0" anchor="t">
            <a:spAutoFit/>
          </a:bodyPr>
          <a:p>
            <a:r>
              <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rPr>
              <a:t>mRMR</a:t>
            </a:r>
            <a:endPar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endParaRPr>
          </a:p>
        </p:txBody>
      </p:sp>
      <p:pic>
        <p:nvPicPr>
          <p:cNvPr id="7" name="图片 6" descr="458462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780" y="297180"/>
            <a:ext cx="914400" cy="914400"/>
          </a:xfrm>
          <a:prstGeom prst="rect">
            <a:avLst/>
          </a:prstGeom>
        </p:spPr>
      </p:pic>
      <p:sp>
        <p:nvSpPr>
          <p:cNvPr id="8" name="文本框 7"/>
          <p:cNvSpPr txBox="1"/>
          <p:nvPr/>
        </p:nvSpPr>
        <p:spPr>
          <a:xfrm>
            <a:off x="7992110" y="1363345"/>
            <a:ext cx="2729865" cy="368300"/>
          </a:xfrm>
          <a:prstGeom prst="rect">
            <a:avLst/>
          </a:prstGeom>
          <a:noFill/>
        </p:spPr>
        <p:txBody>
          <a:bodyPr wrap="square" rtlCol="0">
            <a:spAutoFit/>
          </a:bodyPr>
          <a:p>
            <a:r>
              <a:rPr lang="zh-CN" altLang="en-US"/>
              <a:t>互信息</a:t>
            </a:r>
            <a:endParaRPr lang="zh-CN" altLang="en-US"/>
          </a:p>
        </p:txBody>
      </p:sp>
      <p:sp>
        <p:nvSpPr>
          <p:cNvPr id="9" name="文本框 8"/>
          <p:cNvSpPr txBox="1"/>
          <p:nvPr/>
        </p:nvSpPr>
        <p:spPr>
          <a:xfrm>
            <a:off x="7973060" y="2612390"/>
            <a:ext cx="2164080" cy="368300"/>
          </a:xfrm>
          <a:prstGeom prst="rect">
            <a:avLst/>
          </a:prstGeom>
          <a:noFill/>
        </p:spPr>
        <p:txBody>
          <a:bodyPr wrap="square" rtlCol="0">
            <a:spAutoFit/>
          </a:bodyPr>
          <a:p>
            <a:r>
              <a:rPr lang="zh-CN" altLang="en-US"/>
              <a:t>最大相关</a:t>
            </a:r>
            <a:endParaRPr lang="zh-CN" altLang="en-US"/>
          </a:p>
        </p:txBody>
      </p:sp>
      <p:sp>
        <p:nvSpPr>
          <p:cNvPr id="10" name="文本框 9"/>
          <p:cNvSpPr txBox="1"/>
          <p:nvPr/>
        </p:nvSpPr>
        <p:spPr>
          <a:xfrm>
            <a:off x="7959725" y="4044315"/>
            <a:ext cx="1997710" cy="368300"/>
          </a:xfrm>
          <a:prstGeom prst="rect">
            <a:avLst/>
          </a:prstGeom>
          <a:noFill/>
        </p:spPr>
        <p:txBody>
          <a:bodyPr wrap="square" rtlCol="0">
            <a:spAutoFit/>
          </a:bodyPr>
          <a:p>
            <a:r>
              <a:rPr lang="zh-CN" altLang="en-US"/>
              <a:t>最小冗余</a:t>
            </a:r>
            <a:endParaRPr lang="zh-CN" altLang="en-US"/>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1106805" y="643255"/>
            <a:ext cx="4999990" cy="368300"/>
          </a:xfrm>
          <a:prstGeom prst="rect">
            <a:avLst/>
          </a:prstGeom>
          <a:noFill/>
        </p:spPr>
        <p:txBody>
          <a:bodyPr wrap="square" rtlCol="0" anchor="t">
            <a:spAutoFit/>
          </a:bodyPr>
          <a:p>
            <a:r>
              <a:rPr lang="en-US" altLang="zh-CN" sz="28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IFS method + SVM algorithm</a:t>
            </a:r>
            <a:endParaRPr lang="en-US" altLang="zh-CN"/>
          </a:p>
        </p:txBody>
      </p:sp>
      <p:pic>
        <p:nvPicPr>
          <p:cNvPr id="4" name="图片 3"/>
          <p:cNvPicPr>
            <a:picLocks noChangeAspect="1"/>
          </p:cNvPicPr>
          <p:nvPr/>
        </p:nvPicPr>
        <p:blipFill>
          <a:blip r:embed="rId1"/>
          <a:stretch>
            <a:fillRect/>
          </a:stretch>
        </p:blipFill>
        <p:spPr>
          <a:xfrm>
            <a:off x="5432425" y="1080135"/>
            <a:ext cx="5578475" cy="4905375"/>
          </a:xfrm>
          <a:prstGeom prst="rect">
            <a:avLst/>
          </a:prstGeom>
        </p:spPr>
      </p:pic>
      <p:sp>
        <p:nvSpPr>
          <p:cNvPr id="5" name="文本框 4"/>
          <p:cNvSpPr txBox="1"/>
          <p:nvPr/>
        </p:nvSpPr>
        <p:spPr>
          <a:xfrm>
            <a:off x="974090" y="1284605"/>
            <a:ext cx="6445885" cy="1014730"/>
          </a:xfrm>
          <a:prstGeom prst="rect">
            <a:avLst/>
          </a:prstGeom>
          <a:noFill/>
        </p:spPr>
        <p:txBody>
          <a:bodyPr wrap="square" rtlCol="0" anchor="t">
            <a:spAutoFit/>
          </a:bodyPr>
          <a:p>
            <a:pPr>
              <a:lnSpc>
                <a:spcPct val="150000"/>
              </a:lnSpc>
            </a:pPr>
            <a:r>
              <a:rPr lang="zh-CN" altLang="en-US" sz="2000"/>
              <a:t> Fi = {f1,f2,⋯,fi} (5≤i≤500)</a:t>
            </a:r>
            <a:endParaRPr lang="zh-CN" altLang="en-US" sz="2000"/>
          </a:p>
          <a:p>
            <a:pPr>
              <a:lnSpc>
                <a:spcPct val="150000"/>
              </a:lnSpc>
            </a:pPr>
            <a:r>
              <a:rPr lang="zh-CN" altLang="en-US" sz="2000"/>
              <a:t>evaluated by ten-fold cross-validation</a:t>
            </a:r>
            <a:endParaRPr lang="zh-CN" altLang="en-US" sz="2000"/>
          </a:p>
        </p:txBody>
      </p:sp>
      <p:pic>
        <p:nvPicPr>
          <p:cNvPr id="6" name="图片 5" descr="347662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405" y="370205"/>
            <a:ext cx="914400" cy="914400"/>
          </a:xfrm>
          <a:prstGeom prst="rect">
            <a:avLst/>
          </a:prstGeom>
        </p:spPr>
      </p:pic>
      <p:sp>
        <p:nvSpPr>
          <p:cNvPr id="7" name="文本框 6"/>
          <p:cNvSpPr txBox="1"/>
          <p:nvPr/>
        </p:nvSpPr>
        <p:spPr>
          <a:xfrm>
            <a:off x="7827645" y="756285"/>
            <a:ext cx="2574290" cy="645160"/>
          </a:xfrm>
          <a:prstGeom prst="rect">
            <a:avLst/>
          </a:prstGeom>
          <a:noFill/>
        </p:spPr>
        <p:txBody>
          <a:bodyPr wrap="square" rtlCol="0">
            <a:spAutoFit/>
          </a:bodyPr>
          <a:p>
            <a:r>
              <a:rPr lang="en-US" altLang="zh-CN"/>
              <a:t>SVM </a:t>
            </a:r>
            <a:r>
              <a:rPr lang="en-US" altLang="zh-CN">
                <a:sym typeface="+mn-ea"/>
              </a:rPr>
              <a:t>algorithm</a:t>
            </a:r>
            <a:endParaRPr lang="en-US" altLang="zh-CN"/>
          </a:p>
          <a:p>
            <a:endParaRPr lang="en-US" altLang="zh-CN"/>
          </a:p>
        </p:txBody>
      </p:sp>
      <p:sp>
        <p:nvSpPr>
          <p:cNvPr id="8" name="文本框 7"/>
          <p:cNvSpPr txBox="1"/>
          <p:nvPr/>
        </p:nvSpPr>
        <p:spPr>
          <a:xfrm>
            <a:off x="7697470" y="6123940"/>
            <a:ext cx="1441450" cy="368300"/>
          </a:xfrm>
          <a:prstGeom prst="rect">
            <a:avLst/>
          </a:prstGeom>
          <a:noFill/>
        </p:spPr>
        <p:txBody>
          <a:bodyPr wrap="square" rtlCol="0" anchor="t">
            <a:spAutoFit/>
          </a:bodyPr>
          <a:p>
            <a:r>
              <a:rPr lang="zh-CN" altLang="en-US">
                <a:ln w="22225">
                  <a:solidFill>
                    <a:schemeClr val="accent2"/>
                  </a:solidFill>
                  <a:prstDash val="solid"/>
                </a:ln>
                <a:solidFill>
                  <a:schemeClr val="accent2">
                    <a:lumMod val="40000"/>
                    <a:lumOff val="60000"/>
                  </a:schemeClr>
                </a:solidFill>
                <a:effectLst/>
              </a:rPr>
              <a:t>Weka</a:t>
            </a:r>
            <a:r>
              <a:rPr lang="en-US" altLang="zh-CN">
                <a:ln w="22225">
                  <a:solidFill>
                    <a:schemeClr val="accent2"/>
                  </a:solidFill>
                  <a:prstDash val="solid"/>
                </a:ln>
                <a:solidFill>
                  <a:schemeClr val="accent2">
                    <a:lumMod val="40000"/>
                    <a:lumOff val="60000"/>
                  </a:schemeClr>
                </a:solidFill>
                <a:effectLst/>
              </a:rPr>
              <a:t>-</a:t>
            </a:r>
            <a:r>
              <a:rPr lang="zh-CN" altLang="en-US">
                <a:ln w="22225">
                  <a:solidFill>
                    <a:schemeClr val="accent2"/>
                  </a:solidFill>
                  <a:prstDash val="solid"/>
                </a:ln>
                <a:solidFill>
                  <a:schemeClr val="accent2">
                    <a:lumMod val="40000"/>
                    <a:lumOff val="60000"/>
                  </a:schemeClr>
                </a:solidFill>
                <a:effectLst/>
                <a:sym typeface="+mn-ea"/>
              </a:rPr>
              <a:t> SMO</a:t>
            </a:r>
            <a:r>
              <a:rPr lang="zh-CN" altLang="en-US"/>
              <a:t> </a:t>
            </a:r>
            <a:endParaRPr lang="zh-CN" altLang="en-US"/>
          </a:p>
        </p:txBody>
      </p:sp>
      <p:pic>
        <p:nvPicPr>
          <p:cNvPr id="9" name="图片 8"/>
          <p:cNvPicPr>
            <a:picLocks noChangeAspect="1"/>
          </p:cNvPicPr>
          <p:nvPr/>
        </p:nvPicPr>
        <p:blipFill>
          <a:blip r:embed="rId4"/>
          <a:stretch>
            <a:fillRect/>
          </a:stretch>
        </p:blipFill>
        <p:spPr>
          <a:xfrm>
            <a:off x="10116185" y="3877310"/>
            <a:ext cx="1695450" cy="419100"/>
          </a:xfrm>
          <a:prstGeom prst="rect">
            <a:avLst/>
          </a:prstGeom>
        </p:spPr>
      </p:pic>
      <p:pic>
        <p:nvPicPr>
          <p:cNvPr id="13" name="图片 12"/>
          <p:cNvPicPr>
            <a:picLocks noChangeAspect="1"/>
          </p:cNvPicPr>
          <p:nvPr/>
        </p:nvPicPr>
        <p:blipFill>
          <a:blip r:embed="rId5"/>
          <a:stretch>
            <a:fillRect/>
          </a:stretch>
        </p:blipFill>
        <p:spPr>
          <a:xfrm>
            <a:off x="26035" y="2764155"/>
            <a:ext cx="3705225" cy="914400"/>
          </a:xfrm>
          <a:prstGeom prst="rect">
            <a:avLst/>
          </a:prstGeom>
        </p:spPr>
      </p:pic>
      <p:pic>
        <p:nvPicPr>
          <p:cNvPr id="14" name="图片 13"/>
          <p:cNvPicPr>
            <a:picLocks noChangeAspect="1"/>
          </p:cNvPicPr>
          <p:nvPr/>
        </p:nvPicPr>
        <p:blipFill>
          <a:blip r:embed="rId6"/>
          <a:stretch>
            <a:fillRect/>
          </a:stretch>
        </p:blipFill>
        <p:spPr>
          <a:xfrm>
            <a:off x="26035" y="3678555"/>
            <a:ext cx="5172075" cy="847725"/>
          </a:xfrm>
          <a:prstGeom prst="rect">
            <a:avLst/>
          </a:prstGeom>
        </p:spPr>
      </p:pic>
      <p:pic>
        <p:nvPicPr>
          <p:cNvPr id="15" name="图片 14"/>
          <p:cNvPicPr>
            <a:picLocks noChangeAspect="1"/>
          </p:cNvPicPr>
          <p:nvPr/>
        </p:nvPicPr>
        <p:blipFill>
          <a:blip r:embed="rId7"/>
          <a:stretch>
            <a:fillRect/>
          </a:stretch>
        </p:blipFill>
        <p:spPr>
          <a:xfrm>
            <a:off x="26035" y="4415790"/>
            <a:ext cx="3048000" cy="561975"/>
          </a:xfrm>
          <a:prstGeom prst="rect">
            <a:avLst/>
          </a:prstGeom>
        </p:spPr>
      </p:pic>
      <p:pic>
        <p:nvPicPr>
          <p:cNvPr id="16" name="图片 15"/>
          <p:cNvPicPr>
            <a:picLocks noChangeAspect="1"/>
          </p:cNvPicPr>
          <p:nvPr/>
        </p:nvPicPr>
        <p:blipFill>
          <a:blip r:embed="rId8"/>
          <a:stretch>
            <a:fillRect/>
          </a:stretch>
        </p:blipFill>
        <p:spPr>
          <a:xfrm>
            <a:off x="26035" y="4977765"/>
            <a:ext cx="4441825" cy="1421130"/>
          </a:xfrm>
          <a:prstGeom prst="rect">
            <a:avLst/>
          </a:prstGeom>
        </p:spPr>
      </p:pic>
      <p:sp>
        <p:nvSpPr>
          <p:cNvPr id="17" name="左大括号 16"/>
          <p:cNvSpPr/>
          <p:nvPr/>
        </p:nvSpPr>
        <p:spPr>
          <a:xfrm>
            <a:off x="358140" y="2987675"/>
            <a:ext cx="75565" cy="593725"/>
          </a:xfrm>
          <a:prstGeom prst="leftBrace">
            <a:avLst/>
          </a:prstGeom>
        </p:spPr>
        <p:style>
          <a:lnRef idx="2">
            <a:schemeClr val="dk1"/>
          </a:lnRef>
          <a:fillRef idx="0">
            <a:schemeClr val="dk1"/>
          </a:fillRef>
          <a:effectRef idx="1">
            <a:schemeClr val="dk1"/>
          </a:effectRef>
          <a:fontRef idx="minor">
            <a:schemeClr val="tx1"/>
          </a:fontRef>
        </p:style>
        <p:txBody>
          <a:bodyPr rtlCol="0" anchor="ctr"/>
          <a:p>
            <a:pPr algn="ctr"/>
            <a:endParaRPr lang="zh-CN" altLang="en-US"/>
          </a:p>
        </p:txBody>
      </p:sp>
      <p:sp>
        <p:nvSpPr>
          <p:cNvPr id="18" name="文本框 17"/>
          <p:cNvSpPr txBox="1"/>
          <p:nvPr/>
        </p:nvSpPr>
        <p:spPr>
          <a:xfrm>
            <a:off x="3313430" y="2915285"/>
            <a:ext cx="1943735" cy="368300"/>
          </a:xfrm>
          <a:prstGeom prst="rect">
            <a:avLst/>
          </a:prstGeom>
          <a:noFill/>
        </p:spPr>
        <p:txBody>
          <a:bodyPr wrap="square" rtlCol="0">
            <a:spAutoFit/>
          </a:bodyPr>
          <a:p>
            <a:r>
              <a:rPr lang="zh-CN" altLang="en-US"/>
              <a:t>原问题</a:t>
            </a:r>
            <a:endParaRPr lang="zh-CN" altLang="en-US"/>
          </a:p>
        </p:txBody>
      </p:sp>
      <p:sp>
        <p:nvSpPr>
          <p:cNvPr id="19" name="文本框 18"/>
          <p:cNvSpPr txBox="1"/>
          <p:nvPr/>
        </p:nvSpPr>
        <p:spPr>
          <a:xfrm>
            <a:off x="4699635" y="3815080"/>
            <a:ext cx="1313815" cy="368300"/>
          </a:xfrm>
          <a:prstGeom prst="rect">
            <a:avLst/>
          </a:prstGeom>
          <a:noFill/>
        </p:spPr>
        <p:txBody>
          <a:bodyPr wrap="square" rtlCol="0">
            <a:spAutoFit/>
          </a:bodyPr>
          <a:p>
            <a:r>
              <a:rPr lang="zh-CN" altLang="en-US"/>
              <a:t>拉格朗日</a:t>
            </a:r>
            <a:endParaRPr lang="zh-CN" altLang="en-US"/>
          </a:p>
        </p:txBody>
      </p:sp>
      <p:sp>
        <p:nvSpPr>
          <p:cNvPr id="20" name="文本框 19"/>
          <p:cNvSpPr txBox="1"/>
          <p:nvPr/>
        </p:nvSpPr>
        <p:spPr>
          <a:xfrm>
            <a:off x="3511550" y="4607560"/>
            <a:ext cx="1962150" cy="368300"/>
          </a:xfrm>
          <a:prstGeom prst="rect">
            <a:avLst/>
          </a:prstGeom>
          <a:noFill/>
        </p:spPr>
        <p:txBody>
          <a:bodyPr wrap="square" rtlCol="0">
            <a:spAutoFit/>
          </a:bodyPr>
          <a:p>
            <a:r>
              <a:rPr lang="zh-CN" altLang="en-US"/>
              <a:t>对偶问题</a:t>
            </a:r>
            <a:endParaRPr lang="zh-CN" altLang="en-US"/>
          </a:p>
        </p:txBody>
      </p:sp>
      <p:sp>
        <p:nvSpPr>
          <p:cNvPr id="21" name="文本框 20"/>
          <p:cNvSpPr txBox="1"/>
          <p:nvPr/>
        </p:nvSpPr>
        <p:spPr>
          <a:xfrm>
            <a:off x="3469640" y="5985510"/>
            <a:ext cx="1728470" cy="645160"/>
          </a:xfrm>
          <a:prstGeom prst="rect">
            <a:avLst/>
          </a:prstGeom>
          <a:noFill/>
        </p:spPr>
        <p:txBody>
          <a:bodyPr wrap="square" rtlCol="0">
            <a:spAutoFit/>
          </a:bodyPr>
          <a:p>
            <a:r>
              <a:rPr lang="zh-CN" altLang="en-US"/>
              <a:t>借助</a:t>
            </a:r>
            <a:r>
              <a:rPr lang="en-US" altLang="zh-CN"/>
              <a:t>KKT</a:t>
            </a:r>
            <a:r>
              <a:rPr lang="zh-CN" altLang="en-US"/>
              <a:t>条件求最小值</a:t>
            </a:r>
            <a:endParaRPr lang="zh-CN" altLang="en-US"/>
          </a:p>
        </p:txBody>
      </p:sp>
    </p:spTree>
    <p:custDataLst>
      <p:tags r:id="rId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2543810" y="548640"/>
            <a:ext cx="7103745" cy="4688205"/>
          </a:xfrm>
          <a:prstGeom prst="rect">
            <a:avLst/>
          </a:prstGeom>
        </p:spPr>
      </p:pic>
      <p:pic>
        <p:nvPicPr>
          <p:cNvPr id="7" name="图片 6" descr="365893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900" y="548640"/>
            <a:ext cx="914400" cy="914400"/>
          </a:xfrm>
          <a:prstGeom prst="rect">
            <a:avLst/>
          </a:prstGeom>
        </p:spPr>
      </p:pic>
      <p:sp>
        <p:nvSpPr>
          <p:cNvPr id="5" name="文本框 4"/>
          <p:cNvSpPr txBox="1"/>
          <p:nvPr/>
        </p:nvSpPr>
        <p:spPr>
          <a:xfrm>
            <a:off x="37465" y="5549900"/>
            <a:ext cx="12404725" cy="1198880"/>
          </a:xfrm>
          <a:prstGeom prst="rect">
            <a:avLst/>
          </a:prstGeom>
          <a:noFill/>
        </p:spPr>
        <p:txBody>
          <a:bodyPr wrap="square" rtlCol="0" anchor="t">
            <a:spAutoFit/>
          </a:bodyPr>
          <a:p>
            <a:pPr algn="ctr"/>
            <a:r>
              <a:rPr lang="zh-CN" altLang="en-US" sz="2400"/>
              <a:t>true positive (TP), true negative (TN), false positive (FP),  false negative (FN)</a:t>
            </a:r>
            <a:endParaRPr lang="zh-CN" altLang="en-US" sz="2400"/>
          </a:p>
          <a:p>
            <a:pPr algn="ctr"/>
            <a:r>
              <a:rPr lang="zh-CN" altLang="en-US" sz="2400"/>
              <a:t>sensitivity (SN), specificity (SP), accuracy (ACC) </a:t>
            </a:r>
            <a:endParaRPr lang="zh-CN" altLang="en-US" sz="2400"/>
          </a:p>
          <a:p>
            <a:pPr algn="ctr"/>
            <a:r>
              <a:rPr lang="zh-CN" altLang="en-US" sz="2400"/>
              <a:t>Matthews correlation coefficient (MCC)</a:t>
            </a:r>
            <a:endParaRPr lang="zh-CN" altLang="en-US" sz="2400"/>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541176" y="498348"/>
            <a:ext cx="11495313" cy="7519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r>
              <a:rPr lang="en-US" altLang="zh-CN" sz="4400" dirty="0">
                <a:latin typeface="Times New Roman" panose="02020603050405020304" pitchFamily="18" charset="0"/>
                <a:cs typeface="Times New Roman" panose="02020603050405020304" pitchFamily="18" charset="0"/>
              </a:rPr>
              <a:t>Literature</a:t>
            </a:r>
            <a:endParaRPr lang="en-US" altLang="zh-CN" sz="4400" dirty="0">
              <a:latin typeface="Times New Roman" panose="02020603050405020304" pitchFamily="18" charset="0"/>
              <a:cs typeface="Times New Roman" panose="02020603050405020304" pitchFamily="18" charset="0"/>
            </a:endParaRPr>
          </a:p>
        </p:txBody>
      </p:sp>
      <p:sp>
        <p:nvSpPr>
          <p:cNvPr id="5" name="副标题 2"/>
          <p:cNvSpPr>
            <a:spLocks noGrp="1"/>
          </p:cNvSpPr>
          <p:nvPr/>
        </p:nvSpPr>
        <p:spPr>
          <a:xfrm>
            <a:off x="1175385" y="1522095"/>
            <a:ext cx="10058400" cy="220218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algn="l">
              <a:lnSpc>
                <a:spcPct val="150000"/>
              </a:lnSpc>
            </a:pPr>
            <a:r>
              <a:rPr lang="en-US" altLang="zh-CN" sz="2000" cap="none" spc="-50" dirty="0">
                <a:solidFill>
                  <a:schemeClr val="tx1">
                    <a:lumMod val="85000"/>
                    <a:lumOff val="15000"/>
                  </a:schemeClr>
                </a:solidFill>
                <a:ea typeface="+mj-ea"/>
                <a:cs typeface="+mn-lt"/>
                <a:sym typeface="+mn-ea"/>
              </a:rPr>
              <a:t>Lv, W., Zheng, J., Luan, M., Shi, M., Zhu, H., Zhang, M., . . . Jiang, Y. (2015). Comparing the evolutionary conservation between human essential genes, human orthologs of mouse essential genes and human housekeeping genes. Brief Bioinform, 16(6), 922-931. doi:10.1093/bib/bbv025</a:t>
            </a:r>
            <a:endParaRPr lang="en-US" altLang="zh-CN" sz="2000" cap="none" spc="-50" dirty="0">
              <a:solidFill>
                <a:schemeClr val="tx1">
                  <a:lumMod val="85000"/>
                  <a:lumOff val="15000"/>
                </a:schemeClr>
              </a:solidFill>
              <a:ea typeface="+mj-ea"/>
              <a:cs typeface="+mn-lt"/>
              <a:sym typeface="+mn-ea"/>
            </a:endParaRPr>
          </a:p>
          <a:p>
            <a:pPr algn="l">
              <a:lnSpc>
                <a:spcPct val="150000"/>
              </a:lnSpc>
            </a:pPr>
            <a:endParaRPr lang="zh-CN" altLang="en-US" sz="1800"/>
          </a:p>
          <a:p>
            <a:pPr algn="l">
              <a:lnSpc>
                <a:spcPct val="150000"/>
              </a:lnSpc>
            </a:pPr>
            <a:r>
              <a:rPr lang="en-US" altLang="zh-CN" sz="2000" cap="none" spc="-50" dirty="0">
                <a:solidFill>
                  <a:schemeClr val="tx1">
                    <a:lumMod val="85000"/>
                    <a:lumOff val="15000"/>
                  </a:schemeClr>
                </a:solidFill>
                <a:ea typeface="+mj-ea"/>
                <a:cs typeface="+mn-lt"/>
                <a:sym typeface="+mn-ea"/>
              </a:rPr>
              <a:t>Chen, L., Zhang, Y. H., Wang, S., Zhang, Y., Huang, T., &amp; Cai, Y. D. (2017). Prediction and analysis of essential genes using the enrichments of gene ontology and KEGG pathways. PLoS One, 12(9), e0184129. doi:10.1371/journal.pone.0184129</a:t>
            </a:r>
            <a:endParaRPr lang="zh-CN" altLang="en-US" sz="1800">
              <a:sym typeface="+mn-ea"/>
            </a:endParaRPr>
          </a:p>
          <a:p>
            <a:pPr algn="l">
              <a:lnSpc>
                <a:spcPct val="150000"/>
              </a:lnSpc>
            </a:pPr>
            <a:endParaRPr lang="zh-CN" altLang="en-US" sz="1800">
              <a:sym typeface="+mn-ea"/>
            </a:endParaRPr>
          </a:p>
          <a:p>
            <a:pPr algn="just"/>
            <a:endParaRPr lang="zh-CN" altLang="en-US" sz="1800" cap="none" dirty="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1211580" y="3949065"/>
            <a:ext cx="9693910" cy="0"/>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p:cNvPicPr>
            <a:picLocks noChangeAspect="1"/>
          </p:cNvPicPr>
          <p:nvPr/>
        </p:nvPicPr>
        <p:blipFill>
          <a:blip r:embed="rId1"/>
          <a:srcRect b="291"/>
          <a:stretch>
            <a:fillRect/>
          </a:stretch>
        </p:blipFill>
        <p:spPr>
          <a:xfrm>
            <a:off x="244475" y="953770"/>
            <a:ext cx="5887720" cy="3185160"/>
          </a:xfrm>
          <a:prstGeom prst="rect">
            <a:avLst/>
          </a:prstGeom>
        </p:spPr>
      </p:pic>
      <p:sp>
        <p:nvSpPr>
          <p:cNvPr id="4" name="文本框 3"/>
          <p:cNvSpPr txBox="1"/>
          <p:nvPr/>
        </p:nvSpPr>
        <p:spPr>
          <a:xfrm>
            <a:off x="6743700" y="2085340"/>
            <a:ext cx="5149215" cy="922020"/>
          </a:xfrm>
          <a:prstGeom prst="rect">
            <a:avLst/>
          </a:prstGeom>
          <a:noFill/>
        </p:spPr>
        <p:txBody>
          <a:bodyPr wrap="square" rtlCol="0" anchor="t">
            <a:spAutoFit/>
          </a:bodyPr>
          <a:p>
            <a:r>
              <a:rPr lang="zh-CN" altLang="en-US"/>
              <a:t>Fig 2. The IFS curve using the MCC as its Y-axis and the number of features participating in classification as its X-axis.</a:t>
            </a:r>
            <a:endParaRPr lang="zh-CN" altLang="en-US"/>
          </a:p>
        </p:txBody>
      </p:sp>
      <p:pic>
        <p:nvPicPr>
          <p:cNvPr id="5" name="图片 4"/>
          <p:cNvPicPr>
            <a:picLocks noChangeAspect="1"/>
          </p:cNvPicPr>
          <p:nvPr/>
        </p:nvPicPr>
        <p:blipFill>
          <a:blip r:embed="rId2"/>
          <a:stretch>
            <a:fillRect/>
          </a:stretch>
        </p:blipFill>
        <p:spPr>
          <a:xfrm>
            <a:off x="381635" y="4503420"/>
            <a:ext cx="10096500" cy="988695"/>
          </a:xfrm>
          <a:prstGeom prst="rect">
            <a:avLst/>
          </a:prstGeom>
        </p:spPr>
      </p:pic>
      <p:sp>
        <p:nvSpPr>
          <p:cNvPr id="6" name="文本框 5"/>
          <p:cNvSpPr txBox="1"/>
          <p:nvPr/>
        </p:nvSpPr>
        <p:spPr>
          <a:xfrm>
            <a:off x="579120" y="5838825"/>
            <a:ext cx="10401300" cy="922020"/>
          </a:xfrm>
          <a:prstGeom prst="rect">
            <a:avLst/>
          </a:prstGeom>
          <a:noFill/>
        </p:spPr>
        <p:txBody>
          <a:bodyPr wrap="square" rtlCol="0" anchor="t">
            <a:spAutoFit/>
          </a:bodyPr>
          <a:p>
            <a:r>
              <a:rPr lang="zh-CN" altLang="en-US"/>
              <a:t>Table 1. The SN, SP, ACC, and MCC yielded by the optimal SVM prediction model and the model using features of KEGG enrichment scores.</a:t>
            </a:r>
            <a:endParaRPr lang="zh-CN" altLang="en-US"/>
          </a:p>
          <a:p>
            <a:endParaRPr lang="zh-CN" altLang="en-US"/>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2933700" y="399415"/>
            <a:ext cx="6012180" cy="5485765"/>
          </a:xfrm>
          <a:prstGeom prst="rect">
            <a:avLst/>
          </a:prstGeom>
        </p:spPr>
      </p:pic>
      <p:sp>
        <p:nvSpPr>
          <p:cNvPr id="4" name="文本框 3"/>
          <p:cNvSpPr txBox="1"/>
          <p:nvPr/>
        </p:nvSpPr>
        <p:spPr>
          <a:xfrm>
            <a:off x="1828165" y="5885180"/>
            <a:ext cx="9283700" cy="922020"/>
          </a:xfrm>
          <a:prstGeom prst="rect">
            <a:avLst/>
          </a:prstGeom>
          <a:noFill/>
        </p:spPr>
        <p:txBody>
          <a:bodyPr wrap="square" rtlCol="0" anchor="t">
            <a:spAutoFit/>
          </a:bodyPr>
          <a:p>
            <a:r>
              <a:rPr lang="zh-CN" altLang="en-US"/>
              <a:t>Fig 3. Distribution of the corresponding GO terms of the optimal features and top 21 features in the mRMR features in the three groups.</a:t>
            </a:r>
            <a:endParaRPr lang="zh-CN" altLang="en-US"/>
          </a:p>
          <a:p>
            <a:r>
              <a:rPr lang="zh-CN" altLang="en-US"/>
              <a:t>https://doi.org/10.1371/journal.pone.0184129.g003</a:t>
            </a: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39545" y="1610360"/>
            <a:ext cx="10210165" cy="3969385"/>
          </a:xfrm>
          <a:prstGeom prst="rect">
            <a:avLst/>
          </a:prstGeom>
          <a:noFill/>
        </p:spPr>
        <p:txBody>
          <a:bodyPr wrap="square" rtlCol="0" anchor="t">
            <a:spAutoFit/>
          </a:bodyPr>
          <a:p>
            <a:pPr>
              <a:lnSpc>
                <a:spcPct val="150000"/>
              </a:lnSpc>
            </a:pPr>
            <a:r>
              <a:rPr lang="en-US" altLang="zh-CN" sz="2400"/>
              <a:t>T</a:t>
            </a:r>
            <a:r>
              <a:rPr lang="zh-CN" altLang="en-US" sz="2400"/>
              <a:t>his study was to propose a prediction model for classification of essential and non-essential genes.</a:t>
            </a:r>
            <a:endParaRPr lang="zh-CN" altLang="en-US" sz="2400"/>
          </a:p>
          <a:p>
            <a:pPr>
              <a:lnSpc>
                <a:spcPct val="150000"/>
              </a:lnSpc>
            </a:pPr>
            <a:r>
              <a:rPr lang="zh-CN" altLang="en-US" sz="2400"/>
              <a:t>2,576 genes were predicted to be essential genes</a:t>
            </a:r>
            <a:endParaRPr lang="zh-CN" altLang="en-US" sz="2400"/>
          </a:p>
          <a:p>
            <a:pPr>
              <a:lnSpc>
                <a:spcPct val="150000"/>
              </a:lnSpc>
            </a:pPr>
            <a:endParaRPr lang="zh-CN" altLang="en-US" sz="2400"/>
          </a:p>
          <a:p>
            <a:pPr>
              <a:lnSpc>
                <a:spcPct val="150000"/>
              </a:lnSpc>
            </a:pPr>
            <a:r>
              <a:rPr lang="zh-CN" altLang="en-US" sz="2400"/>
              <a:t>DNA-binding protein prediction, detection of tubule boundary , </a:t>
            </a:r>
            <a:endParaRPr lang="zh-CN" altLang="en-US" sz="2400"/>
          </a:p>
          <a:p>
            <a:pPr>
              <a:lnSpc>
                <a:spcPct val="150000"/>
              </a:lnSpc>
            </a:pPr>
            <a:r>
              <a:rPr lang="zh-CN" altLang="en-US" sz="2400"/>
              <a:t>methylation site prediction , phosphorylation site prediction, </a:t>
            </a:r>
            <a:endParaRPr lang="zh-CN" altLang="en-US" sz="2400"/>
          </a:p>
          <a:p>
            <a:pPr>
              <a:lnSpc>
                <a:spcPct val="150000"/>
              </a:lnSpc>
            </a:pPr>
            <a:r>
              <a:rPr lang="zh-CN" altLang="en-US" sz="2400"/>
              <a:t>and protein-protein interaction prediction </a:t>
            </a:r>
            <a:endParaRPr lang="zh-CN" altLang="en-US" sz="2400"/>
          </a:p>
        </p:txBody>
      </p:sp>
      <p:pic>
        <p:nvPicPr>
          <p:cNvPr id="8" name="图片 7" descr="472120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4510" y="418465"/>
            <a:ext cx="914400" cy="914400"/>
          </a:xfrm>
          <a:prstGeom prst="rect">
            <a:avLst/>
          </a:prstGeom>
        </p:spPr>
      </p:pic>
      <p:pic>
        <p:nvPicPr>
          <p:cNvPr id="4" name="图片 3" descr="34766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0135" y="1753870"/>
            <a:ext cx="482600" cy="482600"/>
          </a:xfrm>
          <a:prstGeom prst="rect">
            <a:avLst/>
          </a:prstGeom>
        </p:spPr>
      </p:pic>
      <p:pic>
        <p:nvPicPr>
          <p:cNvPr id="5" name="图片 4" descr="34766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0135" y="2781300"/>
            <a:ext cx="482600" cy="482600"/>
          </a:xfrm>
          <a:prstGeom prst="rect">
            <a:avLst/>
          </a:prstGeom>
        </p:spPr>
      </p:pic>
      <p:pic>
        <p:nvPicPr>
          <p:cNvPr id="6" name="图片 5" descr="458462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7425" y="3956685"/>
            <a:ext cx="575310" cy="575310"/>
          </a:xfrm>
          <a:prstGeom prst="rect">
            <a:avLst/>
          </a:prstGeom>
        </p:spPr>
      </p:pic>
    </p:spTree>
    <p:custDataLst>
      <p:tags r:id="rId7"/>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文本框 1"/>
          <p:cNvSpPr txBox="1"/>
          <p:nvPr/>
        </p:nvSpPr>
        <p:spPr>
          <a:xfrm>
            <a:off x="5461000" y="3275965"/>
            <a:ext cx="6435725" cy="706755"/>
          </a:xfrm>
          <a:prstGeom prst="rect">
            <a:avLst/>
          </a:prstGeom>
          <a:noFill/>
        </p:spPr>
        <p:txBody>
          <a:bodyPr wrap="square" rtlCol="0">
            <a:spAutoFit/>
          </a:bodyPr>
          <a:p>
            <a:pPr algn="ctr"/>
            <a:r>
              <a:rPr lang="en-US" altLang="zh-CN" sz="4000" dirty="0">
                <a:latin typeface="Times New Roman" panose="02020603050405020304" pitchFamily="18" charset="0"/>
                <a:cs typeface="Times New Roman" panose="02020603050405020304" pitchFamily="18" charset="0"/>
                <a:sym typeface="+mn-ea"/>
              </a:rPr>
              <a:t>Thank You for Listening!</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t="3048" r="1683"/>
          <a:stretch>
            <a:fillRect/>
          </a:stretch>
        </p:blipFill>
        <p:spPr>
          <a:xfrm>
            <a:off x="176530" y="721995"/>
            <a:ext cx="11622405" cy="1387475"/>
          </a:xfrm>
          <a:prstGeom prst="rect">
            <a:avLst/>
          </a:prstGeom>
        </p:spPr>
      </p:pic>
      <p:sp>
        <p:nvSpPr>
          <p:cNvPr id="5" name="标题 1"/>
          <p:cNvSpPr>
            <a:spLocks noGrp="1"/>
          </p:cNvSpPr>
          <p:nvPr/>
        </p:nvSpPr>
        <p:spPr>
          <a:xfrm>
            <a:off x="1255395" y="3733165"/>
            <a:ext cx="9805035" cy="751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nSpc>
                <a:spcPct val="150000"/>
              </a:lnSpc>
            </a:pPr>
            <a:r>
              <a:rPr lang="en-US" altLang="zh-CN" sz="2800" dirty="0">
                <a:latin typeface="Times New Roman" panose="02020603050405020304" pitchFamily="18" charset="0"/>
                <a:cs typeface="Times New Roman" panose="02020603050405020304" pitchFamily="18" charset="0"/>
              </a:rPr>
              <a:t>What is the relationship of evolutionary conservation between </a:t>
            </a:r>
            <a:r>
              <a:rPr lang="en-US" altLang="zh-CN" sz="2800" b="1" dirty="0">
                <a:latin typeface="Times New Roman" panose="02020603050405020304" pitchFamily="18" charset="0"/>
                <a:cs typeface="Times New Roman" panose="02020603050405020304" pitchFamily="18" charset="0"/>
              </a:rPr>
              <a:t>human essential genes</a:t>
            </a:r>
            <a:r>
              <a:rPr lang="en-US" altLang="zh-CN" sz="2800" dirty="0">
                <a:latin typeface="Times New Roman" panose="02020603050405020304" pitchFamily="18" charset="0"/>
                <a:cs typeface="Times New Roman" panose="02020603050405020304" pitchFamily="18" charset="0"/>
              </a:rPr>
              <a:t> and </a:t>
            </a:r>
            <a:r>
              <a:rPr lang="en-US" altLang="zh-CN" sz="2800" b="1" dirty="0">
                <a:latin typeface="Times New Roman" panose="02020603050405020304" pitchFamily="18" charset="0"/>
                <a:cs typeface="Times New Roman" panose="02020603050405020304" pitchFamily="18" charset="0"/>
              </a:rPr>
              <a:t>human housekeeping genes</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342900" y="3420110"/>
            <a:ext cx="736600" cy="460375"/>
          </a:xfrm>
          <a:prstGeom prst="rect">
            <a:avLst/>
          </a:prstGeom>
          <a:noFill/>
        </p:spPr>
        <p:txBody>
          <a:bodyPr wrap="square" rtlCol="0">
            <a:spAutoFit/>
          </a:bodyPr>
          <a:p>
            <a:r>
              <a:rPr lang="en-US" altLang="zh-CN" sz="2400"/>
              <a:t>a.</a:t>
            </a:r>
            <a:endParaRPr lang="en-US" altLang="zh-CN"/>
          </a:p>
        </p:txBody>
      </p:sp>
      <p:sp>
        <p:nvSpPr>
          <p:cNvPr id="7" name="标题 1"/>
          <p:cNvSpPr>
            <a:spLocks noGrp="1"/>
          </p:cNvSpPr>
          <p:nvPr/>
        </p:nvSpPr>
        <p:spPr>
          <a:xfrm>
            <a:off x="1249045" y="5393690"/>
            <a:ext cx="9805035" cy="751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nSpc>
                <a:spcPct val="150000"/>
              </a:lnSpc>
            </a:pPr>
            <a:r>
              <a:rPr lang="en-US" altLang="zh-CN" sz="2800" dirty="0">
                <a:latin typeface="Times New Roman" panose="02020603050405020304" pitchFamily="18" charset="0"/>
                <a:cs typeface="Times New Roman" panose="02020603050405020304" pitchFamily="18" charset="0"/>
              </a:rPr>
              <a:t>Should </a:t>
            </a:r>
            <a:r>
              <a:rPr lang="en-US" altLang="zh-CN" sz="2800" dirty="0">
                <a:latin typeface="Times New Roman" panose="02020603050405020304" pitchFamily="18" charset="0"/>
                <a:cs typeface="Times New Roman" panose="02020603050405020304" pitchFamily="18" charset="0"/>
                <a:sym typeface="+mn-ea"/>
              </a:rPr>
              <a:t> we </a:t>
            </a:r>
            <a:r>
              <a:rPr lang="en-US" altLang="zh-CN" sz="2800" dirty="0">
                <a:latin typeface="Times New Roman" panose="02020603050405020304" pitchFamily="18" charset="0"/>
                <a:cs typeface="Times New Roman" panose="02020603050405020304" pitchFamily="18" charset="0"/>
              </a:rPr>
              <a:t>substitute </a:t>
            </a:r>
            <a:r>
              <a:rPr lang="en-US" altLang="zh-CN" sz="2800" b="1" dirty="0">
                <a:latin typeface="Times New Roman" panose="02020603050405020304" pitchFamily="18" charset="0"/>
                <a:cs typeface="Times New Roman" panose="02020603050405020304" pitchFamily="18" charset="0"/>
              </a:rPr>
              <a:t>human orthologs of mouse essential genes</a:t>
            </a:r>
            <a:r>
              <a:rPr lang="en-US" altLang="zh-CN" sz="2800" dirty="0">
                <a:latin typeface="Times New Roman" panose="02020603050405020304" pitchFamily="18" charset="0"/>
                <a:cs typeface="Times New Roman" panose="02020603050405020304" pitchFamily="18" charset="0"/>
              </a:rPr>
              <a:t> for </a:t>
            </a:r>
            <a:r>
              <a:rPr lang="en-US" altLang="zh-CN" sz="2800" b="1" dirty="0">
                <a:latin typeface="Times New Roman" panose="02020603050405020304" pitchFamily="18" charset="0"/>
                <a:cs typeface="Times New Roman" panose="02020603050405020304" pitchFamily="18" charset="0"/>
              </a:rPr>
              <a:t>human essential genes</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36550" y="5080635"/>
            <a:ext cx="736600" cy="460375"/>
          </a:xfrm>
          <a:prstGeom prst="rect">
            <a:avLst/>
          </a:prstGeom>
          <a:noFill/>
        </p:spPr>
        <p:txBody>
          <a:bodyPr wrap="square" rtlCol="0">
            <a:spAutoFit/>
          </a:bodyPr>
          <a:p>
            <a:r>
              <a:rPr lang="en-US" altLang="zh-CN" sz="2400"/>
              <a:t>b.</a:t>
            </a:r>
            <a:endParaRPr lang="en-US" altLang="zh-CN" sz="2400"/>
          </a:p>
        </p:txBody>
      </p:sp>
      <p:sp>
        <p:nvSpPr>
          <p:cNvPr id="9" name="文本框 8"/>
          <p:cNvSpPr txBox="1"/>
          <p:nvPr/>
        </p:nvSpPr>
        <p:spPr>
          <a:xfrm>
            <a:off x="343535" y="2304415"/>
            <a:ext cx="2112645" cy="460375"/>
          </a:xfrm>
          <a:prstGeom prst="rect">
            <a:avLst/>
          </a:prstGeom>
          <a:noFill/>
        </p:spPr>
        <p:txBody>
          <a:bodyPr wrap="square" rtlCol="0">
            <a:spAutoFit/>
          </a:bodyPr>
          <a:p>
            <a:r>
              <a:rPr lang="en-US" altLang="zh-CN" sz="2400" b="1"/>
              <a:t>Q:</a:t>
            </a:r>
            <a:endParaRPr lang="en-US" altLang="zh-CN" sz="2400" b="1"/>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1584325" y="498475"/>
            <a:ext cx="10452100" cy="751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r>
              <a:rPr lang="en-US" altLang="zh-CN" sz="4400" dirty="0">
                <a:latin typeface="Times New Roman" panose="02020603050405020304" pitchFamily="18" charset="0"/>
                <a:cs typeface="Times New Roman" panose="02020603050405020304" pitchFamily="18" charset="0"/>
              </a:rPr>
              <a:t>Materials </a:t>
            </a:r>
            <a:endParaRPr lang="en-US" altLang="zh-CN" sz="4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541020" y="2106295"/>
            <a:ext cx="11340465" cy="3046095"/>
          </a:xfrm>
          <a:prstGeom prst="rect">
            <a:avLst/>
          </a:prstGeom>
          <a:noFill/>
        </p:spPr>
        <p:txBody>
          <a:bodyPr wrap="square" rtlCol="0">
            <a:spAutoFit/>
          </a:bodyPr>
          <a:p>
            <a:pPr>
              <a:lnSpc>
                <a:spcPct val="150000"/>
              </a:lnSpc>
            </a:pPr>
            <a:r>
              <a:rPr lang="en-US" altLang="zh-CN" sz="1600">
                <a:sym typeface="+mn-ea"/>
              </a:rPr>
              <a:t>Human housekeeping genes</a:t>
            </a:r>
            <a:r>
              <a:rPr lang="en-US" altLang="zh-CN" sz="1600"/>
              <a:t>(3804 genes)</a:t>
            </a:r>
            <a:r>
              <a:rPr lang="zh-CN" altLang="en-US" sz="1600"/>
              <a:t>   </a:t>
            </a:r>
            <a:r>
              <a:rPr lang="zh-CN" altLang="en-US" sz="1600">
                <a:solidFill>
                  <a:schemeClr val="accent5"/>
                </a:solidFill>
              </a:rPr>
              <a:t>http://www.tau.ac.il/~elieis/HKG/</a:t>
            </a:r>
            <a:endParaRPr lang="en-US" altLang="zh-CN" sz="1600">
              <a:solidFill>
                <a:schemeClr val="accent5"/>
              </a:solidFill>
            </a:endParaRPr>
          </a:p>
          <a:p>
            <a:pPr>
              <a:lnSpc>
                <a:spcPct val="150000"/>
              </a:lnSpc>
            </a:pPr>
            <a:r>
              <a:rPr lang="en-US" altLang="zh-CN" sz="1600"/>
              <a:t>Strict human essential gene set(120 genes)</a:t>
            </a:r>
            <a:r>
              <a:rPr lang="en-US" altLang="zh-CN" sz="1600">
                <a:solidFill>
                  <a:schemeClr val="accent5"/>
                </a:solidFill>
              </a:rPr>
              <a:t>http://www.pnas.org/content/105/19/6987/suppl/DCSupplemental</a:t>
            </a:r>
            <a:endParaRPr lang="en-US" altLang="zh-CN" sz="1600">
              <a:solidFill>
                <a:schemeClr val="accent5"/>
              </a:solidFill>
            </a:endParaRPr>
          </a:p>
          <a:p>
            <a:pPr>
              <a:lnSpc>
                <a:spcPct val="150000"/>
              </a:lnSpc>
            </a:pPr>
            <a:r>
              <a:rPr lang="en-US" altLang="zh-CN" sz="1600"/>
              <a:t>Human essential gene set obtained by large-scale experiments(1394  </a:t>
            </a:r>
            <a:r>
              <a:rPr lang="en-US" altLang="zh-CN" sz="1600">
                <a:sym typeface="+mn-ea"/>
              </a:rPr>
              <a:t>genes</a:t>
            </a:r>
            <a:r>
              <a:rPr lang="en-US" altLang="zh-CN" sz="1600"/>
              <a:t>)  </a:t>
            </a:r>
            <a:r>
              <a:rPr lang="en-US" altLang="zh-CN" sz="1600">
                <a:solidFill>
                  <a:schemeClr val="accent5"/>
                </a:solidFill>
              </a:rPr>
              <a:t> OGEEdb</a:t>
            </a:r>
            <a:endParaRPr lang="en-US" altLang="zh-CN" sz="1600">
              <a:solidFill>
                <a:schemeClr val="accent5"/>
              </a:solidFill>
            </a:endParaRPr>
          </a:p>
          <a:p>
            <a:pPr>
              <a:lnSpc>
                <a:spcPct val="150000"/>
              </a:lnSpc>
            </a:pPr>
            <a:r>
              <a:rPr lang="en-US" altLang="zh-CN" sz="1600"/>
              <a:t>The mouse essential genes(2981 </a:t>
            </a:r>
            <a:r>
              <a:rPr lang="en-US" altLang="zh-CN" sz="1600">
                <a:sym typeface="+mn-ea"/>
              </a:rPr>
              <a:t>genes</a:t>
            </a:r>
            <a:r>
              <a:rPr lang="en-US" altLang="zh-CN" sz="1600"/>
              <a:t>)  </a:t>
            </a:r>
            <a:r>
              <a:rPr lang="en-US" altLang="zh-CN" sz="1600">
                <a:solidFill>
                  <a:schemeClr val="accent5"/>
                </a:solidFill>
              </a:rPr>
              <a:t>MGI database (http://www.informatics.jax.org/)</a:t>
            </a:r>
            <a:endParaRPr lang="en-US" altLang="zh-CN" sz="1600">
              <a:solidFill>
                <a:schemeClr val="accent5"/>
              </a:solidFill>
            </a:endParaRPr>
          </a:p>
          <a:p>
            <a:pPr>
              <a:lnSpc>
                <a:spcPct val="150000"/>
              </a:lnSpc>
            </a:pPr>
            <a:r>
              <a:rPr lang="en-US" altLang="zh-CN" sz="1600"/>
              <a:t>The human–other species orthologous gene  </a:t>
            </a:r>
            <a:r>
              <a:rPr lang="en-US" altLang="zh-CN" sz="1600">
                <a:solidFill>
                  <a:schemeClr val="accent5"/>
                </a:solidFill>
              </a:rPr>
              <a:t>ftp://ftp.ensembl.org/pub/release-69/mysql/ensembl_mart_69</a:t>
            </a:r>
            <a:endParaRPr lang="en-US" altLang="zh-CN" sz="1600">
              <a:solidFill>
                <a:schemeClr val="accent5"/>
              </a:solidFill>
            </a:endParaRPr>
          </a:p>
          <a:p>
            <a:pPr>
              <a:lnSpc>
                <a:spcPct val="150000"/>
              </a:lnSpc>
            </a:pPr>
            <a:r>
              <a:rPr lang="en-US" altLang="zh-CN" sz="1600">
                <a:solidFill>
                  <a:schemeClr val="tx1"/>
                </a:solidFill>
              </a:rPr>
              <a:t>The protein sequences of humans and the 21 other species </a:t>
            </a:r>
            <a:r>
              <a:rPr lang="en-US" altLang="zh-CN" sz="1600">
                <a:solidFill>
                  <a:schemeClr val="accent5"/>
                </a:solidFill>
              </a:rPr>
              <a:t>Ensembl BioMart(http://www.ensembl.org/biomart/martview)</a:t>
            </a:r>
            <a:endParaRPr lang="en-US" altLang="zh-CN" sz="1600">
              <a:solidFill>
                <a:schemeClr val="accent5"/>
              </a:solidFill>
            </a:endParaRPr>
          </a:p>
          <a:p>
            <a:pPr>
              <a:lnSpc>
                <a:spcPct val="150000"/>
              </a:lnSpc>
            </a:pPr>
            <a:r>
              <a:rPr lang="en-US" altLang="zh-CN" sz="1600">
                <a:solidFill>
                  <a:schemeClr val="tx1"/>
                </a:solidFill>
              </a:rPr>
              <a:t>HapMap genotype data   </a:t>
            </a:r>
            <a:r>
              <a:rPr lang="en-US" altLang="zh-CN" sz="1600">
                <a:solidFill>
                  <a:schemeClr val="accent5"/>
                </a:solidFill>
              </a:rPr>
              <a:t>ftp://ftp.ncbi.nih.gov/hapmap</a:t>
            </a:r>
            <a:endParaRPr lang="en-US" altLang="zh-CN" sz="1600">
              <a:solidFill>
                <a:schemeClr val="accent5"/>
              </a:solidFill>
            </a:endParaRPr>
          </a:p>
          <a:p>
            <a:pPr>
              <a:lnSpc>
                <a:spcPct val="150000"/>
              </a:lnSpc>
            </a:pPr>
            <a:r>
              <a:rPr lang="en-US" altLang="zh-CN" sz="1600">
                <a:solidFill>
                  <a:schemeClr val="tx1"/>
                </a:solidFill>
              </a:rPr>
              <a:t>1000 genomes genotype data  </a:t>
            </a:r>
            <a:r>
              <a:rPr lang="en-US" altLang="zh-CN" sz="1600">
                <a:solidFill>
                  <a:schemeClr val="accent5"/>
                </a:solidFill>
              </a:rPr>
              <a:t> http://ftp.ncbi.nlm.nih.gov/1000genomes/</a:t>
            </a:r>
            <a:endParaRPr lang="en-US" altLang="zh-CN" sz="1600">
              <a:solidFill>
                <a:schemeClr val="accent5"/>
              </a:solidFill>
            </a:endParaRPr>
          </a:p>
        </p:txBody>
      </p:sp>
      <p:pic>
        <p:nvPicPr>
          <p:cNvPr id="5" name="图片 4" descr="34818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41020" y="498475"/>
            <a:ext cx="914400" cy="9144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1710055" y="498475"/>
            <a:ext cx="10326370" cy="751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r>
              <a:rPr lang="en-US" altLang="zh-CN" sz="4400" dirty="0">
                <a:latin typeface="Times New Roman" panose="02020603050405020304" pitchFamily="18" charset="0"/>
                <a:cs typeface="Times New Roman" panose="02020603050405020304" pitchFamily="18" charset="0"/>
              </a:rPr>
              <a:t>Methods</a:t>
            </a:r>
            <a:endParaRPr lang="en-US" altLang="zh-CN" sz="4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484630" y="1812925"/>
            <a:ext cx="10345420" cy="4861560"/>
          </a:xfrm>
          <a:prstGeom prst="rect">
            <a:avLst/>
          </a:prstGeom>
          <a:noFill/>
        </p:spPr>
        <p:txBody>
          <a:bodyPr wrap="square" rtlCol="0">
            <a:spAutoFit/>
          </a:bodyPr>
          <a:p>
            <a:pPr>
              <a:lnSpc>
                <a:spcPct val="150000"/>
              </a:lnSpc>
            </a:pPr>
            <a:r>
              <a:rPr lang="en-US" altLang="zh-CN" sz="2000"/>
              <a:t>Human essential genes                                             </a:t>
            </a:r>
            <a:endParaRPr lang="en-US" altLang="zh-CN" sz="2000"/>
          </a:p>
          <a:p>
            <a:pPr>
              <a:lnSpc>
                <a:spcPct val="150000"/>
              </a:lnSpc>
            </a:pPr>
            <a:r>
              <a:rPr lang="en-US" altLang="zh-CN" sz="2000"/>
              <a:t>                                                                  &amp; Human housekeeping genes</a:t>
            </a:r>
            <a:endParaRPr lang="en-US" altLang="zh-CN" sz="2000"/>
          </a:p>
          <a:p>
            <a:pPr>
              <a:lnSpc>
                <a:spcPct val="150000"/>
              </a:lnSpc>
            </a:pPr>
            <a:r>
              <a:rPr lang="en-US" altLang="zh-CN" sz="2000"/>
              <a:t>The human orthologous genes </a:t>
            </a:r>
            <a:endParaRPr lang="en-US" altLang="zh-CN" sz="2000"/>
          </a:p>
          <a:p>
            <a:pPr>
              <a:lnSpc>
                <a:spcPct val="150000"/>
              </a:lnSpc>
            </a:pPr>
            <a:r>
              <a:rPr lang="en-US" altLang="zh-CN" sz="2000"/>
              <a:t>of mouse essential genes</a:t>
            </a:r>
            <a:endParaRPr lang="en-US" altLang="zh-CN" sz="2000"/>
          </a:p>
          <a:p>
            <a:pPr>
              <a:lnSpc>
                <a:spcPct val="150000"/>
              </a:lnSpc>
            </a:pPr>
            <a:endParaRPr lang="en-US" altLang="zh-CN" sz="2000"/>
          </a:p>
          <a:p>
            <a:pPr>
              <a:lnSpc>
                <a:spcPct val="100000"/>
              </a:lnSpc>
            </a:pPr>
            <a:r>
              <a:rPr lang="en-US" altLang="zh-CN" sz="2000">
                <a:solidFill>
                  <a:srgbClr val="FF0000"/>
                </a:solidFill>
              </a:rPr>
              <a:t>Evolutionary rate (dN/dS)                 </a:t>
            </a:r>
            <a:endParaRPr lang="en-US" altLang="zh-CN" sz="2000">
              <a:solidFill>
                <a:srgbClr val="FF0000"/>
              </a:solidFill>
            </a:endParaRPr>
          </a:p>
          <a:p>
            <a:pPr>
              <a:lnSpc>
                <a:spcPct val="100000"/>
              </a:lnSpc>
            </a:pPr>
            <a:r>
              <a:rPr lang="en-US" altLang="zh-CN" sz="2000">
                <a:solidFill>
                  <a:srgbClr val="FF0000"/>
                </a:solidFill>
              </a:rPr>
              <a:t>                                                       </a:t>
            </a:r>
            <a:r>
              <a:rPr lang="zh-CN" altLang="en-US" sz="2000">
                <a:solidFill>
                  <a:srgbClr val="FF0000"/>
                </a:solidFill>
                <a:sym typeface="+mn-ea"/>
              </a:rPr>
              <a:t>long-term evolutionary features </a:t>
            </a:r>
            <a:endParaRPr lang="zh-CN" altLang="en-US" sz="2000">
              <a:solidFill>
                <a:srgbClr val="FF0000"/>
              </a:solidFill>
            </a:endParaRPr>
          </a:p>
          <a:p>
            <a:pPr>
              <a:lnSpc>
                <a:spcPct val="100000"/>
              </a:lnSpc>
            </a:pPr>
            <a:endParaRPr lang="en-US" altLang="zh-CN" sz="2000">
              <a:solidFill>
                <a:schemeClr val="tx1"/>
              </a:solidFill>
            </a:endParaRPr>
          </a:p>
          <a:p>
            <a:pPr>
              <a:lnSpc>
                <a:spcPct val="100000"/>
              </a:lnSpc>
            </a:pPr>
            <a:r>
              <a:rPr lang="en-US" altLang="zh-CN" sz="2000">
                <a:solidFill>
                  <a:srgbClr val="FF0000"/>
                </a:solidFill>
              </a:rPr>
              <a:t>Protein sequence identity</a:t>
            </a:r>
            <a:endParaRPr lang="en-US" altLang="zh-CN" sz="2000">
              <a:solidFill>
                <a:srgbClr val="FF0000"/>
              </a:solidFill>
            </a:endParaRPr>
          </a:p>
          <a:p>
            <a:pPr>
              <a:lnSpc>
                <a:spcPct val="100000"/>
              </a:lnSpc>
            </a:pPr>
            <a:endParaRPr lang="en-US" altLang="zh-CN" sz="2000">
              <a:solidFill>
                <a:srgbClr val="FF0000"/>
              </a:solidFill>
            </a:endParaRPr>
          </a:p>
          <a:p>
            <a:pPr>
              <a:lnSpc>
                <a:spcPct val="100000"/>
              </a:lnSpc>
            </a:pPr>
            <a:r>
              <a:rPr lang="en-US" altLang="zh-CN" sz="2000">
                <a:solidFill>
                  <a:srgbClr val="FF0000"/>
                </a:solidFill>
              </a:rPr>
              <a:t>SNP density                              </a:t>
            </a:r>
            <a:endParaRPr lang="en-US" altLang="zh-CN" sz="2000">
              <a:solidFill>
                <a:srgbClr val="FF0000"/>
              </a:solidFill>
            </a:endParaRPr>
          </a:p>
          <a:p>
            <a:pPr>
              <a:lnSpc>
                <a:spcPct val="100000"/>
              </a:lnSpc>
            </a:pPr>
            <a:r>
              <a:rPr lang="en-US" altLang="zh-CN" sz="2000">
                <a:solidFill>
                  <a:srgbClr val="FF0000"/>
                </a:solidFill>
              </a:rPr>
              <a:t>                                                </a:t>
            </a:r>
            <a:r>
              <a:rPr lang="zh-CN" altLang="en-US" sz="2000">
                <a:solidFill>
                  <a:srgbClr val="FF0000"/>
                </a:solidFill>
                <a:sym typeface="+mn-ea"/>
              </a:rPr>
              <a:t>short</a:t>
            </a:r>
            <a:r>
              <a:rPr lang="zh-CN" altLang="en-US" sz="2000">
                <a:solidFill>
                  <a:srgbClr val="FF0000"/>
                </a:solidFill>
                <a:sym typeface="+mn-ea"/>
              </a:rPr>
              <a:t>-term evolutionary features </a:t>
            </a:r>
            <a:endParaRPr lang="zh-CN" altLang="en-US" sz="2000">
              <a:solidFill>
                <a:srgbClr val="FF0000"/>
              </a:solidFill>
            </a:endParaRPr>
          </a:p>
          <a:p>
            <a:pPr>
              <a:lnSpc>
                <a:spcPct val="100000"/>
              </a:lnSpc>
            </a:pPr>
            <a:r>
              <a:rPr lang="en-US" altLang="zh-CN" sz="2000">
                <a:solidFill>
                  <a:srgbClr val="FF0000"/>
                </a:solidFill>
              </a:rPr>
              <a:t>Degree of LD</a:t>
            </a:r>
            <a:endParaRPr lang="en-US" altLang="zh-CN" sz="2000">
              <a:solidFill>
                <a:srgbClr val="FF0000"/>
              </a:solidFill>
            </a:endParaRPr>
          </a:p>
        </p:txBody>
      </p:sp>
      <p:pic>
        <p:nvPicPr>
          <p:cNvPr id="3" name="图片 2" descr="347737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70230" y="417195"/>
            <a:ext cx="914400" cy="914400"/>
          </a:xfrm>
          <a:prstGeom prst="rect">
            <a:avLst/>
          </a:prstGeom>
        </p:spPr>
      </p:pic>
      <p:sp>
        <p:nvSpPr>
          <p:cNvPr id="8" name="右大括号 7"/>
          <p:cNvSpPr/>
          <p:nvPr/>
        </p:nvSpPr>
        <p:spPr>
          <a:xfrm>
            <a:off x="4652645" y="4297680"/>
            <a:ext cx="282575" cy="1011555"/>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p>
            <a:pPr algn="ctr"/>
            <a:endParaRPr lang="zh-CN" altLang="en-US"/>
          </a:p>
        </p:txBody>
      </p:sp>
      <p:sp>
        <p:nvSpPr>
          <p:cNvPr id="9" name="右大括号 8"/>
          <p:cNvSpPr/>
          <p:nvPr/>
        </p:nvSpPr>
        <p:spPr>
          <a:xfrm>
            <a:off x="4100830" y="5863590"/>
            <a:ext cx="336550" cy="579755"/>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p>
            <a:pPr algn="ctr"/>
            <a:endParaRPr lang="zh-CN" altLang="en-US"/>
          </a:p>
        </p:txBody>
      </p:sp>
      <p:sp>
        <p:nvSpPr>
          <p:cNvPr id="10" name="右大括号 9"/>
          <p:cNvSpPr/>
          <p:nvPr/>
        </p:nvSpPr>
        <p:spPr>
          <a:xfrm>
            <a:off x="5500370" y="2020570"/>
            <a:ext cx="425450" cy="1300480"/>
          </a:xfrm>
          <a:prstGeom prst="rightBrace">
            <a:avLst>
              <a:gd name="adj1" fmla="val 8333"/>
              <a:gd name="adj2" fmla="val 51367"/>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08735" y="360045"/>
            <a:ext cx="7702550" cy="645160"/>
          </a:xfrm>
          <a:prstGeom prst="rect">
            <a:avLst/>
          </a:prstGeom>
          <a:noFill/>
        </p:spPr>
        <p:txBody>
          <a:bodyPr wrap="square" rtlCol="0" anchor="t">
            <a:spAutoFit/>
          </a:bodyPr>
          <a:p>
            <a:r>
              <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rPr>
              <a:t>Evolutionary rate(dN/dS) </a:t>
            </a:r>
            <a:endPar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endParaRPr>
          </a:p>
        </p:txBody>
      </p:sp>
      <p:pic>
        <p:nvPicPr>
          <p:cNvPr id="7" name="图片 6" descr="348183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55600" y="87630"/>
            <a:ext cx="1040130" cy="1040130"/>
          </a:xfrm>
          <a:prstGeom prst="rect">
            <a:avLst/>
          </a:prstGeom>
        </p:spPr>
      </p:pic>
      <p:pic>
        <p:nvPicPr>
          <p:cNvPr id="9" name="图片 8"/>
          <p:cNvPicPr>
            <a:picLocks noChangeAspect="1"/>
          </p:cNvPicPr>
          <p:nvPr/>
        </p:nvPicPr>
        <p:blipFill>
          <a:blip r:embed="rId3"/>
          <a:stretch>
            <a:fillRect/>
          </a:stretch>
        </p:blipFill>
        <p:spPr>
          <a:xfrm>
            <a:off x="338455" y="1001395"/>
            <a:ext cx="5793740" cy="4719320"/>
          </a:xfrm>
          <a:prstGeom prst="rect">
            <a:avLst/>
          </a:prstGeom>
        </p:spPr>
      </p:pic>
      <p:pic>
        <p:nvPicPr>
          <p:cNvPr id="10" name="图片 9"/>
          <p:cNvPicPr>
            <a:picLocks noChangeAspect="1"/>
          </p:cNvPicPr>
          <p:nvPr/>
        </p:nvPicPr>
        <p:blipFill>
          <a:blip r:embed="rId4"/>
          <a:stretch>
            <a:fillRect/>
          </a:stretch>
        </p:blipFill>
        <p:spPr>
          <a:xfrm>
            <a:off x="6149340" y="1322705"/>
            <a:ext cx="5932805" cy="4398010"/>
          </a:xfrm>
          <a:prstGeom prst="rect">
            <a:avLst/>
          </a:prstGeom>
        </p:spPr>
      </p:pic>
      <p:sp>
        <p:nvSpPr>
          <p:cNvPr id="11" name="Footer Placeholder 3"/>
          <p:cNvSpPr>
            <a:spLocks noGrp="1"/>
          </p:cNvSpPr>
          <p:nvPr>
            <p:ph type="ftr" idx="10"/>
          </p:nvPr>
        </p:nvSpPr>
        <p:spPr>
          <a:xfrm>
            <a:off x="2120265" y="5994400"/>
            <a:ext cx="8993505"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sz="1000" b="1">
                <a:latin typeface="Arial" panose="020B0604020202020204"/>
                <a:ea typeface="Arial" panose="020B0604020202020204"/>
                <a:sym typeface="+mn-ea"/>
              </a:rPr>
              <a:t>Figure 1 </a:t>
            </a:r>
            <a:r>
              <a:rPr sz="1000">
                <a:latin typeface="Arial" panose="020B0604020202020204"/>
                <a:ea typeface="Arial" panose="020B0604020202020204"/>
                <a:sym typeface="+mn-ea"/>
              </a:rPr>
              <a:t>A comparison of dN/dS between human housekeeping and essential genes. </a:t>
            </a:r>
            <a:endParaRPr sz="1000">
              <a:latin typeface="Arial" panose="020B0604020202020204"/>
              <a:ea typeface="Arial" panose="020B0604020202020204"/>
              <a:sym typeface="+mn-ea"/>
            </a:endParaRPr>
          </a:p>
          <a:p>
            <a:pPr marL="0" lvl="0" indent="0" eaLnBrk="1" hangingPunct="1">
              <a:spcBef>
                <a:spcPct val="0"/>
              </a:spcBef>
              <a:spcAft>
                <a:spcPts val="600"/>
              </a:spcAft>
              <a:buFontTx/>
              <a:buNone/>
            </a:pPr>
            <a:r>
              <a:rPr lang="en-US" altLang="en-US" sz="1000" i="1">
                <a:solidFill>
                  <a:srgbClr val="333333"/>
                </a:solidFill>
              </a:rPr>
              <a:t>Briefings in Bioinformatics</a:t>
            </a:r>
            <a:r>
              <a:rPr lang="en-US" altLang="en-US" sz="1000">
                <a:solidFill>
                  <a:srgbClr val="333333"/>
                </a:solidFill>
              </a:rPr>
              <a:t>, Volume 16, Issue 6, November 2015, Pages 922–931, </a:t>
            </a:r>
            <a:r>
              <a:rPr lang="en-US" altLang="en-US" sz="1000">
                <a:solidFill>
                  <a:srgbClr val="333333"/>
                </a:solidFill>
              </a:rPr>
              <a:t>https://doi.org/10.1093/bib/bbv025</a:t>
            </a:r>
            <a:endParaRPr lang="en-US" altLang="en-US" sz="800">
              <a:solidFill>
                <a:srgbClr val="333333"/>
              </a:solidFill>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5180" y="360045"/>
            <a:ext cx="2748280" cy="368300"/>
          </a:xfrm>
          <a:prstGeom prst="rect">
            <a:avLst/>
          </a:prstGeom>
          <a:noFill/>
        </p:spPr>
        <p:txBody>
          <a:bodyPr wrap="none" rtlCol="0" anchor="t">
            <a:spAutoFit/>
          </a:bodyPr>
          <a:p>
            <a:pPr algn="l"/>
            <a:r>
              <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rPr>
              <a:t>Protein sequence identity</a:t>
            </a:r>
            <a:endParaRPr lang="zh-CN" altLang="en-US"/>
          </a:p>
        </p:txBody>
      </p:sp>
      <p:pic>
        <p:nvPicPr>
          <p:cNvPr id="7" name="图片 6" descr="348183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9855" y="194945"/>
            <a:ext cx="914400" cy="914400"/>
          </a:xfrm>
          <a:prstGeom prst="rect">
            <a:avLst/>
          </a:prstGeom>
        </p:spPr>
      </p:pic>
      <p:sp>
        <p:nvSpPr>
          <p:cNvPr id="5122" name="Footer Placeholder 3"/>
          <p:cNvSpPr>
            <a:spLocks noGrp="1"/>
          </p:cNvSpPr>
          <p:nvPr>
            <p:ph type="ftr" idx="10"/>
          </p:nvPr>
        </p:nvSpPr>
        <p:spPr>
          <a:xfrm>
            <a:off x="2261235" y="5994400"/>
            <a:ext cx="8852535"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sz="1000" b="1">
                <a:latin typeface="Arial" panose="020B0604020202020204"/>
                <a:ea typeface="Arial" panose="020B0604020202020204"/>
                <a:sym typeface="+mn-ea"/>
              </a:rPr>
              <a:t>Figure 2 </a:t>
            </a:r>
            <a:r>
              <a:rPr sz="1000" i="1">
                <a:solidFill>
                  <a:srgbClr val="333333"/>
                </a:solidFill>
                <a:latin typeface="Arial" panose="020B0604020202020204"/>
                <a:ea typeface="Arial" panose="020B0604020202020204"/>
                <a:sym typeface="+mn-ea"/>
              </a:rPr>
              <a:t>A comparison of sequence identity between human housekeeping and essential genes.</a:t>
            </a:r>
            <a:endParaRPr sz="1000" i="1">
              <a:solidFill>
                <a:srgbClr val="333333"/>
              </a:solidFill>
              <a:latin typeface="Arial" panose="020B0604020202020204"/>
              <a:ea typeface="Arial" panose="020B0604020202020204"/>
              <a:sym typeface="+mn-ea"/>
            </a:endParaRPr>
          </a:p>
          <a:p>
            <a:pPr marL="0" lvl="0" indent="0" eaLnBrk="1" hangingPunct="1">
              <a:spcBef>
                <a:spcPct val="0"/>
              </a:spcBef>
              <a:spcAft>
                <a:spcPts val="600"/>
              </a:spcAft>
              <a:buFontTx/>
              <a:buNone/>
            </a:pPr>
            <a:r>
              <a:rPr sz="1000" i="1">
                <a:solidFill>
                  <a:srgbClr val="333333"/>
                </a:solidFill>
                <a:sym typeface="+mn-ea"/>
              </a:rPr>
              <a:t>Briefings in Bioinformatics</a:t>
            </a:r>
            <a:r>
              <a:rPr sz="1000">
                <a:solidFill>
                  <a:srgbClr val="333333"/>
                </a:solidFill>
                <a:sym typeface="+mn-ea"/>
              </a:rPr>
              <a:t>, Volume 16, Issue 6, November 2015, Pages 922–931, https://doi.org/10.1093/bib/bbv025</a:t>
            </a:r>
            <a:endParaRPr lang="en-US" altLang="en-US" sz="800">
              <a:solidFill>
                <a:srgbClr val="333333"/>
              </a:solidFill>
            </a:endParaRPr>
          </a:p>
        </p:txBody>
      </p:sp>
      <p:pic>
        <p:nvPicPr>
          <p:cNvPr id="3" name="图片 2"/>
          <p:cNvPicPr>
            <a:picLocks noChangeAspect="1"/>
          </p:cNvPicPr>
          <p:nvPr/>
        </p:nvPicPr>
        <p:blipFill>
          <a:blip r:embed="rId3"/>
          <a:stretch>
            <a:fillRect/>
          </a:stretch>
        </p:blipFill>
        <p:spPr>
          <a:xfrm>
            <a:off x="109855" y="1372870"/>
            <a:ext cx="6039485" cy="4297680"/>
          </a:xfrm>
          <a:prstGeom prst="rect">
            <a:avLst/>
          </a:prstGeom>
        </p:spPr>
      </p:pic>
      <p:pic>
        <p:nvPicPr>
          <p:cNvPr id="4" name="图片 3"/>
          <p:cNvPicPr>
            <a:picLocks noChangeAspect="1"/>
          </p:cNvPicPr>
          <p:nvPr/>
        </p:nvPicPr>
        <p:blipFill>
          <a:blip r:embed="rId4"/>
          <a:stretch>
            <a:fillRect/>
          </a:stretch>
        </p:blipFill>
        <p:spPr>
          <a:xfrm>
            <a:off x="6149340" y="1372870"/>
            <a:ext cx="6043930" cy="4297680"/>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1398905" y="360045"/>
            <a:ext cx="4370070" cy="645160"/>
          </a:xfrm>
          <a:prstGeom prst="rect">
            <a:avLst/>
          </a:prstGeom>
          <a:noFill/>
        </p:spPr>
        <p:txBody>
          <a:bodyPr wrap="square" rtlCol="0" anchor="t">
            <a:spAutoFit/>
          </a:bodyPr>
          <a:p>
            <a:pPr algn="l"/>
            <a:r>
              <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rPr>
              <a:t>SNP density</a:t>
            </a:r>
            <a:endPar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pic>
        <p:nvPicPr>
          <p:cNvPr id="7" name="图片 6" descr="348183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76555" y="135890"/>
            <a:ext cx="1022350" cy="1022350"/>
          </a:xfrm>
          <a:prstGeom prst="rect">
            <a:avLst/>
          </a:prstGeom>
        </p:spPr>
      </p:pic>
      <p:sp>
        <p:nvSpPr>
          <p:cNvPr id="5122" name="Footer Placeholder 3"/>
          <p:cNvSpPr>
            <a:spLocks noGrp="1"/>
          </p:cNvSpPr>
          <p:nvPr>
            <p:ph type="ftr" idx="10"/>
          </p:nvPr>
        </p:nvSpPr>
        <p:spPr>
          <a:xfrm>
            <a:off x="2261235" y="5994400"/>
            <a:ext cx="8852535"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sz="1000" b="1">
                <a:latin typeface="Arial" panose="020B0604020202020204"/>
                <a:ea typeface="Arial" panose="020B0604020202020204"/>
                <a:sym typeface="+mn-ea"/>
              </a:rPr>
              <a:t>Figure 3 </a:t>
            </a:r>
            <a:r>
              <a:rPr sz="1000">
                <a:latin typeface="Arial" panose="020B0604020202020204"/>
                <a:ea typeface="Arial" panose="020B0604020202020204"/>
                <a:sym typeface="+mn-ea"/>
              </a:rPr>
              <a:t>A comparison of SNP density between human housekeeping and essential genes.</a:t>
            </a:r>
            <a:endParaRPr sz="1000">
              <a:latin typeface="Arial" panose="020B0604020202020204"/>
              <a:ea typeface="Arial" panose="020B0604020202020204"/>
              <a:sym typeface="+mn-ea"/>
            </a:endParaRPr>
          </a:p>
          <a:p>
            <a:pPr marL="0" lvl="0" indent="0" eaLnBrk="1" hangingPunct="1">
              <a:spcBef>
                <a:spcPct val="0"/>
              </a:spcBef>
              <a:spcAft>
                <a:spcPts val="600"/>
              </a:spcAft>
              <a:buFontTx/>
              <a:buNone/>
            </a:pPr>
            <a:r>
              <a:rPr sz="1000" i="1">
                <a:solidFill>
                  <a:srgbClr val="333333"/>
                </a:solidFill>
                <a:sym typeface="+mn-ea"/>
              </a:rPr>
              <a:t>Briefings in Bioinformatics</a:t>
            </a:r>
            <a:r>
              <a:rPr sz="1000">
                <a:solidFill>
                  <a:srgbClr val="333333"/>
                </a:solidFill>
                <a:sym typeface="+mn-ea"/>
              </a:rPr>
              <a:t>, Volume 16, Issue 6, November 2015, Pages 922–931, https://doi.org/10.1093/bib/bbv025</a:t>
            </a:r>
            <a:endParaRPr lang="en-US" altLang="en-US" sz="800">
              <a:solidFill>
                <a:srgbClr val="333333"/>
              </a:solidFill>
            </a:endParaRPr>
          </a:p>
        </p:txBody>
      </p:sp>
      <p:pic>
        <p:nvPicPr>
          <p:cNvPr id="5125" name="New picture"/>
          <p:cNvPicPr/>
          <p:nvPr/>
        </p:nvPicPr>
        <p:blipFill>
          <a:blip r:embed="rId3"/>
          <a:stretch>
            <a:fillRect/>
          </a:stretch>
        </p:blipFill>
        <p:spPr>
          <a:xfrm>
            <a:off x="4453890" y="1042670"/>
            <a:ext cx="2029460" cy="477202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35710" y="94615"/>
            <a:ext cx="4314190" cy="922020"/>
          </a:xfrm>
          <a:prstGeom prst="rect">
            <a:avLst/>
          </a:prstGeom>
          <a:noFill/>
        </p:spPr>
        <p:txBody>
          <a:bodyPr wrap="square" rtlCol="0" anchor="t">
            <a:spAutoFit/>
          </a:bodyPr>
          <a:p>
            <a:pPr algn="l">
              <a:lnSpc>
                <a:spcPct val="150000"/>
              </a:lnSpc>
            </a:pPr>
            <a:r>
              <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sym typeface="+mn-ea"/>
              </a:rPr>
              <a:t>Degree of LD</a:t>
            </a:r>
            <a:endParaRPr lang="en-US" altLang="zh-CN" sz="36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pic>
        <p:nvPicPr>
          <p:cNvPr id="7" name="图片 6" descr="348183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13690" y="94615"/>
            <a:ext cx="922020" cy="922020"/>
          </a:xfrm>
          <a:prstGeom prst="rect">
            <a:avLst/>
          </a:prstGeom>
        </p:spPr>
      </p:pic>
      <p:sp>
        <p:nvSpPr>
          <p:cNvPr id="5122" name="Footer Placeholder 3"/>
          <p:cNvSpPr>
            <a:spLocks noGrp="1"/>
          </p:cNvSpPr>
          <p:nvPr>
            <p:ph type="ftr" idx="10"/>
          </p:nvPr>
        </p:nvSpPr>
        <p:spPr>
          <a:xfrm>
            <a:off x="2261235" y="5994400"/>
            <a:ext cx="8852535"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sz="1000" b="1">
                <a:latin typeface="Arial" panose="020B0604020202020204"/>
                <a:ea typeface="Arial" panose="020B0604020202020204"/>
                <a:sym typeface="+mn-ea"/>
              </a:rPr>
              <a:t>Figure 4 </a:t>
            </a:r>
            <a:r>
              <a:rPr sz="1000" i="1">
                <a:solidFill>
                  <a:srgbClr val="333333"/>
                </a:solidFill>
                <a:latin typeface="Arial" panose="020B0604020202020204"/>
                <a:ea typeface="Arial" panose="020B0604020202020204"/>
                <a:sym typeface="+mn-ea"/>
              </a:rPr>
              <a:t>A comparison of the LD coefficient, r2, between human housekeeping and essential genes using HapMap SNP genotype data. </a:t>
            </a:r>
            <a:endParaRPr sz="1000" i="1">
              <a:solidFill>
                <a:srgbClr val="333333"/>
              </a:solidFill>
              <a:latin typeface="Arial" panose="020B0604020202020204"/>
              <a:ea typeface="Arial" panose="020B0604020202020204"/>
              <a:sym typeface="+mn-ea"/>
            </a:endParaRPr>
          </a:p>
          <a:p>
            <a:pPr marL="0" lvl="0" indent="0" eaLnBrk="1" hangingPunct="1">
              <a:spcBef>
                <a:spcPct val="0"/>
              </a:spcBef>
              <a:spcAft>
                <a:spcPts val="600"/>
              </a:spcAft>
              <a:buFontTx/>
              <a:buNone/>
            </a:pPr>
            <a:r>
              <a:rPr sz="1000" i="1">
                <a:solidFill>
                  <a:srgbClr val="333333"/>
                </a:solidFill>
                <a:sym typeface="+mn-ea"/>
              </a:rPr>
              <a:t>Briefings in Bioinformatics</a:t>
            </a:r>
            <a:r>
              <a:rPr sz="1000">
                <a:solidFill>
                  <a:srgbClr val="333333"/>
                </a:solidFill>
                <a:sym typeface="+mn-ea"/>
              </a:rPr>
              <a:t>, Volume 16, Issue 6, November 2015, Pages 922–931, https://doi.org/10.1093/bib/bbv025</a:t>
            </a:r>
            <a:endParaRPr lang="en-US" altLang="en-US" sz="800">
              <a:solidFill>
                <a:srgbClr val="333333"/>
              </a:solidFill>
            </a:endParaRPr>
          </a:p>
        </p:txBody>
      </p:sp>
      <p:pic>
        <p:nvPicPr>
          <p:cNvPr id="3" name="图片 2"/>
          <p:cNvPicPr>
            <a:picLocks noChangeAspect="1"/>
          </p:cNvPicPr>
          <p:nvPr/>
        </p:nvPicPr>
        <p:blipFill>
          <a:blip r:embed="rId3"/>
          <a:stretch>
            <a:fillRect/>
          </a:stretch>
        </p:blipFill>
        <p:spPr>
          <a:xfrm>
            <a:off x="90805" y="1342390"/>
            <a:ext cx="6028690" cy="4172585"/>
          </a:xfrm>
          <a:prstGeom prst="rect">
            <a:avLst/>
          </a:prstGeom>
        </p:spPr>
      </p:pic>
      <p:pic>
        <p:nvPicPr>
          <p:cNvPr id="4" name="图片 3"/>
          <p:cNvPicPr>
            <a:picLocks noChangeAspect="1"/>
          </p:cNvPicPr>
          <p:nvPr/>
        </p:nvPicPr>
        <p:blipFill>
          <a:blip r:embed="rId4"/>
          <a:srcRect r="474" b="1020"/>
          <a:stretch>
            <a:fillRect/>
          </a:stretch>
        </p:blipFill>
        <p:spPr>
          <a:xfrm>
            <a:off x="5883910" y="1384935"/>
            <a:ext cx="6246495" cy="413004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6214</Words>
  <Application>WPS 演示</Application>
  <PresentationFormat>宽屏</PresentationFormat>
  <Paragraphs>188</Paragraphs>
  <Slides>23</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10</vt:i4>
      </vt:variant>
      <vt:variant>
        <vt:lpstr>幻灯片标题</vt:lpstr>
      </vt:variant>
      <vt:variant>
        <vt:i4>23</vt:i4>
      </vt:variant>
    </vt:vector>
  </HeadingPairs>
  <TitlesOfParts>
    <vt:vector size="43" baseType="lpstr">
      <vt:lpstr>Arial</vt:lpstr>
      <vt:lpstr>宋体</vt:lpstr>
      <vt:lpstr>Wingdings</vt:lpstr>
      <vt:lpstr>Calibri</vt:lpstr>
      <vt:lpstr>微软雅黑</vt:lpstr>
      <vt:lpstr>Times New Roman</vt:lpstr>
      <vt:lpstr>Arial</vt:lpstr>
      <vt:lpstr>Arial Unicode MS</vt:lpstr>
      <vt:lpstr>Office 主题​​</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小小</cp:lastModifiedBy>
  <cp:revision>258</cp:revision>
  <dcterms:created xsi:type="dcterms:W3CDTF">2019-06-19T02:08:00Z</dcterms:created>
  <dcterms:modified xsi:type="dcterms:W3CDTF">2019-09-22T08:37:26Z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