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75" r:id="rId4"/>
    <p:sldId id="276" r:id="rId5"/>
    <p:sldId id="279" r:id="rId6"/>
    <p:sldId id="282" r:id="rId7"/>
    <p:sldId id="258" r:id="rId8"/>
    <p:sldId id="261" r:id="rId9"/>
    <p:sldId id="286" r:id="rId10"/>
    <p:sldId id="290" r:id="rId11"/>
    <p:sldId id="259" r:id="rId12"/>
    <p:sldId id="285" r:id="rId13"/>
    <p:sldId id="277" r:id="rId14"/>
    <p:sldId id="265" r:id="rId15"/>
    <p:sldId id="269" r:id="rId16"/>
    <p:sldId id="267" r:id="rId17"/>
    <p:sldId id="274" r:id="rId18"/>
    <p:sldId id="291" r:id="rId19"/>
    <p:sldId id="294" r:id="rId20"/>
    <p:sldId id="284" r:id="rId21"/>
    <p:sldId id="268" r:id="rId22"/>
    <p:sldId id="283" r:id="rId23"/>
    <p:sldId id="263" r:id="rId24"/>
    <p:sldId id="262" r:id="rId25"/>
    <p:sldId id="289" r:id="rId26"/>
    <p:sldId id="295" r:id="rId27"/>
    <p:sldId id="296" r:id="rId28"/>
    <p:sldId id="292" r:id="rId29"/>
    <p:sldId id="271"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18" autoAdjust="0"/>
    <p:restoredTop sz="82505" autoAdjust="0"/>
  </p:normalViewPr>
  <p:slideViewPr>
    <p:cSldViewPr>
      <p:cViewPr>
        <p:scale>
          <a:sx n="66" d="100"/>
          <a:sy n="66" d="100"/>
        </p:scale>
        <p:origin x="-1278" y="390"/>
      </p:cViewPr>
      <p:guideLst>
        <p:guide orient="horz" pos="2160"/>
        <p:guide pos="2880"/>
      </p:guideLst>
    </p:cSldViewPr>
  </p:slideViewPr>
  <p:outlineViewPr>
    <p:cViewPr>
      <p:scale>
        <a:sx n="33" d="100"/>
        <a:sy n="33" d="100"/>
      </p:scale>
      <p:origin x="0" y="653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1-17T11:16:25.106" idx="2">
    <p:pos x="3950" y="1463"/>
    <p:text>抽象化？定量？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11-17T09:36:52.310" idx="1">
    <p:pos x="5056" y="2999"/>
    <p:text>？？
</p:tex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136617-EFAD-4A2A-9356-F68F2EEADFE7}" type="doc">
      <dgm:prSet loTypeId="urn:microsoft.com/office/officeart/2005/8/layout/cycle2" loCatId="cycle" qsTypeId="urn:microsoft.com/office/officeart/2005/8/quickstyle/simple4" qsCatId="simple" csTypeId="urn:microsoft.com/office/officeart/2005/8/colors/colorful1" csCatId="colorful" phldr="1"/>
      <dgm:spPr/>
      <dgm:t>
        <a:bodyPr/>
        <a:lstStyle/>
        <a:p>
          <a:endParaRPr lang="zh-CN" altLang="en-US"/>
        </a:p>
      </dgm:t>
    </dgm:pt>
    <dgm:pt modelId="{C43CBD57-3E64-4EEE-A897-81D9163B6E05}">
      <dgm:prSet phldrT="[文本]"/>
      <dgm:spPr/>
      <dgm:t>
        <a:bodyPr/>
        <a:lstStyle/>
        <a:p>
          <a:r>
            <a:rPr lang="zh-CN" altLang="en-US" smtClean="0"/>
            <a:t>设计</a:t>
          </a:r>
          <a:endParaRPr lang="zh-CN" altLang="en-US"/>
        </a:p>
      </dgm:t>
    </dgm:pt>
    <dgm:pt modelId="{6567E5DC-2192-48ED-959E-F2413C0B0448}" type="parTrans" cxnId="{88D15A12-B995-4D7C-8671-F1951167D24F}">
      <dgm:prSet/>
      <dgm:spPr/>
      <dgm:t>
        <a:bodyPr/>
        <a:lstStyle/>
        <a:p>
          <a:endParaRPr lang="zh-CN" altLang="en-US"/>
        </a:p>
      </dgm:t>
    </dgm:pt>
    <dgm:pt modelId="{DDED9937-717F-4193-8FF2-7F2B1B016F37}" type="sibTrans" cxnId="{88D15A12-B995-4D7C-8671-F1951167D24F}">
      <dgm:prSet/>
      <dgm:spPr/>
      <dgm:t>
        <a:bodyPr/>
        <a:lstStyle/>
        <a:p>
          <a:endParaRPr lang="zh-CN" altLang="en-US"/>
        </a:p>
      </dgm:t>
    </dgm:pt>
    <dgm:pt modelId="{993166E6-6288-4828-9950-2319B2559653}">
      <dgm:prSet phldrT="[文本]"/>
      <dgm:spPr/>
      <dgm:t>
        <a:bodyPr/>
        <a:lstStyle/>
        <a:p>
          <a:r>
            <a:rPr lang="zh-CN" altLang="en-US" smtClean="0"/>
            <a:t>建造</a:t>
          </a:r>
          <a:endParaRPr lang="zh-CN" altLang="en-US"/>
        </a:p>
      </dgm:t>
    </dgm:pt>
    <dgm:pt modelId="{190A6C92-3236-4BD9-8D52-EA0F8127C0FE}" type="parTrans" cxnId="{67A54D25-8402-443F-B92C-10601EDF935D}">
      <dgm:prSet/>
      <dgm:spPr/>
      <dgm:t>
        <a:bodyPr/>
        <a:lstStyle/>
        <a:p>
          <a:endParaRPr lang="zh-CN" altLang="en-US"/>
        </a:p>
      </dgm:t>
    </dgm:pt>
    <dgm:pt modelId="{6197DEE2-0D1D-4AEE-85AB-56C131456D43}" type="sibTrans" cxnId="{67A54D25-8402-443F-B92C-10601EDF935D}">
      <dgm:prSet/>
      <dgm:spPr/>
      <dgm:t>
        <a:bodyPr/>
        <a:lstStyle/>
        <a:p>
          <a:endParaRPr lang="zh-CN" altLang="en-US"/>
        </a:p>
      </dgm:t>
    </dgm:pt>
    <dgm:pt modelId="{16152EC2-52C7-467A-99F7-36F230DA36DB}">
      <dgm:prSet phldrT="[文本]"/>
      <dgm:spPr/>
      <dgm:t>
        <a:bodyPr/>
        <a:lstStyle/>
        <a:p>
          <a:r>
            <a:rPr lang="zh-CN" altLang="en-US" smtClean="0"/>
            <a:t>测试</a:t>
          </a:r>
          <a:endParaRPr lang="zh-CN" altLang="en-US"/>
        </a:p>
      </dgm:t>
    </dgm:pt>
    <dgm:pt modelId="{BE340358-9610-4DA1-A517-8FE9B8A763D6}" type="parTrans" cxnId="{F695ECFF-5A8E-4975-9730-7664B3CA1892}">
      <dgm:prSet/>
      <dgm:spPr/>
      <dgm:t>
        <a:bodyPr/>
        <a:lstStyle/>
        <a:p>
          <a:endParaRPr lang="zh-CN" altLang="en-US"/>
        </a:p>
      </dgm:t>
    </dgm:pt>
    <dgm:pt modelId="{790C5EAC-847D-4DF7-99D3-1A40C955E27C}" type="sibTrans" cxnId="{F695ECFF-5A8E-4975-9730-7664B3CA1892}">
      <dgm:prSet/>
      <dgm:spPr/>
      <dgm:t>
        <a:bodyPr/>
        <a:lstStyle/>
        <a:p>
          <a:endParaRPr lang="zh-CN" altLang="en-US"/>
        </a:p>
      </dgm:t>
    </dgm:pt>
    <dgm:pt modelId="{5FE334E0-9BE0-4318-B0BC-EB41353ADB5D}" type="pres">
      <dgm:prSet presAssocID="{82136617-EFAD-4A2A-9356-F68F2EEADFE7}" presName="cycle" presStyleCnt="0">
        <dgm:presLayoutVars>
          <dgm:dir/>
          <dgm:resizeHandles val="exact"/>
        </dgm:presLayoutVars>
      </dgm:prSet>
      <dgm:spPr/>
      <dgm:t>
        <a:bodyPr/>
        <a:lstStyle/>
        <a:p>
          <a:endParaRPr lang="zh-CN" altLang="en-US"/>
        </a:p>
      </dgm:t>
    </dgm:pt>
    <dgm:pt modelId="{3F215993-E7C5-43E8-92C4-014365DF926D}" type="pres">
      <dgm:prSet presAssocID="{C43CBD57-3E64-4EEE-A897-81D9163B6E05}" presName="node" presStyleLbl="node1" presStyleIdx="0" presStyleCnt="3">
        <dgm:presLayoutVars>
          <dgm:bulletEnabled val="1"/>
        </dgm:presLayoutVars>
      </dgm:prSet>
      <dgm:spPr/>
      <dgm:t>
        <a:bodyPr/>
        <a:lstStyle/>
        <a:p>
          <a:endParaRPr lang="zh-CN" altLang="en-US"/>
        </a:p>
      </dgm:t>
    </dgm:pt>
    <dgm:pt modelId="{42B5E0BA-15F5-4C00-89E4-9D98B24A9838}" type="pres">
      <dgm:prSet presAssocID="{DDED9937-717F-4193-8FF2-7F2B1B016F37}" presName="sibTrans" presStyleLbl="sibTrans2D1" presStyleIdx="0" presStyleCnt="3"/>
      <dgm:spPr/>
      <dgm:t>
        <a:bodyPr/>
        <a:lstStyle/>
        <a:p>
          <a:endParaRPr lang="zh-CN" altLang="en-US"/>
        </a:p>
      </dgm:t>
    </dgm:pt>
    <dgm:pt modelId="{E2D1EE47-2DA5-4191-96C2-8EC795996C20}" type="pres">
      <dgm:prSet presAssocID="{DDED9937-717F-4193-8FF2-7F2B1B016F37}" presName="connectorText" presStyleLbl="sibTrans2D1" presStyleIdx="0" presStyleCnt="3"/>
      <dgm:spPr/>
      <dgm:t>
        <a:bodyPr/>
        <a:lstStyle/>
        <a:p>
          <a:endParaRPr lang="zh-CN" altLang="en-US"/>
        </a:p>
      </dgm:t>
    </dgm:pt>
    <dgm:pt modelId="{8FEF557F-BA1B-44CF-B019-92A11083FDC1}" type="pres">
      <dgm:prSet presAssocID="{993166E6-6288-4828-9950-2319B2559653}" presName="node" presStyleLbl="node1" presStyleIdx="1" presStyleCnt="3">
        <dgm:presLayoutVars>
          <dgm:bulletEnabled val="1"/>
        </dgm:presLayoutVars>
      </dgm:prSet>
      <dgm:spPr/>
      <dgm:t>
        <a:bodyPr/>
        <a:lstStyle/>
        <a:p>
          <a:endParaRPr lang="zh-CN" altLang="en-US"/>
        </a:p>
      </dgm:t>
    </dgm:pt>
    <dgm:pt modelId="{B97355B9-E82A-4AA7-8118-CB7176A8B47B}" type="pres">
      <dgm:prSet presAssocID="{6197DEE2-0D1D-4AEE-85AB-56C131456D43}" presName="sibTrans" presStyleLbl="sibTrans2D1" presStyleIdx="1" presStyleCnt="3"/>
      <dgm:spPr/>
      <dgm:t>
        <a:bodyPr/>
        <a:lstStyle/>
        <a:p>
          <a:endParaRPr lang="zh-CN" altLang="en-US"/>
        </a:p>
      </dgm:t>
    </dgm:pt>
    <dgm:pt modelId="{548C0217-A91A-4A13-91E1-4F842C9230C6}" type="pres">
      <dgm:prSet presAssocID="{6197DEE2-0D1D-4AEE-85AB-56C131456D43}" presName="connectorText" presStyleLbl="sibTrans2D1" presStyleIdx="1" presStyleCnt="3"/>
      <dgm:spPr/>
      <dgm:t>
        <a:bodyPr/>
        <a:lstStyle/>
        <a:p>
          <a:endParaRPr lang="zh-CN" altLang="en-US"/>
        </a:p>
      </dgm:t>
    </dgm:pt>
    <dgm:pt modelId="{804AE802-7987-4401-9B6C-25B158F9F906}" type="pres">
      <dgm:prSet presAssocID="{16152EC2-52C7-467A-99F7-36F230DA36DB}" presName="node" presStyleLbl="node1" presStyleIdx="2" presStyleCnt="3">
        <dgm:presLayoutVars>
          <dgm:bulletEnabled val="1"/>
        </dgm:presLayoutVars>
      </dgm:prSet>
      <dgm:spPr/>
      <dgm:t>
        <a:bodyPr/>
        <a:lstStyle/>
        <a:p>
          <a:endParaRPr lang="zh-CN" altLang="en-US"/>
        </a:p>
      </dgm:t>
    </dgm:pt>
    <dgm:pt modelId="{1D7B4EDD-CDD0-44F2-B921-20C0A2AB0C79}" type="pres">
      <dgm:prSet presAssocID="{790C5EAC-847D-4DF7-99D3-1A40C955E27C}" presName="sibTrans" presStyleLbl="sibTrans2D1" presStyleIdx="2" presStyleCnt="3"/>
      <dgm:spPr/>
      <dgm:t>
        <a:bodyPr/>
        <a:lstStyle/>
        <a:p>
          <a:endParaRPr lang="zh-CN" altLang="en-US"/>
        </a:p>
      </dgm:t>
    </dgm:pt>
    <dgm:pt modelId="{D9F92F4C-C196-409E-9ACB-73C7FFB52B2D}" type="pres">
      <dgm:prSet presAssocID="{790C5EAC-847D-4DF7-99D3-1A40C955E27C}" presName="connectorText" presStyleLbl="sibTrans2D1" presStyleIdx="2" presStyleCnt="3"/>
      <dgm:spPr/>
      <dgm:t>
        <a:bodyPr/>
        <a:lstStyle/>
        <a:p>
          <a:endParaRPr lang="zh-CN" altLang="en-US"/>
        </a:p>
      </dgm:t>
    </dgm:pt>
  </dgm:ptLst>
  <dgm:cxnLst>
    <dgm:cxn modelId="{6B7F83D6-A8E9-4292-BCB6-3BC8345A9D01}" type="presOf" srcId="{6197DEE2-0D1D-4AEE-85AB-56C131456D43}" destId="{B97355B9-E82A-4AA7-8118-CB7176A8B47B}" srcOrd="0" destOrd="0" presId="urn:microsoft.com/office/officeart/2005/8/layout/cycle2"/>
    <dgm:cxn modelId="{88D15A12-B995-4D7C-8671-F1951167D24F}" srcId="{82136617-EFAD-4A2A-9356-F68F2EEADFE7}" destId="{C43CBD57-3E64-4EEE-A897-81D9163B6E05}" srcOrd="0" destOrd="0" parTransId="{6567E5DC-2192-48ED-959E-F2413C0B0448}" sibTransId="{DDED9937-717F-4193-8FF2-7F2B1B016F37}"/>
    <dgm:cxn modelId="{1FED4D14-63BE-41C3-80F7-09985C245B45}" type="presOf" srcId="{DDED9937-717F-4193-8FF2-7F2B1B016F37}" destId="{E2D1EE47-2DA5-4191-96C2-8EC795996C20}" srcOrd="1" destOrd="0" presId="urn:microsoft.com/office/officeart/2005/8/layout/cycle2"/>
    <dgm:cxn modelId="{2CDA90A4-DB33-4936-A332-B0C69832B5D4}" type="presOf" srcId="{993166E6-6288-4828-9950-2319B2559653}" destId="{8FEF557F-BA1B-44CF-B019-92A11083FDC1}" srcOrd="0" destOrd="0" presId="urn:microsoft.com/office/officeart/2005/8/layout/cycle2"/>
    <dgm:cxn modelId="{F695ECFF-5A8E-4975-9730-7664B3CA1892}" srcId="{82136617-EFAD-4A2A-9356-F68F2EEADFE7}" destId="{16152EC2-52C7-467A-99F7-36F230DA36DB}" srcOrd="2" destOrd="0" parTransId="{BE340358-9610-4DA1-A517-8FE9B8A763D6}" sibTransId="{790C5EAC-847D-4DF7-99D3-1A40C955E27C}"/>
    <dgm:cxn modelId="{87D16496-5A01-4696-8326-C0B0211BC4AE}" type="presOf" srcId="{6197DEE2-0D1D-4AEE-85AB-56C131456D43}" destId="{548C0217-A91A-4A13-91E1-4F842C9230C6}" srcOrd="1" destOrd="0" presId="urn:microsoft.com/office/officeart/2005/8/layout/cycle2"/>
    <dgm:cxn modelId="{67A54D25-8402-443F-B92C-10601EDF935D}" srcId="{82136617-EFAD-4A2A-9356-F68F2EEADFE7}" destId="{993166E6-6288-4828-9950-2319B2559653}" srcOrd="1" destOrd="0" parTransId="{190A6C92-3236-4BD9-8D52-EA0F8127C0FE}" sibTransId="{6197DEE2-0D1D-4AEE-85AB-56C131456D43}"/>
    <dgm:cxn modelId="{1C9597C3-DF3E-48AE-A2C0-1AC9A1212D01}" type="presOf" srcId="{790C5EAC-847D-4DF7-99D3-1A40C955E27C}" destId="{D9F92F4C-C196-409E-9ACB-73C7FFB52B2D}" srcOrd="1" destOrd="0" presId="urn:microsoft.com/office/officeart/2005/8/layout/cycle2"/>
    <dgm:cxn modelId="{717594EF-76AC-491E-9C17-34B4A2F7E725}" type="presOf" srcId="{790C5EAC-847D-4DF7-99D3-1A40C955E27C}" destId="{1D7B4EDD-CDD0-44F2-B921-20C0A2AB0C79}" srcOrd="0" destOrd="0" presId="urn:microsoft.com/office/officeart/2005/8/layout/cycle2"/>
    <dgm:cxn modelId="{64771B15-82DD-4042-8891-3C88783FF96E}" type="presOf" srcId="{82136617-EFAD-4A2A-9356-F68F2EEADFE7}" destId="{5FE334E0-9BE0-4318-B0BC-EB41353ADB5D}" srcOrd="0" destOrd="0" presId="urn:microsoft.com/office/officeart/2005/8/layout/cycle2"/>
    <dgm:cxn modelId="{3B3F0A7F-208B-47DB-9B55-7F4E54D48B92}" type="presOf" srcId="{16152EC2-52C7-467A-99F7-36F230DA36DB}" destId="{804AE802-7987-4401-9B6C-25B158F9F906}" srcOrd="0" destOrd="0" presId="urn:microsoft.com/office/officeart/2005/8/layout/cycle2"/>
    <dgm:cxn modelId="{73AD07BC-DD80-403D-B794-D6392DF8A8C5}" type="presOf" srcId="{DDED9937-717F-4193-8FF2-7F2B1B016F37}" destId="{42B5E0BA-15F5-4C00-89E4-9D98B24A9838}" srcOrd="0" destOrd="0" presId="urn:microsoft.com/office/officeart/2005/8/layout/cycle2"/>
    <dgm:cxn modelId="{EBDEC5BC-1533-4BF2-820B-944B8AB6E978}" type="presOf" srcId="{C43CBD57-3E64-4EEE-A897-81D9163B6E05}" destId="{3F215993-E7C5-43E8-92C4-014365DF926D}" srcOrd="0" destOrd="0" presId="urn:microsoft.com/office/officeart/2005/8/layout/cycle2"/>
    <dgm:cxn modelId="{47A65EBF-11A9-44DF-80D3-F36EFC501E39}" type="presParOf" srcId="{5FE334E0-9BE0-4318-B0BC-EB41353ADB5D}" destId="{3F215993-E7C5-43E8-92C4-014365DF926D}" srcOrd="0" destOrd="0" presId="urn:microsoft.com/office/officeart/2005/8/layout/cycle2"/>
    <dgm:cxn modelId="{A8DFE84F-2678-44EB-B6B6-03E365ACB91A}" type="presParOf" srcId="{5FE334E0-9BE0-4318-B0BC-EB41353ADB5D}" destId="{42B5E0BA-15F5-4C00-89E4-9D98B24A9838}" srcOrd="1" destOrd="0" presId="urn:microsoft.com/office/officeart/2005/8/layout/cycle2"/>
    <dgm:cxn modelId="{69E2CD8D-AD66-408E-9646-E96F03AF6B72}" type="presParOf" srcId="{42B5E0BA-15F5-4C00-89E4-9D98B24A9838}" destId="{E2D1EE47-2DA5-4191-96C2-8EC795996C20}" srcOrd="0" destOrd="0" presId="urn:microsoft.com/office/officeart/2005/8/layout/cycle2"/>
    <dgm:cxn modelId="{BD96A258-6346-41B4-9824-D1CB164FF1BA}" type="presParOf" srcId="{5FE334E0-9BE0-4318-B0BC-EB41353ADB5D}" destId="{8FEF557F-BA1B-44CF-B019-92A11083FDC1}" srcOrd="2" destOrd="0" presId="urn:microsoft.com/office/officeart/2005/8/layout/cycle2"/>
    <dgm:cxn modelId="{0AB661BC-A011-40E3-85D1-D79DEC136256}" type="presParOf" srcId="{5FE334E0-9BE0-4318-B0BC-EB41353ADB5D}" destId="{B97355B9-E82A-4AA7-8118-CB7176A8B47B}" srcOrd="3" destOrd="0" presId="urn:microsoft.com/office/officeart/2005/8/layout/cycle2"/>
    <dgm:cxn modelId="{D4A9B34B-E326-41E3-86B1-AC2D4298E0FC}" type="presParOf" srcId="{B97355B9-E82A-4AA7-8118-CB7176A8B47B}" destId="{548C0217-A91A-4A13-91E1-4F842C9230C6}" srcOrd="0" destOrd="0" presId="urn:microsoft.com/office/officeart/2005/8/layout/cycle2"/>
    <dgm:cxn modelId="{11283570-78D3-40DE-A208-584C9ECB6D35}" type="presParOf" srcId="{5FE334E0-9BE0-4318-B0BC-EB41353ADB5D}" destId="{804AE802-7987-4401-9B6C-25B158F9F906}" srcOrd="4" destOrd="0" presId="urn:microsoft.com/office/officeart/2005/8/layout/cycle2"/>
    <dgm:cxn modelId="{FBD3F844-5C8B-4059-996C-67B92457AEA7}" type="presParOf" srcId="{5FE334E0-9BE0-4318-B0BC-EB41353ADB5D}" destId="{1D7B4EDD-CDD0-44F2-B921-20C0A2AB0C79}" srcOrd="5" destOrd="0" presId="urn:microsoft.com/office/officeart/2005/8/layout/cycle2"/>
    <dgm:cxn modelId="{7F61E7CA-90DA-4FAD-969F-F38F3AED305E}" type="presParOf" srcId="{1D7B4EDD-CDD0-44F2-B921-20C0A2AB0C79}" destId="{D9F92F4C-C196-409E-9ACB-73C7FFB52B2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EA2563-5915-47E1-8E36-DD8FC6C13E1E}" type="doc">
      <dgm:prSet loTypeId="urn:microsoft.com/office/officeart/2005/8/layout/pyramid1" loCatId="pyramid" qsTypeId="urn:microsoft.com/office/officeart/2005/8/quickstyle/simple4" qsCatId="simple" csTypeId="urn:microsoft.com/office/officeart/2005/8/colors/colorful2" csCatId="colorful" phldr="1"/>
      <dgm:spPr/>
      <dgm:t>
        <a:bodyPr/>
        <a:lstStyle/>
        <a:p>
          <a:endParaRPr lang="zh-CN" altLang="en-US"/>
        </a:p>
      </dgm:t>
    </dgm:pt>
    <dgm:pt modelId="{352BECBF-0710-4514-8FD0-0D36325C43BA}">
      <dgm:prSet phldrT="[文本]"/>
      <dgm:spPr/>
      <dgm:t>
        <a:bodyPr/>
        <a:lstStyle/>
        <a:p>
          <a:r>
            <a:rPr lang="zh-CN" altLang="en-US" smtClean="0"/>
            <a:t>可预测性（</a:t>
          </a:r>
          <a:r>
            <a:rPr lang="en-US" altLang="zh-CN" smtClean="0"/>
            <a:t> predictability </a:t>
          </a:r>
          <a:r>
            <a:rPr lang="zh-CN" altLang="en-US" smtClean="0"/>
            <a:t>）</a:t>
          </a:r>
          <a:endParaRPr lang="zh-CN" altLang="en-US"/>
        </a:p>
      </dgm:t>
    </dgm:pt>
    <dgm:pt modelId="{2EC9AAA9-0FBA-49F5-8645-B11B9CFAB2C9}" type="parTrans" cxnId="{F51511CD-DAF0-4370-ADB1-9729B9971E78}">
      <dgm:prSet/>
      <dgm:spPr/>
      <dgm:t>
        <a:bodyPr/>
        <a:lstStyle/>
        <a:p>
          <a:endParaRPr lang="zh-CN" altLang="en-US"/>
        </a:p>
      </dgm:t>
    </dgm:pt>
    <dgm:pt modelId="{0F1E3453-9631-4FF6-A99E-3C45DD689E29}" type="sibTrans" cxnId="{F51511CD-DAF0-4370-ADB1-9729B9971E78}">
      <dgm:prSet/>
      <dgm:spPr/>
      <dgm:t>
        <a:bodyPr/>
        <a:lstStyle/>
        <a:p>
          <a:endParaRPr lang="zh-CN" altLang="en-US"/>
        </a:p>
      </dgm:t>
    </dgm:pt>
    <dgm:pt modelId="{66BA70D9-6FDB-4A59-A6D1-89032DBB00E9}">
      <dgm:prSet phldrT="[文本]"/>
      <dgm:spPr/>
      <dgm:t>
        <a:bodyPr/>
        <a:lstStyle/>
        <a:p>
          <a:r>
            <a:rPr lang="zh-CN" altLang="en-US" smtClean="0"/>
            <a:t>正交性（</a:t>
          </a:r>
          <a:r>
            <a:rPr lang="en-US" altLang="zh-CN" smtClean="0"/>
            <a:t> </a:t>
          </a:r>
          <a:r>
            <a:rPr lang="en-US" altLang="zh-CN" err="1" smtClean="0"/>
            <a:t>orthogonality</a:t>
          </a:r>
          <a:r>
            <a:rPr lang="en-US" altLang="zh-CN" smtClean="0"/>
            <a:t> </a:t>
          </a:r>
          <a:r>
            <a:rPr lang="zh-CN" altLang="en-US" smtClean="0"/>
            <a:t>）</a:t>
          </a:r>
          <a:endParaRPr lang="zh-CN" altLang="en-US"/>
        </a:p>
      </dgm:t>
    </dgm:pt>
    <dgm:pt modelId="{50FFC36D-382F-4484-B84B-D3BD2CF49221}" type="parTrans" cxnId="{C80F31D7-1218-48A8-95EE-B7D062E821AD}">
      <dgm:prSet/>
      <dgm:spPr/>
      <dgm:t>
        <a:bodyPr/>
        <a:lstStyle/>
        <a:p>
          <a:endParaRPr lang="zh-CN" altLang="en-US"/>
        </a:p>
      </dgm:t>
    </dgm:pt>
    <dgm:pt modelId="{5780BD27-2830-4939-A582-C2922F31A4FB}" type="sibTrans" cxnId="{C80F31D7-1218-48A8-95EE-B7D062E821AD}">
      <dgm:prSet/>
      <dgm:spPr/>
      <dgm:t>
        <a:bodyPr/>
        <a:lstStyle/>
        <a:p>
          <a:endParaRPr lang="zh-CN" altLang="en-US"/>
        </a:p>
      </dgm:t>
    </dgm:pt>
    <dgm:pt modelId="{13F149CF-E261-4CC4-A82C-F0CF0CBFF3B5}">
      <dgm:prSet phldrT="[文本]"/>
      <dgm:spPr/>
      <dgm:t>
        <a:bodyPr/>
        <a:lstStyle/>
        <a:p>
          <a:r>
            <a:rPr lang="zh-CN" altLang="en-US" smtClean="0"/>
            <a:t>标准化（</a:t>
          </a:r>
          <a:r>
            <a:rPr lang="en-US" altLang="zh-CN" smtClean="0"/>
            <a:t>standardization</a:t>
          </a:r>
          <a:r>
            <a:rPr lang="zh-CN" altLang="en-US" smtClean="0"/>
            <a:t>）</a:t>
          </a:r>
          <a:endParaRPr lang="en-US" altLang="zh-CN" smtClean="0"/>
        </a:p>
        <a:p>
          <a:r>
            <a:rPr lang="zh-CN" altLang="en-US" smtClean="0"/>
            <a:t>定量（</a:t>
          </a:r>
          <a:r>
            <a:rPr lang="en-US" altLang="zh-CN" smtClean="0"/>
            <a:t>quantification</a:t>
          </a:r>
          <a:r>
            <a:rPr lang="zh-CN" altLang="en-US" smtClean="0"/>
            <a:t>）</a:t>
          </a:r>
          <a:endParaRPr lang="en-US" altLang="zh-CN" smtClean="0"/>
        </a:p>
      </dgm:t>
    </dgm:pt>
    <dgm:pt modelId="{910A3B78-9714-48D8-81E0-F0A64353AEE0}" type="parTrans" cxnId="{29A546F1-3FE2-40AC-8775-F6669E352FFD}">
      <dgm:prSet/>
      <dgm:spPr/>
      <dgm:t>
        <a:bodyPr/>
        <a:lstStyle/>
        <a:p>
          <a:endParaRPr lang="zh-CN" altLang="en-US"/>
        </a:p>
      </dgm:t>
    </dgm:pt>
    <dgm:pt modelId="{2D280906-B8D3-4BAD-AB0C-63AC1C80D917}" type="sibTrans" cxnId="{29A546F1-3FE2-40AC-8775-F6669E352FFD}">
      <dgm:prSet/>
      <dgm:spPr/>
      <dgm:t>
        <a:bodyPr/>
        <a:lstStyle/>
        <a:p>
          <a:endParaRPr lang="zh-CN" altLang="en-US"/>
        </a:p>
      </dgm:t>
    </dgm:pt>
    <dgm:pt modelId="{C88042D9-B3A8-467C-9D6C-E85C025CCBFE}">
      <dgm:prSet/>
      <dgm:spPr/>
      <dgm:t>
        <a:bodyPr/>
        <a:lstStyle/>
        <a:p>
          <a:r>
            <a:rPr lang="zh-CN" altLang="en-US" smtClean="0"/>
            <a:t>模块化（</a:t>
          </a:r>
          <a:r>
            <a:rPr lang="en-US" altLang="zh-CN" smtClean="0"/>
            <a:t>modularity</a:t>
          </a:r>
          <a:r>
            <a:rPr lang="zh-CN" altLang="en-US" smtClean="0"/>
            <a:t>）</a:t>
          </a:r>
          <a:endParaRPr lang="zh-CN" altLang="en-US"/>
        </a:p>
      </dgm:t>
    </dgm:pt>
    <dgm:pt modelId="{5B12A9A3-36F0-4A1F-8D28-E9703CB7115D}" type="parTrans" cxnId="{F1EE0DBB-C2E8-4115-A730-7E602B315ABB}">
      <dgm:prSet/>
      <dgm:spPr/>
      <dgm:t>
        <a:bodyPr/>
        <a:lstStyle/>
        <a:p>
          <a:endParaRPr lang="zh-CN" altLang="en-US"/>
        </a:p>
      </dgm:t>
    </dgm:pt>
    <dgm:pt modelId="{A21CE3C4-422D-4A95-9AB2-8B49E7F5469A}" type="sibTrans" cxnId="{F1EE0DBB-C2E8-4115-A730-7E602B315ABB}">
      <dgm:prSet/>
      <dgm:spPr/>
      <dgm:t>
        <a:bodyPr/>
        <a:lstStyle/>
        <a:p>
          <a:endParaRPr lang="zh-CN" altLang="en-US"/>
        </a:p>
      </dgm:t>
    </dgm:pt>
    <dgm:pt modelId="{99BE627B-9984-4485-A0F1-8AEE8D986763}" type="pres">
      <dgm:prSet presAssocID="{89EA2563-5915-47E1-8E36-DD8FC6C13E1E}" presName="Name0" presStyleCnt="0">
        <dgm:presLayoutVars>
          <dgm:dir/>
          <dgm:animLvl val="lvl"/>
          <dgm:resizeHandles val="exact"/>
        </dgm:presLayoutVars>
      </dgm:prSet>
      <dgm:spPr/>
      <dgm:t>
        <a:bodyPr/>
        <a:lstStyle/>
        <a:p>
          <a:endParaRPr lang="zh-CN" altLang="en-US"/>
        </a:p>
      </dgm:t>
    </dgm:pt>
    <dgm:pt modelId="{8B40FE5D-E54F-4970-AFF4-4397C4FF82D1}" type="pres">
      <dgm:prSet presAssocID="{352BECBF-0710-4514-8FD0-0D36325C43BA}" presName="Name8" presStyleCnt="0"/>
      <dgm:spPr/>
    </dgm:pt>
    <dgm:pt modelId="{9E88E2A6-7450-4D1F-8582-AF830DFF84EC}" type="pres">
      <dgm:prSet presAssocID="{352BECBF-0710-4514-8FD0-0D36325C43BA}" presName="level" presStyleLbl="node1" presStyleIdx="0" presStyleCnt="4">
        <dgm:presLayoutVars>
          <dgm:chMax val="1"/>
          <dgm:bulletEnabled val="1"/>
        </dgm:presLayoutVars>
      </dgm:prSet>
      <dgm:spPr/>
      <dgm:t>
        <a:bodyPr/>
        <a:lstStyle/>
        <a:p>
          <a:endParaRPr lang="zh-CN" altLang="en-US"/>
        </a:p>
      </dgm:t>
    </dgm:pt>
    <dgm:pt modelId="{7F3074B1-3BED-4A82-86C2-332B5F06058A}" type="pres">
      <dgm:prSet presAssocID="{352BECBF-0710-4514-8FD0-0D36325C43BA}" presName="levelTx" presStyleLbl="revTx" presStyleIdx="0" presStyleCnt="0">
        <dgm:presLayoutVars>
          <dgm:chMax val="1"/>
          <dgm:bulletEnabled val="1"/>
        </dgm:presLayoutVars>
      </dgm:prSet>
      <dgm:spPr/>
      <dgm:t>
        <a:bodyPr/>
        <a:lstStyle/>
        <a:p>
          <a:endParaRPr lang="zh-CN" altLang="en-US"/>
        </a:p>
      </dgm:t>
    </dgm:pt>
    <dgm:pt modelId="{CEBB3230-2FEF-4725-BDC3-65F6908AFD5F}" type="pres">
      <dgm:prSet presAssocID="{C88042D9-B3A8-467C-9D6C-E85C025CCBFE}" presName="Name8" presStyleCnt="0"/>
      <dgm:spPr/>
    </dgm:pt>
    <dgm:pt modelId="{62E7E8D1-5029-4082-BCD0-CF48ECD0A88C}" type="pres">
      <dgm:prSet presAssocID="{C88042D9-B3A8-467C-9D6C-E85C025CCBFE}" presName="level" presStyleLbl="node1" presStyleIdx="1" presStyleCnt="4">
        <dgm:presLayoutVars>
          <dgm:chMax val="1"/>
          <dgm:bulletEnabled val="1"/>
        </dgm:presLayoutVars>
      </dgm:prSet>
      <dgm:spPr/>
      <dgm:t>
        <a:bodyPr/>
        <a:lstStyle/>
        <a:p>
          <a:endParaRPr lang="zh-CN" altLang="en-US"/>
        </a:p>
      </dgm:t>
    </dgm:pt>
    <dgm:pt modelId="{D73FA2B9-1654-4C90-94BE-380D20D01B79}" type="pres">
      <dgm:prSet presAssocID="{C88042D9-B3A8-467C-9D6C-E85C025CCBFE}" presName="levelTx" presStyleLbl="revTx" presStyleIdx="0" presStyleCnt="0">
        <dgm:presLayoutVars>
          <dgm:chMax val="1"/>
          <dgm:bulletEnabled val="1"/>
        </dgm:presLayoutVars>
      </dgm:prSet>
      <dgm:spPr/>
      <dgm:t>
        <a:bodyPr/>
        <a:lstStyle/>
        <a:p>
          <a:endParaRPr lang="zh-CN" altLang="en-US"/>
        </a:p>
      </dgm:t>
    </dgm:pt>
    <dgm:pt modelId="{71EB6888-CD1C-4B15-BC54-6158C7304B96}" type="pres">
      <dgm:prSet presAssocID="{66BA70D9-6FDB-4A59-A6D1-89032DBB00E9}" presName="Name8" presStyleCnt="0"/>
      <dgm:spPr/>
    </dgm:pt>
    <dgm:pt modelId="{BDCB1643-C94F-4EEE-A7CE-25B9A796A3A2}" type="pres">
      <dgm:prSet presAssocID="{66BA70D9-6FDB-4A59-A6D1-89032DBB00E9}" presName="level" presStyleLbl="node1" presStyleIdx="2" presStyleCnt="4">
        <dgm:presLayoutVars>
          <dgm:chMax val="1"/>
          <dgm:bulletEnabled val="1"/>
        </dgm:presLayoutVars>
      </dgm:prSet>
      <dgm:spPr/>
      <dgm:t>
        <a:bodyPr/>
        <a:lstStyle/>
        <a:p>
          <a:endParaRPr lang="zh-CN" altLang="en-US"/>
        </a:p>
      </dgm:t>
    </dgm:pt>
    <dgm:pt modelId="{584F61B7-B5D2-4960-8A6A-14E69445F7BD}" type="pres">
      <dgm:prSet presAssocID="{66BA70D9-6FDB-4A59-A6D1-89032DBB00E9}" presName="levelTx" presStyleLbl="revTx" presStyleIdx="0" presStyleCnt="0">
        <dgm:presLayoutVars>
          <dgm:chMax val="1"/>
          <dgm:bulletEnabled val="1"/>
        </dgm:presLayoutVars>
      </dgm:prSet>
      <dgm:spPr/>
      <dgm:t>
        <a:bodyPr/>
        <a:lstStyle/>
        <a:p>
          <a:endParaRPr lang="zh-CN" altLang="en-US"/>
        </a:p>
      </dgm:t>
    </dgm:pt>
    <dgm:pt modelId="{4E69B909-F47D-4CCD-BE93-161D9A4FE73A}" type="pres">
      <dgm:prSet presAssocID="{13F149CF-E261-4CC4-A82C-F0CF0CBFF3B5}" presName="Name8" presStyleCnt="0"/>
      <dgm:spPr/>
    </dgm:pt>
    <dgm:pt modelId="{64920C0A-5BC0-4206-BA34-4275A336DCEC}" type="pres">
      <dgm:prSet presAssocID="{13F149CF-E261-4CC4-A82C-F0CF0CBFF3B5}" presName="level" presStyleLbl="node1" presStyleIdx="3" presStyleCnt="4">
        <dgm:presLayoutVars>
          <dgm:chMax val="1"/>
          <dgm:bulletEnabled val="1"/>
        </dgm:presLayoutVars>
      </dgm:prSet>
      <dgm:spPr/>
      <dgm:t>
        <a:bodyPr/>
        <a:lstStyle/>
        <a:p>
          <a:endParaRPr lang="zh-CN" altLang="en-US"/>
        </a:p>
      </dgm:t>
    </dgm:pt>
    <dgm:pt modelId="{287CE2B0-7725-4FC3-B7D5-3708BACCA3BF}" type="pres">
      <dgm:prSet presAssocID="{13F149CF-E261-4CC4-A82C-F0CF0CBFF3B5}" presName="levelTx" presStyleLbl="revTx" presStyleIdx="0" presStyleCnt="0">
        <dgm:presLayoutVars>
          <dgm:chMax val="1"/>
          <dgm:bulletEnabled val="1"/>
        </dgm:presLayoutVars>
      </dgm:prSet>
      <dgm:spPr/>
      <dgm:t>
        <a:bodyPr/>
        <a:lstStyle/>
        <a:p>
          <a:endParaRPr lang="zh-CN" altLang="en-US"/>
        </a:p>
      </dgm:t>
    </dgm:pt>
  </dgm:ptLst>
  <dgm:cxnLst>
    <dgm:cxn modelId="{F1EE0DBB-C2E8-4115-A730-7E602B315ABB}" srcId="{89EA2563-5915-47E1-8E36-DD8FC6C13E1E}" destId="{C88042D9-B3A8-467C-9D6C-E85C025CCBFE}" srcOrd="1" destOrd="0" parTransId="{5B12A9A3-36F0-4A1F-8D28-E9703CB7115D}" sibTransId="{A21CE3C4-422D-4A95-9AB2-8B49E7F5469A}"/>
    <dgm:cxn modelId="{8FA58B4D-89C0-482A-8734-3054C883AC9E}" type="presOf" srcId="{C88042D9-B3A8-467C-9D6C-E85C025CCBFE}" destId="{62E7E8D1-5029-4082-BCD0-CF48ECD0A88C}" srcOrd="0" destOrd="0" presId="urn:microsoft.com/office/officeart/2005/8/layout/pyramid1"/>
    <dgm:cxn modelId="{29A546F1-3FE2-40AC-8775-F6669E352FFD}" srcId="{89EA2563-5915-47E1-8E36-DD8FC6C13E1E}" destId="{13F149CF-E261-4CC4-A82C-F0CF0CBFF3B5}" srcOrd="3" destOrd="0" parTransId="{910A3B78-9714-48D8-81E0-F0A64353AEE0}" sibTransId="{2D280906-B8D3-4BAD-AB0C-63AC1C80D917}"/>
    <dgm:cxn modelId="{DD14FDE2-4187-480E-AE67-883F8B9EFEF8}" type="presOf" srcId="{66BA70D9-6FDB-4A59-A6D1-89032DBB00E9}" destId="{584F61B7-B5D2-4960-8A6A-14E69445F7BD}" srcOrd="1" destOrd="0" presId="urn:microsoft.com/office/officeart/2005/8/layout/pyramid1"/>
    <dgm:cxn modelId="{F51511CD-DAF0-4370-ADB1-9729B9971E78}" srcId="{89EA2563-5915-47E1-8E36-DD8FC6C13E1E}" destId="{352BECBF-0710-4514-8FD0-0D36325C43BA}" srcOrd="0" destOrd="0" parTransId="{2EC9AAA9-0FBA-49F5-8645-B11B9CFAB2C9}" sibTransId="{0F1E3453-9631-4FF6-A99E-3C45DD689E29}"/>
    <dgm:cxn modelId="{5D439005-39F8-4B42-9ADD-632D9CF41983}" type="presOf" srcId="{352BECBF-0710-4514-8FD0-0D36325C43BA}" destId="{9E88E2A6-7450-4D1F-8582-AF830DFF84EC}" srcOrd="0" destOrd="0" presId="urn:microsoft.com/office/officeart/2005/8/layout/pyramid1"/>
    <dgm:cxn modelId="{ED51F970-09BE-48A7-BA7E-B13D4BDDAAA9}" type="presOf" srcId="{C88042D9-B3A8-467C-9D6C-E85C025CCBFE}" destId="{D73FA2B9-1654-4C90-94BE-380D20D01B79}" srcOrd="1" destOrd="0" presId="urn:microsoft.com/office/officeart/2005/8/layout/pyramid1"/>
    <dgm:cxn modelId="{2A767097-EC28-4EC2-A11E-6CC11F9AED52}" type="presOf" srcId="{13F149CF-E261-4CC4-A82C-F0CF0CBFF3B5}" destId="{287CE2B0-7725-4FC3-B7D5-3708BACCA3BF}" srcOrd="1" destOrd="0" presId="urn:microsoft.com/office/officeart/2005/8/layout/pyramid1"/>
    <dgm:cxn modelId="{5390CA2B-F004-435C-A79F-C253D4708DD4}" type="presOf" srcId="{352BECBF-0710-4514-8FD0-0D36325C43BA}" destId="{7F3074B1-3BED-4A82-86C2-332B5F06058A}" srcOrd="1" destOrd="0" presId="urn:microsoft.com/office/officeart/2005/8/layout/pyramid1"/>
    <dgm:cxn modelId="{7875FDA5-14EE-4294-BDB9-E226391E60B5}" type="presOf" srcId="{89EA2563-5915-47E1-8E36-DD8FC6C13E1E}" destId="{99BE627B-9984-4485-A0F1-8AEE8D986763}" srcOrd="0" destOrd="0" presId="urn:microsoft.com/office/officeart/2005/8/layout/pyramid1"/>
    <dgm:cxn modelId="{2F22DE71-0198-442A-96F2-6865CFDFC222}" type="presOf" srcId="{66BA70D9-6FDB-4A59-A6D1-89032DBB00E9}" destId="{BDCB1643-C94F-4EEE-A7CE-25B9A796A3A2}" srcOrd="0" destOrd="0" presId="urn:microsoft.com/office/officeart/2005/8/layout/pyramid1"/>
    <dgm:cxn modelId="{C80F31D7-1218-48A8-95EE-B7D062E821AD}" srcId="{89EA2563-5915-47E1-8E36-DD8FC6C13E1E}" destId="{66BA70D9-6FDB-4A59-A6D1-89032DBB00E9}" srcOrd="2" destOrd="0" parTransId="{50FFC36D-382F-4484-B84B-D3BD2CF49221}" sibTransId="{5780BD27-2830-4939-A582-C2922F31A4FB}"/>
    <dgm:cxn modelId="{7A407990-9699-4DC8-8A6F-061F49BFC352}" type="presOf" srcId="{13F149CF-E261-4CC4-A82C-F0CF0CBFF3B5}" destId="{64920C0A-5BC0-4206-BA34-4275A336DCEC}" srcOrd="0" destOrd="0" presId="urn:microsoft.com/office/officeart/2005/8/layout/pyramid1"/>
    <dgm:cxn modelId="{AF08D1FB-F7E8-4E15-B626-59BFFA912C02}" type="presParOf" srcId="{99BE627B-9984-4485-A0F1-8AEE8D986763}" destId="{8B40FE5D-E54F-4970-AFF4-4397C4FF82D1}" srcOrd="0" destOrd="0" presId="urn:microsoft.com/office/officeart/2005/8/layout/pyramid1"/>
    <dgm:cxn modelId="{6624B87C-9DB3-4333-8E72-8136150B1D74}" type="presParOf" srcId="{8B40FE5D-E54F-4970-AFF4-4397C4FF82D1}" destId="{9E88E2A6-7450-4D1F-8582-AF830DFF84EC}" srcOrd="0" destOrd="0" presId="urn:microsoft.com/office/officeart/2005/8/layout/pyramid1"/>
    <dgm:cxn modelId="{1F2B56B9-B5A3-451B-A8D5-5A523CC7A62C}" type="presParOf" srcId="{8B40FE5D-E54F-4970-AFF4-4397C4FF82D1}" destId="{7F3074B1-3BED-4A82-86C2-332B5F06058A}" srcOrd="1" destOrd="0" presId="urn:microsoft.com/office/officeart/2005/8/layout/pyramid1"/>
    <dgm:cxn modelId="{AB89BAC2-58FE-4568-9D49-4B8045B332B2}" type="presParOf" srcId="{99BE627B-9984-4485-A0F1-8AEE8D986763}" destId="{CEBB3230-2FEF-4725-BDC3-65F6908AFD5F}" srcOrd="1" destOrd="0" presId="urn:microsoft.com/office/officeart/2005/8/layout/pyramid1"/>
    <dgm:cxn modelId="{77EBB2D9-E1F8-49CE-A946-F505E1798ED5}" type="presParOf" srcId="{CEBB3230-2FEF-4725-BDC3-65F6908AFD5F}" destId="{62E7E8D1-5029-4082-BCD0-CF48ECD0A88C}" srcOrd="0" destOrd="0" presId="urn:microsoft.com/office/officeart/2005/8/layout/pyramid1"/>
    <dgm:cxn modelId="{EE9D7E89-1CA2-4972-8E65-50E643FF55F4}" type="presParOf" srcId="{CEBB3230-2FEF-4725-BDC3-65F6908AFD5F}" destId="{D73FA2B9-1654-4C90-94BE-380D20D01B79}" srcOrd="1" destOrd="0" presId="urn:microsoft.com/office/officeart/2005/8/layout/pyramid1"/>
    <dgm:cxn modelId="{55A89627-1AD5-4687-8C25-A9A426BA525E}" type="presParOf" srcId="{99BE627B-9984-4485-A0F1-8AEE8D986763}" destId="{71EB6888-CD1C-4B15-BC54-6158C7304B96}" srcOrd="2" destOrd="0" presId="urn:microsoft.com/office/officeart/2005/8/layout/pyramid1"/>
    <dgm:cxn modelId="{A27A02A0-4A27-4914-BC77-C11F0E602D59}" type="presParOf" srcId="{71EB6888-CD1C-4B15-BC54-6158C7304B96}" destId="{BDCB1643-C94F-4EEE-A7CE-25B9A796A3A2}" srcOrd="0" destOrd="0" presId="urn:microsoft.com/office/officeart/2005/8/layout/pyramid1"/>
    <dgm:cxn modelId="{10DD1AFD-AB87-4040-9B3B-60A0F5656250}" type="presParOf" srcId="{71EB6888-CD1C-4B15-BC54-6158C7304B96}" destId="{584F61B7-B5D2-4960-8A6A-14E69445F7BD}" srcOrd="1" destOrd="0" presId="urn:microsoft.com/office/officeart/2005/8/layout/pyramid1"/>
    <dgm:cxn modelId="{B2D287C3-2438-498D-A420-2E037ABDB266}" type="presParOf" srcId="{99BE627B-9984-4485-A0F1-8AEE8D986763}" destId="{4E69B909-F47D-4CCD-BE93-161D9A4FE73A}" srcOrd="3" destOrd="0" presId="urn:microsoft.com/office/officeart/2005/8/layout/pyramid1"/>
    <dgm:cxn modelId="{F160010C-E020-4204-9E58-1AB6BBB3FEEF}" type="presParOf" srcId="{4E69B909-F47D-4CCD-BE93-161D9A4FE73A}" destId="{64920C0A-5BC0-4206-BA34-4275A336DCEC}" srcOrd="0" destOrd="0" presId="urn:microsoft.com/office/officeart/2005/8/layout/pyramid1"/>
    <dgm:cxn modelId="{B74492D0-92A8-49FB-9107-344F230B88AD}" type="presParOf" srcId="{4E69B909-F47D-4CCD-BE93-161D9A4FE73A}" destId="{287CE2B0-7725-4FC3-B7D5-3708BACCA3BF}"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EA2563-5915-47E1-8E36-DD8FC6C13E1E}" type="doc">
      <dgm:prSet loTypeId="urn:microsoft.com/office/officeart/2005/8/layout/pyramid1" loCatId="pyramid" qsTypeId="urn:microsoft.com/office/officeart/2005/8/quickstyle/simple4" qsCatId="simple" csTypeId="urn:microsoft.com/office/officeart/2005/8/colors/colorful2" csCatId="colorful" phldr="1"/>
      <dgm:spPr/>
      <dgm:t>
        <a:bodyPr/>
        <a:lstStyle/>
        <a:p>
          <a:endParaRPr lang="zh-CN" altLang="en-US"/>
        </a:p>
      </dgm:t>
    </dgm:pt>
    <dgm:pt modelId="{352BECBF-0710-4514-8FD0-0D36325C43BA}">
      <dgm:prSet phldrT="[文本]"/>
      <dgm:spPr/>
      <dgm:t>
        <a:bodyPr/>
        <a:lstStyle/>
        <a:p>
          <a:r>
            <a:rPr lang="zh-CN" altLang="en-US" smtClean="0"/>
            <a:t>可预测性（</a:t>
          </a:r>
          <a:r>
            <a:rPr lang="en-US" altLang="zh-CN" smtClean="0"/>
            <a:t> predictability </a:t>
          </a:r>
          <a:r>
            <a:rPr lang="zh-CN" altLang="en-US" smtClean="0"/>
            <a:t>）</a:t>
          </a:r>
          <a:endParaRPr lang="zh-CN" altLang="en-US"/>
        </a:p>
      </dgm:t>
    </dgm:pt>
    <dgm:pt modelId="{2EC9AAA9-0FBA-49F5-8645-B11B9CFAB2C9}" type="parTrans" cxnId="{F51511CD-DAF0-4370-ADB1-9729B9971E78}">
      <dgm:prSet/>
      <dgm:spPr/>
      <dgm:t>
        <a:bodyPr/>
        <a:lstStyle/>
        <a:p>
          <a:endParaRPr lang="zh-CN" altLang="en-US"/>
        </a:p>
      </dgm:t>
    </dgm:pt>
    <dgm:pt modelId="{0F1E3453-9631-4FF6-A99E-3C45DD689E29}" type="sibTrans" cxnId="{F51511CD-DAF0-4370-ADB1-9729B9971E78}">
      <dgm:prSet/>
      <dgm:spPr/>
      <dgm:t>
        <a:bodyPr/>
        <a:lstStyle/>
        <a:p>
          <a:endParaRPr lang="zh-CN" altLang="en-US"/>
        </a:p>
      </dgm:t>
    </dgm:pt>
    <dgm:pt modelId="{66BA70D9-6FDB-4A59-A6D1-89032DBB00E9}">
      <dgm:prSet phldrT="[文本]"/>
      <dgm:spPr/>
      <dgm:t>
        <a:bodyPr/>
        <a:lstStyle/>
        <a:p>
          <a:r>
            <a:rPr lang="zh-CN" altLang="en-US" smtClean="0"/>
            <a:t>正交性（</a:t>
          </a:r>
          <a:r>
            <a:rPr lang="en-US" altLang="zh-CN" smtClean="0"/>
            <a:t> </a:t>
          </a:r>
          <a:r>
            <a:rPr lang="en-US" altLang="zh-CN" err="1" smtClean="0"/>
            <a:t>orthogonality</a:t>
          </a:r>
          <a:r>
            <a:rPr lang="en-US" altLang="zh-CN" smtClean="0"/>
            <a:t> </a:t>
          </a:r>
          <a:r>
            <a:rPr lang="zh-CN" altLang="en-US" smtClean="0"/>
            <a:t>）</a:t>
          </a:r>
          <a:endParaRPr lang="zh-CN" altLang="en-US"/>
        </a:p>
      </dgm:t>
    </dgm:pt>
    <dgm:pt modelId="{50FFC36D-382F-4484-B84B-D3BD2CF49221}" type="parTrans" cxnId="{C80F31D7-1218-48A8-95EE-B7D062E821AD}">
      <dgm:prSet/>
      <dgm:spPr/>
      <dgm:t>
        <a:bodyPr/>
        <a:lstStyle/>
        <a:p>
          <a:endParaRPr lang="zh-CN" altLang="en-US"/>
        </a:p>
      </dgm:t>
    </dgm:pt>
    <dgm:pt modelId="{5780BD27-2830-4939-A582-C2922F31A4FB}" type="sibTrans" cxnId="{C80F31D7-1218-48A8-95EE-B7D062E821AD}">
      <dgm:prSet/>
      <dgm:spPr/>
      <dgm:t>
        <a:bodyPr/>
        <a:lstStyle/>
        <a:p>
          <a:endParaRPr lang="zh-CN" altLang="en-US"/>
        </a:p>
      </dgm:t>
    </dgm:pt>
    <dgm:pt modelId="{13F149CF-E261-4CC4-A82C-F0CF0CBFF3B5}">
      <dgm:prSet phldrT="[文本]"/>
      <dgm:spPr/>
      <dgm:t>
        <a:bodyPr/>
        <a:lstStyle/>
        <a:p>
          <a:r>
            <a:rPr lang="zh-CN" altLang="en-US" smtClean="0"/>
            <a:t>标准化（</a:t>
          </a:r>
          <a:r>
            <a:rPr lang="en-US" altLang="zh-CN" smtClean="0"/>
            <a:t>standardization</a:t>
          </a:r>
          <a:r>
            <a:rPr lang="zh-CN" altLang="en-US" smtClean="0"/>
            <a:t>）</a:t>
          </a:r>
          <a:endParaRPr lang="en-US" altLang="zh-CN" smtClean="0"/>
        </a:p>
        <a:p>
          <a:r>
            <a:rPr lang="zh-CN" altLang="en-US" smtClean="0"/>
            <a:t>定量（</a:t>
          </a:r>
          <a:r>
            <a:rPr lang="en-US" altLang="zh-CN" smtClean="0"/>
            <a:t>quantification</a:t>
          </a:r>
          <a:r>
            <a:rPr lang="zh-CN" altLang="en-US" smtClean="0"/>
            <a:t>）</a:t>
          </a:r>
          <a:endParaRPr lang="en-US" altLang="zh-CN" smtClean="0"/>
        </a:p>
      </dgm:t>
    </dgm:pt>
    <dgm:pt modelId="{910A3B78-9714-48D8-81E0-F0A64353AEE0}" type="parTrans" cxnId="{29A546F1-3FE2-40AC-8775-F6669E352FFD}">
      <dgm:prSet/>
      <dgm:spPr/>
      <dgm:t>
        <a:bodyPr/>
        <a:lstStyle/>
        <a:p>
          <a:endParaRPr lang="zh-CN" altLang="en-US"/>
        </a:p>
      </dgm:t>
    </dgm:pt>
    <dgm:pt modelId="{2D280906-B8D3-4BAD-AB0C-63AC1C80D917}" type="sibTrans" cxnId="{29A546F1-3FE2-40AC-8775-F6669E352FFD}">
      <dgm:prSet/>
      <dgm:spPr/>
      <dgm:t>
        <a:bodyPr/>
        <a:lstStyle/>
        <a:p>
          <a:endParaRPr lang="zh-CN" altLang="en-US"/>
        </a:p>
      </dgm:t>
    </dgm:pt>
    <dgm:pt modelId="{C88042D9-B3A8-467C-9D6C-E85C025CCBFE}">
      <dgm:prSet/>
      <dgm:spPr/>
      <dgm:t>
        <a:bodyPr/>
        <a:lstStyle/>
        <a:p>
          <a:r>
            <a:rPr lang="zh-CN" altLang="en-US" smtClean="0"/>
            <a:t>模块化（</a:t>
          </a:r>
          <a:r>
            <a:rPr lang="en-US" altLang="zh-CN" smtClean="0"/>
            <a:t>modularity</a:t>
          </a:r>
          <a:r>
            <a:rPr lang="zh-CN" altLang="en-US" smtClean="0"/>
            <a:t>）</a:t>
          </a:r>
          <a:endParaRPr lang="zh-CN" altLang="en-US"/>
        </a:p>
      </dgm:t>
    </dgm:pt>
    <dgm:pt modelId="{5B12A9A3-36F0-4A1F-8D28-E9703CB7115D}" type="parTrans" cxnId="{F1EE0DBB-C2E8-4115-A730-7E602B315ABB}">
      <dgm:prSet/>
      <dgm:spPr/>
      <dgm:t>
        <a:bodyPr/>
        <a:lstStyle/>
        <a:p>
          <a:endParaRPr lang="zh-CN" altLang="en-US"/>
        </a:p>
      </dgm:t>
    </dgm:pt>
    <dgm:pt modelId="{A21CE3C4-422D-4A95-9AB2-8B49E7F5469A}" type="sibTrans" cxnId="{F1EE0DBB-C2E8-4115-A730-7E602B315ABB}">
      <dgm:prSet/>
      <dgm:spPr/>
      <dgm:t>
        <a:bodyPr/>
        <a:lstStyle/>
        <a:p>
          <a:endParaRPr lang="zh-CN" altLang="en-US"/>
        </a:p>
      </dgm:t>
    </dgm:pt>
    <dgm:pt modelId="{99BE627B-9984-4485-A0F1-8AEE8D986763}" type="pres">
      <dgm:prSet presAssocID="{89EA2563-5915-47E1-8E36-DD8FC6C13E1E}" presName="Name0" presStyleCnt="0">
        <dgm:presLayoutVars>
          <dgm:dir/>
          <dgm:animLvl val="lvl"/>
          <dgm:resizeHandles val="exact"/>
        </dgm:presLayoutVars>
      </dgm:prSet>
      <dgm:spPr/>
      <dgm:t>
        <a:bodyPr/>
        <a:lstStyle/>
        <a:p>
          <a:endParaRPr lang="zh-CN" altLang="en-US"/>
        </a:p>
      </dgm:t>
    </dgm:pt>
    <dgm:pt modelId="{8B40FE5D-E54F-4970-AFF4-4397C4FF82D1}" type="pres">
      <dgm:prSet presAssocID="{352BECBF-0710-4514-8FD0-0D36325C43BA}" presName="Name8" presStyleCnt="0"/>
      <dgm:spPr/>
    </dgm:pt>
    <dgm:pt modelId="{9E88E2A6-7450-4D1F-8582-AF830DFF84EC}" type="pres">
      <dgm:prSet presAssocID="{352BECBF-0710-4514-8FD0-0D36325C43BA}" presName="level" presStyleLbl="node1" presStyleIdx="0" presStyleCnt="4">
        <dgm:presLayoutVars>
          <dgm:chMax val="1"/>
          <dgm:bulletEnabled val="1"/>
        </dgm:presLayoutVars>
      </dgm:prSet>
      <dgm:spPr/>
      <dgm:t>
        <a:bodyPr/>
        <a:lstStyle/>
        <a:p>
          <a:endParaRPr lang="zh-CN" altLang="en-US"/>
        </a:p>
      </dgm:t>
    </dgm:pt>
    <dgm:pt modelId="{7F3074B1-3BED-4A82-86C2-332B5F06058A}" type="pres">
      <dgm:prSet presAssocID="{352BECBF-0710-4514-8FD0-0D36325C43BA}" presName="levelTx" presStyleLbl="revTx" presStyleIdx="0" presStyleCnt="0">
        <dgm:presLayoutVars>
          <dgm:chMax val="1"/>
          <dgm:bulletEnabled val="1"/>
        </dgm:presLayoutVars>
      </dgm:prSet>
      <dgm:spPr/>
      <dgm:t>
        <a:bodyPr/>
        <a:lstStyle/>
        <a:p>
          <a:endParaRPr lang="zh-CN" altLang="en-US"/>
        </a:p>
      </dgm:t>
    </dgm:pt>
    <dgm:pt modelId="{CEBB3230-2FEF-4725-BDC3-65F6908AFD5F}" type="pres">
      <dgm:prSet presAssocID="{C88042D9-B3A8-467C-9D6C-E85C025CCBFE}" presName="Name8" presStyleCnt="0"/>
      <dgm:spPr/>
    </dgm:pt>
    <dgm:pt modelId="{62E7E8D1-5029-4082-BCD0-CF48ECD0A88C}" type="pres">
      <dgm:prSet presAssocID="{C88042D9-B3A8-467C-9D6C-E85C025CCBFE}" presName="level" presStyleLbl="node1" presStyleIdx="1" presStyleCnt="4">
        <dgm:presLayoutVars>
          <dgm:chMax val="1"/>
          <dgm:bulletEnabled val="1"/>
        </dgm:presLayoutVars>
      </dgm:prSet>
      <dgm:spPr/>
      <dgm:t>
        <a:bodyPr/>
        <a:lstStyle/>
        <a:p>
          <a:endParaRPr lang="zh-CN" altLang="en-US"/>
        </a:p>
      </dgm:t>
    </dgm:pt>
    <dgm:pt modelId="{D73FA2B9-1654-4C90-94BE-380D20D01B79}" type="pres">
      <dgm:prSet presAssocID="{C88042D9-B3A8-467C-9D6C-E85C025CCBFE}" presName="levelTx" presStyleLbl="revTx" presStyleIdx="0" presStyleCnt="0">
        <dgm:presLayoutVars>
          <dgm:chMax val="1"/>
          <dgm:bulletEnabled val="1"/>
        </dgm:presLayoutVars>
      </dgm:prSet>
      <dgm:spPr/>
      <dgm:t>
        <a:bodyPr/>
        <a:lstStyle/>
        <a:p>
          <a:endParaRPr lang="zh-CN" altLang="en-US"/>
        </a:p>
      </dgm:t>
    </dgm:pt>
    <dgm:pt modelId="{71EB6888-CD1C-4B15-BC54-6158C7304B96}" type="pres">
      <dgm:prSet presAssocID="{66BA70D9-6FDB-4A59-A6D1-89032DBB00E9}" presName="Name8" presStyleCnt="0"/>
      <dgm:spPr/>
    </dgm:pt>
    <dgm:pt modelId="{BDCB1643-C94F-4EEE-A7CE-25B9A796A3A2}" type="pres">
      <dgm:prSet presAssocID="{66BA70D9-6FDB-4A59-A6D1-89032DBB00E9}" presName="level" presStyleLbl="node1" presStyleIdx="2" presStyleCnt="4">
        <dgm:presLayoutVars>
          <dgm:chMax val="1"/>
          <dgm:bulletEnabled val="1"/>
        </dgm:presLayoutVars>
      </dgm:prSet>
      <dgm:spPr/>
      <dgm:t>
        <a:bodyPr/>
        <a:lstStyle/>
        <a:p>
          <a:endParaRPr lang="zh-CN" altLang="en-US"/>
        </a:p>
      </dgm:t>
    </dgm:pt>
    <dgm:pt modelId="{584F61B7-B5D2-4960-8A6A-14E69445F7BD}" type="pres">
      <dgm:prSet presAssocID="{66BA70D9-6FDB-4A59-A6D1-89032DBB00E9}" presName="levelTx" presStyleLbl="revTx" presStyleIdx="0" presStyleCnt="0">
        <dgm:presLayoutVars>
          <dgm:chMax val="1"/>
          <dgm:bulletEnabled val="1"/>
        </dgm:presLayoutVars>
      </dgm:prSet>
      <dgm:spPr/>
      <dgm:t>
        <a:bodyPr/>
        <a:lstStyle/>
        <a:p>
          <a:endParaRPr lang="zh-CN" altLang="en-US"/>
        </a:p>
      </dgm:t>
    </dgm:pt>
    <dgm:pt modelId="{4E69B909-F47D-4CCD-BE93-161D9A4FE73A}" type="pres">
      <dgm:prSet presAssocID="{13F149CF-E261-4CC4-A82C-F0CF0CBFF3B5}" presName="Name8" presStyleCnt="0"/>
      <dgm:spPr/>
    </dgm:pt>
    <dgm:pt modelId="{64920C0A-5BC0-4206-BA34-4275A336DCEC}" type="pres">
      <dgm:prSet presAssocID="{13F149CF-E261-4CC4-A82C-F0CF0CBFF3B5}" presName="level" presStyleLbl="node1" presStyleIdx="3" presStyleCnt="4">
        <dgm:presLayoutVars>
          <dgm:chMax val="1"/>
          <dgm:bulletEnabled val="1"/>
        </dgm:presLayoutVars>
      </dgm:prSet>
      <dgm:spPr/>
      <dgm:t>
        <a:bodyPr/>
        <a:lstStyle/>
        <a:p>
          <a:endParaRPr lang="zh-CN" altLang="en-US"/>
        </a:p>
      </dgm:t>
    </dgm:pt>
    <dgm:pt modelId="{287CE2B0-7725-4FC3-B7D5-3708BACCA3BF}" type="pres">
      <dgm:prSet presAssocID="{13F149CF-E261-4CC4-A82C-F0CF0CBFF3B5}" presName="levelTx" presStyleLbl="revTx" presStyleIdx="0" presStyleCnt="0">
        <dgm:presLayoutVars>
          <dgm:chMax val="1"/>
          <dgm:bulletEnabled val="1"/>
        </dgm:presLayoutVars>
      </dgm:prSet>
      <dgm:spPr/>
      <dgm:t>
        <a:bodyPr/>
        <a:lstStyle/>
        <a:p>
          <a:endParaRPr lang="zh-CN" altLang="en-US"/>
        </a:p>
      </dgm:t>
    </dgm:pt>
  </dgm:ptLst>
  <dgm:cxnLst>
    <dgm:cxn modelId="{F1EE0DBB-C2E8-4115-A730-7E602B315ABB}" srcId="{89EA2563-5915-47E1-8E36-DD8FC6C13E1E}" destId="{C88042D9-B3A8-467C-9D6C-E85C025CCBFE}" srcOrd="1" destOrd="0" parTransId="{5B12A9A3-36F0-4A1F-8D28-E9703CB7115D}" sibTransId="{A21CE3C4-422D-4A95-9AB2-8B49E7F5469A}"/>
    <dgm:cxn modelId="{29A546F1-3FE2-40AC-8775-F6669E352FFD}" srcId="{89EA2563-5915-47E1-8E36-DD8FC6C13E1E}" destId="{13F149CF-E261-4CC4-A82C-F0CF0CBFF3B5}" srcOrd="3" destOrd="0" parTransId="{910A3B78-9714-48D8-81E0-F0A64353AEE0}" sibTransId="{2D280906-B8D3-4BAD-AB0C-63AC1C80D917}"/>
    <dgm:cxn modelId="{93ED7983-4316-41C1-AD82-3F37B41C2BC7}" type="presOf" srcId="{13F149CF-E261-4CC4-A82C-F0CF0CBFF3B5}" destId="{64920C0A-5BC0-4206-BA34-4275A336DCEC}" srcOrd="0" destOrd="0" presId="urn:microsoft.com/office/officeart/2005/8/layout/pyramid1"/>
    <dgm:cxn modelId="{3612C8CF-4438-4991-987B-979212172CE5}" type="presOf" srcId="{352BECBF-0710-4514-8FD0-0D36325C43BA}" destId="{9E88E2A6-7450-4D1F-8582-AF830DFF84EC}" srcOrd="0" destOrd="0" presId="urn:microsoft.com/office/officeart/2005/8/layout/pyramid1"/>
    <dgm:cxn modelId="{F51511CD-DAF0-4370-ADB1-9729B9971E78}" srcId="{89EA2563-5915-47E1-8E36-DD8FC6C13E1E}" destId="{352BECBF-0710-4514-8FD0-0D36325C43BA}" srcOrd="0" destOrd="0" parTransId="{2EC9AAA9-0FBA-49F5-8645-B11B9CFAB2C9}" sibTransId="{0F1E3453-9631-4FF6-A99E-3C45DD689E29}"/>
    <dgm:cxn modelId="{3C50CA43-13D5-4431-B77B-FC75AA881171}" type="presOf" srcId="{352BECBF-0710-4514-8FD0-0D36325C43BA}" destId="{7F3074B1-3BED-4A82-86C2-332B5F06058A}" srcOrd="1" destOrd="0" presId="urn:microsoft.com/office/officeart/2005/8/layout/pyramid1"/>
    <dgm:cxn modelId="{19F72BB9-44A8-4956-9D18-DC86709DAD6A}" type="presOf" srcId="{C88042D9-B3A8-467C-9D6C-E85C025CCBFE}" destId="{62E7E8D1-5029-4082-BCD0-CF48ECD0A88C}" srcOrd="0" destOrd="0" presId="urn:microsoft.com/office/officeart/2005/8/layout/pyramid1"/>
    <dgm:cxn modelId="{ACD7355B-5DB3-469D-A514-0B2547325687}" type="presOf" srcId="{13F149CF-E261-4CC4-A82C-F0CF0CBFF3B5}" destId="{287CE2B0-7725-4FC3-B7D5-3708BACCA3BF}" srcOrd="1" destOrd="0" presId="urn:microsoft.com/office/officeart/2005/8/layout/pyramid1"/>
    <dgm:cxn modelId="{C64B4071-F395-46B9-9899-1957E90BD5FE}" type="presOf" srcId="{C88042D9-B3A8-467C-9D6C-E85C025CCBFE}" destId="{D73FA2B9-1654-4C90-94BE-380D20D01B79}" srcOrd="1" destOrd="0" presId="urn:microsoft.com/office/officeart/2005/8/layout/pyramid1"/>
    <dgm:cxn modelId="{03A4D583-E2FB-4A69-8B3A-9D125AEE04BC}" type="presOf" srcId="{66BA70D9-6FDB-4A59-A6D1-89032DBB00E9}" destId="{BDCB1643-C94F-4EEE-A7CE-25B9A796A3A2}" srcOrd="0" destOrd="0" presId="urn:microsoft.com/office/officeart/2005/8/layout/pyramid1"/>
    <dgm:cxn modelId="{0CB8BD4C-A8BC-44F2-9BAF-050AB5029841}" type="presOf" srcId="{66BA70D9-6FDB-4A59-A6D1-89032DBB00E9}" destId="{584F61B7-B5D2-4960-8A6A-14E69445F7BD}" srcOrd="1" destOrd="0" presId="urn:microsoft.com/office/officeart/2005/8/layout/pyramid1"/>
    <dgm:cxn modelId="{4C46FFBC-913A-466F-AA90-FE775098EC64}" type="presOf" srcId="{89EA2563-5915-47E1-8E36-DD8FC6C13E1E}" destId="{99BE627B-9984-4485-A0F1-8AEE8D986763}" srcOrd="0" destOrd="0" presId="urn:microsoft.com/office/officeart/2005/8/layout/pyramid1"/>
    <dgm:cxn modelId="{C80F31D7-1218-48A8-95EE-B7D062E821AD}" srcId="{89EA2563-5915-47E1-8E36-DD8FC6C13E1E}" destId="{66BA70D9-6FDB-4A59-A6D1-89032DBB00E9}" srcOrd="2" destOrd="0" parTransId="{50FFC36D-382F-4484-B84B-D3BD2CF49221}" sibTransId="{5780BD27-2830-4939-A582-C2922F31A4FB}"/>
    <dgm:cxn modelId="{EAFE66B9-D09E-47DC-958A-EEF229DA5782}" type="presParOf" srcId="{99BE627B-9984-4485-A0F1-8AEE8D986763}" destId="{8B40FE5D-E54F-4970-AFF4-4397C4FF82D1}" srcOrd="0" destOrd="0" presId="urn:microsoft.com/office/officeart/2005/8/layout/pyramid1"/>
    <dgm:cxn modelId="{A5CAEC32-D696-4C5A-AD22-4C76C3E2AC6C}" type="presParOf" srcId="{8B40FE5D-E54F-4970-AFF4-4397C4FF82D1}" destId="{9E88E2A6-7450-4D1F-8582-AF830DFF84EC}" srcOrd="0" destOrd="0" presId="urn:microsoft.com/office/officeart/2005/8/layout/pyramid1"/>
    <dgm:cxn modelId="{F8A8D62C-79D5-4791-9AEE-D6C59B04CFB1}" type="presParOf" srcId="{8B40FE5D-E54F-4970-AFF4-4397C4FF82D1}" destId="{7F3074B1-3BED-4A82-86C2-332B5F06058A}" srcOrd="1" destOrd="0" presId="urn:microsoft.com/office/officeart/2005/8/layout/pyramid1"/>
    <dgm:cxn modelId="{75F69224-D081-4B48-83FB-E929D65EABE7}" type="presParOf" srcId="{99BE627B-9984-4485-A0F1-8AEE8D986763}" destId="{CEBB3230-2FEF-4725-BDC3-65F6908AFD5F}" srcOrd="1" destOrd="0" presId="urn:microsoft.com/office/officeart/2005/8/layout/pyramid1"/>
    <dgm:cxn modelId="{75844EE1-5C08-4FFE-B089-B29E8242FFA2}" type="presParOf" srcId="{CEBB3230-2FEF-4725-BDC3-65F6908AFD5F}" destId="{62E7E8D1-5029-4082-BCD0-CF48ECD0A88C}" srcOrd="0" destOrd="0" presId="urn:microsoft.com/office/officeart/2005/8/layout/pyramid1"/>
    <dgm:cxn modelId="{7D255506-68B0-4FE2-8646-838ACBE2B90D}" type="presParOf" srcId="{CEBB3230-2FEF-4725-BDC3-65F6908AFD5F}" destId="{D73FA2B9-1654-4C90-94BE-380D20D01B79}" srcOrd="1" destOrd="0" presId="urn:microsoft.com/office/officeart/2005/8/layout/pyramid1"/>
    <dgm:cxn modelId="{68C67E94-D0D5-47CE-A5EE-ABFCC92FC2C9}" type="presParOf" srcId="{99BE627B-9984-4485-A0F1-8AEE8D986763}" destId="{71EB6888-CD1C-4B15-BC54-6158C7304B96}" srcOrd="2" destOrd="0" presId="urn:microsoft.com/office/officeart/2005/8/layout/pyramid1"/>
    <dgm:cxn modelId="{27088FEB-06BE-48EA-B597-FB8D40FA6F7C}" type="presParOf" srcId="{71EB6888-CD1C-4B15-BC54-6158C7304B96}" destId="{BDCB1643-C94F-4EEE-A7CE-25B9A796A3A2}" srcOrd="0" destOrd="0" presId="urn:microsoft.com/office/officeart/2005/8/layout/pyramid1"/>
    <dgm:cxn modelId="{A97F018E-DB59-445A-8B41-975533E2960C}" type="presParOf" srcId="{71EB6888-CD1C-4B15-BC54-6158C7304B96}" destId="{584F61B7-B5D2-4960-8A6A-14E69445F7BD}" srcOrd="1" destOrd="0" presId="urn:microsoft.com/office/officeart/2005/8/layout/pyramid1"/>
    <dgm:cxn modelId="{FA007428-AAC2-42FB-BC8F-3120B66FDA9C}" type="presParOf" srcId="{99BE627B-9984-4485-A0F1-8AEE8D986763}" destId="{4E69B909-F47D-4CCD-BE93-161D9A4FE73A}" srcOrd="3" destOrd="0" presId="urn:microsoft.com/office/officeart/2005/8/layout/pyramid1"/>
    <dgm:cxn modelId="{45B0F6D6-5410-42A8-AE78-48F15342D968}" type="presParOf" srcId="{4E69B909-F47D-4CCD-BE93-161D9A4FE73A}" destId="{64920C0A-5BC0-4206-BA34-4275A336DCEC}" srcOrd="0" destOrd="0" presId="urn:microsoft.com/office/officeart/2005/8/layout/pyramid1"/>
    <dgm:cxn modelId="{B5BF9C8E-FE75-43EC-A7F3-08FB569CDE7B}" type="presParOf" srcId="{4E69B909-F47D-4CCD-BE93-161D9A4FE73A}" destId="{287CE2B0-7725-4FC3-B7D5-3708BACCA3BF}"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EA2563-5915-47E1-8E36-DD8FC6C13E1E}" type="doc">
      <dgm:prSet loTypeId="urn:microsoft.com/office/officeart/2005/8/layout/pyramid1" loCatId="pyramid" qsTypeId="urn:microsoft.com/office/officeart/2005/8/quickstyle/simple4" qsCatId="simple" csTypeId="urn:microsoft.com/office/officeart/2005/8/colors/colorful2" csCatId="colorful" phldr="1"/>
      <dgm:spPr/>
      <dgm:t>
        <a:bodyPr/>
        <a:lstStyle/>
        <a:p>
          <a:endParaRPr lang="zh-CN" altLang="en-US"/>
        </a:p>
      </dgm:t>
    </dgm:pt>
    <dgm:pt modelId="{352BECBF-0710-4514-8FD0-0D36325C43BA}">
      <dgm:prSet phldrT="[文本]"/>
      <dgm:spPr/>
      <dgm:t>
        <a:bodyPr/>
        <a:lstStyle/>
        <a:p>
          <a:r>
            <a:rPr lang="zh-CN" altLang="en-US" smtClean="0"/>
            <a:t>可预测性（</a:t>
          </a:r>
          <a:r>
            <a:rPr lang="en-US" altLang="zh-CN" smtClean="0"/>
            <a:t> predictability </a:t>
          </a:r>
          <a:r>
            <a:rPr lang="zh-CN" altLang="en-US" smtClean="0"/>
            <a:t>）</a:t>
          </a:r>
          <a:endParaRPr lang="zh-CN" altLang="en-US"/>
        </a:p>
      </dgm:t>
    </dgm:pt>
    <dgm:pt modelId="{2EC9AAA9-0FBA-49F5-8645-B11B9CFAB2C9}" type="parTrans" cxnId="{F51511CD-DAF0-4370-ADB1-9729B9971E78}">
      <dgm:prSet/>
      <dgm:spPr/>
      <dgm:t>
        <a:bodyPr/>
        <a:lstStyle/>
        <a:p>
          <a:endParaRPr lang="zh-CN" altLang="en-US"/>
        </a:p>
      </dgm:t>
    </dgm:pt>
    <dgm:pt modelId="{0F1E3453-9631-4FF6-A99E-3C45DD689E29}" type="sibTrans" cxnId="{F51511CD-DAF0-4370-ADB1-9729B9971E78}">
      <dgm:prSet/>
      <dgm:spPr/>
      <dgm:t>
        <a:bodyPr/>
        <a:lstStyle/>
        <a:p>
          <a:endParaRPr lang="zh-CN" altLang="en-US"/>
        </a:p>
      </dgm:t>
    </dgm:pt>
    <dgm:pt modelId="{66BA70D9-6FDB-4A59-A6D1-89032DBB00E9}">
      <dgm:prSet phldrT="[文本]"/>
      <dgm:spPr/>
      <dgm:t>
        <a:bodyPr/>
        <a:lstStyle/>
        <a:p>
          <a:r>
            <a:rPr lang="zh-CN" altLang="en-US" smtClean="0"/>
            <a:t>正交性（</a:t>
          </a:r>
          <a:r>
            <a:rPr lang="en-US" altLang="zh-CN" smtClean="0"/>
            <a:t> </a:t>
          </a:r>
          <a:r>
            <a:rPr lang="en-US" altLang="zh-CN" err="1" smtClean="0"/>
            <a:t>orthogonality</a:t>
          </a:r>
          <a:r>
            <a:rPr lang="en-US" altLang="zh-CN" smtClean="0"/>
            <a:t> </a:t>
          </a:r>
          <a:r>
            <a:rPr lang="zh-CN" altLang="en-US" smtClean="0"/>
            <a:t>）</a:t>
          </a:r>
          <a:endParaRPr lang="zh-CN" altLang="en-US"/>
        </a:p>
      </dgm:t>
    </dgm:pt>
    <dgm:pt modelId="{50FFC36D-382F-4484-B84B-D3BD2CF49221}" type="parTrans" cxnId="{C80F31D7-1218-48A8-95EE-B7D062E821AD}">
      <dgm:prSet/>
      <dgm:spPr/>
      <dgm:t>
        <a:bodyPr/>
        <a:lstStyle/>
        <a:p>
          <a:endParaRPr lang="zh-CN" altLang="en-US"/>
        </a:p>
      </dgm:t>
    </dgm:pt>
    <dgm:pt modelId="{5780BD27-2830-4939-A582-C2922F31A4FB}" type="sibTrans" cxnId="{C80F31D7-1218-48A8-95EE-B7D062E821AD}">
      <dgm:prSet/>
      <dgm:spPr/>
      <dgm:t>
        <a:bodyPr/>
        <a:lstStyle/>
        <a:p>
          <a:endParaRPr lang="zh-CN" altLang="en-US"/>
        </a:p>
      </dgm:t>
    </dgm:pt>
    <dgm:pt modelId="{13F149CF-E261-4CC4-A82C-F0CF0CBFF3B5}">
      <dgm:prSet phldrT="[文本]"/>
      <dgm:spPr/>
      <dgm:t>
        <a:bodyPr/>
        <a:lstStyle/>
        <a:p>
          <a:r>
            <a:rPr lang="zh-CN" altLang="en-US" smtClean="0"/>
            <a:t>标准化（</a:t>
          </a:r>
          <a:r>
            <a:rPr lang="en-US" altLang="zh-CN" smtClean="0"/>
            <a:t>standardization</a:t>
          </a:r>
          <a:r>
            <a:rPr lang="zh-CN" altLang="en-US" smtClean="0"/>
            <a:t>）</a:t>
          </a:r>
          <a:endParaRPr lang="en-US" altLang="zh-CN" smtClean="0"/>
        </a:p>
        <a:p>
          <a:r>
            <a:rPr lang="zh-CN" altLang="en-US" smtClean="0"/>
            <a:t>定量（</a:t>
          </a:r>
          <a:r>
            <a:rPr lang="en-US" altLang="zh-CN" smtClean="0"/>
            <a:t>quantification</a:t>
          </a:r>
          <a:r>
            <a:rPr lang="zh-CN" altLang="en-US" smtClean="0"/>
            <a:t>）</a:t>
          </a:r>
          <a:endParaRPr lang="en-US" altLang="zh-CN" smtClean="0"/>
        </a:p>
      </dgm:t>
    </dgm:pt>
    <dgm:pt modelId="{910A3B78-9714-48D8-81E0-F0A64353AEE0}" type="parTrans" cxnId="{29A546F1-3FE2-40AC-8775-F6669E352FFD}">
      <dgm:prSet/>
      <dgm:spPr/>
      <dgm:t>
        <a:bodyPr/>
        <a:lstStyle/>
        <a:p>
          <a:endParaRPr lang="zh-CN" altLang="en-US"/>
        </a:p>
      </dgm:t>
    </dgm:pt>
    <dgm:pt modelId="{2D280906-B8D3-4BAD-AB0C-63AC1C80D917}" type="sibTrans" cxnId="{29A546F1-3FE2-40AC-8775-F6669E352FFD}">
      <dgm:prSet/>
      <dgm:spPr/>
      <dgm:t>
        <a:bodyPr/>
        <a:lstStyle/>
        <a:p>
          <a:endParaRPr lang="zh-CN" altLang="en-US"/>
        </a:p>
      </dgm:t>
    </dgm:pt>
    <dgm:pt modelId="{C88042D9-B3A8-467C-9D6C-E85C025CCBFE}">
      <dgm:prSet/>
      <dgm:spPr/>
      <dgm:t>
        <a:bodyPr/>
        <a:lstStyle/>
        <a:p>
          <a:r>
            <a:rPr lang="zh-CN" altLang="en-US" smtClean="0"/>
            <a:t>模块化（</a:t>
          </a:r>
          <a:r>
            <a:rPr lang="en-US" altLang="zh-CN" smtClean="0"/>
            <a:t>modularity</a:t>
          </a:r>
          <a:r>
            <a:rPr lang="zh-CN" altLang="en-US" smtClean="0"/>
            <a:t>）</a:t>
          </a:r>
          <a:endParaRPr lang="zh-CN" altLang="en-US"/>
        </a:p>
      </dgm:t>
    </dgm:pt>
    <dgm:pt modelId="{5B12A9A3-36F0-4A1F-8D28-E9703CB7115D}" type="parTrans" cxnId="{F1EE0DBB-C2E8-4115-A730-7E602B315ABB}">
      <dgm:prSet/>
      <dgm:spPr/>
      <dgm:t>
        <a:bodyPr/>
        <a:lstStyle/>
        <a:p>
          <a:endParaRPr lang="zh-CN" altLang="en-US"/>
        </a:p>
      </dgm:t>
    </dgm:pt>
    <dgm:pt modelId="{A21CE3C4-422D-4A95-9AB2-8B49E7F5469A}" type="sibTrans" cxnId="{F1EE0DBB-C2E8-4115-A730-7E602B315ABB}">
      <dgm:prSet/>
      <dgm:spPr/>
      <dgm:t>
        <a:bodyPr/>
        <a:lstStyle/>
        <a:p>
          <a:endParaRPr lang="zh-CN" altLang="en-US"/>
        </a:p>
      </dgm:t>
    </dgm:pt>
    <dgm:pt modelId="{99BE627B-9984-4485-A0F1-8AEE8D986763}" type="pres">
      <dgm:prSet presAssocID="{89EA2563-5915-47E1-8E36-DD8FC6C13E1E}" presName="Name0" presStyleCnt="0">
        <dgm:presLayoutVars>
          <dgm:dir/>
          <dgm:animLvl val="lvl"/>
          <dgm:resizeHandles val="exact"/>
        </dgm:presLayoutVars>
      </dgm:prSet>
      <dgm:spPr/>
      <dgm:t>
        <a:bodyPr/>
        <a:lstStyle/>
        <a:p>
          <a:endParaRPr lang="zh-CN" altLang="en-US"/>
        </a:p>
      </dgm:t>
    </dgm:pt>
    <dgm:pt modelId="{8B40FE5D-E54F-4970-AFF4-4397C4FF82D1}" type="pres">
      <dgm:prSet presAssocID="{352BECBF-0710-4514-8FD0-0D36325C43BA}" presName="Name8" presStyleCnt="0"/>
      <dgm:spPr/>
    </dgm:pt>
    <dgm:pt modelId="{9E88E2A6-7450-4D1F-8582-AF830DFF84EC}" type="pres">
      <dgm:prSet presAssocID="{352BECBF-0710-4514-8FD0-0D36325C43BA}" presName="level" presStyleLbl="node1" presStyleIdx="0" presStyleCnt="4">
        <dgm:presLayoutVars>
          <dgm:chMax val="1"/>
          <dgm:bulletEnabled val="1"/>
        </dgm:presLayoutVars>
      </dgm:prSet>
      <dgm:spPr/>
      <dgm:t>
        <a:bodyPr/>
        <a:lstStyle/>
        <a:p>
          <a:endParaRPr lang="zh-CN" altLang="en-US"/>
        </a:p>
      </dgm:t>
    </dgm:pt>
    <dgm:pt modelId="{7F3074B1-3BED-4A82-86C2-332B5F06058A}" type="pres">
      <dgm:prSet presAssocID="{352BECBF-0710-4514-8FD0-0D36325C43BA}" presName="levelTx" presStyleLbl="revTx" presStyleIdx="0" presStyleCnt="0">
        <dgm:presLayoutVars>
          <dgm:chMax val="1"/>
          <dgm:bulletEnabled val="1"/>
        </dgm:presLayoutVars>
      </dgm:prSet>
      <dgm:spPr/>
      <dgm:t>
        <a:bodyPr/>
        <a:lstStyle/>
        <a:p>
          <a:endParaRPr lang="zh-CN" altLang="en-US"/>
        </a:p>
      </dgm:t>
    </dgm:pt>
    <dgm:pt modelId="{CEBB3230-2FEF-4725-BDC3-65F6908AFD5F}" type="pres">
      <dgm:prSet presAssocID="{C88042D9-B3A8-467C-9D6C-E85C025CCBFE}" presName="Name8" presStyleCnt="0"/>
      <dgm:spPr/>
    </dgm:pt>
    <dgm:pt modelId="{62E7E8D1-5029-4082-BCD0-CF48ECD0A88C}" type="pres">
      <dgm:prSet presAssocID="{C88042D9-B3A8-467C-9D6C-E85C025CCBFE}" presName="level" presStyleLbl="node1" presStyleIdx="1" presStyleCnt="4">
        <dgm:presLayoutVars>
          <dgm:chMax val="1"/>
          <dgm:bulletEnabled val="1"/>
        </dgm:presLayoutVars>
      </dgm:prSet>
      <dgm:spPr/>
      <dgm:t>
        <a:bodyPr/>
        <a:lstStyle/>
        <a:p>
          <a:endParaRPr lang="zh-CN" altLang="en-US"/>
        </a:p>
      </dgm:t>
    </dgm:pt>
    <dgm:pt modelId="{D73FA2B9-1654-4C90-94BE-380D20D01B79}" type="pres">
      <dgm:prSet presAssocID="{C88042D9-B3A8-467C-9D6C-E85C025CCBFE}" presName="levelTx" presStyleLbl="revTx" presStyleIdx="0" presStyleCnt="0">
        <dgm:presLayoutVars>
          <dgm:chMax val="1"/>
          <dgm:bulletEnabled val="1"/>
        </dgm:presLayoutVars>
      </dgm:prSet>
      <dgm:spPr/>
      <dgm:t>
        <a:bodyPr/>
        <a:lstStyle/>
        <a:p>
          <a:endParaRPr lang="zh-CN" altLang="en-US"/>
        </a:p>
      </dgm:t>
    </dgm:pt>
    <dgm:pt modelId="{71EB6888-CD1C-4B15-BC54-6158C7304B96}" type="pres">
      <dgm:prSet presAssocID="{66BA70D9-6FDB-4A59-A6D1-89032DBB00E9}" presName="Name8" presStyleCnt="0"/>
      <dgm:spPr/>
    </dgm:pt>
    <dgm:pt modelId="{BDCB1643-C94F-4EEE-A7CE-25B9A796A3A2}" type="pres">
      <dgm:prSet presAssocID="{66BA70D9-6FDB-4A59-A6D1-89032DBB00E9}" presName="level" presStyleLbl="node1" presStyleIdx="2" presStyleCnt="4">
        <dgm:presLayoutVars>
          <dgm:chMax val="1"/>
          <dgm:bulletEnabled val="1"/>
        </dgm:presLayoutVars>
      </dgm:prSet>
      <dgm:spPr/>
      <dgm:t>
        <a:bodyPr/>
        <a:lstStyle/>
        <a:p>
          <a:endParaRPr lang="zh-CN" altLang="en-US"/>
        </a:p>
      </dgm:t>
    </dgm:pt>
    <dgm:pt modelId="{584F61B7-B5D2-4960-8A6A-14E69445F7BD}" type="pres">
      <dgm:prSet presAssocID="{66BA70D9-6FDB-4A59-A6D1-89032DBB00E9}" presName="levelTx" presStyleLbl="revTx" presStyleIdx="0" presStyleCnt="0">
        <dgm:presLayoutVars>
          <dgm:chMax val="1"/>
          <dgm:bulletEnabled val="1"/>
        </dgm:presLayoutVars>
      </dgm:prSet>
      <dgm:spPr/>
      <dgm:t>
        <a:bodyPr/>
        <a:lstStyle/>
        <a:p>
          <a:endParaRPr lang="zh-CN" altLang="en-US"/>
        </a:p>
      </dgm:t>
    </dgm:pt>
    <dgm:pt modelId="{4E69B909-F47D-4CCD-BE93-161D9A4FE73A}" type="pres">
      <dgm:prSet presAssocID="{13F149CF-E261-4CC4-A82C-F0CF0CBFF3B5}" presName="Name8" presStyleCnt="0"/>
      <dgm:spPr/>
    </dgm:pt>
    <dgm:pt modelId="{64920C0A-5BC0-4206-BA34-4275A336DCEC}" type="pres">
      <dgm:prSet presAssocID="{13F149CF-E261-4CC4-A82C-F0CF0CBFF3B5}" presName="level" presStyleLbl="node1" presStyleIdx="3" presStyleCnt="4">
        <dgm:presLayoutVars>
          <dgm:chMax val="1"/>
          <dgm:bulletEnabled val="1"/>
        </dgm:presLayoutVars>
      </dgm:prSet>
      <dgm:spPr/>
      <dgm:t>
        <a:bodyPr/>
        <a:lstStyle/>
        <a:p>
          <a:endParaRPr lang="zh-CN" altLang="en-US"/>
        </a:p>
      </dgm:t>
    </dgm:pt>
    <dgm:pt modelId="{287CE2B0-7725-4FC3-B7D5-3708BACCA3BF}" type="pres">
      <dgm:prSet presAssocID="{13F149CF-E261-4CC4-A82C-F0CF0CBFF3B5}" presName="levelTx" presStyleLbl="revTx" presStyleIdx="0" presStyleCnt="0">
        <dgm:presLayoutVars>
          <dgm:chMax val="1"/>
          <dgm:bulletEnabled val="1"/>
        </dgm:presLayoutVars>
      </dgm:prSet>
      <dgm:spPr/>
      <dgm:t>
        <a:bodyPr/>
        <a:lstStyle/>
        <a:p>
          <a:endParaRPr lang="zh-CN" altLang="en-US"/>
        </a:p>
      </dgm:t>
    </dgm:pt>
  </dgm:ptLst>
  <dgm:cxnLst>
    <dgm:cxn modelId="{F1EE0DBB-C2E8-4115-A730-7E602B315ABB}" srcId="{89EA2563-5915-47E1-8E36-DD8FC6C13E1E}" destId="{C88042D9-B3A8-467C-9D6C-E85C025CCBFE}" srcOrd="1" destOrd="0" parTransId="{5B12A9A3-36F0-4A1F-8D28-E9703CB7115D}" sibTransId="{A21CE3C4-422D-4A95-9AB2-8B49E7F5469A}"/>
    <dgm:cxn modelId="{29A546F1-3FE2-40AC-8775-F6669E352FFD}" srcId="{89EA2563-5915-47E1-8E36-DD8FC6C13E1E}" destId="{13F149CF-E261-4CC4-A82C-F0CF0CBFF3B5}" srcOrd="3" destOrd="0" parTransId="{910A3B78-9714-48D8-81E0-F0A64353AEE0}" sibTransId="{2D280906-B8D3-4BAD-AB0C-63AC1C80D917}"/>
    <dgm:cxn modelId="{F7565D95-0024-436C-9EC1-EF242A515875}" type="presOf" srcId="{66BA70D9-6FDB-4A59-A6D1-89032DBB00E9}" destId="{BDCB1643-C94F-4EEE-A7CE-25B9A796A3A2}" srcOrd="0" destOrd="0" presId="urn:microsoft.com/office/officeart/2005/8/layout/pyramid1"/>
    <dgm:cxn modelId="{F51511CD-DAF0-4370-ADB1-9729B9971E78}" srcId="{89EA2563-5915-47E1-8E36-DD8FC6C13E1E}" destId="{352BECBF-0710-4514-8FD0-0D36325C43BA}" srcOrd="0" destOrd="0" parTransId="{2EC9AAA9-0FBA-49F5-8645-B11B9CFAB2C9}" sibTransId="{0F1E3453-9631-4FF6-A99E-3C45DD689E29}"/>
    <dgm:cxn modelId="{25F510B6-4596-46EE-B952-9719DE2F9B6D}" type="presOf" srcId="{89EA2563-5915-47E1-8E36-DD8FC6C13E1E}" destId="{99BE627B-9984-4485-A0F1-8AEE8D986763}" srcOrd="0" destOrd="0" presId="urn:microsoft.com/office/officeart/2005/8/layout/pyramid1"/>
    <dgm:cxn modelId="{A388D83B-1FB3-4B51-9AB3-09034BCA7F7A}" type="presOf" srcId="{C88042D9-B3A8-467C-9D6C-E85C025CCBFE}" destId="{D73FA2B9-1654-4C90-94BE-380D20D01B79}" srcOrd="1" destOrd="0" presId="urn:microsoft.com/office/officeart/2005/8/layout/pyramid1"/>
    <dgm:cxn modelId="{A110601F-6B01-480D-9A47-F591A33A1E51}" type="presOf" srcId="{66BA70D9-6FDB-4A59-A6D1-89032DBB00E9}" destId="{584F61B7-B5D2-4960-8A6A-14E69445F7BD}" srcOrd="1" destOrd="0" presId="urn:microsoft.com/office/officeart/2005/8/layout/pyramid1"/>
    <dgm:cxn modelId="{B76EE0DA-97DD-4974-9AEE-CAC18259405B}" type="presOf" srcId="{13F149CF-E261-4CC4-A82C-F0CF0CBFF3B5}" destId="{287CE2B0-7725-4FC3-B7D5-3708BACCA3BF}" srcOrd="1" destOrd="0" presId="urn:microsoft.com/office/officeart/2005/8/layout/pyramid1"/>
    <dgm:cxn modelId="{7938D3D5-D832-4B38-96BB-C37A0241EF51}" type="presOf" srcId="{C88042D9-B3A8-467C-9D6C-E85C025CCBFE}" destId="{62E7E8D1-5029-4082-BCD0-CF48ECD0A88C}" srcOrd="0" destOrd="0" presId="urn:microsoft.com/office/officeart/2005/8/layout/pyramid1"/>
    <dgm:cxn modelId="{438E37F5-A765-42B0-8DF9-3954A3442390}" type="presOf" srcId="{352BECBF-0710-4514-8FD0-0D36325C43BA}" destId="{9E88E2A6-7450-4D1F-8582-AF830DFF84EC}" srcOrd="0" destOrd="0" presId="urn:microsoft.com/office/officeart/2005/8/layout/pyramid1"/>
    <dgm:cxn modelId="{C80F31D7-1218-48A8-95EE-B7D062E821AD}" srcId="{89EA2563-5915-47E1-8E36-DD8FC6C13E1E}" destId="{66BA70D9-6FDB-4A59-A6D1-89032DBB00E9}" srcOrd="2" destOrd="0" parTransId="{50FFC36D-382F-4484-B84B-D3BD2CF49221}" sibTransId="{5780BD27-2830-4939-A582-C2922F31A4FB}"/>
    <dgm:cxn modelId="{B163B688-501D-4565-AF36-ABD2307DC8F0}" type="presOf" srcId="{352BECBF-0710-4514-8FD0-0D36325C43BA}" destId="{7F3074B1-3BED-4A82-86C2-332B5F06058A}" srcOrd="1" destOrd="0" presId="urn:microsoft.com/office/officeart/2005/8/layout/pyramid1"/>
    <dgm:cxn modelId="{6CD5D180-62CF-4161-8BDE-EFB5057082D2}" type="presOf" srcId="{13F149CF-E261-4CC4-A82C-F0CF0CBFF3B5}" destId="{64920C0A-5BC0-4206-BA34-4275A336DCEC}" srcOrd="0" destOrd="0" presId="urn:microsoft.com/office/officeart/2005/8/layout/pyramid1"/>
    <dgm:cxn modelId="{EABD3CA8-A27B-41C2-9460-CBA03B7ADA87}" type="presParOf" srcId="{99BE627B-9984-4485-A0F1-8AEE8D986763}" destId="{8B40FE5D-E54F-4970-AFF4-4397C4FF82D1}" srcOrd="0" destOrd="0" presId="urn:microsoft.com/office/officeart/2005/8/layout/pyramid1"/>
    <dgm:cxn modelId="{15A96F5A-8C71-454C-B4CB-4AACDE20DD00}" type="presParOf" srcId="{8B40FE5D-E54F-4970-AFF4-4397C4FF82D1}" destId="{9E88E2A6-7450-4D1F-8582-AF830DFF84EC}" srcOrd="0" destOrd="0" presId="urn:microsoft.com/office/officeart/2005/8/layout/pyramid1"/>
    <dgm:cxn modelId="{A0E45A38-3CD0-4326-A66A-A68D0D0806E3}" type="presParOf" srcId="{8B40FE5D-E54F-4970-AFF4-4397C4FF82D1}" destId="{7F3074B1-3BED-4A82-86C2-332B5F06058A}" srcOrd="1" destOrd="0" presId="urn:microsoft.com/office/officeart/2005/8/layout/pyramid1"/>
    <dgm:cxn modelId="{DFB31DA8-2802-4EB2-B0C7-BD48425C27EA}" type="presParOf" srcId="{99BE627B-9984-4485-A0F1-8AEE8D986763}" destId="{CEBB3230-2FEF-4725-BDC3-65F6908AFD5F}" srcOrd="1" destOrd="0" presId="urn:microsoft.com/office/officeart/2005/8/layout/pyramid1"/>
    <dgm:cxn modelId="{E7338E97-A6CB-4EE4-AE7E-DCA6105D9516}" type="presParOf" srcId="{CEBB3230-2FEF-4725-BDC3-65F6908AFD5F}" destId="{62E7E8D1-5029-4082-BCD0-CF48ECD0A88C}" srcOrd="0" destOrd="0" presId="urn:microsoft.com/office/officeart/2005/8/layout/pyramid1"/>
    <dgm:cxn modelId="{90357716-3774-4F16-8FB2-8DBB327A1145}" type="presParOf" srcId="{CEBB3230-2FEF-4725-BDC3-65F6908AFD5F}" destId="{D73FA2B9-1654-4C90-94BE-380D20D01B79}" srcOrd="1" destOrd="0" presId="urn:microsoft.com/office/officeart/2005/8/layout/pyramid1"/>
    <dgm:cxn modelId="{40C53030-27C6-494C-B451-B2608E6D7379}" type="presParOf" srcId="{99BE627B-9984-4485-A0F1-8AEE8D986763}" destId="{71EB6888-CD1C-4B15-BC54-6158C7304B96}" srcOrd="2" destOrd="0" presId="urn:microsoft.com/office/officeart/2005/8/layout/pyramid1"/>
    <dgm:cxn modelId="{13A59F12-11E2-4DBA-B1AC-8DACED67F47C}" type="presParOf" srcId="{71EB6888-CD1C-4B15-BC54-6158C7304B96}" destId="{BDCB1643-C94F-4EEE-A7CE-25B9A796A3A2}" srcOrd="0" destOrd="0" presId="urn:microsoft.com/office/officeart/2005/8/layout/pyramid1"/>
    <dgm:cxn modelId="{DFB2486E-9FEC-4CD1-9164-40294A2528DB}" type="presParOf" srcId="{71EB6888-CD1C-4B15-BC54-6158C7304B96}" destId="{584F61B7-B5D2-4960-8A6A-14E69445F7BD}" srcOrd="1" destOrd="0" presId="urn:microsoft.com/office/officeart/2005/8/layout/pyramid1"/>
    <dgm:cxn modelId="{2BF35ADB-E652-475C-AE94-31A104350DDA}" type="presParOf" srcId="{99BE627B-9984-4485-A0F1-8AEE8D986763}" destId="{4E69B909-F47D-4CCD-BE93-161D9A4FE73A}" srcOrd="3" destOrd="0" presId="urn:microsoft.com/office/officeart/2005/8/layout/pyramid1"/>
    <dgm:cxn modelId="{AE45FA3E-7B04-43BD-8803-A65EA5503433}" type="presParOf" srcId="{4E69B909-F47D-4CCD-BE93-161D9A4FE73A}" destId="{64920C0A-5BC0-4206-BA34-4275A336DCEC}" srcOrd="0" destOrd="0" presId="urn:microsoft.com/office/officeart/2005/8/layout/pyramid1"/>
    <dgm:cxn modelId="{60EDDB0F-040F-4524-AE23-11E85DC3370B}" type="presParOf" srcId="{4E69B909-F47D-4CCD-BE93-161D9A4FE73A}" destId="{287CE2B0-7725-4FC3-B7D5-3708BACCA3BF}"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15993-E7C5-43E8-92C4-014365DF926D}">
      <dsp:nvSpPr>
        <dsp:cNvPr id="0" name=""/>
        <dsp:cNvSpPr/>
      </dsp:nvSpPr>
      <dsp:spPr>
        <a:xfrm>
          <a:off x="2749382" y="561"/>
          <a:ext cx="1910097" cy="1910097"/>
        </a:xfrm>
        <a:prstGeom prst="ellipse">
          <a:avLst/>
        </a:prstGeom>
        <a:gradFill rotWithShape="0">
          <a:gsLst>
            <a:gs pos="0">
              <a:schemeClr val="accent2">
                <a:hueOff val="0"/>
                <a:satOff val="0"/>
                <a:lumOff val="0"/>
                <a:alphaOff val="0"/>
                <a:tint val="96000"/>
                <a:satMod val="120000"/>
                <a:lumMod val="120000"/>
              </a:schemeClr>
            </a:gs>
            <a:gs pos="100000">
              <a:schemeClr val="accent2">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zh-CN" altLang="en-US" sz="4800" kern="1200" smtClean="0"/>
            <a:t>设计</a:t>
          </a:r>
          <a:endParaRPr lang="zh-CN" altLang="en-US" sz="4800" kern="1200"/>
        </a:p>
      </dsp:txBody>
      <dsp:txXfrm>
        <a:off x="3029109" y="280288"/>
        <a:ext cx="1350643" cy="1350643"/>
      </dsp:txXfrm>
    </dsp:sp>
    <dsp:sp modelId="{42B5E0BA-15F5-4C00-89E4-9D98B24A9838}">
      <dsp:nvSpPr>
        <dsp:cNvPr id="0" name=""/>
        <dsp:cNvSpPr/>
      </dsp:nvSpPr>
      <dsp:spPr>
        <a:xfrm rot="3600000">
          <a:off x="4160464" y="1861569"/>
          <a:ext cx="506238" cy="644657"/>
        </a:xfrm>
        <a:prstGeom prst="rightArrow">
          <a:avLst>
            <a:gd name="adj1" fmla="val 60000"/>
            <a:gd name="adj2" fmla="val 50000"/>
          </a:avLst>
        </a:prstGeom>
        <a:gradFill rotWithShape="0">
          <a:gsLst>
            <a:gs pos="0">
              <a:schemeClr val="accent2">
                <a:hueOff val="0"/>
                <a:satOff val="0"/>
                <a:lumOff val="0"/>
                <a:alphaOff val="0"/>
                <a:tint val="96000"/>
                <a:satMod val="120000"/>
                <a:lumMod val="120000"/>
              </a:schemeClr>
            </a:gs>
            <a:gs pos="100000">
              <a:schemeClr val="accent2">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4198432" y="1924738"/>
        <a:ext cx="354367" cy="386795"/>
      </dsp:txXfrm>
    </dsp:sp>
    <dsp:sp modelId="{8FEF557F-BA1B-44CF-B019-92A11083FDC1}">
      <dsp:nvSpPr>
        <dsp:cNvPr id="0" name=""/>
        <dsp:cNvSpPr/>
      </dsp:nvSpPr>
      <dsp:spPr>
        <a:xfrm>
          <a:off x="4182014" y="2481952"/>
          <a:ext cx="1910097" cy="1910097"/>
        </a:xfrm>
        <a:prstGeom prst="ellipse">
          <a:avLst/>
        </a:prstGeom>
        <a:gradFill rotWithShape="0">
          <a:gsLst>
            <a:gs pos="0">
              <a:schemeClr val="accent3">
                <a:hueOff val="0"/>
                <a:satOff val="0"/>
                <a:lumOff val="0"/>
                <a:alphaOff val="0"/>
                <a:tint val="96000"/>
                <a:satMod val="120000"/>
                <a:lumMod val="120000"/>
              </a:schemeClr>
            </a:gs>
            <a:gs pos="100000">
              <a:schemeClr val="accent3">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zh-CN" altLang="en-US" sz="4800" kern="1200" smtClean="0"/>
            <a:t>建造</a:t>
          </a:r>
          <a:endParaRPr lang="zh-CN" altLang="en-US" sz="4800" kern="1200"/>
        </a:p>
      </dsp:txBody>
      <dsp:txXfrm>
        <a:off x="4461741" y="2761679"/>
        <a:ext cx="1350643" cy="1350643"/>
      </dsp:txXfrm>
    </dsp:sp>
    <dsp:sp modelId="{B97355B9-E82A-4AA7-8118-CB7176A8B47B}">
      <dsp:nvSpPr>
        <dsp:cNvPr id="0" name=""/>
        <dsp:cNvSpPr/>
      </dsp:nvSpPr>
      <dsp:spPr>
        <a:xfrm rot="10800000">
          <a:off x="3465639" y="3114672"/>
          <a:ext cx="506238" cy="644657"/>
        </a:xfrm>
        <a:prstGeom prst="rightArrow">
          <a:avLst>
            <a:gd name="adj1" fmla="val 60000"/>
            <a:gd name="adj2" fmla="val 50000"/>
          </a:avLst>
        </a:prstGeom>
        <a:gradFill rotWithShape="0">
          <a:gsLst>
            <a:gs pos="0">
              <a:schemeClr val="accent3">
                <a:hueOff val="0"/>
                <a:satOff val="0"/>
                <a:lumOff val="0"/>
                <a:alphaOff val="0"/>
                <a:tint val="96000"/>
                <a:satMod val="120000"/>
                <a:lumMod val="120000"/>
              </a:schemeClr>
            </a:gs>
            <a:gs pos="100000">
              <a:schemeClr val="accent3">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zh-CN" altLang="en-US" sz="2700" kern="1200"/>
        </a:p>
      </dsp:txBody>
      <dsp:txXfrm rot="10800000">
        <a:off x="3617510" y="3243603"/>
        <a:ext cx="354367" cy="386795"/>
      </dsp:txXfrm>
    </dsp:sp>
    <dsp:sp modelId="{804AE802-7987-4401-9B6C-25B158F9F906}">
      <dsp:nvSpPr>
        <dsp:cNvPr id="0" name=""/>
        <dsp:cNvSpPr/>
      </dsp:nvSpPr>
      <dsp:spPr>
        <a:xfrm>
          <a:off x="1316750" y="2481952"/>
          <a:ext cx="1910097" cy="1910097"/>
        </a:xfrm>
        <a:prstGeom prst="ellipse">
          <a:avLst/>
        </a:prstGeom>
        <a:gradFill rotWithShape="0">
          <a:gsLst>
            <a:gs pos="0">
              <a:schemeClr val="accent4">
                <a:hueOff val="0"/>
                <a:satOff val="0"/>
                <a:lumOff val="0"/>
                <a:alphaOff val="0"/>
                <a:tint val="96000"/>
                <a:satMod val="120000"/>
                <a:lumMod val="120000"/>
              </a:schemeClr>
            </a:gs>
            <a:gs pos="100000">
              <a:schemeClr val="accent4">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zh-CN" altLang="en-US" sz="4800" kern="1200" smtClean="0"/>
            <a:t>测试</a:t>
          </a:r>
          <a:endParaRPr lang="zh-CN" altLang="en-US" sz="4800" kern="1200"/>
        </a:p>
      </dsp:txBody>
      <dsp:txXfrm>
        <a:off x="1596477" y="2761679"/>
        <a:ext cx="1350643" cy="1350643"/>
      </dsp:txXfrm>
    </dsp:sp>
    <dsp:sp modelId="{1D7B4EDD-CDD0-44F2-B921-20C0A2AB0C79}">
      <dsp:nvSpPr>
        <dsp:cNvPr id="0" name=""/>
        <dsp:cNvSpPr/>
      </dsp:nvSpPr>
      <dsp:spPr>
        <a:xfrm rot="18000000">
          <a:off x="2727832" y="1886385"/>
          <a:ext cx="506238" cy="644657"/>
        </a:xfrm>
        <a:prstGeom prst="rightArrow">
          <a:avLst>
            <a:gd name="adj1" fmla="val 60000"/>
            <a:gd name="adj2" fmla="val 50000"/>
          </a:avLst>
        </a:prstGeom>
        <a:gradFill rotWithShape="0">
          <a:gsLst>
            <a:gs pos="0">
              <a:schemeClr val="accent4">
                <a:hueOff val="0"/>
                <a:satOff val="0"/>
                <a:lumOff val="0"/>
                <a:alphaOff val="0"/>
                <a:tint val="96000"/>
                <a:satMod val="120000"/>
                <a:lumMod val="120000"/>
              </a:schemeClr>
            </a:gs>
            <a:gs pos="100000">
              <a:schemeClr val="accent4">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2765800" y="2081078"/>
        <a:ext cx="354367" cy="386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8E2A6-7450-4D1F-8582-AF830DFF84EC}">
      <dsp:nvSpPr>
        <dsp:cNvPr id="0" name=""/>
        <dsp:cNvSpPr/>
      </dsp:nvSpPr>
      <dsp:spPr>
        <a:xfrm>
          <a:off x="2916296" y="0"/>
          <a:ext cx="1944197" cy="1206239"/>
        </a:xfrm>
        <a:prstGeom prst="trapezoid">
          <a:avLst>
            <a:gd name="adj" fmla="val 80589"/>
          </a:avLst>
        </a:prstGeom>
        <a:gradFill rotWithShape="0">
          <a:gsLst>
            <a:gs pos="0">
              <a:schemeClr val="accent2">
                <a:hueOff val="0"/>
                <a:satOff val="0"/>
                <a:lumOff val="0"/>
                <a:alphaOff val="0"/>
                <a:tint val="96000"/>
                <a:satMod val="120000"/>
                <a:lumMod val="120000"/>
              </a:schemeClr>
            </a:gs>
            <a:gs pos="100000">
              <a:schemeClr val="accent2">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可预测性（</a:t>
          </a:r>
          <a:r>
            <a:rPr lang="en-US" altLang="zh-CN" sz="2100" kern="1200" smtClean="0"/>
            <a:t> predictability </a:t>
          </a:r>
          <a:r>
            <a:rPr lang="zh-CN" altLang="en-US" sz="2100" kern="1200" smtClean="0"/>
            <a:t>）</a:t>
          </a:r>
          <a:endParaRPr lang="zh-CN" altLang="en-US" sz="2100" kern="1200"/>
        </a:p>
      </dsp:txBody>
      <dsp:txXfrm>
        <a:off x="2916296" y="0"/>
        <a:ext cx="1944197" cy="1206239"/>
      </dsp:txXfrm>
    </dsp:sp>
    <dsp:sp modelId="{62E7E8D1-5029-4082-BCD0-CF48ECD0A88C}">
      <dsp:nvSpPr>
        <dsp:cNvPr id="0" name=""/>
        <dsp:cNvSpPr/>
      </dsp:nvSpPr>
      <dsp:spPr>
        <a:xfrm>
          <a:off x="1944197" y="1206239"/>
          <a:ext cx="3888395" cy="1206239"/>
        </a:xfrm>
        <a:prstGeom prst="trapezoid">
          <a:avLst>
            <a:gd name="adj" fmla="val 80589"/>
          </a:avLst>
        </a:prstGeom>
        <a:gradFill rotWithShape="0">
          <a:gsLst>
            <a:gs pos="0">
              <a:schemeClr val="accent2">
                <a:hueOff val="-1570184"/>
                <a:satOff val="-2097"/>
                <a:lumOff val="1242"/>
                <a:alphaOff val="0"/>
                <a:tint val="96000"/>
                <a:satMod val="120000"/>
                <a:lumMod val="120000"/>
              </a:schemeClr>
            </a:gs>
            <a:gs pos="100000">
              <a:schemeClr val="accent2">
                <a:hueOff val="-1570184"/>
                <a:satOff val="-2097"/>
                <a:lumOff val="1242"/>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模块化（</a:t>
          </a:r>
          <a:r>
            <a:rPr lang="en-US" altLang="zh-CN" sz="2100" kern="1200" smtClean="0"/>
            <a:t>modularity</a:t>
          </a:r>
          <a:r>
            <a:rPr lang="zh-CN" altLang="en-US" sz="2100" kern="1200" smtClean="0"/>
            <a:t>）</a:t>
          </a:r>
          <a:endParaRPr lang="zh-CN" altLang="en-US" sz="2100" kern="1200"/>
        </a:p>
      </dsp:txBody>
      <dsp:txXfrm>
        <a:off x="2624666" y="1206239"/>
        <a:ext cx="2527456" cy="1206239"/>
      </dsp:txXfrm>
    </dsp:sp>
    <dsp:sp modelId="{BDCB1643-C94F-4EEE-A7CE-25B9A796A3A2}">
      <dsp:nvSpPr>
        <dsp:cNvPr id="0" name=""/>
        <dsp:cNvSpPr/>
      </dsp:nvSpPr>
      <dsp:spPr>
        <a:xfrm>
          <a:off x="972098" y="2412478"/>
          <a:ext cx="5832592" cy="1206239"/>
        </a:xfrm>
        <a:prstGeom prst="trapezoid">
          <a:avLst>
            <a:gd name="adj" fmla="val 80589"/>
          </a:avLst>
        </a:prstGeom>
        <a:gradFill rotWithShape="0">
          <a:gsLst>
            <a:gs pos="0">
              <a:schemeClr val="accent2">
                <a:hueOff val="-3140368"/>
                <a:satOff val="-4193"/>
                <a:lumOff val="2484"/>
                <a:alphaOff val="0"/>
                <a:tint val="96000"/>
                <a:satMod val="120000"/>
                <a:lumMod val="120000"/>
              </a:schemeClr>
            </a:gs>
            <a:gs pos="100000">
              <a:schemeClr val="accent2">
                <a:hueOff val="-3140368"/>
                <a:satOff val="-4193"/>
                <a:lumOff val="2484"/>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正交性（</a:t>
          </a:r>
          <a:r>
            <a:rPr lang="en-US" altLang="zh-CN" sz="2100" kern="1200" smtClean="0"/>
            <a:t> </a:t>
          </a:r>
          <a:r>
            <a:rPr lang="en-US" altLang="zh-CN" sz="2100" kern="1200" err="1" smtClean="0"/>
            <a:t>orthogonality</a:t>
          </a:r>
          <a:r>
            <a:rPr lang="en-US" altLang="zh-CN" sz="2100" kern="1200" smtClean="0"/>
            <a:t> </a:t>
          </a:r>
          <a:r>
            <a:rPr lang="zh-CN" altLang="en-US" sz="2100" kern="1200" smtClean="0"/>
            <a:t>）</a:t>
          </a:r>
          <a:endParaRPr lang="zh-CN" altLang="en-US" sz="2100" kern="1200"/>
        </a:p>
      </dsp:txBody>
      <dsp:txXfrm>
        <a:off x="1992802" y="2412478"/>
        <a:ext cx="3791185" cy="1206239"/>
      </dsp:txXfrm>
    </dsp:sp>
    <dsp:sp modelId="{64920C0A-5BC0-4206-BA34-4275A336DCEC}">
      <dsp:nvSpPr>
        <dsp:cNvPr id="0" name=""/>
        <dsp:cNvSpPr/>
      </dsp:nvSpPr>
      <dsp:spPr>
        <a:xfrm>
          <a:off x="0" y="3618718"/>
          <a:ext cx="7776790" cy="1206239"/>
        </a:xfrm>
        <a:prstGeom prst="trapezoid">
          <a:avLst>
            <a:gd name="adj" fmla="val 80589"/>
          </a:avLst>
        </a:prstGeom>
        <a:gradFill rotWithShape="0">
          <a:gsLst>
            <a:gs pos="0">
              <a:schemeClr val="accent2">
                <a:hueOff val="-4710551"/>
                <a:satOff val="-6290"/>
                <a:lumOff val="3726"/>
                <a:alphaOff val="0"/>
                <a:tint val="96000"/>
                <a:satMod val="120000"/>
                <a:lumMod val="120000"/>
              </a:schemeClr>
            </a:gs>
            <a:gs pos="100000">
              <a:schemeClr val="accent2">
                <a:hueOff val="-4710551"/>
                <a:satOff val="-6290"/>
                <a:lumOff val="3726"/>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标准化（</a:t>
          </a:r>
          <a:r>
            <a:rPr lang="en-US" altLang="zh-CN" sz="2100" kern="1200" smtClean="0"/>
            <a:t>standardization</a:t>
          </a:r>
          <a:r>
            <a:rPr lang="zh-CN" altLang="en-US" sz="2100" kern="1200" smtClean="0"/>
            <a:t>）</a:t>
          </a:r>
          <a:endParaRPr lang="en-US" altLang="zh-CN" sz="2100" kern="1200" smtClean="0"/>
        </a:p>
        <a:p>
          <a:pPr lvl="0" algn="ctr" defTabSz="933450">
            <a:lnSpc>
              <a:spcPct val="90000"/>
            </a:lnSpc>
            <a:spcBef>
              <a:spcPct val="0"/>
            </a:spcBef>
            <a:spcAft>
              <a:spcPct val="35000"/>
            </a:spcAft>
          </a:pPr>
          <a:r>
            <a:rPr lang="zh-CN" altLang="en-US" sz="2100" kern="1200" smtClean="0"/>
            <a:t>定量（</a:t>
          </a:r>
          <a:r>
            <a:rPr lang="en-US" altLang="zh-CN" sz="2100" kern="1200" smtClean="0"/>
            <a:t>quantification</a:t>
          </a:r>
          <a:r>
            <a:rPr lang="zh-CN" altLang="en-US" sz="2100" kern="1200" smtClean="0"/>
            <a:t>）</a:t>
          </a:r>
          <a:endParaRPr lang="en-US" altLang="zh-CN" sz="2100" kern="1200" smtClean="0"/>
        </a:p>
      </dsp:txBody>
      <dsp:txXfrm>
        <a:off x="1360938" y="3618718"/>
        <a:ext cx="5054913" cy="12062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8E2A6-7450-4D1F-8582-AF830DFF84EC}">
      <dsp:nvSpPr>
        <dsp:cNvPr id="0" name=""/>
        <dsp:cNvSpPr/>
      </dsp:nvSpPr>
      <dsp:spPr>
        <a:xfrm>
          <a:off x="2916296" y="0"/>
          <a:ext cx="1944197" cy="1206239"/>
        </a:xfrm>
        <a:prstGeom prst="trapezoid">
          <a:avLst>
            <a:gd name="adj" fmla="val 80589"/>
          </a:avLst>
        </a:prstGeom>
        <a:gradFill rotWithShape="0">
          <a:gsLst>
            <a:gs pos="0">
              <a:schemeClr val="accent2">
                <a:hueOff val="0"/>
                <a:satOff val="0"/>
                <a:lumOff val="0"/>
                <a:alphaOff val="0"/>
                <a:tint val="96000"/>
                <a:satMod val="120000"/>
                <a:lumMod val="120000"/>
              </a:schemeClr>
            </a:gs>
            <a:gs pos="100000">
              <a:schemeClr val="accent2">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可预测性（</a:t>
          </a:r>
          <a:r>
            <a:rPr lang="en-US" altLang="zh-CN" sz="2100" kern="1200" smtClean="0"/>
            <a:t> predictability </a:t>
          </a:r>
          <a:r>
            <a:rPr lang="zh-CN" altLang="en-US" sz="2100" kern="1200" smtClean="0"/>
            <a:t>）</a:t>
          </a:r>
          <a:endParaRPr lang="zh-CN" altLang="en-US" sz="2100" kern="1200"/>
        </a:p>
      </dsp:txBody>
      <dsp:txXfrm>
        <a:off x="2916296" y="0"/>
        <a:ext cx="1944197" cy="1206239"/>
      </dsp:txXfrm>
    </dsp:sp>
    <dsp:sp modelId="{62E7E8D1-5029-4082-BCD0-CF48ECD0A88C}">
      <dsp:nvSpPr>
        <dsp:cNvPr id="0" name=""/>
        <dsp:cNvSpPr/>
      </dsp:nvSpPr>
      <dsp:spPr>
        <a:xfrm>
          <a:off x="1944197" y="1206239"/>
          <a:ext cx="3888395" cy="1206239"/>
        </a:xfrm>
        <a:prstGeom prst="trapezoid">
          <a:avLst>
            <a:gd name="adj" fmla="val 80589"/>
          </a:avLst>
        </a:prstGeom>
        <a:gradFill rotWithShape="0">
          <a:gsLst>
            <a:gs pos="0">
              <a:schemeClr val="accent2">
                <a:hueOff val="-1570184"/>
                <a:satOff val="-2097"/>
                <a:lumOff val="1242"/>
                <a:alphaOff val="0"/>
                <a:tint val="96000"/>
                <a:satMod val="120000"/>
                <a:lumMod val="120000"/>
              </a:schemeClr>
            </a:gs>
            <a:gs pos="100000">
              <a:schemeClr val="accent2">
                <a:hueOff val="-1570184"/>
                <a:satOff val="-2097"/>
                <a:lumOff val="1242"/>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模块化（</a:t>
          </a:r>
          <a:r>
            <a:rPr lang="en-US" altLang="zh-CN" sz="2100" kern="1200" smtClean="0"/>
            <a:t>modularity</a:t>
          </a:r>
          <a:r>
            <a:rPr lang="zh-CN" altLang="en-US" sz="2100" kern="1200" smtClean="0"/>
            <a:t>）</a:t>
          </a:r>
          <a:endParaRPr lang="zh-CN" altLang="en-US" sz="2100" kern="1200"/>
        </a:p>
      </dsp:txBody>
      <dsp:txXfrm>
        <a:off x="2624666" y="1206239"/>
        <a:ext cx="2527456" cy="1206239"/>
      </dsp:txXfrm>
    </dsp:sp>
    <dsp:sp modelId="{BDCB1643-C94F-4EEE-A7CE-25B9A796A3A2}">
      <dsp:nvSpPr>
        <dsp:cNvPr id="0" name=""/>
        <dsp:cNvSpPr/>
      </dsp:nvSpPr>
      <dsp:spPr>
        <a:xfrm>
          <a:off x="972098" y="2412478"/>
          <a:ext cx="5832592" cy="1206239"/>
        </a:xfrm>
        <a:prstGeom prst="trapezoid">
          <a:avLst>
            <a:gd name="adj" fmla="val 80589"/>
          </a:avLst>
        </a:prstGeom>
        <a:gradFill rotWithShape="0">
          <a:gsLst>
            <a:gs pos="0">
              <a:schemeClr val="accent2">
                <a:hueOff val="-3140368"/>
                <a:satOff val="-4193"/>
                <a:lumOff val="2484"/>
                <a:alphaOff val="0"/>
                <a:tint val="96000"/>
                <a:satMod val="120000"/>
                <a:lumMod val="120000"/>
              </a:schemeClr>
            </a:gs>
            <a:gs pos="100000">
              <a:schemeClr val="accent2">
                <a:hueOff val="-3140368"/>
                <a:satOff val="-4193"/>
                <a:lumOff val="2484"/>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正交性（</a:t>
          </a:r>
          <a:r>
            <a:rPr lang="en-US" altLang="zh-CN" sz="2100" kern="1200" smtClean="0"/>
            <a:t> </a:t>
          </a:r>
          <a:r>
            <a:rPr lang="en-US" altLang="zh-CN" sz="2100" kern="1200" err="1" smtClean="0"/>
            <a:t>orthogonality</a:t>
          </a:r>
          <a:r>
            <a:rPr lang="en-US" altLang="zh-CN" sz="2100" kern="1200" smtClean="0"/>
            <a:t> </a:t>
          </a:r>
          <a:r>
            <a:rPr lang="zh-CN" altLang="en-US" sz="2100" kern="1200" smtClean="0"/>
            <a:t>）</a:t>
          </a:r>
          <a:endParaRPr lang="zh-CN" altLang="en-US" sz="2100" kern="1200"/>
        </a:p>
      </dsp:txBody>
      <dsp:txXfrm>
        <a:off x="1992802" y="2412478"/>
        <a:ext cx="3791185" cy="1206239"/>
      </dsp:txXfrm>
    </dsp:sp>
    <dsp:sp modelId="{64920C0A-5BC0-4206-BA34-4275A336DCEC}">
      <dsp:nvSpPr>
        <dsp:cNvPr id="0" name=""/>
        <dsp:cNvSpPr/>
      </dsp:nvSpPr>
      <dsp:spPr>
        <a:xfrm>
          <a:off x="0" y="3618718"/>
          <a:ext cx="7776790" cy="1206239"/>
        </a:xfrm>
        <a:prstGeom prst="trapezoid">
          <a:avLst>
            <a:gd name="adj" fmla="val 80589"/>
          </a:avLst>
        </a:prstGeom>
        <a:gradFill rotWithShape="0">
          <a:gsLst>
            <a:gs pos="0">
              <a:schemeClr val="accent2">
                <a:hueOff val="-4710551"/>
                <a:satOff val="-6290"/>
                <a:lumOff val="3726"/>
                <a:alphaOff val="0"/>
                <a:tint val="96000"/>
                <a:satMod val="120000"/>
                <a:lumMod val="120000"/>
              </a:schemeClr>
            </a:gs>
            <a:gs pos="100000">
              <a:schemeClr val="accent2">
                <a:hueOff val="-4710551"/>
                <a:satOff val="-6290"/>
                <a:lumOff val="3726"/>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标准化（</a:t>
          </a:r>
          <a:r>
            <a:rPr lang="en-US" altLang="zh-CN" sz="2100" kern="1200" smtClean="0"/>
            <a:t>standardization</a:t>
          </a:r>
          <a:r>
            <a:rPr lang="zh-CN" altLang="en-US" sz="2100" kern="1200" smtClean="0"/>
            <a:t>）</a:t>
          </a:r>
          <a:endParaRPr lang="en-US" altLang="zh-CN" sz="2100" kern="1200" smtClean="0"/>
        </a:p>
        <a:p>
          <a:pPr lvl="0" algn="ctr" defTabSz="933450">
            <a:lnSpc>
              <a:spcPct val="90000"/>
            </a:lnSpc>
            <a:spcBef>
              <a:spcPct val="0"/>
            </a:spcBef>
            <a:spcAft>
              <a:spcPct val="35000"/>
            </a:spcAft>
          </a:pPr>
          <a:r>
            <a:rPr lang="zh-CN" altLang="en-US" sz="2100" kern="1200" smtClean="0"/>
            <a:t>定量（</a:t>
          </a:r>
          <a:r>
            <a:rPr lang="en-US" altLang="zh-CN" sz="2100" kern="1200" smtClean="0"/>
            <a:t>quantification</a:t>
          </a:r>
          <a:r>
            <a:rPr lang="zh-CN" altLang="en-US" sz="2100" kern="1200" smtClean="0"/>
            <a:t>）</a:t>
          </a:r>
          <a:endParaRPr lang="en-US" altLang="zh-CN" sz="2100" kern="1200" smtClean="0"/>
        </a:p>
      </dsp:txBody>
      <dsp:txXfrm>
        <a:off x="1360938" y="3618718"/>
        <a:ext cx="5054913" cy="12062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8E2A6-7450-4D1F-8582-AF830DFF84EC}">
      <dsp:nvSpPr>
        <dsp:cNvPr id="0" name=""/>
        <dsp:cNvSpPr/>
      </dsp:nvSpPr>
      <dsp:spPr>
        <a:xfrm>
          <a:off x="2916296" y="0"/>
          <a:ext cx="1944197" cy="1206239"/>
        </a:xfrm>
        <a:prstGeom prst="trapezoid">
          <a:avLst>
            <a:gd name="adj" fmla="val 80589"/>
          </a:avLst>
        </a:prstGeom>
        <a:gradFill rotWithShape="0">
          <a:gsLst>
            <a:gs pos="0">
              <a:schemeClr val="accent2">
                <a:hueOff val="0"/>
                <a:satOff val="0"/>
                <a:lumOff val="0"/>
                <a:alphaOff val="0"/>
                <a:tint val="96000"/>
                <a:satMod val="120000"/>
                <a:lumMod val="120000"/>
              </a:schemeClr>
            </a:gs>
            <a:gs pos="100000">
              <a:schemeClr val="accent2">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可预测性（</a:t>
          </a:r>
          <a:r>
            <a:rPr lang="en-US" altLang="zh-CN" sz="2100" kern="1200" smtClean="0"/>
            <a:t> predictability </a:t>
          </a:r>
          <a:r>
            <a:rPr lang="zh-CN" altLang="en-US" sz="2100" kern="1200" smtClean="0"/>
            <a:t>）</a:t>
          </a:r>
          <a:endParaRPr lang="zh-CN" altLang="en-US" sz="2100" kern="1200"/>
        </a:p>
      </dsp:txBody>
      <dsp:txXfrm>
        <a:off x="2916296" y="0"/>
        <a:ext cx="1944197" cy="1206239"/>
      </dsp:txXfrm>
    </dsp:sp>
    <dsp:sp modelId="{62E7E8D1-5029-4082-BCD0-CF48ECD0A88C}">
      <dsp:nvSpPr>
        <dsp:cNvPr id="0" name=""/>
        <dsp:cNvSpPr/>
      </dsp:nvSpPr>
      <dsp:spPr>
        <a:xfrm>
          <a:off x="1944197" y="1206239"/>
          <a:ext cx="3888395" cy="1206239"/>
        </a:xfrm>
        <a:prstGeom prst="trapezoid">
          <a:avLst>
            <a:gd name="adj" fmla="val 80589"/>
          </a:avLst>
        </a:prstGeom>
        <a:gradFill rotWithShape="0">
          <a:gsLst>
            <a:gs pos="0">
              <a:schemeClr val="accent2">
                <a:hueOff val="-1570184"/>
                <a:satOff val="-2097"/>
                <a:lumOff val="1242"/>
                <a:alphaOff val="0"/>
                <a:tint val="96000"/>
                <a:satMod val="120000"/>
                <a:lumMod val="120000"/>
              </a:schemeClr>
            </a:gs>
            <a:gs pos="100000">
              <a:schemeClr val="accent2">
                <a:hueOff val="-1570184"/>
                <a:satOff val="-2097"/>
                <a:lumOff val="1242"/>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模块化（</a:t>
          </a:r>
          <a:r>
            <a:rPr lang="en-US" altLang="zh-CN" sz="2100" kern="1200" smtClean="0"/>
            <a:t>modularity</a:t>
          </a:r>
          <a:r>
            <a:rPr lang="zh-CN" altLang="en-US" sz="2100" kern="1200" smtClean="0"/>
            <a:t>）</a:t>
          </a:r>
          <a:endParaRPr lang="zh-CN" altLang="en-US" sz="2100" kern="1200"/>
        </a:p>
      </dsp:txBody>
      <dsp:txXfrm>
        <a:off x="2624666" y="1206239"/>
        <a:ext cx="2527456" cy="1206239"/>
      </dsp:txXfrm>
    </dsp:sp>
    <dsp:sp modelId="{BDCB1643-C94F-4EEE-A7CE-25B9A796A3A2}">
      <dsp:nvSpPr>
        <dsp:cNvPr id="0" name=""/>
        <dsp:cNvSpPr/>
      </dsp:nvSpPr>
      <dsp:spPr>
        <a:xfrm>
          <a:off x="972098" y="2412478"/>
          <a:ext cx="5832592" cy="1206239"/>
        </a:xfrm>
        <a:prstGeom prst="trapezoid">
          <a:avLst>
            <a:gd name="adj" fmla="val 80589"/>
          </a:avLst>
        </a:prstGeom>
        <a:gradFill rotWithShape="0">
          <a:gsLst>
            <a:gs pos="0">
              <a:schemeClr val="accent2">
                <a:hueOff val="-3140368"/>
                <a:satOff val="-4193"/>
                <a:lumOff val="2484"/>
                <a:alphaOff val="0"/>
                <a:tint val="96000"/>
                <a:satMod val="120000"/>
                <a:lumMod val="120000"/>
              </a:schemeClr>
            </a:gs>
            <a:gs pos="100000">
              <a:schemeClr val="accent2">
                <a:hueOff val="-3140368"/>
                <a:satOff val="-4193"/>
                <a:lumOff val="2484"/>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正交性（</a:t>
          </a:r>
          <a:r>
            <a:rPr lang="en-US" altLang="zh-CN" sz="2100" kern="1200" smtClean="0"/>
            <a:t> </a:t>
          </a:r>
          <a:r>
            <a:rPr lang="en-US" altLang="zh-CN" sz="2100" kern="1200" err="1" smtClean="0"/>
            <a:t>orthogonality</a:t>
          </a:r>
          <a:r>
            <a:rPr lang="en-US" altLang="zh-CN" sz="2100" kern="1200" smtClean="0"/>
            <a:t> </a:t>
          </a:r>
          <a:r>
            <a:rPr lang="zh-CN" altLang="en-US" sz="2100" kern="1200" smtClean="0"/>
            <a:t>）</a:t>
          </a:r>
          <a:endParaRPr lang="zh-CN" altLang="en-US" sz="2100" kern="1200"/>
        </a:p>
      </dsp:txBody>
      <dsp:txXfrm>
        <a:off x="1992802" y="2412478"/>
        <a:ext cx="3791185" cy="1206239"/>
      </dsp:txXfrm>
    </dsp:sp>
    <dsp:sp modelId="{64920C0A-5BC0-4206-BA34-4275A336DCEC}">
      <dsp:nvSpPr>
        <dsp:cNvPr id="0" name=""/>
        <dsp:cNvSpPr/>
      </dsp:nvSpPr>
      <dsp:spPr>
        <a:xfrm>
          <a:off x="0" y="3618718"/>
          <a:ext cx="7776790" cy="1206239"/>
        </a:xfrm>
        <a:prstGeom prst="trapezoid">
          <a:avLst>
            <a:gd name="adj" fmla="val 80589"/>
          </a:avLst>
        </a:prstGeom>
        <a:gradFill rotWithShape="0">
          <a:gsLst>
            <a:gs pos="0">
              <a:schemeClr val="accent2">
                <a:hueOff val="-4710551"/>
                <a:satOff val="-6290"/>
                <a:lumOff val="3726"/>
                <a:alphaOff val="0"/>
                <a:tint val="96000"/>
                <a:satMod val="120000"/>
                <a:lumMod val="120000"/>
              </a:schemeClr>
            </a:gs>
            <a:gs pos="100000">
              <a:schemeClr val="accent2">
                <a:hueOff val="-4710551"/>
                <a:satOff val="-6290"/>
                <a:lumOff val="3726"/>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smtClean="0"/>
            <a:t>标准化（</a:t>
          </a:r>
          <a:r>
            <a:rPr lang="en-US" altLang="zh-CN" sz="2100" kern="1200" smtClean="0"/>
            <a:t>standardization</a:t>
          </a:r>
          <a:r>
            <a:rPr lang="zh-CN" altLang="en-US" sz="2100" kern="1200" smtClean="0"/>
            <a:t>）</a:t>
          </a:r>
          <a:endParaRPr lang="en-US" altLang="zh-CN" sz="2100" kern="1200" smtClean="0"/>
        </a:p>
        <a:p>
          <a:pPr lvl="0" algn="ctr" defTabSz="933450">
            <a:lnSpc>
              <a:spcPct val="90000"/>
            </a:lnSpc>
            <a:spcBef>
              <a:spcPct val="0"/>
            </a:spcBef>
            <a:spcAft>
              <a:spcPct val="35000"/>
            </a:spcAft>
          </a:pPr>
          <a:r>
            <a:rPr lang="zh-CN" altLang="en-US" sz="2100" kern="1200" smtClean="0"/>
            <a:t>定量（</a:t>
          </a:r>
          <a:r>
            <a:rPr lang="en-US" altLang="zh-CN" sz="2100" kern="1200" smtClean="0"/>
            <a:t>quantification</a:t>
          </a:r>
          <a:r>
            <a:rPr lang="zh-CN" altLang="en-US" sz="2100" kern="1200" smtClean="0"/>
            <a:t>）</a:t>
          </a:r>
          <a:endParaRPr lang="en-US" altLang="zh-CN" sz="2100" kern="1200" smtClean="0"/>
        </a:p>
      </dsp:txBody>
      <dsp:txXfrm>
        <a:off x="1360938" y="3618718"/>
        <a:ext cx="5054913" cy="120623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F3201-E8F6-4E3C-AD9B-FEBADD34CDE0}" type="datetimeFigureOut">
              <a:rPr lang="zh-CN" altLang="en-US" smtClean="0"/>
              <a:t>2019/9/8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5C4B9-C35B-4F22-A182-95C49F42A5BA}" type="slidenum">
              <a:rPr lang="zh-CN" altLang="en-US" smtClean="0"/>
              <a:t>‹#›</a:t>
            </a:fld>
            <a:endParaRPr lang="zh-CN" altLang="en-US"/>
          </a:p>
        </p:txBody>
      </p:sp>
    </p:spTree>
    <p:extLst>
      <p:ext uri="{BB962C8B-B14F-4D97-AF65-F5344CB8AC3E}">
        <p14:creationId xmlns:p14="http://schemas.microsoft.com/office/powerpoint/2010/main" val="3852607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如果把生物看做是一台复杂的机械，那么必然有更小的元件一层层地按照精细的设计将其组成一个整体。为了更好地认识和改造生命，我们需要自底向上地从每一条序列开始，将生物中好的编码序列进行简化，并且使它们进行特定的时空表达，因此合成生物学产生了。</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5</a:t>
            </a:fld>
            <a:endParaRPr lang="zh-CN" altLang="en-US"/>
          </a:p>
        </p:txBody>
      </p:sp>
    </p:spTree>
    <p:extLst>
      <p:ext uri="{BB962C8B-B14F-4D97-AF65-F5344CB8AC3E}">
        <p14:creationId xmlns:p14="http://schemas.microsoft.com/office/powerpoint/2010/main" val="792193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模块化”是合成生物学元件的核心属性之一，设计目标是将生物系统拆解为功能上相互独立的模块，并保证模块间的拼装不会导致模块功能的改变。模块化设计能使构建的生物系统像电子系统一样进行规模扩展和尺度放大，因此合成生物学领域的大量工作都注重模块化元件的开发。</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16</a:t>
            </a:fld>
            <a:endParaRPr lang="zh-CN" altLang="en-US"/>
          </a:p>
        </p:txBody>
      </p:sp>
    </p:spTree>
    <p:extLst>
      <p:ext uri="{BB962C8B-B14F-4D97-AF65-F5344CB8AC3E}">
        <p14:creationId xmlns:p14="http://schemas.microsoft.com/office/powerpoint/2010/main" val="3133165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好的模块主要分为感受器、逻辑门、效应器。我们将模块化之后的元件组合，用于搭建各种各样不同的回路。</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17</a:t>
            </a:fld>
            <a:endParaRPr lang="zh-CN" altLang="en-US"/>
          </a:p>
        </p:txBody>
      </p:sp>
    </p:spTree>
    <p:extLst>
      <p:ext uri="{BB962C8B-B14F-4D97-AF65-F5344CB8AC3E}">
        <p14:creationId xmlns:p14="http://schemas.microsoft.com/office/powerpoint/2010/main" val="2266480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合成生物学的关键特点的关系如上图。</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18</a:t>
            </a:fld>
            <a:endParaRPr lang="zh-CN" altLang="en-US"/>
          </a:p>
        </p:txBody>
      </p:sp>
    </p:spTree>
    <p:extLst>
      <p:ext uri="{BB962C8B-B14F-4D97-AF65-F5344CB8AC3E}">
        <p14:creationId xmlns:p14="http://schemas.microsoft.com/office/powerpoint/2010/main" val="4076105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合成生物学的应用中精准医疗和合成特定物质最重要。</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19</a:t>
            </a:fld>
            <a:endParaRPr lang="zh-CN" altLang="en-US"/>
          </a:p>
        </p:txBody>
      </p:sp>
    </p:spTree>
    <p:extLst>
      <p:ext uri="{BB962C8B-B14F-4D97-AF65-F5344CB8AC3E}">
        <p14:creationId xmlns:p14="http://schemas.microsoft.com/office/powerpoint/2010/main" val="1774304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脱卤酶元件在含卤污染物矿化过程中起到脱卤作用。许多新兴污染物含有卤素原子，去除卤素原子既可以降低该底物生物降解的难度，又可以避免有毒中间产物的产生。</a:t>
            </a:r>
          </a:p>
          <a:p>
            <a:endParaRPr lang="zh-CN" altLang="en-US" smtClean="0"/>
          </a:p>
          <a:p>
            <a:r>
              <a:rPr lang="zh-CN" altLang="en-US" smtClean="0"/>
              <a:t>如有机氯农药 </a:t>
            </a:r>
            <a:r>
              <a:rPr lang="en-US" altLang="zh-CN" smtClean="0"/>
              <a:t>(</a:t>
            </a:r>
            <a:r>
              <a:rPr lang="en-US" altLang="zh-CN" err="1" smtClean="0"/>
              <a:t>Organochlorine</a:t>
            </a:r>
            <a:r>
              <a:rPr lang="en-US" altLang="zh-CN" smtClean="0"/>
              <a:t> pesticides</a:t>
            </a:r>
            <a:r>
              <a:rPr lang="zh-CN" altLang="en-US" smtClean="0"/>
              <a:t>，</a:t>
            </a:r>
            <a:r>
              <a:rPr lang="en-US" altLang="zh-CN" smtClean="0"/>
              <a:t>OCPs)</a:t>
            </a:r>
            <a:r>
              <a:rPr lang="zh-CN" altLang="en-US" smtClean="0"/>
              <a:t>，在五氯酚降解菌鞘氨醇单胞菌</a:t>
            </a:r>
            <a:r>
              <a:rPr lang="en-US" altLang="zh-CN" err="1" smtClean="0"/>
              <a:t>Sphingomonaschlorophenolium</a:t>
            </a:r>
            <a:r>
              <a:rPr lang="en-US" altLang="zh-CN" smtClean="0"/>
              <a:t> ATCC39723[16-17]</a:t>
            </a:r>
            <a:r>
              <a:rPr lang="zh-CN" altLang="en-US" smtClean="0"/>
              <a:t>的基础上，研究者成功导入细胞色素</a:t>
            </a:r>
            <a:r>
              <a:rPr lang="en-US" altLang="zh-CN" smtClean="0"/>
              <a:t>P-450cam</a:t>
            </a:r>
            <a:r>
              <a:rPr lang="zh-CN" altLang="en-US" smtClean="0"/>
              <a:t>突变基因，使降解菌具备将六氯苯酚转化为五氯苯酚的能力，进一步通过</a:t>
            </a:r>
            <a:r>
              <a:rPr lang="en-US" altLang="zh-CN" err="1" smtClean="0"/>
              <a:t>pcpB</a:t>
            </a:r>
            <a:r>
              <a:rPr lang="zh-CN" altLang="en-US" smtClean="0"/>
              <a:t>编码的单加氧酶反应生成四氯对苯二酚，后经过</a:t>
            </a:r>
            <a:r>
              <a:rPr lang="en-US" altLang="zh-CN" err="1" smtClean="0"/>
              <a:t>pcp</a:t>
            </a:r>
            <a:r>
              <a:rPr lang="zh-CN" altLang="en-US" smtClean="0"/>
              <a:t>基因逐步脱氯，实现六氯苯酚的完全矿化</a:t>
            </a:r>
            <a:r>
              <a:rPr lang="en-US" altLang="zh-CN" smtClean="0"/>
              <a:t>[18]</a:t>
            </a:r>
            <a:r>
              <a:rPr lang="zh-CN" altLang="en-US" smtClean="0"/>
              <a:t>。</a:t>
            </a:r>
            <a:r>
              <a:rPr lang="en-US" altLang="zh-CN" smtClean="0"/>
              <a:t>Nagata</a:t>
            </a:r>
            <a:r>
              <a:rPr lang="zh-CN" altLang="en-US" smtClean="0"/>
              <a:t>等发现，少动鞘氨醇单胞菌</a:t>
            </a:r>
            <a:r>
              <a:rPr lang="en-US" altLang="zh-CN" err="1" smtClean="0"/>
              <a:t>Sphingomonas</a:t>
            </a:r>
            <a:r>
              <a:rPr lang="en-US" altLang="zh-CN" smtClean="0"/>
              <a:t> </a:t>
            </a:r>
            <a:r>
              <a:rPr lang="en-US" altLang="zh-CN" err="1" smtClean="0"/>
              <a:t>paucimobilis</a:t>
            </a:r>
            <a:r>
              <a:rPr lang="en-US" altLang="zh-CN" smtClean="0"/>
              <a:t> UT26</a:t>
            </a:r>
            <a:r>
              <a:rPr lang="zh-CN" altLang="en-US" smtClean="0"/>
              <a:t>的水解脱卤酶</a:t>
            </a:r>
            <a:r>
              <a:rPr lang="en-US" altLang="zh-CN" err="1" smtClean="0"/>
              <a:t>LinB</a:t>
            </a:r>
            <a:r>
              <a:rPr lang="zh-CN" altLang="en-US" smtClean="0"/>
              <a:t>是一种具有广泛底物特异性的卤代烷脱卤酶，作用于以六六六代谢中间产物四氯环己二烷为代表的底物，使其碳氯键水解断裂，生成烷基</a:t>
            </a:r>
            <a:r>
              <a:rPr lang="en-US" altLang="zh-CN" smtClean="0"/>
              <a:t>-</a:t>
            </a:r>
            <a:r>
              <a:rPr lang="zh-CN" altLang="en-US" smtClean="0"/>
              <a:t>酶中间产物，最终实现对底物的降解</a:t>
            </a:r>
            <a:r>
              <a:rPr lang="en-US" altLang="zh-CN" smtClean="0"/>
              <a:t>[19]</a:t>
            </a:r>
            <a:r>
              <a:rPr lang="zh-CN" altLang="en-US" smtClean="0"/>
              <a:t>。除此以外，从杀菌剂百菌清降解菌株假单胞菌</a:t>
            </a:r>
            <a:r>
              <a:rPr lang="en-US" altLang="zh-CN" smtClean="0"/>
              <a:t>Pseudomonas sp. CTN-3</a:t>
            </a:r>
            <a:r>
              <a:rPr lang="zh-CN" altLang="en-US" smtClean="0"/>
              <a:t>中分离出能在厌氧和有氧条件下，不需要辅因子的存在即可以进行水解脱氯反应的水解脱氯酶基因</a:t>
            </a:r>
            <a:r>
              <a:rPr lang="en-US" altLang="zh-CN" err="1" smtClean="0"/>
              <a:t>chd</a:t>
            </a:r>
            <a:r>
              <a:rPr lang="zh-CN" altLang="en-US" smtClean="0"/>
              <a:t>，为含氯新兴污染物的完全降解提供了研究基础</a:t>
            </a:r>
            <a:r>
              <a:rPr lang="en-US" altLang="zh-CN" smtClean="0"/>
              <a:t>[20]</a:t>
            </a:r>
            <a:r>
              <a:rPr lang="zh-CN" altLang="en-US" smtClean="0"/>
              <a:t>。</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20</a:t>
            </a:fld>
            <a:endParaRPr lang="zh-CN" altLang="en-US"/>
          </a:p>
        </p:txBody>
      </p:sp>
    </p:spTree>
    <p:extLst>
      <p:ext uri="{BB962C8B-B14F-4D97-AF65-F5344CB8AC3E}">
        <p14:creationId xmlns:p14="http://schemas.microsoft.com/office/powerpoint/2010/main" val="1774304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smtClean="0">
                <a:solidFill>
                  <a:schemeClr val="tx1"/>
                </a:solidFill>
                <a:latin typeface="+mn-lt"/>
                <a:ea typeface="+mn-ea"/>
                <a:cs typeface="+mn-cs"/>
              </a:rPr>
              <a:t>波士顿大学的 </a:t>
            </a:r>
            <a:r>
              <a:rPr lang="en-US" altLang="zh-CN" sz="1200" b="0" i="0" u="none" strike="noStrike" kern="1200" baseline="0" smtClean="0">
                <a:solidFill>
                  <a:schemeClr val="tx1"/>
                </a:solidFill>
                <a:latin typeface="+mn-lt"/>
                <a:ea typeface="+mn-ea"/>
                <a:cs typeface="+mn-cs"/>
              </a:rPr>
              <a:t>Wong </a:t>
            </a:r>
            <a:r>
              <a:rPr lang="zh-CN" altLang="en-US" sz="1200" b="0" i="0" u="none" strike="noStrike" kern="1200" baseline="0" smtClean="0">
                <a:solidFill>
                  <a:schemeClr val="tx1"/>
                </a:solidFill>
                <a:latin typeface="+mn-lt"/>
                <a:ea typeface="+mn-ea"/>
                <a:cs typeface="+mn-cs"/>
              </a:rPr>
              <a:t>课题组提出了一种新型的 </a:t>
            </a:r>
            <a:r>
              <a:rPr lang="en-US" altLang="zh-CN" sz="1200" b="0" i="0" u="none" strike="noStrike" kern="1200" baseline="0" smtClean="0">
                <a:solidFill>
                  <a:schemeClr val="tx1"/>
                </a:solidFill>
                <a:latin typeface="+mn-lt"/>
                <a:ea typeface="+mn-ea"/>
                <a:cs typeface="+mn-cs"/>
              </a:rPr>
              <a:t>CAR-T </a:t>
            </a:r>
            <a:r>
              <a:rPr lang="zh-CN" altLang="en-US" sz="1200" b="0" i="0" u="none" strike="noStrike" kern="1200" baseline="0" smtClean="0">
                <a:solidFill>
                  <a:schemeClr val="tx1"/>
                </a:solidFill>
                <a:latin typeface="+mn-lt"/>
                <a:ea typeface="+mn-ea"/>
                <a:cs typeface="+mn-cs"/>
              </a:rPr>
              <a:t>设计方案</a:t>
            </a:r>
            <a:r>
              <a:rPr lang="en-US" altLang="zh-CN" sz="1200" b="0" i="0" u="none" strike="noStrike" kern="1200" baseline="0" smtClean="0">
                <a:solidFill>
                  <a:schemeClr val="tx1"/>
                </a:solidFill>
                <a:latin typeface="+mn-lt"/>
                <a:ea typeface="+mn-ea"/>
                <a:cs typeface="+mn-cs"/>
              </a:rPr>
              <a:t>——“SUPRA CAR”,</a:t>
            </a:r>
            <a:r>
              <a:rPr lang="zh-CN" altLang="en-US" sz="1200" b="0" i="0" u="none" strike="noStrike" kern="1200" baseline="0" smtClean="0">
                <a:solidFill>
                  <a:schemeClr val="tx1"/>
                </a:solidFill>
                <a:latin typeface="+mn-lt"/>
                <a:ea typeface="+mn-ea"/>
                <a:cs typeface="+mn-cs"/>
              </a:rPr>
              <a:t>通过将 </a:t>
            </a:r>
            <a:r>
              <a:rPr lang="en-US" altLang="zh-CN" sz="1200" b="0" i="0" u="none" strike="noStrike" kern="1200" baseline="0" smtClean="0">
                <a:solidFill>
                  <a:schemeClr val="tx1"/>
                </a:solidFill>
                <a:latin typeface="+mn-lt"/>
                <a:ea typeface="+mn-ea"/>
                <a:cs typeface="+mn-cs"/>
              </a:rPr>
              <a:t>CAR-T </a:t>
            </a:r>
            <a:r>
              <a:rPr lang="zh-CN" altLang="en-US" sz="1200" b="0" i="0" u="none" strike="noStrike" kern="1200" baseline="0" smtClean="0">
                <a:solidFill>
                  <a:schemeClr val="tx1"/>
                </a:solidFill>
                <a:latin typeface="+mn-lt"/>
                <a:ea typeface="+mn-ea"/>
                <a:cs typeface="+mn-cs"/>
              </a:rPr>
              <a:t>固定式的细胞外 </a:t>
            </a:r>
            <a:r>
              <a:rPr lang="en-US" altLang="zh-CN" sz="1200" b="0" i="0" u="none" strike="noStrike" kern="1200" baseline="0" err="1" smtClean="0">
                <a:solidFill>
                  <a:schemeClr val="tx1"/>
                </a:solidFill>
                <a:latin typeface="+mn-lt"/>
                <a:ea typeface="+mn-ea"/>
                <a:cs typeface="+mn-cs"/>
              </a:rPr>
              <a:t>scFV</a:t>
            </a:r>
            <a:r>
              <a:rPr lang="en-US" altLang="zh-CN" sz="1200" b="0" i="0" u="none" strike="noStrike" kern="1200" baseline="0" smtClean="0">
                <a:solidFill>
                  <a:schemeClr val="tx1"/>
                </a:solidFill>
                <a:latin typeface="+mn-lt"/>
                <a:ea typeface="+mn-ea"/>
                <a:cs typeface="+mn-cs"/>
              </a:rPr>
              <a:t> </a:t>
            </a:r>
            <a:r>
              <a:rPr lang="zh-CN" altLang="en-US" sz="1200" b="0" i="0" u="none" strike="noStrike" kern="1200" baseline="0" smtClean="0">
                <a:solidFill>
                  <a:schemeClr val="tx1"/>
                </a:solidFill>
                <a:latin typeface="+mn-lt"/>
                <a:ea typeface="+mn-ea"/>
                <a:cs typeface="+mn-cs"/>
              </a:rPr>
              <a:t>单链抗体与细胞内 </a:t>
            </a:r>
            <a:r>
              <a:rPr lang="en-US" altLang="zh-CN" sz="1200" b="0" i="0" u="none" strike="noStrike" kern="1200" baseline="0" smtClean="0">
                <a:solidFill>
                  <a:schemeClr val="tx1"/>
                </a:solidFill>
                <a:latin typeface="+mn-lt"/>
                <a:ea typeface="+mn-ea"/>
                <a:cs typeface="+mn-cs"/>
              </a:rPr>
              <a:t>CD3z </a:t>
            </a:r>
            <a:r>
              <a:rPr lang="zh-CN" altLang="en-US" sz="1200" b="0" i="0" u="none" strike="noStrike" kern="1200" baseline="0" smtClean="0">
                <a:solidFill>
                  <a:schemeClr val="tx1"/>
                </a:solidFill>
                <a:latin typeface="+mn-lt"/>
                <a:ea typeface="+mn-ea"/>
                <a:cs typeface="+mn-cs"/>
              </a:rPr>
              <a:t>信号结构域拆分为由亮氨酸拉链（</a:t>
            </a:r>
            <a:r>
              <a:rPr lang="en-US" altLang="zh-CN" sz="1200" b="0" i="0" u="none" strike="noStrike" kern="1200" baseline="0" err="1" smtClean="0">
                <a:solidFill>
                  <a:schemeClr val="tx1"/>
                </a:solidFill>
                <a:latin typeface="+mn-lt"/>
                <a:ea typeface="+mn-ea"/>
                <a:cs typeface="+mn-cs"/>
              </a:rPr>
              <a:t>Leucine</a:t>
            </a:r>
            <a:r>
              <a:rPr lang="en-US" altLang="zh-CN" sz="1200" b="0" i="0" u="none" strike="noStrike" kern="1200" baseline="0" smtClean="0">
                <a:solidFill>
                  <a:schemeClr val="tx1"/>
                </a:solidFill>
                <a:latin typeface="+mn-lt"/>
                <a:ea typeface="+mn-ea"/>
                <a:cs typeface="+mn-cs"/>
              </a:rPr>
              <a:t>-Zipper</a:t>
            </a:r>
            <a:r>
              <a:rPr lang="zh-CN" altLang="en-US" sz="1200" b="0" i="0" u="none" strike="noStrike" kern="1200" baseline="0" smtClean="0">
                <a:solidFill>
                  <a:schemeClr val="tx1"/>
                </a:solidFill>
                <a:latin typeface="+mn-lt"/>
                <a:ea typeface="+mn-ea"/>
                <a:cs typeface="+mn-cs"/>
              </a:rPr>
              <a:t>）这种通用结构连接的两部分，分别实现了对两部分的模块化设计和可编程性，为人工基因线路设计创造了可能。基于该方案设计的人工基因线路能够对多种抗原信号产生逻辑响应，并且调控不同免疫细胞类型的信号通路。通过合适的线路设计，还实现了调节 </a:t>
            </a:r>
            <a:r>
              <a:rPr lang="en-US" altLang="zh-CN" sz="1200" b="0" i="0" u="none" strike="noStrike" kern="1200" baseline="0" smtClean="0">
                <a:solidFill>
                  <a:schemeClr val="tx1"/>
                </a:solidFill>
                <a:latin typeface="+mn-lt"/>
                <a:ea typeface="+mn-ea"/>
                <a:cs typeface="+mn-cs"/>
              </a:rPr>
              <a:t>T </a:t>
            </a:r>
            <a:r>
              <a:rPr lang="zh-CN" altLang="en-US" sz="1200" b="0" i="0" u="none" strike="noStrike" kern="1200" baseline="0" smtClean="0">
                <a:solidFill>
                  <a:schemeClr val="tx1"/>
                </a:solidFill>
                <a:latin typeface="+mn-lt"/>
                <a:ea typeface="+mn-ea"/>
                <a:cs typeface="+mn-cs"/>
              </a:rPr>
              <a:t>细胞激活反应强度，以减轻治疗的副作用。</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21</a:t>
            </a:fld>
            <a:endParaRPr lang="zh-CN" altLang="en-US"/>
          </a:p>
        </p:txBody>
      </p:sp>
    </p:spTree>
    <p:extLst>
      <p:ext uri="{BB962C8B-B14F-4D97-AF65-F5344CB8AC3E}">
        <p14:creationId xmlns:p14="http://schemas.microsoft.com/office/powerpoint/2010/main" val="553093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使用群体感应系统实现大量抗肿瘤改造菌（</a:t>
            </a:r>
            <a:r>
              <a:rPr lang="en-US" altLang="zh-CN" sz="1200" kern="1200" smtClean="0">
                <a:solidFill>
                  <a:schemeClr val="tx1"/>
                </a:solidFill>
                <a:effectLst/>
                <a:latin typeface="+mn-lt"/>
                <a:ea typeface="+mn-ea"/>
                <a:cs typeface="+mn-cs"/>
              </a:rPr>
              <a:t>S.typhimurium</a:t>
            </a:r>
            <a:r>
              <a:rPr lang="zh-CN" altLang="en-US" sz="1200" kern="1200" smtClean="0">
                <a:solidFill>
                  <a:schemeClr val="tx1"/>
                </a:solidFill>
                <a:effectLst/>
                <a:latin typeface="+mn-lt"/>
                <a:ea typeface="+mn-ea"/>
                <a:cs typeface="+mn-cs"/>
              </a:rPr>
              <a:t>）的同步、反复的裂解循环。</a:t>
            </a:r>
            <a:r>
              <a:rPr lang="en-US" altLang="zh-CN" sz="1200" kern="1200" smtClean="0">
                <a:solidFill>
                  <a:schemeClr val="tx1"/>
                </a:solidFill>
                <a:effectLst/>
                <a:latin typeface="+mn-lt"/>
                <a:ea typeface="+mn-ea"/>
                <a:cs typeface="+mn-cs"/>
              </a:rPr>
              <a:t>LuxI</a:t>
            </a:r>
            <a:r>
              <a:rPr lang="zh-CN" altLang="en-US" sz="1200" kern="1200" smtClean="0">
                <a:solidFill>
                  <a:schemeClr val="tx1"/>
                </a:solidFill>
                <a:effectLst/>
                <a:latin typeface="+mn-lt"/>
                <a:ea typeface="+mn-ea"/>
                <a:cs typeface="+mn-cs"/>
              </a:rPr>
              <a:t>催化</a:t>
            </a:r>
            <a:r>
              <a:rPr lang="en-US" altLang="zh-CN" sz="1200" kern="1200" smtClean="0">
                <a:solidFill>
                  <a:schemeClr val="tx1"/>
                </a:solidFill>
                <a:effectLst/>
                <a:latin typeface="+mn-lt"/>
                <a:ea typeface="+mn-ea"/>
                <a:cs typeface="+mn-cs"/>
              </a:rPr>
              <a:t>AHL</a:t>
            </a:r>
            <a:r>
              <a:rPr lang="zh-CN" altLang="en-US" sz="1200" kern="1200" smtClean="0">
                <a:solidFill>
                  <a:schemeClr val="tx1"/>
                </a:solidFill>
                <a:effectLst/>
                <a:latin typeface="+mn-lt"/>
                <a:ea typeface="+mn-ea"/>
                <a:cs typeface="+mn-cs"/>
              </a:rPr>
              <a:t>（酰基高丝氨酸内酯）分子合成，细菌少时，</a:t>
            </a:r>
            <a:r>
              <a:rPr lang="zh-CN" altLang="en-US" sz="1200" kern="1200" baseline="0" smtClean="0">
                <a:solidFill>
                  <a:schemeClr val="tx1"/>
                </a:solidFill>
                <a:effectLst/>
                <a:latin typeface="+mn-lt"/>
                <a:ea typeface="+mn-ea"/>
                <a:cs typeface="+mn-cs"/>
              </a:rPr>
              <a:t> </a:t>
            </a:r>
            <a:r>
              <a:rPr lang="en-US" altLang="zh-CN" sz="1200" kern="1200" smtClean="0">
                <a:solidFill>
                  <a:schemeClr val="tx1"/>
                </a:solidFill>
                <a:effectLst/>
                <a:latin typeface="+mn-lt"/>
                <a:ea typeface="+mn-ea"/>
                <a:cs typeface="+mn-cs"/>
              </a:rPr>
              <a:t>LuxI</a:t>
            </a:r>
            <a:r>
              <a:rPr lang="zh-CN" altLang="en-US" sz="1200" kern="1200" smtClean="0">
                <a:solidFill>
                  <a:schemeClr val="tx1"/>
                </a:solidFill>
                <a:effectLst/>
                <a:latin typeface="+mn-lt"/>
                <a:ea typeface="+mn-ea"/>
                <a:cs typeface="+mn-cs"/>
              </a:rPr>
              <a:t>和</a:t>
            </a:r>
            <a:r>
              <a:rPr lang="en-US" altLang="zh-CN" sz="1200" kern="1200" smtClean="0">
                <a:solidFill>
                  <a:schemeClr val="tx1"/>
                </a:solidFill>
                <a:effectLst/>
                <a:latin typeface="+mn-lt"/>
                <a:ea typeface="+mn-ea"/>
                <a:cs typeface="+mn-cs"/>
              </a:rPr>
              <a:t>AHL</a:t>
            </a:r>
            <a:r>
              <a:rPr lang="zh-CN" altLang="en-US" sz="1200" kern="1200" smtClean="0">
                <a:solidFill>
                  <a:schemeClr val="tx1"/>
                </a:solidFill>
                <a:effectLst/>
                <a:latin typeface="+mn-lt"/>
                <a:ea typeface="+mn-ea"/>
                <a:cs typeface="+mn-cs"/>
              </a:rPr>
              <a:t>少，细菌增多后，</a:t>
            </a:r>
            <a:r>
              <a:rPr lang="en-US" altLang="zh-CN" sz="1200" kern="1200" smtClean="0">
                <a:solidFill>
                  <a:schemeClr val="tx1"/>
                </a:solidFill>
                <a:effectLst/>
                <a:latin typeface="+mn-lt"/>
                <a:ea typeface="+mn-ea"/>
                <a:cs typeface="+mn-cs"/>
              </a:rPr>
              <a:t>AHL</a:t>
            </a:r>
            <a:r>
              <a:rPr lang="zh-CN" altLang="en-US" sz="1200" kern="1200" smtClean="0">
                <a:solidFill>
                  <a:schemeClr val="tx1"/>
                </a:solidFill>
                <a:effectLst/>
                <a:latin typeface="+mn-lt"/>
                <a:ea typeface="+mn-ea"/>
                <a:cs typeface="+mn-cs"/>
              </a:rPr>
              <a:t>数目超过阈值，</a:t>
            </a:r>
            <a:r>
              <a:rPr lang="en-US" altLang="zh-CN" sz="1200" kern="1200" smtClean="0">
                <a:solidFill>
                  <a:schemeClr val="tx1"/>
                </a:solidFill>
                <a:effectLst/>
                <a:latin typeface="+mn-lt"/>
                <a:ea typeface="+mn-ea"/>
                <a:cs typeface="+mn-cs"/>
              </a:rPr>
              <a:t>AHL</a:t>
            </a:r>
            <a:r>
              <a:rPr lang="zh-CN" altLang="en-US" sz="1200" kern="1200" smtClean="0">
                <a:solidFill>
                  <a:schemeClr val="tx1"/>
                </a:solidFill>
                <a:effectLst/>
                <a:latin typeface="+mn-lt"/>
                <a:ea typeface="+mn-ea"/>
                <a:cs typeface="+mn-cs"/>
              </a:rPr>
              <a:t>可与</a:t>
            </a:r>
            <a:r>
              <a:rPr lang="en-US" altLang="zh-CN" sz="1200" kern="1200" smtClean="0">
                <a:solidFill>
                  <a:schemeClr val="tx1"/>
                </a:solidFill>
                <a:effectLst/>
                <a:latin typeface="+mn-lt"/>
                <a:ea typeface="+mn-ea"/>
                <a:cs typeface="+mn-cs"/>
              </a:rPr>
              <a:t>LuxI</a:t>
            </a:r>
            <a:r>
              <a:rPr lang="zh-CN" altLang="en-US" sz="1200" kern="1200" smtClean="0">
                <a:solidFill>
                  <a:schemeClr val="tx1"/>
                </a:solidFill>
                <a:effectLst/>
                <a:latin typeface="+mn-lt"/>
                <a:ea typeface="+mn-ea"/>
                <a:cs typeface="+mn-cs"/>
              </a:rPr>
              <a:t>启动子结合以生成大量</a:t>
            </a:r>
            <a:r>
              <a:rPr lang="en-US" altLang="zh-CN" sz="1200" kern="1200" smtClean="0">
                <a:solidFill>
                  <a:schemeClr val="tx1"/>
                </a:solidFill>
                <a:effectLst/>
                <a:latin typeface="+mn-lt"/>
                <a:ea typeface="+mn-ea"/>
                <a:cs typeface="+mn-cs"/>
              </a:rPr>
              <a:t>AHL</a:t>
            </a:r>
            <a:r>
              <a:rPr lang="zh-CN" altLang="en-US" sz="1200" kern="1200" smtClean="0">
                <a:solidFill>
                  <a:schemeClr val="tx1"/>
                </a:solidFill>
                <a:effectLst/>
                <a:latin typeface="+mn-lt"/>
                <a:ea typeface="+mn-ea"/>
                <a:cs typeface="+mn-cs"/>
              </a:rPr>
              <a:t>分子、抗肿瘤蛋白、细胞裂解蛋白，同时</a:t>
            </a:r>
            <a:r>
              <a:rPr lang="en-US" altLang="zh-CN" sz="1200" kern="1200" smtClean="0">
                <a:solidFill>
                  <a:schemeClr val="tx1"/>
                </a:solidFill>
                <a:effectLst/>
                <a:latin typeface="+mn-lt"/>
                <a:ea typeface="+mn-ea"/>
                <a:cs typeface="+mn-cs"/>
              </a:rPr>
              <a:t>AHL</a:t>
            </a:r>
            <a:r>
              <a:rPr lang="zh-CN" altLang="en-US" sz="1200" kern="1200" smtClean="0">
                <a:solidFill>
                  <a:schemeClr val="tx1"/>
                </a:solidFill>
                <a:effectLst/>
                <a:latin typeface="+mn-lt"/>
                <a:ea typeface="+mn-ea"/>
                <a:cs typeface="+mn-cs"/>
              </a:rPr>
              <a:t>自由扩散到细胞外与受体</a:t>
            </a:r>
            <a:r>
              <a:rPr lang="en-US" altLang="zh-CN" sz="1200" kern="1200" smtClean="0">
                <a:solidFill>
                  <a:schemeClr val="tx1"/>
                </a:solidFill>
                <a:effectLst/>
                <a:latin typeface="+mn-lt"/>
                <a:ea typeface="+mn-ea"/>
                <a:cs typeface="+mn-cs"/>
              </a:rPr>
              <a:t>LuxR</a:t>
            </a:r>
            <a:r>
              <a:rPr lang="zh-CN" altLang="en-US" sz="1200" kern="1200" smtClean="0">
                <a:solidFill>
                  <a:schemeClr val="tx1"/>
                </a:solidFill>
                <a:effectLst/>
                <a:latin typeface="+mn-lt"/>
                <a:ea typeface="+mn-ea"/>
                <a:cs typeface="+mn-cs"/>
              </a:rPr>
              <a:t>结合激活细菌群体发生转录和裂解，最后剩余的少量细胞开启下一个裂解循环。</a:t>
            </a:r>
            <a:endParaRPr lang="en-US" altLang="zh-CN" sz="1200" kern="1200" smtClean="0">
              <a:solidFill>
                <a:schemeClr val="tx1"/>
              </a:solidFill>
              <a:effectLst/>
              <a:latin typeface="+mn-lt"/>
              <a:ea typeface="+mn-ea"/>
              <a:cs typeface="+mn-cs"/>
            </a:endParaRPr>
          </a:p>
          <a:p>
            <a:r>
              <a:rPr lang="zh-CN" altLang="en-US" sz="1200" kern="1200" smtClean="0">
                <a:solidFill>
                  <a:schemeClr val="tx1"/>
                </a:solidFill>
                <a:effectLst/>
                <a:latin typeface="+mn-lt"/>
                <a:ea typeface="+mn-ea"/>
                <a:cs typeface="+mn-cs"/>
              </a:rPr>
              <a:t>使用口腔饲喂细菌（红色），或使用注射器注射化学药物（蓝色）配合使用时（绿色），发现小鼠的生存率大大提高</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22</a:t>
            </a:fld>
            <a:endParaRPr lang="zh-CN" altLang="en-US"/>
          </a:p>
        </p:txBody>
      </p:sp>
    </p:spTree>
    <p:extLst>
      <p:ext uri="{BB962C8B-B14F-4D97-AF65-F5344CB8AC3E}">
        <p14:creationId xmlns:p14="http://schemas.microsoft.com/office/powerpoint/2010/main" val="2778028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smtClean="0">
                <a:solidFill>
                  <a:schemeClr val="tx1"/>
                </a:solidFill>
                <a:latin typeface="+mn-lt"/>
                <a:ea typeface="+mn-ea"/>
                <a:cs typeface="+mn-cs"/>
              </a:rPr>
              <a:t>细胞利用有限的资源完成营养物质摄取、能量代谢、</a:t>
            </a:r>
            <a:r>
              <a:rPr lang="en-US" altLang="zh-CN" sz="1200" b="0" i="0" u="none" strike="noStrike" kern="1200" baseline="0" smtClean="0">
                <a:solidFill>
                  <a:schemeClr val="tx1"/>
                </a:solidFill>
                <a:latin typeface="+mn-lt"/>
                <a:ea typeface="+mn-ea"/>
                <a:cs typeface="+mn-cs"/>
              </a:rPr>
              <a:t>DNA </a:t>
            </a:r>
            <a:r>
              <a:rPr lang="zh-CN" altLang="en-US" sz="1200" b="0" i="0" u="none" strike="noStrike" kern="1200" baseline="0" smtClean="0">
                <a:solidFill>
                  <a:schemeClr val="tx1"/>
                </a:solidFill>
                <a:latin typeface="+mn-lt"/>
                <a:ea typeface="+mn-ea"/>
                <a:cs typeface="+mn-cs"/>
              </a:rPr>
              <a:t>复制、细胞分裂等诸多生理过程。为了优化自身的生长，细胞需要根据环境平衡分配这些资源。当人工基因线路的加入打破了这种平衡，就可能引发细胞生长压力（</a:t>
            </a:r>
            <a:r>
              <a:rPr lang="en-US" altLang="zh-CN" sz="1200" b="0" i="0" u="none" strike="noStrike" kern="1200" baseline="0" smtClean="0">
                <a:solidFill>
                  <a:schemeClr val="tx1"/>
                </a:solidFill>
                <a:latin typeface="+mn-lt"/>
                <a:ea typeface="+mn-ea"/>
                <a:cs typeface="+mn-cs"/>
              </a:rPr>
              <a:t>burden</a:t>
            </a:r>
            <a:r>
              <a:rPr lang="zh-CN" altLang="en-US" sz="1200" b="0" i="0" u="none" strike="noStrike" kern="1200" baseline="0" smtClean="0">
                <a:solidFill>
                  <a:schemeClr val="tx1"/>
                </a:solidFill>
                <a:latin typeface="+mn-lt"/>
                <a:ea typeface="+mn-ea"/>
                <a:cs typeface="+mn-cs"/>
              </a:rPr>
              <a:t>），影响细胞的正常生长。细胞的生长压力主要表现在两个方面：① 人工基因线路在蛋白表达过程中占用了底盘细胞的 </a:t>
            </a:r>
            <a:r>
              <a:rPr lang="en-US" altLang="zh-CN" sz="1200" b="0" i="0" u="none" strike="noStrike" kern="1200" baseline="0" smtClean="0">
                <a:solidFill>
                  <a:schemeClr val="tx1"/>
                </a:solidFill>
                <a:latin typeface="+mn-lt"/>
                <a:ea typeface="+mn-ea"/>
                <a:cs typeface="+mn-cs"/>
              </a:rPr>
              <a:t>RNA </a:t>
            </a:r>
            <a:r>
              <a:rPr lang="zh-CN" altLang="en-US" sz="1200" b="0" i="0" u="none" strike="noStrike" kern="1200" baseline="0" smtClean="0">
                <a:solidFill>
                  <a:schemeClr val="tx1"/>
                </a:solidFill>
                <a:latin typeface="+mn-lt"/>
                <a:ea typeface="+mn-ea"/>
                <a:cs typeface="+mn-cs"/>
              </a:rPr>
              <a:t>聚合酶和核糖体，以及相关的辅酶、能量等资源。② 过量表达蛋白还可能引起细胞的应激反应，激活一些细胞应激途径如 </a:t>
            </a:r>
            <a:r>
              <a:rPr lang="en-US" altLang="zh-CN" sz="1200" b="0" i="0" u="none" strike="noStrike" kern="1200" baseline="0" err="1" smtClean="0">
                <a:solidFill>
                  <a:schemeClr val="tx1"/>
                </a:solidFill>
                <a:latin typeface="+mn-lt"/>
                <a:ea typeface="+mn-ea"/>
                <a:cs typeface="+mn-cs"/>
              </a:rPr>
              <a:t>ppGpp</a:t>
            </a:r>
            <a:r>
              <a:rPr lang="en-US" altLang="zh-CN" sz="1200" b="0" i="0" u="none" strike="noStrike" kern="1200" baseline="0" smtClean="0">
                <a:solidFill>
                  <a:schemeClr val="tx1"/>
                </a:solidFill>
                <a:latin typeface="+mn-lt"/>
                <a:ea typeface="+mn-ea"/>
                <a:cs typeface="+mn-cs"/>
              </a:rPr>
              <a:t> </a:t>
            </a:r>
            <a:r>
              <a:rPr lang="zh-CN" altLang="en-US" sz="1200" b="0" i="0" u="none" strike="noStrike" kern="1200" baseline="0" smtClean="0">
                <a:solidFill>
                  <a:schemeClr val="tx1"/>
                </a:solidFill>
                <a:latin typeface="+mn-lt"/>
                <a:ea typeface="+mn-ea"/>
                <a:cs typeface="+mn-cs"/>
              </a:rPr>
              <a:t>等。除了生长压力，人工基因线路还可能带来细胞毒性（</a:t>
            </a:r>
            <a:r>
              <a:rPr lang="en-US" altLang="zh-CN" sz="1200" b="0" i="0" u="none" strike="noStrike" kern="1200" baseline="0" smtClean="0">
                <a:solidFill>
                  <a:schemeClr val="tx1"/>
                </a:solidFill>
                <a:latin typeface="+mn-lt"/>
                <a:ea typeface="+mn-ea"/>
                <a:cs typeface="+mn-cs"/>
              </a:rPr>
              <a:t>toxicity</a:t>
            </a:r>
            <a:r>
              <a:rPr lang="zh-CN" altLang="en-US" sz="1200" b="0" i="0" u="none" strike="noStrike" kern="1200" baseline="0" smtClean="0">
                <a:solidFill>
                  <a:schemeClr val="tx1"/>
                </a:solidFill>
                <a:latin typeface="+mn-lt"/>
                <a:ea typeface="+mn-ea"/>
                <a:cs typeface="+mn-cs"/>
              </a:rPr>
              <a:t>）。与生长压力不同，细胞毒性产生的原因是人工基因线路调控过程中的脱靶效应对底盘细胞的正常生理活动产生的干扰，而非由于对细胞内基础资源的占用。</a:t>
            </a:r>
            <a:endParaRPr lang="en-US" altLang="zh-CN" sz="1200" b="0" i="0" u="none" strike="noStrike" kern="1200" baseline="0" smtClean="0">
              <a:solidFill>
                <a:schemeClr val="tx1"/>
              </a:solidFill>
              <a:latin typeface="+mn-lt"/>
              <a:ea typeface="+mn-ea"/>
              <a:cs typeface="+mn-cs"/>
            </a:endParaRPr>
          </a:p>
          <a:p>
            <a:endParaRPr lang="en-US" altLang="zh-CN" sz="1200" b="0" i="0" u="none" strike="noStrike" kern="1200" baseline="0" smtClean="0">
              <a:solidFill>
                <a:schemeClr val="tx1"/>
              </a:solidFill>
              <a:latin typeface="+mn-lt"/>
              <a:ea typeface="+mn-ea"/>
              <a:cs typeface="+mn-cs"/>
            </a:endParaRPr>
          </a:p>
          <a:p>
            <a:r>
              <a:rPr lang="zh-CN" altLang="en-US" sz="1200" b="0" i="0" u="none" strike="noStrike" kern="1200" baseline="0" smtClean="0">
                <a:solidFill>
                  <a:schemeClr val="tx1"/>
                </a:solidFill>
                <a:latin typeface="+mn-lt"/>
                <a:ea typeface="+mn-ea"/>
                <a:cs typeface="+mn-cs"/>
              </a:rPr>
              <a:t>因此，如果培养过程中某种突变体为其所在的细胞带来了生长优势，就会很快占据群落的主体，使人工基因线路在群体层次上失效。</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23</a:t>
            </a:fld>
            <a:endParaRPr lang="zh-CN" altLang="en-US"/>
          </a:p>
        </p:txBody>
      </p:sp>
    </p:spTree>
    <p:extLst>
      <p:ext uri="{BB962C8B-B14F-4D97-AF65-F5344CB8AC3E}">
        <p14:creationId xmlns:p14="http://schemas.microsoft.com/office/powerpoint/2010/main" val="363191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smtClean="0">
                <a:solidFill>
                  <a:schemeClr val="tx1"/>
                </a:solidFill>
                <a:latin typeface="+mn-lt"/>
                <a:ea typeface="+mn-ea"/>
                <a:cs typeface="+mn-cs"/>
              </a:rPr>
              <a:t>在 </a:t>
            </a:r>
            <a:r>
              <a:rPr lang="en-US" altLang="zh-CN" sz="1200" b="0" i="0" u="none" strike="noStrike" kern="1200" baseline="0" smtClean="0">
                <a:solidFill>
                  <a:schemeClr val="tx1"/>
                </a:solidFill>
                <a:latin typeface="+mn-lt"/>
                <a:ea typeface="+mn-ea"/>
                <a:cs typeface="+mn-cs"/>
              </a:rPr>
              <a:t>2016 </a:t>
            </a:r>
            <a:r>
              <a:rPr lang="zh-CN" altLang="en-US" sz="1200" b="0" i="0" u="none" strike="noStrike" kern="1200" baseline="0" smtClean="0">
                <a:solidFill>
                  <a:schemeClr val="tx1"/>
                </a:solidFill>
                <a:latin typeface="+mn-lt"/>
                <a:ea typeface="+mn-ea"/>
                <a:cs typeface="+mn-cs"/>
              </a:rPr>
              <a:t>年，</a:t>
            </a:r>
            <a:r>
              <a:rPr lang="en-US" altLang="zh-CN" sz="1200" b="0" i="0" u="none" strike="noStrike" kern="1200" baseline="0" smtClean="0">
                <a:solidFill>
                  <a:schemeClr val="tx1"/>
                </a:solidFill>
                <a:latin typeface="+mn-lt"/>
                <a:ea typeface="+mn-ea"/>
                <a:cs typeface="+mn-cs"/>
              </a:rPr>
              <a:t>Voigt </a:t>
            </a:r>
            <a:r>
              <a:rPr lang="zh-CN" altLang="en-US" sz="1200" b="0" i="0" u="none" strike="noStrike" kern="1200" baseline="0" smtClean="0">
                <a:solidFill>
                  <a:schemeClr val="tx1"/>
                </a:solidFill>
                <a:latin typeface="+mn-lt"/>
                <a:ea typeface="+mn-ea"/>
                <a:cs typeface="+mn-cs"/>
              </a:rPr>
              <a:t>课题组开发出了一种能用于自动设计组合型复杂人工基因线路的计算机程序“</a:t>
            </a:r>
            <a:r>
              <a:rPr lang="en-US" altLang="zh-CN" sz="1200" b="0" i="0" u="none" strike="noStrike" kern="1200" baseline="0" smtClean="0">
                <a:solidFill>
                  <a:schemeClr val="tx1"/>
                </a:solidFill>
                <a:latin typeface="+mn-lt"/>
                <a:ea typeface="+mn-ea"/>
                <a:cs typeface="+mn-cs"/>
              </a:rPr>
              <a:t>Cello</a:t>
            </a:r>
            <a:r>
              <a:rPr lang="zh-CN" altLang="en-US" sz="1200" b="0" i="0" u="none" strike="noStrike" kern="1200" baseline="0" smtClean="0">
                <a:solidFill>
                  <a:schemeClr val="tx1"/>
                </a:solidFill>
                <a:latin typeface="+mn-lt"/>
                <a:ea typeface="+mn-ea"/>
                <a:cs typeface="+mn-cs"/>
              </a:rPr>
              <a:t>”（意为 “</a:t>
            </a:r>
            <a:r>
              <a:rPr lang="en-US" altLang="zh-CN" sz="1200" b="0" i="0" u="none" strike="noStrike" kern="1200" baseline="0" smtClean="0">
                <a:solidFill>
                  <a:schemeClr val="tx1"/>
                </a:solidFill>
                <a:latin typeface="+mn-lt"/>
                <a:ea typeface="+mn-ea"/>
                <a:cs typeface="+mn-cs"/>
              </a:rPr>
              <a:t>cellular logic”</a:t>
            </a:r>
            <a:r>
              <a:rPr lang="zh-CN" altLang="en-US" sz="1200" b="0" i="0" u="none" strike="noStrike" kern="1200" baseline="0" smtClean="0">
                <a:solidFill>
                  <a:schemeClr val="tx1"/>
                </a:solidFill>
                <a:latin typeface="+mn-lt"/>
                <a:ea typeface="+mn-ea"/>
                <a:cs typeface="+mn-cs"/>
              </a:rPr>
              <a:t>），能根据用户需求自动化地给出可执行布尔逻辑运算的基因线路设计，实现类似于电子工程领域电路设计软件的功能该程序整合了大量转录调控元件的表征数据，生物元件组装的经验，已知元件的生物学限制条件，以及逻辑线路的自动编译工具等。用户选择输入信号、输出信号、宿主细胞等信息后，程序会从标准化生物元件的表征数据库中挑选合适元件，从动力学区间、生物毒性等问题出发进行模拟和优化，输出线路的 </a:t>
            </a:r>
            <a:r>
              <a:rPr lang="en-US" altLang="zh-CN" sz="1200" b="0" i="0" u="none" strike="noStrike" kern="1200" baseline="0" smtClean="0">
                <a:solidFill>
                  <a:schemeClr val="tx1"/>
                </a:solidFill>
                <a:latin typeface="+mn-lt"/>
                <a:ea typeface="+mn-ea"/>
                <a:cs typeface="+mn-cs"/>
              </a:rPr>
              <a:t>DNA </a:t>
            </a:r>
            <a:r>
              <a:rPr lang="zh-CN" altLang="en-US" sz="1200" b="0" i="0" u="none" strike="noStrike" kern="1200" baseline="0" smtClean="0">
                <a:solidFill>
                  <a:schemeClr val="tx1"/>
                </a:solidFill>
                <a:latin typeface="+mn-lt"/>
                <a:ea typeface="+mn-ea"/>
                <a:cs typeface="+mn-cs"/>
              </a:rPr>
              <a:t>序列和定量预测结</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24</a:t>
            </a:fld>
            <a:endParaRPr lang="zh-CN" altLang="en-US"/>
          </a:p>
        </p:txBody>
      </p:sp>
    </p:spTree>
    <p:extLst>
      <p:ext uri="{BB962C8B-B14F-4D97-AF65-F5344CB8AC3E}">
        <p14:creationId xmlns:p14="http://schemas.microsoft.com/office/powerpoint/2010/main" val="2288753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使用</a:t>
            </a:r>
            <a:r>
              <a:rPr lang="en-US" altLang="zh-CN" smtClean="0"/>
              <a:t>Cello</a:t>
            </a:r>
            <a:r>
              <a:rPr lang="zh-CN" altLang="en-US" smtClean="0"/>
              <a:t>进行遗传编程。用户在代码中指定所需的电路功能，并将其转换为</a:t>
            </a:r>
            <a:r>
              <a:rPr lang="en-US" altLang="zh-CN" smtClean="0"/>
              <a:t>DNA</a:t>
            </a:r>
            <a:r>
              <a:rPr lang="zh-CN" altLang="en-US" smtClean="0"/>
              <a:t>序列。而后我们将物种的表型、环境、遗传学限制等参数输入软件，进而由软件构建了逻辑门和遗传回路；红色和蓝色曲线代表预测细胞群体的输出状态，固体黑色分布是实验流式细胞仪数据。输出显示所有传感器状态的组合；正负号。</a:t>
            </a:r>
            <a:r>
              <a:rPr lang="en-US" altLang="zh-CN" smtClean="0"/>
              <a:t>s</a:t>
            </a:r>
            <a:r>
              <a:rPr lang="zh-CN" altLang="en-US" smtClean="0"/>
              <a:t>表示输入信号的存在与否。</a:t>
            </a:r>
            <a:r>
              <a:rPr lang="en-US" altLang="zh-CN" smtClean="0"/>
              <a:t>RBS</a:t>
            </a:r>
            <a:r>
              <a:rPr lang="zh-CN" altLang="en-US" smtClean="0"/>
              <a:t>，核糖体结合位点；</a:t>
            </a:r>
            <a:r>
              <a:rPr lang="en-US" altLang="zh-CN" smtClean="0"/>
              <a:t>RPU</a:t>
            </a:r>
            <a:r>
              <a:rPr lang="zh-CN" altLang="en-US" smtClean="0"/>
              <a:t>，相对启动子单位；</a:t>
            </a:r>
            <a:r>
              <a:rPr lang="en-US" altLang="zh-CN" smtClean="0"/>
              <a:t>YFP</a:t>
            </a:r>
            <a:r>
              <a:rPr lang="zh-CN" altLang="en-US" smtClean="0"/>
              <a:t>，黄色荧光蛋白。</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25</a:t>
            </a:fld>
            <a:endParaRPr lang="zh-CN" altLang="en-US"/>
          </a:p>
        </p:txBody>
      </p:sp>
    </p:spTree>
    <p:extLst>
      <p:ext uri="{BB962C8B-B14F-4D97-AF65-F5344CB8AC3E}">
        <p14:creationId xmlns:p14="http://schemas.microsoft.com/office/powerpoint/2010/main" val="72754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生物系统是生物大分子通过相互作用组装成了生物化学反应网络，进而组装成了代谢合成通路，进而组装成了细胞、组织以及更高级的结构。</a:t>
            </a:r>
            <a:endParaRPr lang="en-US" altLang="zh-CN" sz="1200" kern="1200" smtClean="0">
              <a:solidFill>
                <a:schemeClr val="tx1"/>
              </a:solidFill>
              <a:effectLst/>
              <a:latin typeface="+mn-lt"/>
              <a:ea typeface="+mn-ea"/>
              <a:cs typeface="+mn-cs"/>
            </a:endParaRPr>
          </a:p>
          <a:p>
            <a:r>
              <a:rPr lang="zh-CN" altLang="en-US" sz="1200" kern="1200" smtClean="0">
                <a:solidFill>
                  <a:schemeClr val="tx1"/>
                </a:solidFill>
                <a:effectLst/>
                <a:latin typeface="+mn-lt"/>
                <a:ea typeface="+mn-ea"/>
                <a:cs typeface="+mn-cs"/>
              </a:rPr>
              <a:t>合成生物学里，生物系统是</a:t>
            </a:r>
            <a:r>
              <a:rPr lang="en-US" altLang="zh-CN" sz="1200" kern="1200" smtClean="0">
                <a:solidFill>
                  <a:schemeClr val="tx1"/>
                </a:solidFill>
                <a:effectLst/>
                <a:latin typeface="+mn-lt"/>
                <a:ea typeface="+mn-ea"/>
                <a:cs typeface="+mn-cs"/>
              </a:rPr>
              <a:t>DNA</a:t>
            </a:r>
            <a:r>
              <a:rPr lang="zh-CN" altLang="en-US" sz="1200" kern="1200" smtClean="0">
                <a:solidFill>
                  <a:schemeClr val="tx1"/>
                </a:solidFill>
                <a:effectLst/>
                <a:latin typeface="+mn-lt"/>
                <a:ea typeface="+mn-ea"/>
                <a:cs typeface="+mn-cs"/>
              </a:rPr>
              <a:t>以元件、器件、线路、系统的形式组织起来的自下而上地工程系统。合成生物学不重视针对某种机制的细致研究，而是关注基因线路整体的优化，进而更好地设计遗传线路，进而解决问题。</a:t>
            </a:r>
            <a:endParaRPr lang="en-US" altLang="zh-CN" sz="1200" kern="1200" smtClean="0">
              <a:solidFill>
                <a:schemeClr val="tx1"/>
              </a:solidFill>
              <a:effectLst/>
              <a:latin typeface="+mn-lt"/>
              <a:ea typeface="+mn-ea"/>
              <a:cs typeface="+mn-cs"/>
            </a:endParaRPr>
          </a:p>
          <a:p>
            <a:r>
              <a:rPr lang="zh-CN" altLang="en-US" sz="1200" kern="1200" smtClean="0">
                <a:solidFill>
                  <a:schemeClr val="tx1"/>
                </a:solidFill>
                <a:effectLst/>
                <a:latin typeface="+mn-lt"/>
                <a:ea typeface="+mn-ea"/>
                <a:cs typeface="+mn-cs"/>
              </a:rPr>
              <a:t>元件：具有最基本生物学功能的</a:t>
            </a:r>
            <a:r>
              <a:rPr lang="en-US" altLang="zh-CN" sz="1200" kern="1200" smtClean="0">
                <a:solidFill>
                  <a:schemeClr val="tx1"/>
                </a:solidFill>
                <a:effectLst/>
                <a:latin typeface="+mn-lt"/>
                <a:ea typeface="+mn-ea"/>
                <a:cs typeface="+mn-cs"/>
              </a:rPr>
              <a:t>DNA</a:t>
            </a:r>
            <a:r>
              <a:rPr lang="zh-CN" altLang="en-US" sz="1200" kern="1200" smtClean="0">
                <a:solidFill>
                  <a:schemeClr val="tx1"/>
                </a:solidFill>
                <a:effectLst/>
                <a:latin typeface="+mn-lt"/>
                <a:ea typeface="+mn-ea"/>
                <a:cs typeface="+mn-cs"/>
              </a:rPr>
              <a:t>短片段，必须和其它元件兼容。</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6</a:t>
            </a:fld>
            <a:endParaRPr lang="zh-CN" altLang="en-US"/>
          </a:p>
        </p:txBody>
      </p:sp>
    </p:spTree>
    <p:extLst>
      <p:ext uri="{BB962C8B-B14F-4D97-AF65-F5344CB8AC3E}">
        <p14:creationId xmlns:p14="http://schemas.microsoft.com/office/powerpoint/2010/main" val="4036239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作为工程工具使用的协议、部件和生物实体应该首先进行优化，以促进自动化的高通量操作。软件系统编排自动化过程，并协助设计和数据处理。硬件系统执行构建和测试任务。通过设计</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构建</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测试的迭代，学习算法可以潜在地集成在一起，帮助扩展对人类认知之外的生物系统的理解。</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26</a:t>
            </a:fld>
            <a:endParaRPr lang="zh-CN" altLang="en-US"/>
          </a:p>
        </p:txBody>
      </p:sp>
    </p:spTree>
    <p:extLst>
      <p:ext uri="{BB962C8B-B14F-4D97-AF65-F5344CB8AC3E}">
        <p14:creationId xmlns:p14="http://schemas.microsoft.com/office/powerpoint/2010/main" val="2223445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合成生物学的关键特点的关系如上图。</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27</a:t>
            </a:fld>
            <a:endParaRPr lang="zh-CN" altLang="en-US"/>
          </a:p>
        </p:txBody>
      </p:sp>
    </p:spTree>
    <p:extLst>
      <p:ext uri="{BB962C8B-B14F-4D97-AF65-F5344CB8AC3E}">
        <p14:creationId xmlns:p14="http://schemas.microsoft.com/office/powerpoint/2010/main" val="4076105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28</a:t>
            </a:fld>
            <a:endParaRPr lang="zh-CN" altLang="en-US"/>
          </a:p>
        </p:txBody>
      </p:sp>
    </p:spTree>
    <p:extLst>
      <p:ext uri="{BB962C8B-B14F-4D97-AF65-F5344CB8AC3E}">
        <p14:creationId xmlns:p14="http://schemas.microsoft.com/office/powerpoint/2010/main" val="7400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8</a:t>
            </a:fld>
            <a:endParaRPr lang="zh-CN" altLang="en-US"/>
          </a:p>
        </p:txBody>
      </p:sp>
    </p:spTree>
    <p:extLst>
      <p:ext uri="{BB962C8B-B14F-4D97-AF65-F5344CB8AC3E}">
        <p14:creationId xmlns:p14="http://schemas.microsoft.com/office/powerpoint/2010/main" val="1774304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将</a:t>
            </a:r>
            <a:r>
              <a:rPr lang="en-US" altLang="zh-CN" smtClean="0"/>
              <a:t>3</a:t>
            </a:r>
            <a:r>
              <a:rPr lang="zh-CN" altLang="en-US" smtClean="0"/>
              <a:t>种阻遏蛋白引入左侧质粒，其中一种蛋白可以阻遏另一种质粒的</a:t>
            </a:r>
            <a:r>
              <a:rPr lang="en-US" altLang="zh-CN" smtClean="0"/>
              <a:t>GFP</a:t>
            </a:r>
            <a:r>
              <a:rPr lang="zh-CN" altLang="en-US" smtClean="0"/>
              <a:t>的产生，我们发现</a:t>
            </a:r>
            <a:r>
              <a:rPr lang="en-US" altLang="zh-CN" smtClean="0"/>
              <a:t>GFP</a:t>
            </a:r>
            <a:r>
              <a:rPr lang="zh-CN" altLang="en-US" smtClean="0"/>
              <a:t>以固定的周期震荡，而且这种震荡周期比细胞的分裂周期</a:t>
            </a:r>
            <a:endParaRPr lang="en-US" altLang="zh-CN" smtClean="0"/>
          </a:p>
          <a:p>
            <a:r>
              <a:rPr lang="zh-CN" altLang="en-US" smtClean="0"/>
              <a:t>长，说明构建的震荡可以传递给子代。</a:t>
            </a:r>
            <a:endParaRPr lang="en-US" altLang="zh-CN" smtClean="0"/>
          </a:p>
          <a:p>
            <a:r>
              <a:rPr lang="en-US" altLang="zh-CN" smtClean="0"/>
              <a:t>m</a:t>
            </a:r>
            <a:r>
              <a:rPr lang="zh-CN" altLang="en-US" smtClean="0"/>
              <a:t>：阻遏蛋白</a:t>
            </a:r>
            <a:r>
              <a:rPr lang="en-US" altLang="zh-CN" smtClean="0"/>
              <a:t>RNA</a:t>
            </a:r>
            <a:r>
              <a:rPr lang="zh-CN" altLang="en-US" smtClean="0"/>
              <a:t>的浓度</a:t>
            </a:r>
            <a:endParaRPr lang="en-US" altLang="zh-CN" smtClean="0"/>
          </a:p>
          <a:p>
            <a:r>
              <a:rPr lang="en-US" altLang="zh-CN" smtClean="0"/>
              <a:t>p</a:t>
            </a:r>
            <a:r>
              <a:rPr lang="zh-CN" altLang="en-US" smtClean="0"/>
              <a:t>：阻遏蛋白的浓度</a:t>
            </a:r>
            <a:endParaRPr lang="en-US" altLang="zh-CN" smtClean="0"/>
          </a:p>
          <a:p>
            <a:r>
              <a:rPr lang="en-US" altLang="zh-CN" smtClean="0"/>
              <a:t>α0</a:t>
            </a:r>
            <a:r>
              <a:rPr lang="zh-CN" altLang="en-US" smtClean="0"/>
              <a:t>：在阻遏蛋白浓度最高时的，启动子本底表达强度</a:t>
            </a:r>
            <a:endParaRPr lang="en-US" altLang="zh-CN" smtClean="0"/>
          </a:p>
          <a:p>
            <a:r>
              <a:rPr lang="en-US" altLang="zh-CN" smtClean="0"/>
              <a:t>α</a:t>
            </a:r>
            <a:r>
              <a:rPr lang="zh-CN" altLang="en-US" smtClean="0"/>
              <a:t>：没有阻遏蛋白时的，启动子的表达强度</a:t>
            </a:r>
            <a:endParaRPr lang="en-US" altLang="zh-CN" smtClean="0"/>
          </a:p>
          <a:p>
            <a:r>
              <a:rPr lang="en-US" altLang="zh-CN" smtClean="0"/>
              <a:t>β</a:t>
            </a:r>
            <a:r>
              <a:rPr lang="zh-CN" altLang="en-US" smtClean="0"/>
              <a:t>：蛋白质裂解速度和</a:t>
            </a:r>
            <a:r>
              <a:rPr lang="en-US" altLang="zh-CN" smtClean="0"/>
              <a:t>mRNA</a:t>
            </a:r>
            <a:r>
              <a:rPr lang="zh-CN" altLang="en-US" smtClean="0"/>
              <a:t>裂解速度的比值</a:t>
            </a:r>
            <a:endParaRPr lang="en-US" altLang="zh-CN" smtClean="0"/>
          </a:p>
          <a:p>
            <a:r>
              <a:rPr lang="en-US" altLang="zh-CN" smtClean="0"/>
              <a:t>n</a:t>
            </a:r>
            <a:r>
              <a:rPr lang="zh-CN" altLang="en-US" smtClean="0"/>
              <a:t>：希尔系数</a:t>
            </a:r>
            <a:endParaRPr lang="en-US" altLang="zh-CN" smtClean="0"/>
          </a:p>
        </p:txBody>
      </p:sp>
      <p:sp>
        <p:nvSpPr>
          <p:cNvPr id="4" name="灯片编号占位符 3"/>
          <p:cNvSpPr>
            <a:spLocks noGrp="1"/>
          </p:cNvSpPr>
          <p:nvPr>
            <p:ph type="sldNum" sz="quarter" idx="10"/>
          </p:nvPr>
        </p:nvSpPr>
        <p:spPr/>
        <p:txBody>
          <a:bodyPr/>
          <a:lstStyle/>
          <a:p>
            <a:fld id="{04D5C4B9-C35B-4F22-A182-95C49F42A5BA}" type="slidenum">
              <a:rPr lang="zh-CN" altLang="en-US" smtClean="0"/>
              <a:t>10</a:t>
            </a:fld>
            <a:endParaRPr lang="zh-CN" altLang="en-US"/>
          </a:p>
        </p:txBody>
      </p:sp>
    </p:spTree>
    <p:extLst>
      <p:ext uri="{BB962C8B-B14F-4D97-AF65-F5344CB8AC3E}">
        <p14:creationId xmlns:p14="http://schemas.microsoft.com/office/powerpoint/2010/main" val="1701075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Predictability</a:t>
            </a:r>
            <a:r>
              <a:rPr lang="zh-CN" altLang="en-US" smtClean="0"/>
              <a:t>≈</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11</a:t>
            </a:fld>
            <a:endParaRPr lang="zh-CN" altLang="en-US"/>
          </a:p>
        </p:txBody>
      </p:sp>
    </p:spTree>
    <p:extLst>
      <p:ext uri="{BB962C8B-B14F-4D97-AF65-F5344CB8AC3E}">
        <p14:creationId xmlns:p14="http://schemas.microsoft.com/office/powerpoint/2010/main" val="377446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12</a:t>
            </a:fld>
            <a:endParaRPr lang="zh-CN" altLang="en-US"/>
          </a:p>
        </p:txBody>
      </p:sp>
    </p:spTree>
    <p:extLst>
      <p:ext uri="{BB962C8B-B14F-4D97-AF65-F5344CB8AC3E}">
        <p14:creationId xmlns:p14="http://schemas.microsoft.com/office/powerpoint/2010/main" val="4076105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标准化：元件经过遗传改造和实验检验，实现标准化的动力学参数模拟，标准化的载体和酶切位点，标准化的描述文件和分类方法，保证生物元件导入新的生物中的功能可以定量预测。</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生物积块标准化生物元件（</a:t>
            </a:r>
            <a:r>
              <a:rPr lang="en-US" altLang="zh-CN" err="1" smtClean="0"/>
              <a:t>BioBrick</a:t>
            </a:r>
            <a:r>
              <a:rPr lang="en-US" altLang="zh-CN" smtClean="0"/>
              <a:t> standard biological parts</a:t>
            </a:r>
            <a:r>
              <a:rPr lang="zh-CN" altLang="en-US" smtClean="0"/>
              <a:t>）：一段</a:t>
            </a:r>
            <a:r>
              <a:rPr lang="en-US" altLang="zh-CN" smtClean="0"/>
              <a:t>DNA</a:t>
            </a:r>
            <a:r>
              <a:rPr lang="zh-CN" altLang="en-US" smtClean="0"/>
              <a:t>，有确切功能的并且符合统一的</a:t>
            </a:r>
            <a:r>
              <a:rPr lang="en-US" altLang="zh-CN" err="1" smtClean="0"/>
              <a:t>BioBrick</a:t>
            </a:r>
            <a:r>
              <a:rPr lang="zh-CN" altLang="en-US" smtClean="0"/>
              <a:t>标准，如启动子。</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a:t>
            </a:r>
            <a:r>
              <a:rPr lang="en-US" altLang="zh-CN" smtClean="0"/>
              <a:t>https://jbioleng.biomedcentral.com/articles/10.1186/1754-1611-2-5</a:t>
            </a:r>
            <a:r>
              <a:rPr lang="zh-CN" altLang="en-US" smtClean="0"/>
              <a:t>）</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mtClean="0"/>
          </a:p>
          <a:p>
            <a:endParaRPr lang="zh-CN" altLang="en-US" smtClean="0"/>
          </a:p>
          <a:p>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13</a:t>
            </a:fld>
            <a:endParaRPr lang="zh-CN" altLang="en-US"/>
          </a:p>
        </p:txBody>
      </p:sp>
    </p:spTree>
    <p:extLst>
      <p:ext uri="{BB962C8B-B14F-4D97-AF65-F5344CB8AC3E}">
        <p14:creationId xmlns:p14="http://schemas.microsoft.com/office/powerpoint/2010/main" val="2643976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将</a:t>
            </a:r>
            <a:r>
              <a:rPr lang="en-US" altLang="zh-CN" smtClean="0"/>
              <a:t>GFP</a:t>
            </a:r>
            <a:r>
              <a:rPr lang="zh-CN" altLang="en-US" smtClean="0"/>
              <a:t>和启动子串联，检测启动子在不同浓度树胶醛糖诱导下的表达强度。合成生物学的元件库会使用流式细胞仪等方式定量刻画生物学元件的特征。</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14</a:t>
            </a:fld>
            <a:endParaRPr lang="zh-CN" altLang="en-US"/>
          </a:p>
        </p:txBody>
      </p:sp>
    </p:spTree>
    <p:extLst>
      <p:ext uri="{BB962C8B-B14F-4D97-AF65-F5344CB8AC3E}">
        <p14:creationId xmlns:p14="http://schemas.microsoft.com/office/powerpoint/2010/main" val="228399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为了构建可预测的遗传回路并且实现计算机的自动化，合成生物学使用一系列标准化的语言和符号对生物回路进行描述。</a:t>
            </a:r>
            <a:endParaRPr lang="zh-CN" altLang="en-US"/>
          </a:p>
        </p:txBody>
      </p:sp>
      <p:sp>
        <p:nvSpPr>
          <p:cNvPr id="4" name="灯片编号占位符 3"/>
          <p:cNvSpPr>
            <a:spLocks noGrp="1"/>
          </p:cNvSpPr>
          <p:nvPr>
            <p:ph type="sldNum" sz="quarter" idx="10"/>
          </p:nvPr>
        </p:nvSpPr>
        <p:spPr/>
        <p:txBody>
          <a:bodyPr/>
          <a:lstStyle/>
          <a:p>
            <a:fld id="{04D5C4B9-C35B-4F22-A182-95C49F42A5BA}" type="slidenum">
              <a:rPr lang="zh-CN" altLang="en-US" smtClean="0"/>
              <a:t>15</a:t>
            </a:fld>
            <a:endParaRPr lang="zh-CN" altLang="en-US"/>
          </a:p>
        </p:txBody>
      </p:sp>
    </p:spTree>
    <p:extLst>
      <p:ext uri="{BB962C8B-B14F-4D97-AF65-F5344CB8AC3E}">
        <p14:creationId xmlns:p14="http://schemas.microsoft.com/office/powerpoint/2010/main" val="228399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780108"/>
          </a:xfrm>
        </p:spPr>
        <p:txBody>
          <a:bodyPr anchor="b">
            <a:normAutofit/>
          </a:bodyPr>
          <a:lstStyle>
            <a:lvl1pPr>
              <a:defRPr sz="4400" b="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988840"/>
            <a:ext cx="7408333" cy="4392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2019/9/8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2019/9/8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1"/>
            <a:ext cx="8695944" cy="88723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userDrawn="1"/>
        </p:nvGrpSpPr>
        <p:grpSpPr bwMode="hidden">
          <a:xfrm>
            <a:off x="211665" y="714191"/>
            <a:ext cx="8723376" cy="664937"/>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2019/9/8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2019/9/8</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67832" y="2020822"/>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32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8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8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onlinelibrary.wiley.com/doi/10.1002/bit.26190/ful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hyperlink" Target="http://syntheticbiology.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600" smtClean="0">
                <a:solidFill>
                  <a:schemeClr val="tx1"/>
                </a:solidFill>
              </a:rPr>
              <a:t>合成生物学简述</a:t>
            </a:r>
            <a:endParaRPr lang="zh-CN" altLang="en-US" sz="6600">
              <a:solidFill>
                <a:schemeClr val="tx1"/>
              </a:solidFill>
            </a:endParaRPr>
          </a:p>
        </p:txBody>
      </p:sp>
      <p:sp>
        <p:nvSpPr>
          <p:cNvPr id="3" name="副标题 2"/>
          <p:cNvSpPr>
            <a:spLocks noGrp="1"/>
          </p:cNvSpPr>
          <p:nvPr>
            <p:ph type="subTitle" idx="1"/>
          </p:nvPr>
        </p:nvSpPr>
        <p:spPr/>
        <p:txBody>
          <a:bodyPr/>
          <a:lstStyle/>
          <a:p>
            <a:r>
              <a:rPr lang="zh-CN" altLang="en-US" smtClean="0"/>
              <a:t>李志远</a:t>
            </a:r>
            <a:endParaRPr lang="en-US" altLang="zh-CN" smtClean="0"/>
          </a:p>
          <a:p>
            <a:r>
              <a:rPr lang="zh-CN" altLang="en-US" smtClean="0"/>
              <a:t>中国科学院微生物研究所</a:t>
            </a:r>
            <a:endParaRPr lang="en-US" altLang="zh-CN" smtClean="0"/>
          </a:p>
        </p:txBody>
      </p:sp>
      <p:pic>
        <p:nvPicPr>
          <p:cNvPr id="5" name="图片 4" descr="横版组合——透明.png"/>
          <p:cNvPicPr>
            <a:picLocks noChangeAspect="1"/>
          </p:cNvPicPr>
          <p:nvPr/>
        </p:nvPicPr>
        <p:blipFill rotWithShape="1">
          <a:blip r:embed="rId2" cstate="print"/>
          <a:srcRect t="1868" r="77390"/>
          <a:stretch/>
        </p:blipFill>
        <p:spPr>
          <a:xfrm>
            <a:off x="396457" y="476672"/>
            <a:ext cx="791167" cy="720081"/>
          </a:xfrm>
          <a:prstGeom prst="rect">
            <a:avLst/>
          </a:prstGeom>
        </p:spPr>
      </p:pic>
    </p:spTree>
    <p:extLst>
      <p:ext uri="{BB962C8B-B14F-4D97-AF65-F5344CB8AC3E}">
        <p14:creationId xmlns:p14="http://schemas.microsoft.com/office/powerpoint/2010/main" val="1486391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合成生物学的概念</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12" y="3874959"/>
            <a:ext cx="4210477" cy="2612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5461" t="66857" b="16571"/>
          <a:stretch/>
        </p:blipFill>
        <p:spPr bwMode="auto">
          <a:xfrm>
            <a:off x="323528" y="2013023"/>
            <a:ext cx="3456384" cy="57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上箭头 5"/>
          <p:cNvSpPr/>
          <p:nvPr/>
        </p:nvSpPr>
        <p:spPr>
          <a:xfrm rot="5400000">
            <a:off x="4205005" y="4977321"/>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478" y="4756128"/>
            <a:ext cx="4267522" cy="1248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上箭头 7"/>
          <p:cNvSpPr/>
          <p:nvPr/>
        </p:nvSpPr>
        <p:spPr>
          <a:xfrm rot="10800000">
            <a:off x="1979712" y="2852936"/>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 name="上箭头 8"/>
          <p:cNvSpPr/>
          <p:nvPr/>
        </p:nvSpPr>
        <p:spPr>
          <a:xfrm>
            <a:off x="6660232" y="3802951"/>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7093" y="1556792"/>
            <a:ext cx="4603555"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0" y="6525344"/>
            <a:ext cx="9150648" cy="307777"/>
          </a:xfrm>
          <a:prstGeom prst="rect">
            <a:avLst/>
          </a:prstGeom>
        </p:spPr>
        <p:txBody>
          <a:bodyPr wrap="square">
            <a:spAutoFit/>
          </a:bodyPr>
          <a:lstStyle/>
          <a:p>
            <a:r>
              <a:rPr lang="en-US" altLang="zh-CN" sz="1400"/>
              <a:t>Elowitz M B , Leibler S . A synthetic oscillatory network of transcriptional regulators[J]. Nature, 2000, 403(6767):335-338.</a:t>
            </a:r>
            <a:endParaRPr lang="zh-CN" altLang="en-US" sz="1400"/>
          </a:p>
        </p:txBody>
      </p:sp>
    </p:spTree>
    <p:extLst>
      <p:ext uri="{BB962C8B-B14F-4D97-AF65-F5344CB8AC3E}">
        <p14:creationId xmlns:p14="http://schemas.microsoft.com/office/powerpoint/2010/main" val="2223197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2067" y="1772816"/>
            <a:ext cx="7876397" cy="4464495"/>
          </a:xfrm>
        </p:spPr>
        <p:txBody>
          <a:bodyPr>
            <a:normAutofit/>
          </a:bodyPr>
          <a:lstStyle/>
          <a:p>
            <a:pPr marL="514350" indent="-514350">
              <a:buFont typeface="+mj-lt"/>
              <a:buAutoNum type="arabicPeriod"/>
            </a:pPr>
            <a:endParaRPr lang="en-US" altLang="zh-CN" smtClean="0"/>
          </a:p>
          <a:p>
            <a:pPr marL="514350" indent="-514350">
              <a:buFont typeface="+mj-lt"/>
              <a:buAutoNum type="arabicPeriod"/>
            </a:pPr>
            <a:r>
              <a:rPr lang="zh-CN" altLang="en-US" smtClean="0"/>
              <a:t>定量（</a:t>
            </a:r>
            <a:r>
              <a:rPr lang="en-US" altLang="zh-CN"/>
              <a:t>quantification</a:t>
            </a:r>
            <a:r>
              <a:rPr lang="zh-CN" altLang="en-US" smtClean="0"/>
              <a:t>）</a:t>
            </a:r>
            <a:endParaRPr lang="en-US" altLang="zh-CN" smtClean="0"/>
          </a:p>
          <a:p>
            <a:pPr marL="514350" indent="-514350">
              <a:buFont typeface="+mj-lt"/>
              <a:buAutoNum type="arabicPeriod"/>
            </a:pPr>
            <a:r>
              <a:rPr lang="zh-CN" altLang="en-US" smtClean="0"/>
              <a:t>标准化（</a:t>
            </a:r>
            <a:r>
              <a:rPr lang="en-US" altLang="zh-CN" smtClean="0"/>
              <a:t>standardization</a:t>
            </a:r>
            <a:r>
              <a:rPr lang="zh-CN" altLang="en-US" smtClean="0"/>
              <a:t>）</a:t>
            </a:r>
            <a:endParaRPr lang="en-US" altLang="zh-CN" smtClean="0"/>
          </a:p>
          <a:p>
            <a:pPr marL="514350" indent="-514350">
              <a:buFont typeface="+mj-lt"/>
              <a:buAutoNum type="arabicPeriod"/>
            </a:pPr>
            <a:r>
              <a:rPr lang="zh-CN" altLang="en-US" smtClean="0"/>
              <a:t>正交性（</a:t>
            </a:r>
            <a:r>
              <a:rPr lang="en-US" altLang="zh-CN"/>
              <a:t> </a:t>
            </a:r>
            <a:r>
              <a:rPr lang="en-US" altLang="zh-CN" err="1"/>
              <a:t>orthogonality</a:t>
            </a:r>
            <a:r>
              <a:rPr lang="en-US" altLang="zh-CN"/>
              <a:t> </a:t>
            </a:r>
            <a:r>
              <a:rPr lang="zh-CN" altLang="en-US" smtClean="0"/>
              <a:t>）</a:t>
            </a:r>
            <a:endParaRPr lang="en-US" altLang="zh-CN" smtClean="0"/>
          </a:p>
          <a:p>
            <a:pPr marL="514350" indent="-514350">
              <a:buFont typeface="+mj-lt"/>
              <a:buAutoNum type="arabicPeriod"/>
            </a:pPr>
            <a:r>
              <a:rPr lang="zh-CN" altLang="en-US" smtClean="0"/>
              <a:t>模块化</a:t>
            </a:r>
            <a:r>
              <a:rPr lang="zh-CN" altLang="en-US"/>
              <a:t>（</a:t>
            </a:r>
            <a:r>
              <a:rPr lang="en-US" altLang="zh-CN"/>
              <a:t>modularity</a:t>
            </a:r>
            <a:r>
              <a:rPr lang="zh-CN" altLang="en-US" smtClean="0"/>
              <a:t>）</a:t>
            </a:r>
            <a:endParaRPr lang="en-US" altLang="zh-CN" smtClean="0"/>
          </a:p>
          <a:p>
            <a:pPr marL="514350" indent="-514350">
              <a:buFont typeface="+mj-lt"/>
              <a:buAutoNum type="arabicPeriod" startAt="5"/>
            </a:pPr>
            <a:r>
              <a:rPr lang="zh-CN" altLang="en-US" smtClean="0"/>
              <a:t>可预测性（</a:t>
            </a:r>
            <a:r>
              <a:rPr lang="en-US" altLang="zh-CN"/>
              <a:t> predictability </a:t>
            </a:r>
            <a:r>
              <a:rPr lang="zh-CN" altLang="en-US" smtClean="0"/>
              <a:t>）</a:t>
            </a:r>
            <a:endParaRPr lang="en-US" altLang="zh-CN" smtClean="0"/>
          </a:p>
          <a:p>
            <a:pPr marL="0" indent="0">
              <a:buNone/>
            </a:pPr>
            <a:r>
              <a:rPr lang="en-US" altLang="zh-CN"/>
              <a:t> </a:t>
            </a:r>
            <a:r>
              <a:rPr lang="en-US" altLang="zh-CN" smtClean="0"/>
              <a:t>   </a:t>
            </a:r>
            <a:r>
              <a:rPr lang="zh-CN" altLang="en-US" smtClean="0"/>
              <a:t>≈</a:t>
            </a:r>
            <a:r>
              <a:rPr lang="zh-CN" altLang="en-US"/>
              <a:t>可组合性（</a:t>
            </a:r>
            <a:r>
              <a:rPr lang="en-US" altLang="zh-CN" err="1"/>
              <a:t>composability</a:t>
            </a:r>
            <a:r>
              <a:rPr lang="zh-CN" altLang="en-US"/>
              <a:t>）</a:t>
            </a:r>
            <a:endParaRPr lang="en-US" altLang="zh-CN"/>
          </a:p>
          <a:p>
            <a:endParaRPr lang="en-US" altLang="zh-CN" smtClean="0"/>
          </a:p>
          <a:p>
            <a:endParaRPr lang="en-US" altLang="zh-CN" smtClean="0"/>
          </a:p>
          <a:p>
            <a:endParaRPr lang="zh-CN" altLang="en-US"/>
          </a:p>
        </p:txBody>
      </p:sp>
      <p:sp>
        <p:nvSpPr>
          <p:cNvPr id="2" name="标题 1"/>
          <p:cNvSpPr>
            <a:spLocks noGrp="1"/>
          </p:cNvSpPr>
          <p:nvPr>
            <p:ph type="title"/>
          </p:nvPr>
        </p:nvSpPr>
        <p:spPr/>
        <p:txBody>
          <a:bodyPr>
            <a:normAutofit/>
          </a:bodyPr>
          <a:lstStyle/>
          <a:p>
            <a:r>
              <a:rPr lang="zh-CN" altLang="en-US"/>
              <a:t>合成生物学的</a:t>
            </a:r>
            <a:r>
              <a:rPr lang="zh-CN" altLang="en-US" smtClean="0"/>
              <a:t>特点</a:t>
            </a:r>
            <a:endParaRPr lang="zh-CN" altLang="en-US"/>
          </a:p>
        </p:txBody>
      </p:sp>
    </p:spTree>
    <p:extLst>
      <p:ext uri="{BB962C8B-B14F-4D97-AF65-F5344CB8AC3E}">
        <p14:creationId xmlns:p14="http://schemas.microsoft.com/office/powerpoint/2010/main" val="867846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562611875"/>
              </p:ext>
            </p:extLst>
          </p:nvPr>
        </p:nvGraphicFramePr>
        <p:xfrm>
          <a:off x="755650" y="1556792"/>
          <a:ext cx="7776790" cy="4824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2"/>
          <p:cNvSpPr>
            <a:spLocks noGrp="1"/>
          </p:cNvSpPr>
          <p:nvPr>
            <p:ph type="title"/>
          </p:nvPr>
        </p:nvSpPr>
        <p:spPr/>
        <p:txBody>
          <a:bodyPr/>
          <a:lstStyle/>
          <a:p>
            <a:r>
              <a:rPr lang="zh-CN" altLang="en-US"/>
              <a:t>合成生物学的特点</a:t>
            </a:r>
          </a:p>
        </p:txBody>
      </p:sp>
    </p:spTree>
    <p:extLst>
      <p:ext uri="{BB962C8B-B14F-4D97-AF65-F5344CB8AC3E}">
        <p14:creationId xmlns:p14="http://schemas.microsoft.com/office/powerpoint/2010/main" val="203034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93755" y="1618756"/>
            <a:ext cx="3654647" cy="4392488"/>
          </a:xfrm>
        </p:spPr>
        <p:txBody>
          <a:bodyPr>
            <a:normAutofit/>
          </a:bodyPr>
          <a:lstStyle/>
          <a:p>
            <a:r>
              <a:rPr lang="zh-CN" altLang="en-US" sz="3600"/>
              <a:t>生物积块标准化生物</a:t>
            </a:r>
            <a:r>
              <a:rPr lang="zh-CN" altLang="en-US" sz="3600" smtClean="0"/>
              <a:t>元件（</a:t>
            </a:r>
            <a:r>
              <a:rPr lang="en-US" altLang="zh-CN" sz="3600" err="1" smtClean="0"/>
              <a:t>BioBrick</a:t>
            </a:r>
            <a:r>
              <a:rPr lang="en-US" altLang="zh-CN" sz="3600" smtClean="0"/>
              <a:t> </a:t>
            </a:r>
            <a:r>
              <a:rPr lang="en-US" altLang="zh-CN" sz="3600"/>
              <a:t>standard biological </a:t>
            </a:r>
            <a:r>
              <a:rPr lang="en-US" altLang="zh-CN" sz="3600" smtClean="0"/>
              <a:t>parts</a:t>
            </a:r>
            <a:r>
              <a:rPr lang="zh-CN" altLang="en-US" sz="3600" smtClean="0"/>
              <a:t>）</a:t>
            </a:r>
            <a:endParaRPr lang="en-US" altLang="zh-CN" sz="3600" smtClean="0"/>
          </a:p>
          <a:p>
            <a:endParaRPr lang="zh-CN" altLang="en-US" sz="3600"/>
          </a:p>
          <a:p>
            <a:endParaRPr lang="zh-CN" altLang="en-US" sz="3600"/>
          </a:p>
        </p:txBody>
      </p:sp>
      <p:sp>
        <p:nvSpPr>
          <p:cNvPr id="5" name="标题 4"/>
          <p:cNvSpPr>
            <a:spLocks noGrp="1"/>
          </p:cNvSpPr>
          <p:nvPr>
            <p:ph type="title"/>
          </p:nvPr>
        </p:nvSpPr>
        <p:spPr/>
        <p:txBody>
          <a:bodyPr>
            <a:normAutofit/>
          </a:bodyPr>
          <a:lstStyle/>
          <a:p>
            <a:r>
              <a:rPr lang="zh-CN" altLang="en-US"/>
              <a:t>合成生物学</a:t>
            </a:r>
            <a:r>
              <a:rPr lang="zh-CN" altLang="en-US" smtClean="0"/>
              <a:t>的</a:t>
            </a:r>
            <a:r>
              <a:rPr lang="zh-CN" altLang="en-US"/>
              <a:t>特点</a:t>
            </a:r>
            <a:r>
              <a:rPr lang="en-US" altLang="zh-CN" smtClean="0"/>
              <a:t>-</a:t>
            </a:r>
            <a:r>
              <a:rPr lang="zh-CN" altLang="en-US" smtClean="0"/>
              <a:t>标准化</a:t>
            </a:r>
            <a:endParaRPr lang="zh-CN" altLang="en-US"/>
          </a:p>
        </p:txBody>
      </p:sp>
      <p:sp>
        <p:nvSpPr>
          <p:cNvPr id="7" name="标题 2"/>
          <p:cNvSpPr txBox="1">
            <a:spLocks/>
          </p:cNvSpPr>
          <p:nvPr/>
        </p:nvSpPr>
        <p:spPr>
          <a:xfrm>
            <a:off x="609600" y="490728"/>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a:p>
        </p:txBody>
      </p:sp>
      <p:pic>
        <p:nvPicPr>
          <p:cNvPr id="9" name="Picture 2" descr="C:\Users\Administrator\Desktop\Abstraction_hierarchy.jpg"/>
          <p:cNvPicPr>
            <a:picLocks noChangeAspect="1" noChangeArrowheads="1"/>
          </p:cNvPicPr>
          <p:nvPr/>
        </p:nvPicPr>
        <p:blipFill rotWithShape="1">
          <a:blip r:embed="rId3">
            <a:extLst>
              <a:ext uri="{28A0092B-C50C-407E-A947-70E740481C1C}">
                <a14:useLocalDpi xmlns:a14="http://schemas.microsoft.com/office/drawing/2010/main" val="0"/>
              </a:ext>
            </a:extLst>
          </a:blip>
          <a:srcRect l="24413" r="4601"/>
          <a:stretch/>
        </p:blipFill>
        <p:spPr bwMode="auto">
          <a:xfrm>
            <a:off x="4136570" y="1364884"/>
            <a:ext cx="4702630" cy="4900232"/>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50246" y="6460810"/>
            <a:ext cx="7992888" cy="369332"/>
          </a:xfrm>
          <a:prstGeom prst="rect">
            <a:avLst/>
          </a:prstGeom>
        </p:spPr>
        <p:txBody>
          <a:bodyPr wrap="square">
            <a:spAutoFit/>
          </a:bodyPr>
          <a:lstStyle/>
          <a:p>
            <a:r>
              <a:rPr lang="en-US" altLang="zh-CN"/>
              <a:t>https://jbioleng.biomedcentral.com/articles/10.1186/1754-1611-2-5</a:t>
            </a:r>
            <a:endParaRPr lang="zh-CN" altLang="en-US"/>
          </a:p>
        </p:txBody>
      </p:sp>
    </p:spTree>
    <p:extLst>
      <p:ext uri="{BB962C8B-B14F-4D97-AF65-F5344CB8AC3E}">
        <p14:creationId xmlns:p14="http://schemas.microsoft.com/office/powerpoint/2010/main" val="949157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a:t>合成生物学的特点</a:t>
            </a:r>
            <a:r>
              <a:rPr lang="en-US" altLang="zh-CN"/>
              <a:t>-</a:t>
            </a:r>
            <a:r>
              <a:rPr lang="zh-CN" altLang="en-US"/>
              <a:t>标准化</a:t>
            </a:r>
          </a:p>
        </p:txBody>
      </p:sp>
      <p:sp>
        <p:nvSpPr>
          <p:cNvPr id="6" name="矩形 5"/>
          <p:cNvSpPr/>
          <p:nvPr/>
        </p:nvSpPr>
        <p:spPr>
          <a:xfrm>
            <a:off x="539552" y="6403815"/>
            <a:ext cx="7056784" cy="369332"/>
          </a:xfrm>
          <a:prstGeom prst="rect">
            <a:avLst/>
          </a:prstGeom>
        </p:spPr>
        <p:txBody>
          <a:bodyPr wrap="square">
            <a:spAutoFit/>
          </a:bodyPr>
          <a:lstStyle/>
          <a:p>
            <a:r>
              <a:rPr lang="en-US" altLang="zh-CN"/>
              <a:t>http://parts.igem.org/wiki/index.php?title=Part:BBa_K808000</a:t>
            </a:r>
            <a:endParaRPr lang="zh-CN"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6" y="476672"/>
            <a:ext cx="9022120" cy="592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570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556792"/>
            <a:ext cx="3128443" cy="4392488"/>
          </a:xfrm>
        </p:spPr>
        <p:txBody>
          <a:bodyPr/>
          <a:lstStyle/>
          <a:p>
            <a:r>
              <a:rPr lang="en-US" altLang="zh-CN"/>
              <a:t>The Synthetic Biology Open </a:t>
            </a:r>
            <a:r>
              <a:rPr lang="en-US" altLang="zh-CN" smtClean="0"/>
              <a:t>Language	(SBOL)</a:t>
            </a:r>
          </a:p>
          <a:p>
            <a:r>
              <a:rPr lang="zh-CN" altLang="en-US" smtClean="0"/>
              <a:t>合成生物学的开放语言</a:t>
            </a:r>
            <a:endParaRPr lang="zh-CN" altLang="en-US"/>
          </a:p>
          <a:p>
            <a:endParaRPr lang="zh-CN" altLang="en-US"/>
          </a:p>
        </p:txBody>
      </p:sp>
      <p:sp>
        <p:nvSpPr>
          <p:cNvPr id="3" name="标题 2"/>
          <p:cNvSpPr>
            <a:spLocks noGrp="1"/>
          </p:cNvSpPr>
          <p:nvPr>
            <p:ph type="title"/>
          </p:nvPr>
        </p:nvSpPr>
        <p:spPr/>
        <p:txBody>
          <a:bodyPr/>
          <a:lstStyle/>
          <a:p>
            <a:r>
              <a:rPr lang="zh-CN" altLang="en-US"/>
              <a:t>合成生物学的特点</a:t>
            </a:r>
            <a:r>
              <a:rPr lang="en-US" altLang="zh-CN"/>
              <a:t>-</a:t>
            </a:r>
            <a:r>
              <a:rPr lang="zh-CN" altLang="en-US"/>
              <a:t>标准化</a:t>
            </a:r>
          </a:p>
        </p:txBody>
      </p:sp>
      <p:sp>
        <p:nvSpPr>
          <p:cNvPr id="6" name="矩形 5"/>
          <p:cNvSpPr/>
          <p:nvPr/>
        </p:nvSpPr>
        <p:spPr>
          <a:xfrm>
            <a:off x="539552" y="6403815"/>
            <a:ext cx="7056784" cy="369332"/>
          </a:xfrm>
          <a:prstGeom prst="rect">
            <a:avLst/>
          </a:prstGeom>
        </p:spPr>
        <p:txBody>
          <a:bodyPr wrap="square">
            <a:spAutoFit/>
          </a:bodyPr>
          <a:lstStyle/>
          <a:p>
            <a:r>
              <a:rPr lang="en-US" altLang="zh-CN"/>
              <a:t>https://en.wikipedia.org/wiki/BioBrick</a:t>
            </a:r>
            <a:endParaRPr lang="zh-CN" altLang="en-US"/>
          </a:p>
        </p:txBody>
      </p:sp>
      <p:pic>
        <p:nvPicPr>
          <p:cNvPr id="4098" name="Picture 2" descr="C:\Users\Administrator\Desktop\Synthetic_Biology_Open_Language_(SBOL)_standard_visual_symb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1364180"/>
            <a:ext cx="5500708" cy="503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071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576" y="1988840"/>
            <a:ext cx="7408333" cy="3888432"/>
          </a:xfrm>
        </p:spPr>
        <p:txBody>
          <a:bodyPr>
            <a:normAutofit lnSpcReduction="10000"/>
          </a:bodyPr>
          <a:lstStyle/>
          <a:p>
            <a:r>
              <a:rPr lang="en-US" altLang="zh-CN" smtClean="0"/>
              <a:t>Decoupling </a:t>
            </a:r>
            <a:r>
              <a:rPr lang="en-US" altLang="zh-CN"/>
              <a:t>of complex systems into smaller, orthogonal sub-systems that can be used in a range of different </a:t>
            </a:r>
            <a:r>
              <a:rPr lang="en-US" altLang="zh-CN" smtClean="0"/>
              <a:t>applications</a:t>
            </a:r>
          </a:p>
          <a:p>
            <a:r>
              <a:rPr lang="zh-CN" altLang="en-US"/>
              <a:t>将</a:t>
            </a:r>
            <a:r>
              <a:rPr lang="zh-CN" altLang="en-US" smtClean="0"/>
              <a:t>复杂系统</a:t>
            </a:r>
            <a:r>
              <a:rPr lang="zh-CN" altLang="en-US"/>
              <a:t>分解</a:t>
            </a:r>
            <a:r>
              <a:rPr lang="zh-CN" altLang="en-US" smtClean="0"/>
              <a:t>成</a:t>
            </a:r>
            <a:r>
              <a:rPr lang="zh-CN" altLang="en-US"/>
              <a:t>更小的、正交的子系统，可以在一系列不同的应用中</a:t>
            </a:r>
            <a:r>
              <a:rPr lang="zh-CN" altLang="en-US" smtClean="0"/>
              <a:t>使用。</a:t>
            </a:r>
            <a:endParaRPr lang="en-US" altLang="zh-CN" smtClean="0"/>
          </a:p>
          <a:p>
            <a:r>
              <a:rPr lang="zh-CN" altLang="en-US" smtClean="0"/>
              <a:t>模块化</a:t>
            </a:r>
            <a:r>
              <a:rPr lang="zh-CN" altLang="en-US"/>
              <a:t>≈</a:t>
            </a:r>
            <a:r>
              <a:rPr lang="zh-CN" altLang="en-US" smtClean="0"/>
              <a:t>顺势作用元件的绝缘性</a:t>
            </a:r>
            <a:r>
              <a:rPr lang="en-US" altLang="zh-CN" smtClean="0"/>
              <a:t>+</a:t>
            </a:r>
            <a:r>
              <a:rPr lang="zh-CN" altLang="en-US" smtClean="0"/>
              <a:t>反式作用因子的正交性</a:t>
            </a:r>
            <a:endParaRPr lang="zh-CN" altLang="en-US"/>
          </a:p>
        </p:txBody>
      </p:sp>
      <p:sp>
        <p:nvSpPr>
          <p:cNvPr id="3" name="标题 2"/>
          <p:cNvSpPr>
            <a:spLocks noGrp="1"/>
          </p:cNvSpPr>
          <p:nvPr>
            <p:ph type="title"/>
          </p:nvPr>
        </p:nvSpPr>
        <p:spPr/>
        <p:txBody>
          <a:bodyPr/>
          <a:lstStyle/>
          <a:p>
            <a:r>
              <a:rPr lang="zh-CN" altLang="en-US" smtClean="0"/>
              <a:t>合成生物学的特点</a:t>
            </a:r>
            <a:r>
              <a:rPr lang="en-US" altLang="zh-CN" smtClean="0"/>
              <a:t>-</a:t>
            </a:r>
            <a:r>
              <a:rPr lang="zh-CN" altLang="en-US"/>
              <a:t>模块化</a:t>
            </a:r>
          </a:p>
        </p:txBody>
      </p:sp>
    </p:spTree>
    <p:extLst>
      <p:ext uri="{BB962C8B-B14F-4D97-AF65-F5344CB8AC3E}">
        <p14:creationId xmlns:p14="http://schemas.microsoft.com/office/powerpoint/2010/main" val="231295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合成生物学的</a:t>
            </a:r>
            <a:r>
              <a:rPr lang="zh-CN" altLang="en-US" smtClean="0"/>
              <a:t>概念</a:t>
            </a:r>
            <a:r>
              <a:rPr lang="en-US" altLang="zh-CN" smtClean="0"/>
              <a:t>_</a:t>
            </a:r>
            <a:r>
              <a:rPr lang="zh-CN" altLang="en-US" smtClean="0"/>
              <a:t>模块化</a:t>
            </a:r>
            <a:endParaRPr lang="zh-CN" altLang="en-US"/>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1988840"/>
            <a:ext cx="8719461" cy="3568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35226" y="6211669"/>
            <a:ext cx="9108774" cy="584775"/>
          </a:xfrm>
          <a:prstGeom prst="rect">
            <a:avLst/>
          </a:prstGeom>
        </p:spPr>
        <p:txBody>
          <a:bodyPr wrap="square">
            <a:spAutoFit/>
          </a:bodyPr>
          <a:lstStyle/>
          <a:p>
            <a:r>
              <a:rPr lang="en-US" altLang="zh-CN" sz="1600"/>
              <a:t>Wang B , Buck M . Customizing cell signaling using engineered genetic logic circuits[J]. Trends in Microbiology, 2012, 20(8):376---384.</a:t>
            </a:r>
            <a:endParaRPr lang="zh-CN" altLang="en-US" sz="1600"/>
          </a:p>
        </p:txBody>
      </p:sp>
    </p:spTree>
    <p:extLst>
      <p:ext uri="{BB962C8B-B14F-4D97-AF65-F5344CB8AC3E}">
        <p14:creationId xmlns:p14="http://schemas.microsoft.com/office/powerpoint/2010/main" val="411838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069929210"/>
              </p:ext>
            </p:extLst>
          </p:nvPr>
        </p:nvGraphicFramePr>
        <p:xfrm>
          <a:off x="755650" y="1556792"/>
          <a:ext cx="7776790" cy="4824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2"/>
          <p:cNvSpPr>
            <a:spLocks noGrp="1"/>
          </p:cNvSpPr>
          <p:nvPr>
            <p:ph type="title"/>
          </p:nvPr>
        </p:nvSpPr>
        <p:spPr/>
        <p:txBody>
          <a:bodyPr/>
          <a:lstStyle/>
          <a:p>
            <a:r>
              <a:rPr lang="zh-CN" altLang="en-US"/>
              <a:t>合成生物学的特点</a:t>
            </a:r>
          </a:p>
        </p:txBody>
      </p:sp>
    </p:spTree>
    <p:extLst>
      <p:ext uri="{BB962C8B-B14F-4D97-AF65-F5344CB8AC3E}">
        <p14:creationId xmlns:p14="http://schemas.microsoft.com/office/powerpoint/2010/main" val="2967721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smtClean="0"/>
              <a:t>合成生物学的应用</a:t>
            </a:r>
            <a:endParaRPr lang="zh-CN" altLang="en-US"/>
          </a:p>
        </p:txBody>
      </p:sp>
      <p:sp>
        <p:nvSpPr>
          <p:cNvPr id="4" name="流程图: 磁盘 3"/>
          <p:cNvSpPr/>
          <p:nvPr/>
        </p:nvSpPr>
        <p:spPr>
          <a:xfrm>
            <a:off x="655508" y="3693537"/>
            <a:ext cx="7936093" cy="936104"/>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3200" smtClean="0">
                <a:solidFill>
                  <a:schemeClr val="tx1"/>
                </a:solidFill>
              </a:rPr>
              <a:t>合成生物学</a:t>
            </a:r>
            <a:endParaRPr lang="zh-CN" altLang="en-US" sz="3200">
              <a:solidFill>
                <a:schemeClr val="tx1"/>
              </a:solidFill>
            </a:endParaRPr>
          </a:p>
        </p:txBody>
      </p:sp>
      <p:sp>
        <p:nvSpPr>
          <p:cNvPr id="7" name="矩形 6"/>
          <p:cNvSpPr/>
          <p:nvPr/>
        </p:nvSpPr>
        <p:spPr>
          <a:xfrm>
            <a:off x="611560"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smtClean="0">
                <a:solidFill>
                  <a:srgbClr val="FF0000"/>
                </a:solidFill>
              </a:rPr>
              <a:t>非线性物理学</a:t>
            </a:r>
            <a:endParaRPr lang="zh-CN" altLang="en-US" sz="2400">
              <a:solidFill>
                <a:srgbClr val="FF0000"/>
              </a:solidFill>
            </a:endParaRPr>
          </a:p>
        </p:txBody>
      </p:sp>
      <p:sp>
        <p:nvSpPr>
          <p:cNvPr id="8" name="矩形 7"/>
          <p:cNvSpPr/>
          <p:nvPr/>
        </p:nvSpPr>
        <p:spPr>
          <a:xfrm>
            <a:off x="1626131" y="4630317"/>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a:solidFill>
                  <a:schemeClr val="tx1"/>
                </a:solidFill>
              </a:rPr>
              <a:t>系统生物学</a:t>
            </a:r>
            <a:endParaRPr lang="en-US" altLang="zh-CN" sz="2800">
              <a:solidFill>
                <a:schemeClr val="tx1"/>
              </a:solidFill>
            </a:endParaRPr>
          </a:p>
        </p:txBody>
      </p:sp>
      <p:sp>
        <p:nvSpPr>
          <p:cNvPr id="9" name="矩形 8"/>
          <p:cNvSpPr/>
          <p:nvPr/>
        </p:nvSpPr>
        <p:spPr>
          <a:xfrm>
            <a:off x="3774368" y="4641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a:solidFill>
                  <a:schemeClr val="tx1"/>
                </a:solidFill>
              </a:rPr>
              <a:t>化学</a:t>
            </a:r>
            <a:endParaRPr lang="en-US" altLang="zh-CN" sz="3200">
              <a:solidFill>
                <a:schemeClr val="tx1"/>
              </a:solidFill>
            </a:endParaRPr>
          </a:p>
          <a:p>
            <a:pPr algn="ctr"/>
            <a:r>
              <a:rPr lang="zh-CN" altLang="en-US" sz="3200">
                <a:solidFill>
                  <a:schemeClr val="tx1"/>
                </a:solidFill>
              </a:rPr>
              <a:t>合成</a:t>
            </a:r>
          </a:p>
        </p:txBody>
      </p:sp>
      <p:sp>
        <p:nvSpPr>
          <p:cNvPr id="10" name="矩形 9"/>
          <p:cNvSpPr/>
          <p:nvPr/>
        </p:nvSpPr>
        <p:spPr>
          <a:xfrm>
            <a:off x="2706251"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a:solidFill>
                  <a:schemeClr val="tx1"/>
                </a:solidFill>
              </a:rPr>
              <a:t>材料科学</a:t>
            </a:r>
            <a:endParaRPr lang="en-US" altLang="zh-CN" sz="3200">
              <a:solidFill>
                <a:schemeClr val="tx1"/>
              </a:solidFill>
            </a:endParaRPr>
          </a:p>
        </p:txBody>
      </p:sp>
      <p:sp>
        <p:nvSpPr>
          <p:cNvPr id="11" name="矩形 10"/>
          <p:cNvSpPr/>
          <p:nvPr/>
        </p:nvSpPr>
        <p:spPr>
          <a:xfrm>
            <a:off x="4866491"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a:solidFill>
                  <a:schemeClr val="tx1"/>
                </a:solidFill>
              </a:rPr>
              <a:t>微流控</a:t>
            </a:r>
          </a:p>
        </p:txBody>
      </p:sp>
      <p:sp>
        <p:nvSpPr>
          <p:cNvPr id="12" name="矩形 11"/>
          <p:cNvSpPr/>
          <p:nvPr/>
        </p:nvSpPr>
        <p:spPr>
          <a:xfrm>
            <a:off x="5946611"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a:solidFill>
                  <a:schemeClr val="tx1"/>
                </a:solidFill>
              </a:rPr>
              <a:t>计算机</a:t>
            </a:r>
            <a:endParaRPr lang="en-US" altLang="zh-CN" sz="3200">
              <a:solidFill>
                <a:schemeClr val="tx1"/>
              </a:solidFill>
            </a:endParaRPr>
          </a:p>
        </p:txBody>
      </p:sp>
      <p:sp>
        <p:nvSpPr>
          <p:cNvPr id="13" name="矩形 12"/>
          <p:cNvSpPr/>
          <p:nvPr/>
        </p:nvSpPr>
        <p:spPr>
          <a:xfrm>
            <a:off x="6954723"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a:solidFill>
                  <a:schemeClr val="tx1"/>
                </a:solidFill>
              </a:rPr>
              <a:t>基础生物学</a:t>
            </a:r>
          </a:p>
        </p:txBody>
      </p:sp>
      <p:sp>
        <p:nvSpPr>
          <p:cNvPr id="14" name="矩形 13"/>
          <p:cNvSpPr/>
          <p:nvPr/>
        </p:nvSpPr>
        <p:spPr>
          <a:xfrm>
            <a:off x="7909579"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smtClean="0">
                <a:solidFill>
                  <a:schemeClr val="tx1"/>
                </a:solidFill>
              </a:rPr>
              <a:t>信息论</a:t>
            </a:r>
            <a:endParaRPr lang="zh-CN" altLang="en-US" sz="3200">
              <a:solidFill>
                <a:schemeClr val="tx1"/>
              </a:solidFill>
            </a:endParaRPr>
          </a:p>
        </p:txBody>
      </p:sp>
      <p:sp>
        <p:nvSpPr>
          <p:cNvPr id="22" name="流程图: 联系 21"/>
          <p:cNvSpPr/>
          <p:nvPr/>
        </p:nvSpPr>
        <p:spPr>
          <a:xfrm>
            <a:off x="222744" y="1808960"/>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smtClean="0">
                <a:solidFill>
                  <a:srgbClr val="FF0000"/>
                </a:solidFill>
              </a:rPr>
              <a:t>精准医疗</a:t>
            </a:r>
            <a:endParaRPr lang="zh-CN" altLang="en-US" sz="2400">
              <a:solidFill>
                <a:srgbClr val="FF0000"/>
              </a:solidFill>
            </a:endParaRPr>
          </a:p>
        </p:txBody>
      </p:sp>
      <p:sp>
        <p:nvSpPr>
          <p:cNvPr id="23" name="流程图: 联系 22"/>
          <p:cNvSpPr/>
          <p:nvPr/>
        </p:nvSpPr>
        <p:spPr>
          <a:xfrm>
            <a:off x="1619672" y="1844824"/>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a:solidFill>
                  <a:srgbClr val="FF0000"/>
                </a:solidFill>
              </a:rPr>
              <a:t>特定物质</a:t>
            </a:r>
            <a:r>
              <a:rPr lang="zh-CN" altLang="en-US" sz="2400" smtClean="0">
                <a:solidFill>
                  <a:srgbClr val="FF0000"/>
                </a:solidFill>
              </a:rPr>
              <a:t>合成</a:t>
            </a:r>
            <a:endParaRPr lang="zh-CN" altLang="en-US" sz="2400">
              <a:solidFill>
                <a:srgbClr val="FF0000"/>
              </a:solidFill>
            </a:endParaRPr>
          </a:p>
        </p:txBody>
      </p:sp>
      <p:sp>
        <p:nvSpPr>
          <p:cNvPr id="24" name="流程图: 联系 23"/>
          <p:cNvSpPr/>
          <p:nvPr/>
        </p:nvSpPr>
        <p:spPr>
          <a:xfrm>
            <a:off x="3100993" y="1891519"/>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a:solidFill>
                  <a:schemeClr val="tx1"/>
                </a:solidFill>
              </a:rPr>
              <a:t>基础生物学</a:t>
            </a:r>
          </a:p>
        </p:txBody>
      </p:sp>
      <p:sp>
        <p:nvSpPr>
          <p:cNvPr id="25" name="流程图: 联系 24"/>
          <p:cNvSpPr/>
          <p:nvPr/>
        </p:nvSpPr>
        <p:spPr>
          <a:xfrm>
            <a:off x="5856103" y="1902066"/>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smtClean="0">
                <a:solidFill>
                  <a:schemeClr val="tx1"/>
                </a:solidFill>
              </a:rPr>
              <a:t>生物计算机</a:t>
            </a:r>
            <a:endParaRPr lang="zh-CN" altLang="en-US" sz="2400">
              <a:solidFill>
                <a:schemeClr val="tx1"/>
              </a:solidFill>
            </a:endParaRPr>
          </a:p>
        </p:txBody>
      </p:sp>
      <p:sp>
        <p:nvSpPr>
          <p:cNvPr id="26" name="流程图: 联系 25"/>
          <p:cNvSpPr/>
          <p:nvPr/>
        </p:nvSpPr>
        <p:spPr>
          <a:xfrm>
            <a:off x="4479063" y="1891519"/>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smtClean="0">
                <a:solidFill>
                  <a:schemeClr val="tx1"/>
                </a:solidFill>
              </a:rPr>
              <a:t>生物能源</a:t>
            </a:r>
            <a:endParaRPr lang="zh-CN" altLang="en-US" sz="2400">
              <a:solidFill>
                <a:schemeClr val="tx1"/>
              </a:solidFill>
            </a:endParaRPr>
          </a:p>
        </p:txBody>
      </p:sp>
      <p:sp>
        <p:nvSpPr>
          <p:cNvPr id="18" name="上箭头 17"/>
          <p:cNvSpPr/>
          <p:nvPr/>
        </p:nvSpPr>
        <p:spPr>
          <a:xfrm>
            <a:off x="715068" y="3068960"/>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0" name="上箭头 29"/>
          <p:cNvSpPr/>
          <p:nvPr/>
        </p:nvSpPr>
        <p:spPr>
          <a:xfrm>
            <a:off x="2051720" y="3055050"/>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1" name="上箭头 30"/>
          <p:cNvSpPr/>
          <p:nvPr/>
        </p:nvSpPr>
        <p:spPr>
          <a:xfrm>
            <a:off x="3540023" y="3127178"/>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2" name="上箭头 31"/>
          <p:cNvSpPr/>
          <p:nvPr/>
        </p:nvSpPr>
        <p:spPr>
          <a:xfrm>
            <a:off x="4929043" y="3111182"/>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3" name="上箭头 32"/>
          <p:cNvSpPr/>
          <p:nvPr/>
        </p:nvSpPr>
        <p:spPr>
          <a:xfrm>
            <a:off x="6306083" y="3079423"/>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4" name="流程图: 联系 33"/>
          <p:cNvSpPr/>
          <p:nvPr/>
        </p:nvSpPr>
        <p:spPr>
          <a:xfrm>
            <a:off x="7350767" y="1891519"/>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smtClean="0">
                <a:solidFill>
                  <a:schemeClr val="tx1"/>
                </a:solidFill>
              </a:rPr>
              <a:t>污染处理</a:t>
            </a:r>
            <a:endParaRPr lang="zh-CN" altLang="en-US" sz="2400">
              <a:solidFill>
                <a:schemeClr val="tx1"/>
              </a:solidFill>
            </a:endParaRPr>
          </a:p>
        </p:txBody>
      </p:sp>
      <p:sp>
        <p:nvSpPr>
          <p:cNvPr id="35" name="上箭头 34"/>
          <p:cNvSpPr/>
          <p:nvPr/>
        </p:nvSpPr>
        <p:spPr>
          <a:xfrm>
            <a:off x="7800747" y="3068876"/>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1928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5" y="1772816"/>
            <a:ext cx="8352928" cy="4353347"/>
          </a:xfrm>
        </p:spPr>
        <p:txBody>
          <a:bodyPr>
            <a:normAutofit/>
          </a:bodyPr>
          <a:lstStyle/>
          <a:p>
            <a:pPr marL="742950" indent="-742950">
              <a:buFont typeface="+mj-lt"/>
              <a:buAutoNum type="arabicPeriod"/>
            </a:pPr>
            <a:r>
              <a:rPr lang="zh-CN" altLang="en-US" sz="3600" smtClean="0"/>
              <a:t>合成生物学的概念是什么？</a:t>
            </a:r>
            <a:endParaRPr lang="en-US" altLang="zh-CN" sz="3600" smtClean="0"/>
          </a:p>
          <a:p>
            <a:pPr marL="742950" indent="-742950">
              <a:buFont typeface="+mj-lt"/>
              <a:buAutoNum type="arabicPeriod"/>
            </a:pPr>
            <a:r>
              <a:rPr lang="zh-CN" altLang="en-US" sz="3600" smtClean="0">
                <a:solidFill>
                  <a:srgbClr val="FF0000"/>
                </a:solidFill>
              </a:rPr>
              <a:t>合成生物学的特点</a:t>
            </a:r>
            <a:r>
              <a:rPr lang="zh-CN" altLang="en-US" sz="3600" smtClean="0"/>
              <a:t>是什么？</a:t>
            </a:r>
            <a:endParaRPr lang="en-US" altLang="zh-CN" sz="3600" smtClean="0"/>
          </a:p>
          <a:p>
            <a:pPr marL="742950" indent="-742950">
              <a:buFont typeface="+mj-lt"/>
              <a:buAutoNum type="arabicPeriod"/>
            </a:pPr>
            <a:r>
              <a:rPr lang="zh-CN" altLang="en-US" sz="3600" smtClean="0"/>
              <a:t>合成生物学的应用是什么？</a:t>
            </a:r>
            <a:endParaRPr lang="en-US" altLang="zh-CN" sz="3600" smtClean="0"/>
          </a:p>
          <a:p>
            <a:pPr marL="742950" indent="-742950">
              <a:buFont typeface="+mj-lt"/>
              <a:buAutoNum type="arabicPeriod"/>
            </a:pPr>
            <a:r>
              <a:rPr lang="zh-CN" altLang="en-US" sz="3600"/>
              <a:t>合成</a:t>
            </a:r>
            <a:r>
              <a:rPr lang="zh-CN" altLang="en-US" sz="3600" smtClean="0"/>
              <a:t>生物学的问题是什么？</a:t>
            </a:r>
            <a:endParaRPr lang="en-US" altLang="zh-CN" sz="3600" smtClean="0"/>
          </a:p>
          <a:p>
            <a:pPr marL="742950" indent="-742950">
              <a:buFont typeface="+mj-lt"/>
              <a:buAutoNum type="arabicPeriod"/>
            </a:pPr>
            <a:r>
              <a:rPr lang="zh-CN" altLang="en-US" sz="3600" smtClean="0"/>
              <a:t>合成生物学的发展方向是什么？</a:t>
            </a:r>
            <a:endParaRPr lang="en-US" altLang="zh-CN" sz="3600" smtClean="0"/>
          </a:p>
          <a:p>
            <a:endParaRPr lang="en-US" altLang="zh-CN" sz="3600" smtClean="0"/>
          </a:p>
          <a:p>
            <a:pPr marL="0" indent="0">
              <a:buNone/>
            </a:pPr>
            <a:endParaRPr lang="zh-CN" altLang="en-US" sz="360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685998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合成生物学的应用</a:t>
            </a:r>
            <a:endParaRPr lang="zh-CN" altLang="en-US"/>
          </a:p>
        </p:txBody>
      </p:sp>
      <p:sp>
        <p:nvSpPr>
          <p:cNvPr id="17" name="内容占位符 1"/>
          <p:cNvSpPr>
            <a:spLocks noGrp="1"/>
          </p:cNvSpPr>
          <p:nvPr>
            <p:ph idx="1"/>
          </p:nvPr>
        </p:nvSpPr>
        <p:spPr>
          <a:xfrm>
            <a:off x="755576" y="3645024"/>
            <a:ext cx="7408333" cy="4392488"/>
          </a:xfrm>
        </p:spPr>
        <p:txBody>
          <a:bodyPr/>
          <a:lstStyle/>
          <a:p>
            <a:endParaRPr lang="zh-CN" altLang="en-US">
              <a:solidFill>
                <a:schemeClr val="tx1"/>
              </a:solidFill>
            </a:endParaRPr>
          </a:p>
        </p:txBody>
      </p:sp>
      <p:sp>
        <p:nvSpPr>
          <p:cNvPr id="19" name="流程图: 磁盘 18"/>
          <p:cNvSpPr/>
          <p:nvPr/>
        </p:nvSpPr>
        <p:spPr>
          <a:xfrm>
            <a:off x="655508" y="5349721"/>
            <a:ext cx="7936093" cy="936104"/>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3200" smtClean="0">
                <a:solidFill>
                  <a:schemeClr val="tx1"/>
                </a:solidFill>
              </a:rPr>
              <a:t>合成生物学</a:t>
            </a:r>
            <a:endParaRPr lang="zh-CN" altLang="en-US" sz="3200">
              <a:solidFill>
                <a:schemeClr val="tx1"/>
              </a:solidFill>
            </a:endParaRPr>
          </a:p>
        </p:txBody>
      </p:sp>
      <p:sp>
        <p:nvSpPr>
          <p:cNvPr id="20" name="流程图: 联系 19"/>
          <p:cNvSpPr/>
          <p:nvPr/>
        </p:nvSpPr>
        <p:spPr>
          <a:xfrm>
            <a:off x="1864937" y="3465144"/>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smtClean="0">
                <a:solidFill>
                  <a:schemeClr val="tx1"/>
                </a:solidFill>
              </a:rPr>
              <a:t>精准医疗</a:t>
            </a:r>
            <a:endParaRPr lang="zh-CN" altLang="en-US" sz="2400">
              <a:solidFill>
                <a:schemeClr val="tx1"/>
              </a:solidFill>
            </a:endParaRPr>
          </a:p>
        </p:txBody>
      </p:sp>
      <p:sp>
        <p:nvSpPr>
          <p:cNvPr id="21" name="流程图: 联系 20"/>
          <p:cNvSpPr/>
          <p:nvPr/>
        </p:nvSpPr>
        <p:spPr>
          <a:xfrm>
            <a:off x="6012160" y="3501008"/>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a:solidFill>
                  <a:schemeClr val="tx1"/>
                </a:solidFill>
              </a:rPr>
              <a:t>特定物质</a:t>
            </a:r>
            <a:r>
              <a:rPr lang="zh-CN" altLang="en-US" sz="2400" smtClean="0">
                <a:solidFill>
                  <a:schemeClr val="tx1"/>
                </a:solidFill>
              </a:rPr>
              <a:t>合成</a:t>
            </a:r>
            <a:endParaRPr lang="zh-CN" altLang="en-US" sz="2400">
              <a:solidFill>
                <a:schemeClr val="tx1"/>
              </a:solidFill>
            </a:endParaRPr>
          </a:p>
        </p:txBody>
      </p:sp>
      <p:sp>
        <p:nvSpPr>
          <p:cNvPr id="36" name="上箭头 35"/>
          <p:cNvSpPr/>
          <p:nvPr/>
        </p:nvSpPr>
        <p:spPr>
          <a:xfrm>
            <a:off x="2357261" y="4725144"/>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37" name="上箭头 36"/>
          <p:cNvSpPr/>
          <p:nvPr/>
        </p:nvSpPr>
        <p:spPr>
          <a:xfrm>
            <a:off x="6444208" y="4711234"/>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43" name="上箭头 42"/>
          <p:cNvSpPr/>
          <p:nvPr/>
        </p:nvSpPr>
        <p:spPr>
          <a:xfrm rot="19317076">
            <a:off x="1462853" y="3051309"/>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44" name="流程图: 联系 43"/>
          <p:cNvSpPr/>
          <p:nvPr/>
        </p:nvSpPr>
        <p:spPr>
          <a:xfrm>
            <a:off x="100601" y="1954383"/>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000" smtClean="0">
                <a:solidFill>
                  <a:schemeClr val="tx1"/>
                </a:solidFill>
              </a:rPr>
              <a:t>清除肿瘤</a:t>
            </a:r>
            <a:endParaRPr lang="zh-CN" altLang="en-US" sz="2000">
              <a:solidFill>
                <a:schemeClr val="tx1"/>
              </a:solidFill>
            </a:endParaRPr>
          </a:p>
        </p:txBody>
      </p:sp>
      <p:sp>
        <p:nvSpPr>
          <p:cNvPr id="45" name="流程图: 联系 44"/>
          <p:cNvSpPr/>
          <p:nvPr/>
        </p:nvSpPr>
        <p:spPr>
          <a:xfrm>
            <a:off x="1864937" y="1340768"/>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000" smtClean="0">
                <a:solidFill>
                  <a:schemeClr val="tx1"/>
                </a:solidFill>
              </a:rPr>
              <a:t>清除致病菌</a:t>
            </a:r>
            <a:endParaRPr lang="zh-CN" altLang="en-US" sz="2000">
              <a:solidFill>
                <a:schemeClr val="tx1"/>
              </a:solidFill>
            </a:endParaRPr>
          </a:p>
        </p:txBody>
      </p:sp>
      <p:sp>
        <p:nvSpPr>
          <p:cNvPr id="46" name="上箭头 45"/>
          <p:cNvSpPr/>
          <p:nvPr/>
        </p:nvSpPr>
        <p:spPr>
          <a:xfrm>
            <a:off x="2314917" y="2600768"/>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47" name="上箭头 46"/>
          <p:cNvSpPr/>
          <p:nvPr/>
        </p:nvSpPr>
        <p:spPr>
          <a:xfrm rot="2197244">
            <a:off x="3070996" y="3027216"/>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48" name="流程图: 联系 47"/>
          <p:cNvSpPr/>
          <p:nvPr/>
        </p:nvSpPr>
        <p:spPr>
          <a:xfrm>
            <a:off x="3312000" y="1954383"/>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000" smtClean="0">
                <a:solidFill>
                  <a:schemeClr val="tx1"/>
                </a:solidFill>
              </a:rPr>
              <a:t>免疫细胞</a:t>
            </a:r>
            <a:r>
              <a:rPr lang="en-US" altLang="zh-CN" sz="2000" smtClean="0">
                <a:solidFill>
                  <a:schemeClr val="tx1"/>
                </a:solidFill>
              </a:rPr>
              <a:t>&amp;</a:t>
            </a:r>
            <a:r>
              <a:rPr lang="zh-CN" altLang="en-US" sz="2000" smtClean="0">
                <a:solidFill>
                  <a:schemeClr val="tx1"/>
                </a:solidFill>
              </a:rPr>
              <a:t>疫苗</a:t>
            </a:r>
            <a:endParaRPr lang="zh-CN" altLang="en-US" sz="2000">
              <a:solidFill>
                <a:schemeClr val="tx1"/>
              </a:solidFill>
            </a:endParaRPr>
          </a:p>
        </p:txBody>
      </p:sp>
      <p:sp>
        <p:nvSpPr>
          <p:cNvPr id="49" name="上箭头 48"/>
          <p:cNvSpPr/>
          <p:nvPr/>
        </p:nvSpPr>
        <p:spPr>
          <a:xfrm rot="19492301">
            <a:off x="5703896" y="2968107"/>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50" name="流程图: 联系 49"/>
          <p:cNvSpPr/>
          <p:nvPr/>
        </p:nvSpPr>
        <p:spPr>
          <a:xfrm>
            <a:off x="4743145" y="1743767"/>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smtClean="0">
                <a:solidFill>
                  <a:schemeClr val="tx1"/>
                </a:solidFill>
              </a:rPr>
              <a:t>代谢疾病</a:t>
            </a:r>
            <a:endParaRPr lang="zh-CN" altLang="en-US" sz="2400">
              <a:solidFill>
                <a:schemeClr val="tx1"/>
              </a:solidFill>
            </a:endParaRPr>
          </a:p>
        </p:txBody>
      </p:sp>
      <p:sp>
        <p:nvSpPr>
          <p:cNvPr id="51" name="上箭头 50"/>
          <p:cNvSpPr/>
          <p:nvPr/>
        </p:nvSpPr>
        <p:spPr>
          <a:xfrm>
            <a:off x="6444208" y="2669391"/>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52" name="流程图: 联系 51"/>
          <p:cNvSpPr/>
          <p:nvPr/>
        </p:nvSpPr>
        <p:spPr>
          <a:xfrm>
            <a:off x="6012160" y="1324383"/>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smtClean="0">
                <a:solidFill>
                  <a:schemeClr val="tx1"/>
                </a:solidFill>
              </a:rPr>
              <a:t>生物</a:t>
            </a:r>
            <a:endParaRPr lang="en-US" altLang="zh-CN" sz="2400" smtClean="0">
              <a:solidFill>
                <a:schemeClr val="tx1"/>
              </a:solidFill>
            </a:endParaRPr>
          </a:p>
          <a:p>
            <a:pPr algn="ctr"/>
            <a:r>
              <a:rPr lang="zh-CN" altLang="en-US" sz="2400" smtClean="0">
                <a:solidFill>
                  <a:schemeClr val="tx1"/>
                </a:solidFill>
              </a:rPr>
              <a:t>塑料</a:t>
            </a:r>
            <a:endParaRPr lang="zh-CN" altLang="en-US" sz="2400">
              <a:solidFill>
                <a:schemeClr val="tx1"/>
              </a:solidFill>
            </a:endParaRPr>
          </a:p>
        </p:txBody>
      </p:sp>
    </p:spTree>
    <p:extLst>
      <p:ext uri="{BB962C8B-B14F-4D97-AF65-F5344CB8AC3E}">
        <p14:creationId xmlns:p14="http://schemas.microsoft.com/office/powerpoint/2010/main" val="2596337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合成生物学的应用</a:t>
            </a:r>
            <a:endParaRPr lang="zh-CN" altLang="en-US"/>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8788" y="1484784"/>
            <a:ext cx="8907708"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9807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合成生物学的应用</a:t>
            </a:r>
            <a:endParaRPr lang="zh-CN" alt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528" y="1340768"/>
            <a:ext cx="8079908"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96933" y="1359046"/>
            <a:ext cx="2525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p:cNvSpPr/>
          <p:nvPr/>
        </p:nvSpPr>
        <p:spPr>
          <a:xfrm>
            <a:off x="3635896" y="1364883"/>
            <a:ext cx="2525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7" y="4077072"/>
            <a:ext cx="3178203" cy="2780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877" y="4086560"/>
            <a:ext cx="2818478" cy="259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234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2060848"/>
            <a:ext cx="7408333" cy="4680520"/>
          </a:xfrm>
        </p:spPr>
        <p:txBody>
          <a:bodyPr>
            <a:normAutofit/>
          </a:bodyPr>
          <a:lstStyle/>
          <a:p>
            <a:pPr marL="514350" indent="-514350">
              <a:buFont typeface="+mj-lt"/>
              <a:buAutoNum type="arabicPeriod"/>
            </a:pPr>
            <a:r>
              <a:rPr lang="zh-CN" altLang="en-US" smtClean="0"/>
              <a:t>定量</a:t>
            </a:r>
            <a:r>
              <a:rPr lang="en-US" altLang="zh-CN" smtClean="0"/>
              <a:t>/</a:t>
            </a:r>
            <a:r>
              <a:rPr lang="zh-CN" altLang="en-US" smtClean="0"/>
              <a:t>标准化：大量元件尚未或难以表征其</a:t>
            </a:r>
            <a:r>
              <a:rPr lang="zh-CN" altLang="en-US" smtClean="0"/>
              <a:t>特性</a:t>
            </a:r>
            <a:endParaRPr lang="en-US" altLang="zh-CN" smtClean="0"/>
          </a:p>
          <a:p>
            <a:pPr marL="514350" indent="-514350">
              <a:buFont typeface="+mj-lt"/>
              <a:buAutoNum type="arabicPeriod"/>
            </a:pPr>
            <a:r>
              <a:rPr lang="zh-CN" altLang="en-US" smtClean="0"/>
              <a:t>正交性</a:t>
            </a:r>
            <a:r>
              <a:rPr lang="en-US" altLang="zh-CN" smtClean="0"/>
              <a:t>/</a:t>
            </a:r>
            <a:r>
              <a:rPr lang="zh-CN" altLang="en-US" smtClean="0"/>
              <a:t>模块化：人工模块与宿主基因回路相互干扰，各人工模块之间互相干扰</a:t>
            </a:r>
            <a:endParaRPr lang="en-US" altLang="zh-CN" smtClean="0"/>
          </a:p>
          <a:p>
            <a:pPr marL="514350" indent="-514350">
              <a:buFont typeface="+mj-lt"/>
              <a:buAutoNum type="arabicPeriod"/>
            </a:pPr>
            <a:r>
              <a:rPr lang="zh-CN" altLang="en-US" smtClean="0"/>
              <a:t>人工</a:t>
            </a:r>
            <a:r>
              <a:rPr lang="zh-CN" altLang="en-US"/>
              <a:t>基因元件过表达引发</a:t>
            </a:r>
            <a:r>
              <a:rPr lang="zh-CN" altLang="en-US" smtClean="0"/>
              <a:t>细胞生长</a:t>
            </a:r>
            <a:r>
              <a:rPr lang="zh-CN" altLang="en-US"/>
              <a:t>压力和细胞毒性</a:t>
            </a:r>
            <a:endParaRPr lang="en-US" altLang="zh-CN" smtClean="0"/>
          </a:p>
          <a:p>
            <a:pPr marL="514350" indent="-514350">
              <a:buFont typeface="+mj-lt"/>
              <a:buAutoNum type="arabicPeriod"/>
            </a:pPr>
            <a:r>
              <a:rPr lang="zh-CN" altLang="en-US" smtClean="0"/>
              <a:t>潜在的生物安全和伦理问题</a:t>
            </a:r>
            <a:endParaRPr lang="en-US" altLang="zh-CN" smtClean="0"/>
          </a:p>
          <a:p>
            <a:endParaRPr lang="en-US" altLang="zh-CN" smtClean="0"/>
          </a:p>
          <a:p>
            <a:endParaRPr lang="zh-CN" altLang="en-US"/>
          </a:p>
        </p:txBody>
      </p:sp>
      <p:sp>
        <p:nvSpPr>
          <p:cNvPr id="3" name="标题 2"/>
          <p:cNvSpPr>
            <a:spLocks noGrp="1"/>
          </p:cNvSpPr>
          <p:nvPr>
            <p:ph type="title"/>
          </p:nvPr>
        </p:nvSpPr>
        <p:spPr/>
        <p:txBody>
          <a:bodyPr/>
          <a:lstStyle/>
          <a:p>
            <a:r>
              <a:rPr lang="zh-CN" altLang="en-US" smtClean="0"/>
              <a:t>合成生物学目前遇到的问题</a:t>
            </a:r>
            <a:endParaRPr lang="zh-CN" altLang="en-US"/>
          </a:p>
        </p:txBody>
      </p:sp>
    </p:spTree>
    <p:extLst>
      <p:ext uri="{BB962C8B-B14F-4D97-AF65-F5344CB8AC3E}">
        <p14:creationId xmlns:p14="http://schemas.microsoft.com/office/powerpoint/2010/main" val="458621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600" smtClean="0"/>
              <a:t>可预测的遗传回路（</a:t>
            </a:r>
            <a:r>
              <a:rPr lang="en-US" altLang="zh-CN" sz="3600" smtClean="0"/>
              <a:t>predictable circuit</a:t>
            </a:r>
            <a:r>
              <a:rPr lang="zh-CN" altLang="en-US" sz="3600" smtClean="0"/>
              <a:t>）</a:t>
            </a:r>
            <a:endParaRPr lang="en-US" altLang="zh-CN" sz="3600" smtClean="0"/>
          </a:p>
          <a:p>
            <a:r>
              <a:rPr lang="zh-CN" altLang="en-US" sz="3600"/>
              <a:t>线路设计和模拟的自动化</a:t>
            </a:r>
            <a:endParaRPr lang="en-US" altLang="zh-CN" sz="3600"/>
          </a:p>
          <a:p>
            <a:r>
              <a:rPr lang="en-US" altLang="zh-CN" sz="3600" smtClean="0"/>
              <a:t>iGEM</a:t>
            </a:r>
            <a:r>
              <a:rPr lang="zh-CN" altLang="en-US" sz="3600" smtClean="0"/>
              <a:t>比赛及其教育</a:t>
            </a:r>
          </a:p>
          <a:p>
            <a:r>
              <a:rPr lang="zh-CN" altLang="en-US" sz="3600" smtClean="0"/>
              <a:t>太空合成生物学</a:t>
            </a:r>
            <a:endParaRPr lang="zh-CN" altLang="en-US" sz="3600"/>
          </a:p>
        </p:txBody>
      </p:sp>
      <p:sp>
        <p:nvSpPr>
          <p:cNvPr id="3" name="标题 2"/>
          <p:cNvSpPr>
            <a:spLocks noGrp="1"/>
          </p:cNvSpPr>
          <p:nvPr>
            <p:ph type="title"/>
          </p:nvPr>
        </p:nvSpPr>
        <p:spPr/>
        <p:txBody>
          <a:bodyPr/>
          <a:lstStyle/>
          <a:p>
            <a:r>
              <a:rPr lang="zh-CN" altLang="en-US" smtClean="0"/>
              <a:t>合成生物学的发展方向</a:t>
            </a:r>
            <a:endParaRPr lang="zh-CN" altLang="en-US"/>
          </a:p>
        </p:txBody>
      </p:sp>
    </p:spTree>
    <p:extLst>
      <p:ext uri="{BB962C8B-B14F-4D97-AF65-F5344CB8AC3E}">
        <p14:creationId xmlns:p14="http://schemas.microsoft.com/office/powerpoint/2010/main" val="4052961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38328"/>
            <a:ext cx="8939336" cy="1252728"/>
          </a:xfrm>
        </p:spPr>
        <p:txBody>
          <a:bodyPr/>
          <a:lstStyle/>
          <a:p>
            <a:r>
              <a:rPr lang="zh-CN" altLang="en-US"/>
              <a:t>合成生物学</a:t>
            </a:r>
            <a:r>
              <a:rPr lang="zh-CN" altLang="en-US" smtClean="0"/>
              <a:t>的发展方向</a:t>
            </a:r>
            <a:r>
              <a:rPr lang="en-US" altLang="zh-CN" smtClean="0"/>
              <a:t>_</a:t>
            </a:r>
            <a:r>
              <a:rPr lang="zh-CN" altLang="en-US" smtClean="0"/>
              <a:t>自动化</a:t>
            </a:r>
            <a:endParaRPr lang="zh-CN" alt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706" y="1772816"/>
            <a:ext cx="9036496" cy="3687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904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6352" y="1700808"/>
            <a:ext cx="8247897"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79512" y="6336958"/>
            <a:ext cx="8964488" cy="523220"/>
          </a:xfrm>
          <a:prstGeom prst="rect">
            <a:avLst/>
          </a:prstGeom>
        </p:spPr>
        <p:txBody>
          <a:bodyPr wrap="square">
            <a:spAutoFit/>
          </a:bodyPr>
          <a:lstStyle/>
          <a:p>
            <a:r>
              <a:rPr lang="en-US" altLang="zh-CN" sz="1400"/>
              <a:t>Chao R , Mishra S , Si T , et al. Engineering biological systems using automated biofoundries[J]. Metabolic Engineering, 2017:S1096717617300502.</a:t>
            </a:r>
            <a:endParaRPr lang="zh-CN" altLang="en-US" sz="1400"/>
          </a:p>
        </p:txBody>
      </p:sp>
      <p:sp>
        <p:nvSpPr>
          <p:cNvPr id="7" name="标题 2"/>
          <p:cNvSpPr>
            <a:spLocks noGrp="1"/>
          </p:cNvSpPr>
          <p:nvPr>
            <p:ph type="title"/>
          </p:nvPr>
        </p:nvSpPr>
        <p:spPr>
          <a:xfrm>
            <a:off x="457200" y="338328"/>
            <a:ext cx="8939336" cy="1252728"/>
          </a:xfrm>
        </p:spPr>
        <p:txBody>
          <a:bodyPr/>
          <a:lstStyle/>
          <a:p>
            <a:r>
              <a:rPr lang="zh-CN" altLang="en-US"/>
              <a:t>合成生物学</a:t>
            </a:r>
            <a:r>
              <a:rPr lang="zh-CN" altLang="en-US" smtClean="0"/>
              <a:t>的发展方向</a:t>
            </a:r>
            <a:r>
              <a:rPr lang="en-US" altLang="zh-CN" smtClean="0"/>
              <a:t>_</a:t>
            </a:r>
            <a:r>
              <a:rPr lang="zh-CN" altLang="en-US" smtClean="0"/>
              <a:t>自动化</a:t>
            </a:r>
            <a:endParaRPr lang="zh-CN" altLang="en-US"/>
          </a:p>
        </p:txBody>
      </p:sp>
    </p:spTree>
    <p:extLst>
      <p:ext uri="{BB962C8B-B14F-4D97-AF65-F5344CB8AC3E}">
        <p14:creationId xmlns:p14="http://schemas.microsoft.com/office/powerpoint/2010/main" val="23061787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476815898"/>
              </p:ext>
            </p:extLst>
          </p:nvPr>
        </p:nvGraphicFramePr>
        <p:xfrm>
          <a:off x="755650" y="1556792"/>
          <a:ext cx="7776790" cy="4824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2"/>
          <p:cNvSpPr>
            <a:spLocks noGrp="1"/>
          </p:cNvSpPr>
          <p:nvPr>
            <p:ph type="title"/>
          </p:nvPr>
        </p:nvSpPr>
        <p:spPr/>
        <p:txBody>
          <a:bodyPr/>
          <a:lstStyle/>
          <a:p>
            <a:r>
              <a:rPr lang="zh-CN" altLang="en-US"/>
              <a:t>合成生物学的特点</a:t>
            </a:r>
          </a:p>
        </p:txBody>
      </p:sp>
    </p:spTree>
    <p:extLst>
      <p:ext uri="{BB962C8B-B14F-4D97-AF65-F5344CB8AC3E}">
        <p14:creationId xmlns:p14="http://schemas.microsoft.com/office/powerpoint/2010/main" val="1959722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576" y="1484784"/>
            <a:ext cx="7408333" cy="4392488"/>
          </a:xfrm>
        </p:spPr>
        <p:txBody>
          <a:bodyPr/>
          <a:lstStyle/>
          <a:p>
            <a:r>
              <a:rPr lang="en-US" altLang="zh-CN" smtClean="0"/>
              <a:t>1</a:t>
            </a:r>
            <a:r>
              <a:rPr lang="en-US" altLang="zh-CN" smtClean="0"/>
              <a:t>.</a:t>
            </a:r>
            <a:r>
              <a:rPr lang="zh-CN" altLang="en-US" smtClean="0"/>
              <a:t> 微信公众</a:t>
            </a:r>
            <a:r>
              <a:rPr lang="zh-CN" altLang="en-US" smtClean="0"/>
              <a:t>号：再</a:t>
            </a:r>
            <a:r>
              <a:rPr lang="zh-CN" altLang="en-US"/>
              <a:t>创</a:t>
            </a:r>
            <a:endParaRPr lang="en-US" altLang="zh-CN" smtClean="0"/>
          </a:p>
          <a:p>
            <a:r>
              <a:rPr lang="en-US" altLang="zh-CN" smtClean="0"/>
              <a:t>2.《</a:t>
            </a:r>
            <a:r>
              <a:rPr lang="zh-CN" altLang="en-US" smtClean="0"/>
              <a:t>合成生物学导论</a:t>
            </a:r>
            <a:r>
              <a:rPr lang="en-US" altLang="zh-CN" smtClean="0"/>
              <a:t>》</a:t>
            </a:r>
          </a:p>
          <a:p>
            <a:r>
              <a:rPr lang="en-US" altLang="zh-CN" smtClean="0"/>
              <a:t>3.</a:t>
            </a:r>
            <a:r>
              <a:rPr lang="zh-CN" altLang="en-US" smtClean="0"/>
              <a:t>知乎用户：张浩千，孟凡康</a:t>
            </a:r>
            <a:r>
              <a:rPr lang="zh-CN" altLang="en-US" smtClean="0"/>
              <a:t>。</a:t>
            </a:r>
            <a:endParaRPr lang="en-US" altLang="zh-CN" smtClean="0"/>
          </a:p>
          <a:p>
            <a:r>
              <a:rPr lang="en-US" altLang="zh-CN" smtClean="0"/>
              <a:t>4.《</a:t>
            </a:r>
            <a:r>
              <a:rPr lang="zh-CN" altLang="en-US" smtClean="0"/>
              <a:t>非线性动力学与混沌</a:t>
            </a:r>
            <a:r>
              <a:rPr lang="en-US" altLang="zh-CN" smtClean="0"/>
              <a:t>》</a:t>
            </a:r>
            <a:endParaRPr lang="en-US" altLang="zh-CN"/>
          </a:p>
          <a:p>
            <a:endParaRPr lang="en-US" altLang="zh-CN" smtClean="0"/>
          </a:p>
          <a:p>
            <a:endParaRPr lang="en-US" altLang="zh-CN"/>
          </a:p>
        </p:txBody>
      </p:sp>
      <p:sp>
        <p:nvSpPr>
          <p:cNvPr id="3" name="标题 2"/>
          <p:cNvSpPr>
            <a:spLocks noGrp="1"/>
          </p:cNvSpPr>
          <p:nvPr>
            <p:ph type="title"/>
          </p:nvPr>
        </p:nvSpPr>
        <p:spPr/>
        <p:txBody>
          <a:bodyPr/>
          <a:lstStyle/>
          <a:p>
            <a:r>
              <a:rPr lang="zh-CN" altLang="en-US" smtClean="0"/>
              <a:t>有关资料</a:t>
            </a:r>
            <a:endParaRPr lang="zh-CN" alt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498" r="7342"/>
          <a:stretch/>
        </p:blipFill>
        <p:spPr bwMode="auto">
          <a:xfrm>
            <a:off x="1043608" y="3933056"/>
            <a:ext cx="2665429" cy="2508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943" t="10613" r="4824" b="4983"/>
          <a:stretch/>
        </p:blipFill>
        <p:spPr bwMode="auto">
          <a:xfrm>
            <a:off x="5148064" y="3933056"/>
            <a:ext cx="2412614" cy="2380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04214" y="6453336"/>
            <a:ext cx="1944216" cy="369332"/>
          </a:xfrm>
          <a:prstGeom prst="rect">
            <a:avLst/>
          </a:prstGeom>
          <a:noFill/>
        </p:spPr>
        <p:txBody>
          <a:bodyPr wrap="square" rtlCol="0">
            <a:spAutoFit/>
          </a:bodyPr>
          <a:lstStyle/>
          <a:p>
            <a:r>
              <a:rPr lang="zh-CN" altLang="en-US" smtClean="0"/>
              <a:t>再创</a:t>
            </a:r>
            <a:r>
              <a:rPr lang="zh-CN" altLang="en-US" b="1"/>
              <a:t>丨</a:t>
            </a:r>
            <a:r>
              <a:rPr lang="en-US" altLang="zh-CN" b="1"/>
              <a:t>Regenesis</a:t>
            </a:r>
            <a:endParaRPr lang="zh-CN" altLang="en-US"/>
          </a:p>
        </p:txBody>
      </p:sp>
      <p:sp>
        <p:nvSpPr>
          <p:cNvPr id="5" name="TextBox 4"/>
          <p:cNvSpPr txBox="1"/>
          <p:nvPr/>
        </p:nvSpPr>
        <p:spPr>
          <a:xfrm>
            <a:off x="5951714" y="6381328"/>
            <a:ext cx="1440160" cy="369332"/>
          </a:xfrm>
          <a:prstGeom prst="rect">
            <a:avLst/>
          </a:prstGeom>
          <a:noFill/>
        </p:spPr>
        <p:txBody>
          <a:bodyPr wrap="square" rtlCol="0">
            <a:spAutoFit/>
          </a:bodyPr>
          <a:lstStyle/>
          <a:p>
            <a:r>
              <a:rPr lang="en-US" altLang="zh-CN" b="1"/>
              <a:t>Bluepha</a:t>
            </a:r>
            <a:endParaRPr lang="zh-CN" altLang="en-US" b="1"/>
          </a:p>
        </p:txBody>
      </p:sp>
    </p:spTree>
    <p:extLst>
      <p:ext uri="{BB962C8B-B14F-4D97-AF65-F5344CB8AC3E}">
        <p14:creationId xmlns:p14="http://schemas.microsoft.com/office/powerpoint/2010/main" val="11469213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5" name="Picture 2" descr="C:\Users\Administrator\Desktop\pIYBAFuF85WAaE9BAAIMyOX3rnM8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2008"/>
            <a:ext cx="8380152" cy="674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199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fmme.cn/news/common/upload/2016/10/18/22153d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3" y="195002"/>
            <a:ext cx="9080868" cy="65783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3568" y="6372036"/>
            <a:ext cx="5489003" cy="369332"/>
          </a:xfrm>
          <a:prstGeom prst="rect">
            <a:avLst/>
          </a:prstGeom>
        </p:spPr>
        <p:txBody>
          <a:bodyPr wrap="none">
            <a:spAutoFit/>
          </a:bodyPr>
          <a:lstStyle/>
          <a:p>
            <a:r>
              <a:rPr lang="en-US" altLang="zh-CN">
                <a:hlinkClick r:id="rId3"/>
              </a:rPr>
              <a:t>http://onlinelibrary.wiley.com/doi/10.1002/bit.26190/full</a:t>
            </a:r>
            <a:endParaRPr lang="zh-CN" altLang="en-US"/>
          </a:p>
        </p:txBody>
      </p:sp>
    </p:spTree>
    <p:extLst>
      <p:ext uri="{BB962C8B-B14F-4D97-AF65-F5344CB8AC3E}">
        <p14:creationId xmlns:p14="http://schemas.microsoft.com/office/powerpoint/2010/main" val="1741785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4" name="Picture 2" descr="C:\Users\Administrator\Desktop\pIYBAFuF85WAaE9BAAIMyOX3rnM8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384"/>
            <a:ext cx="8524168" cy="6857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383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9293"/>
            <a:ext cx="6762173" cy="6414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043608" y="6476843"/>
            <a:ext cx="3256020" cy="369332"/>
          </a:xfrm>
          <a:prstGeom prst="rect">
            <a:avLst/>
          </a:prstGeom>
        </p:spPr>
        <p:txBody>
          <a:bodyPr wrap="none">
            <a:spAutoFit/>
          </a:bodyPr>
          <a:lstStyle/>
          <a:p>
            <a:r>
              <a:rPr lang="en-US" altLang="zh-CN" err="1" smtClean="0"/>
              <a:t>Adrianantoandro</a:t>
            </a:r>
            <a:r>
              <a:rPr lang="en-US" altLang="zh-CN"/>
              <a:t>,</a:t>
            </a:r>
            <a:r>
              <a:rPr lang="en-US" altLang="zh-CN" smtClean="0"/>
              <a:t> E.et al </a:t>
            </a:r>
            <a:r>
              <a:rPr lang="en-US" altLang="zh-CN"/>
              <a:t>, 2006</a:t>
            </a:r>
            <a:endParaRPr lang="zh-CN" altLang="en-US"/>
          </a:p>
        </p:txBody>
      </p:sp>
    </p:spTree>
    <p:extLst>
      <p:ext uri="{BB962C8B-B14F-4D97-AF65-F5344CB8AC3E}">
        <p14:creationId xmlns:p14="http://schemas.microsoft.com/office/powerpoint/2010/main" val="141973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329"/>
          <a:stretch/>
        </p:blipFill>
        <p:spPr bwMode="auto">
          <a:xfrm>
            <a:off x="6588224" y="836712"/>
            <a:ext cx="2610840" cy="519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左右箭头 6"/>
          <p:cNvSpPr/>
          <p:nvPr/>
        </p:nvSpPr>
        <p:spPr>
          <a:xfrm>
            <a:off x="5820871" y="5085184"/>
            <a:ext cx="792088" cy="360040"/>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8" name="左右箭头 7"/>
          <p:cNvSpPr/>
          <p:nvPr/>
        </p:nvSpPr>
        <p:spPr>
          <a:xfrm>
            <a:off x="5796136" y="4005064"/>
            <a:ext cx="792088" cy="360040"/>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 name="左右箭头 8"/>
          <p:cNvSpPr/>
          <p:nvPr/>
        </p:nvSpPr>
        <p:spPr>
          <a:xfrm>
            <a:off x="5820871" y="2348880"/>
            <a:ext cx="792088" cy="360040"/>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 name="左右箭头 9"/>
          <p:cNvSpPr/>
          <p:nvPr/>
        </p:nvSpPr>
        <p:spPr>
          <a:xfrm>
            <a:off x="5796136" y="3212976"/>
            <a:ext cx="792088" cy="360040"/>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1" name="左右箭头 10"/>
          <p:cNvSpPr/>
          <p:nvPr/>
        </p:nvSpPr>
        <p:spPr>
          <a:xfrm>
            <a:off x="5777584" y="1484784"/>
            <a:ext cx="792088" cy="360040"/>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1268760"/>
            <a:ext cx="5742088" cy="4875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971600" y="6218967"/>
            <a:ext cx="2304256" cy="369332"/>
          </a:xfrm>
          <a:prstGeom prst="rect">
            <a:avLst/>
          </a:prstGeom>
        </p:spPr>
        <p:txBody>
          <a:bodyPr wrap="square">
            <a:spAutoFit/>
          </a:bodyPr>
          <a:lstStyle/>
          <a:p>
            <a:r>
              <a:rPr lang="en-US" altLang="zh-CN" err="1"/>
              <a:t>F</a:t>
            </a:r>
            <a:r>
              <a:rPr lang="en-US" altLang="zh-CN" err="1" smtClean="0"/>
              <a:t>ederici</a:t>
            </a:r>
            <a:r>
              <a:rPr lang="en-US" altLang="zh-CN"/>
              <a:t>, </a:t>
            </a:r>
            <a:r>
              <a:rPr lang="en-US" altLang="zh-CN" err="1" smtClean="0"/>
              <a:t>F.etal</a:t>
            </a:r>
            <a:r>
              <a:rPr lang="en-US" altLang="zh-CN"/>
              <a:t>., 2013</a:t>
            </a:r>
            <a:endParaRPr lang="zh-CN" altLang="en-US"/>
          </a:p>
        </p:txBody>
      </p:sp>
      <p:sp>
        <p:nvSpPr>
          <p:cNvPr id="14" name="矩形 13"/>
          <p:cNvSpPr/>
          <p:nvPr/>
        </p:nvSpPr>
        <p:spPr>
          <a:xfrm>
            <a:off x="5830608" y="6222439"/>
            <a:ext cx="3198311" cy="369332"/>
          </a:xfrm>
          <a:prstGeom prst="rect">
            <a:avLst/>
          </a:prstGeom>
        </p:spPr>
        <p:txBody>
          <a:bodyPr wrap="none">
            <a:spAutoFit/>
          </a:bodyPr>
          <a:lstStyle/>
          <a:p>
            <a:r>
              <a:rPr lang="en-US" altLang="zh-CN" err="1"/>
              <a:t>Adrianantoandro</a:t>
            </a:r>
            <a:r>
              <a:rPr lang="en-US" altLang="zh-CN"/>
              <a:t>, E.et al , </a:t>
            </a:r>
            <a:r>
              <a:rPr lang="en-US" altLang="zh-CN" smtClean="0"/>
              <a:t>2006</a:t>
            </a:r>
            <a:endParaRPr lang="zh-CN" altLang="en-US"/>
          </a:p>
        </p:txBody>
      </p:sp>
    </p:spTree>
    <p:extLst>
      <p:ext uri="{BB962C8B-B14F-4D97-AF65-F5344CB8AC3E}">
        <p14:creationId xmlns:p14="http://schemas.microsoft.com/office/powerpoint/2010/main" val="1540519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2067" y="1772816"/>
            <a:ext cx="7408333" cy="4353347"/>
          </a:xfrm>
        </p:spPr>
        <p:txBody>
          <a:bodyPr>
            <a:normAutofit fontScale="92500" lnSpcReduction="10000"/>
          </a:bodyPr>
          <a:lstStyle/>
          <a:p>
            <a:r>
              <a:rPr lang="en-US" altLang="zh-CN" b="1" smtClean="0"/>
              <a:t>A</a:t>
            </a:r>
            <a:r>
              <a:rPr lang="en-US" altLang="zh-CN" b="1"/>
              <a:t>) the design and construction of new </a:t>
            </a:r>
            <a:r>
              <a:rPr lang="en-US" altLang="zh-CN" b="1">
                <a:solidFill>
                  <a:srgbClr val="FF0000"/>
                </a:solidFill>
              </a:rPr>
              <a:t>biological parts, devices, and systems</a:t>
            </a:r>
            <a:r>
              <a:rPr lang="en-US" altLang="zh-CN" b="1"/>
              <a:t>, and</a:t>
            </a:r>
            <a:r>
              <a:rPr lang="en-US" altLang="zh-CN"/>
              <a:t/>
            </a:r>
            <a:br>
              <a:rPr lang="en-US" altLang="zh-CN"/>
            </a:br>
            <a:r>
              <a:rPr lang="en-US" altLang="zh-CN" b="1"/>
              <a:t>B) the re-design of existing, natural </a:t>
            </a:r>
            <a:r>
              <a:rPr lang="en-US" altLang="zh-CN" b="1">
                <a:solidFill>
                  <a:srgbClr val="FF0000"/>
                </a:solidFill>
              </a:rPr>
              <a:t>biological systems</a:t>
            </a:r>
            <a:r>
              <a:rPr lang="en-US" altLang="zh-CN" b="1"/>
              <a:t> for useful purposes</a:t>
            </a:r>
            <a:r>
              <a:rPr lang="en-US" altLang="zh-CN" b="1" smtClean="0"/>
              <a:t>.</a:t>
            </a:r>
          </a:p>
          <a:p>
            <a:r>
              <a:rPr lang="zh-CN" altLang="en-US" b="1" smtClean="0"/>
              <a:t>设计和建造新的</a:t>
            </a:r>
            <a:r>
              <a:rPr lang="zh-CN" altLang="en-US" b="1" smtClean="0">
                <a:solidFill>
                  <a:srgbClr val="FF0000"/>
                </a:solidFill>
              </a:rPr>
              <a:t>生物部件、装置和系统</a:t>
            </a:r>
            <a:r>
              <a:rPr lang="zh-CN" altLang="en-US" b="1" smtClean="0"/>
              <a:t>；重新设计已有的天然生物系统为人类服务。</a:t>
            </a:r>
            <a:endParaRPr lang="en-US" altLang="zh-CN" b="1" smtClean="0"/>
          </a:p>
          <a:p>
            <a:r>
              <a:rPr lang="zh-CN" altLang="en-US" b="1" smtClean="0"/>
              <a:t>通过人工设计</a:t>
            </a:r>
            <a:r>
              <a:rPr lang="zh-CN" altLang="en-US" b="1" smtClean="0"/>
              <a:t>和</a:t>
            </a:r>
            <a:r>
              <a:rPr lang="zh-CN" altLang="en-US" b="1"/>
              <a:t>建造</a:t>
            </a:r>
            <a:r>
              <a:rPr lang="zh-CN" altLang="en-US" b="1" smtClean="0"/>
              <a:t>自然界</a:t>
            </a:r>
            <a:r>
              <a:rPr lang="zh-CN" altLang="en-US" b="1" smtClean="0"/>
              <a:t>中不存在的</a:t>
            </a:r>
            <a:r>
              <a:rPr lang="zh-CN" altLang="en-US" b="1" smtClean="0">
                <a:solidFill>
                  <a:srgbClr val="FF0000"/>
                </a:solidFill>
              </a:rPr>
              <a:t>生物系统</a:t>
            </a:r>
            <a:r>
              <a:rPr lang="zh-CN" altLang="en-US" b="1" smtClean="0"/>
              <a:t>来解决能源、材料、健康、环境等问题。</a:t>
            </a:r>
            <a:endParaRPr lang="en-US" altLang="zh-CN" b="1"/>
          </a:p>
          <a:p>
            <a:endParaRPr lang="zh-CN" altLang="en-US"/>
          </a:p>
        </p:txBody>
      </p:sp>
      <p:sp>
        <p:nvSpPr>
          <p:cNvPr id="2" name="标题 1"/>
          <p:cNvSpPr>
            <a:spLocks noGrp="1"/>
          </p:cNvSpPr>
          <p:nvPr>
            <p:ph type="title"/>
          </p:nvPr>
        </p:nvSpPr>
        <p:spPr/>
        <p:txBody>
          <a:bodyPr>
            <a:normAutofit/>
          </a:bodyPr>
          <a:lstStyle/>
          <a:p>
            <a:r>
              <a:rPr lang="zh-CN" altLang="en-US"/>
              <a:t>合成</a:t>
            </a:r>
            <a:r>
              <a:rPr lang="zh-CN" altLang="en-US" smtClean="0"/>
              <a:t>生物学的概念</a:t>
            </a:r>
            <a:endParaRPr lang="zh-CN" altLang="en-US"/>
          </a:p>
        </p:txBody>
      </p:sp>
      <p:sp>
        <p:nvSpPr>
          <p:cNvPr id="6" name="矩形 5"/>
          <p:cNvSpPr/>
          <p:nvPr/>
        </p:nvSpPr>
        <p:spPr>
          <a:xfrm>
            <a:off x="1259632" y="6309320"/>
            <a:ext cx="4536504" cy="369332"/>
          </a:xfrm>
          <a:prstGeom prst="rect">
            <a:avLst/>
          </a:prstGeom>
        </p:spPr>
        <p:txBody>
          <a:bodyPr wrap="square">
            <a:spAutoFit/>
          </a:bodyPr>
          <a:lstStyle/>
          <a:p>
            <a:r>
              <a:rPr lang="en-US" altLang="zh-CN" u="sng">
                <a:hlinkClick r:id="rId2"/>
              </a:rPr>
              <a:t>http://syntheticbiology.org/</a:t>
            </a:r>
            <a:endParaRPr lang="zh-CN" altLang="en-US"/>
          </a:p>
        </p:txBody>
      </p:sp>
    </p:spTree>
    <p:extLst>
      <p:ext uri="{BB962C8B-B14F-4D97-AF65-F5344CB8AC3E}">
        <p14:creationId xmlns:p14="http://schemas.microsoft.com/office/powerpoint/2010/main" val="3711227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smtClean="0"/>
              <a:t>合成生物学的概念</a:t>
            </a:r>
            <a:endParaRPr lang="zh-CN" altLang="en-US"/>
          </a:p>
        </p:txBody>
      </p:sp>
      <p:sp>
        <p:nvSpPr>
          <p:cNvPr id="4" name="流程图: 磁盘 3"/>
          <p:cNvSpPr/>
          <p:nvPr/>
        </p:nvSpPr>
        <p:spPr>
          <a:xfrm>
            <a:off x="655508" y="3693537"/>
            <a:ext cx="7936093" cy="936104"/>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3200" smtClean="0">
                <a:solidFill>
                  <a:schemeClr val="tx1"/>
                </a:solidFill>
              </a:rPr>
              <a:t>合成生物学</a:t>
            </a:r>
            <a:endParaRPr lang="zh-CN" altLang="en-US" sz="3200">
              <a:solidFill>
                <a:schemeClr val="tx1"/>
              </a:solidFill>
            </a:endParaRPr>
          </a:p>
        </p:txBody>
      </p:sp>
      <p:sp>
        <p:nvSpPr>
          <p:cNvPr id="7" name="矩形 6"/>
          <p:cNvSpPr/>
          <p:nvPr/>
        </p:nvSpPr>
        <p:spPr>
          <a:xfrm>
            <a:off x="611560"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smtClean="0">
                <a:solidFill>
                  <a:srgbClr val="FF0000"/>
                </a:solidFill>
              </a:rPr>
              <a:t>非线性物理学</a:t>
            </a:r>
            <a:endParaRPr lang="zh-CN" altLang="en-US" sz="2400">
              <a:solidFill>
                <a:srgbClr val="FF0000"/>
              </a:solidFill>
            </a:endParaRPr>
          </a:p>
        </p:txBody>
      </p:sp>
      <p:sp>
        <p:nvSpPr>
          <p:cNvPr id="8" name="矩形 7"/>
          <p:cNvSpPr/>
          <p:nvPr/>
        </p:nvSpPr>
        <p:spPr>
          <a:xfrm>
            <a:off x="1626131" y="4630317"/>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a:solidFill>
                  <a:schemeClr val="tx1"/>
                </a:solidFill>
              </a:rPr>
              <a:t>系统生物学</a:t>
            </a:r>
            <a:endParaRPr lang="en-US" altLang="zh-CN" sz="2800">
              <a:solidFill>
                <a:schemeClr val="tx1"/>
              </a:solidFill>
            </a:endParaRPr>
          </a:p>
        </p:txBody>
      </p:sp>
      <p:sp>
        <p:nvSpPr>
          <p:cNvPr id="9" name="矩形 8"/>
          <p:cNvSpPr/>
          <p:nvPr/>
        </p:nvSpPr>
        <p:spPr>
          <a:xfrm>
            <a:off x="3774368" y="4641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a:solidFill>
                  <a:schemeClr val="tx1"/>
                </a:solidFill>
              </a:rPr>
              <a:t>化学</a:t>
            </a:r>
            <a:endParaRPr lang="en-US" altLang="zh-CN" sz="3200">
              <a:solidFill>
                <a:schemeClr val="tx1"/>
              </a:solidFill>
            </a:endParaRPr>
          </a:p>
          <a:p>
            <a:pPr algn="ctr"/>
            <a:r>
              <a:rPr lang="zh-CN" altLang="en-US" sz="3200">
                <a:solidFill>
                  <a:schemeClr val="tx1"/>
                </a:solidFill>
              </a:rPr>
              <a:t>合成</a:t>
            </a:r>
          </a:p>
        </p:txBody>
      </p:sp>
      <p:sp>
        <p:nvSpPr>
          <p:cNvPr id="10" name="矩形 9"/>
          <p:cNvSpPr/>
          <p:nvPr/>
        </p:nvSpPr>
        <p:spPr>
          <a:xfrm>
            <a:off x="2706251"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a:solidFill>
                  <a:schemeClr val="tx1"/>
                </a:solidFill>
              </a:rPr>
              <a:t>材料科学</a:t>
            </a:r>
            <a:endParaRPr lang="en-US" altLang="zh-CN" sz="3200">
              <a:solidFill>
                <a:schemeClr val="tx1"/>
              </a:solidFill>
            </a:endParaRPr>
          </a:p>
        </p:txBody>
      </p:sp>
      <p:sp>
        <p:nvSpPr>
          <p:cNvPr id="11" name="矩形 10"/>
          <p:cNvSpPr/>
          <p:nvPr/>
        </p:nvSpPr>
        <p:spPr>
          <a:xfrm>
            <a:off x="4866491"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a:solidFill>
                  <a:schemeClr val="tx1"/>
                </a:solidFill>
              </a:rPr>
              <a:t>微流控</a:t>
            </a:r>
          </a:p>
        </p:txBody>
      </p:sp>
      <p:sp>
        <p:nvSpPr>
          <p:cNvPr id="12" name="矩形 11"/>
          <p:cNvSpPr/>
          <p:nvPr/>
        </p:nvSpPr>
        <p:spPr>
          <a:xfrm>
            <a:off x="5946611"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a:solidFill>
                  <a:schemeClr val="tx1"/>
                </a:solidFill>
              </a:rPr>
              <a:t>计算机</a:t>
            </a:r>
            <a:endParaRPr lang="en-US" altLang="zh-CN" sz="3200">
              <a:solidFill>
                <a:schemeClr val="tx1"/>
              </a:solidFill>
            </a:endParaRPr>
          </a:p>
        </p:txBody>
      </p:sp>
      <p:sp>
        <p:nvSpPr>
          <p:cNvPr id="13" name="矩形 12"/>
          <p:cNvSpPr/>
          <p:nvPr/>
        </p:nvSpPr>
        <p:spPr>
          <a:xfrm>
            <a:off x="6954723"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a:solidFill>
                  <a:schemeClr val="tx1"/>
                </a:solidFill>
              </a:rPr>
              <a:t>基础生物学</a:t>
            </a:r>
          </a:p>
        </p:txBody>
      </p:sp>
      <p:sp>
        <p:nvSpPr>
          <p:cNvPr id="14" name="矩形 13"/>
          <p:cNvSpPr/>
          <p:nvPr/>
        </p:nvSpPr>
        <p:spPr>
          <a:xfrm>
            <a:off x="7909579" y="4653136"/>
            <a:ext cx="7920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smtClean="0">
                <a:solidFill>
                  <a:schemeClr val="tx1"/>
                </a:solidFill>
              </a:rPr>
              <a:t>信息论</a:t>
            </a:r>
            <a:endParaRPr lang="zh-CN" altLang="en-US" sz="3200">
              <a:solidFill>
                <a:schemeClr val="tx1"/>
              </a:solidFill>
            </a:endParaRPr>
          </a:p>
        </p:txBody>
      </p:sp>
      <p:sp>
        <p:nvSpPr>
          <p:cNvPr id="22" name="流程图: 联系 21"/>
          <p:cNvSpPr/>
          <p:nvPr/>
        </p:nvSpPr>
        <p:spPr>
          <a:xfrm>
            <a:off x="222744" y="1808960"/>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smtClean="0">
                <a:solidFill>
                  <a:srgbClr val="FF0000"/>
                </a:solidFill>
              </a:rPr>
              <a:t>精准医疗</a:t>
            </a:r>
            <a:endParaRPr lang="zh-CN" altLang="en-US" sz="2400">
              <a:solidFill>
                <a:srgbClr val="FF0000"/>
              </a:solidFill>
            </a:endParaRPr>
          </a:p>
        </p:txBody>
      </p:sp>
      <p:sp>
        <p:nvSpPr>
          <p:cNvPr id="23" name="流程图: 联系 22"/>
          <p:cNvSpPr/>
          <p:nvPr/>
        </p:nvSpPr>
        <p:spPr>
          <a:xfrm>
            <a:off x="1619672" y="1844824"/>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a:solidFill>
                  <a:srgbClr val="FF0000"/>
                </a:solidFill>
              </a:rPr>
              <a:t>特定物质</a:t>
            </a:r>
            <a:r>
              <a:rPr lang="zh-CN" altLang="en-US" sz="2400" smtClean="0">
                <a:solidFill>
                  <a:srgbClr val="FF0000"/>
                </a:solidFill>
              </a:rPr>
              <a:t>合成</a:t>
            </a:r>
            <a:endParaRPr lang="zh-CN" altLang="en-US" sz="2400">
              <a:solidFill>
                <a:srgbClr val="FF0000"/>
              </a:solidFill>
            </a:endParaRPr>
          </a:p>
        </p:txBody>
      </p:sp>
      <p:sp>
        <p:nvSpPr>
          <p:cNvPr id="24" name="流程图: 联系 23"/>
          <p:cNvSpPr/>
          <p:nvPr/>
        </p:nvSpPr>
        <p:spPr>
          <a:xfrm>
            <a:off x="3100993" y="1891519"/>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a:solidFill>
                  <a:schemeClr val="tx1"/>
                </a:solidFill>
              </a:rPr>
              <a:t>基础生物学</a:t>
            </a:r>
          </a:p>
        </p:txBody>
      </p:sp>
      <p:sp>
        <p:nvSpPr>
          <p:cNvPr id="25" name="流程图: 联系 24"/>
          <p:cNvSpPr/>
          <p:nvPr/>
        </p:nvSpPr>
        <p:spPr>
          <a:xfrm>
            <a:off x="5856103" y="1902066"/>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smtClean="0">
                <a:solidFill>
                  <a:schemeClr val="tx1"/>
                </a:solidFill>
              </a:rPr>
              <a:t>生物计算机</a:t>
            </a:r>
            <a:endParaRPr lang="zh-CN" altLang="en-US" sz="2400">
              <a:solidFill>
                <a:schemeClr val="tx1"/>
              </a:solidFill>
            </a:endParaRPr>
          </a:p>
        </p:txBody>
      </p:sp>
      <p:sp>
        <p:nvSpPr>
          <p:cNvPr id="26" name="流程图: 联系 25"/>
          <p:cNvSpPr/>
          <p:nvPr/>
        </p:nvSpPr>
        <p:spPr>
          <a:xfrm>
            <a:off x="4479063" y="1891519"/>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smtClean="0">
                <a:solidFill>
                  <a:schemeClr val="tx1"/>
                </a:solidFill>
              </a:rPr>
              <a:t>生物能源</a:t>
            </a:r>
            <a:endParaRPr lang="zh-CN" altLang="en-US" sz="2400">
              <a:solidFill>
                <a:schemeClr val="tx1"/>
              </a:solidFill>
            </a:endParaRPr>
          </a:p>
        </p:txBody>
      </p:sp>
      <p:sp>
        <p:nvSpPr>
          <p:cNvPr id="18" name="上箭头 17"/>
          <p:cNvSpPr/>
          <p:nvPr/>
        </p:nvSpPr>
        <p:spPr>
          <a:xfrm>
            <a:off x="715068" y="3068960"/>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0" name="上箭头 29"/>
          <p:cNvSpPr/>
          <p:nvPr/>
        </p:nvSpPr>
        <p:spPr>
          <a:xfrm>
            <a:off x="2051720" y="3055050"/>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1" name="上箭头 30"/>
          <p:cNvSpPr/>
          <p:nvPr/>
        </p:nvSpPr>
        <p:spPr>
          <a:xfrm>
            <a:off x="3540023" y="3127178"/>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2" name="上箭头 31"/>
          <p:cNvSpPr/>
          <p:nvPr/>
        </p:nvSpPr>
        <p:spPr>
          <a:xfrm>
            <a:off x="4929043" y="3111182"/>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3" name="上箭头 32"/>
          <p:cNvSpPr/>
          <p:nvPr/>
        </p:nvSpPr>
        <p:spPr>
          <a:xfrm>
            <a:off x="6306083" y="3079423"/>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4" name="流程图: 联系 33"/>
          <p:cNvSpPr/>
          <p:nvPr/>
        </p:nvSpPr>
        <p:spPr>
          <a:xfrm>
            <a:off x="7350767" y="1891519"/>
            <a:ext cx="1260000" cy="1260000"/>
          </a:xfrm>
          <a:prstGeom prst="flowChartConnec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smtClean="0">
                <a:solidFill>
                  <a:schemeClr val="tx1"/>
                </a:solidFill>
              </a:rPr>
              <a:t>污染处理</a:t>
            </a:r>
            <a:endParaRPr lang="zh-CN" altLang="en-US" sz="2400">
              <a:solidFill>
                <a:schemeClr val="tx1"/>
              </a:solidFill>
            </a:endParaRPr>
          </a:p>
        </p:txBody>
      </p:sp>
      <p:sp>
        <p:nvSpPr>
          <p:cNvPr id="35" name="上箭头 34"/>
          <p:cNvSpPr/>
          <p:nvPr/>
        </p:nvSpPr>
        <p:spPr>
          <a:xfrm>
            <a:off x="7800747" y="3068876"/>
            <a:ext cx="360040" cy="805998"/>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2594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846952288"/>
              </p:ext>
            </p:extLst>
          </p:nvPr>
        </p:nvGraphicFramePr>
        <p:xfrm>
          <a:off x="755650" y="1989138"/>
          <a:ext cx="7408863" cy="4392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843808" y="1254578"/>
            <a:ext cx="3502744" cy="646331"/>
          </a:xfrm>
          <a:prstGeom prst="rect">
            <a:avLst/>
          </a:prstGeom>
          <a:noFill/>
        </p:spPr>
        <p:txBody>
          <a:bodyPr wrap="square" rtlCol="0">
            <a:spAutoFit/>
          </a:bodyPr>
          <a:lstStyle/>
          <a:p>
            <a:r>
              <a:rPr lang="zh-CN" altLang="en-US" smtClean="0"/>
              <a:t>构建常微分方程（</a:t>
            </a:r>
            <a:r>
              <a:rPr lang="en-US" altLang="zh-CN" smtClean="0"/>
              <a:t>ODE</a:t>
            </a:r>
            <a:r>
              <a:rPr lang="zh-CN" altLang="en-US" smtClean="0"/>
              <a:t>）模型，完成参数拟合和模型修正</a:t>
            </a:r>
            <a:endParaRPr lang="en-US" altLang="zh-CN" smtClean="0"/>
          </a:p>
        </p:txBody>
      </p:sp>
      <p:sp>
        <p:nvSpPr>
          <p:cNvPr id="7" name="TextBox 6"/>
          <p:cNvSpPr txBox="1"/>
          <p:nvPr/>
        </p:nvSpPr>
        <p:spPr>
          <a:xfrm>
            <a:off x="6876256" y="5013176"/>
            <a:ext cx="2267744" cy="1200329"/>
          </a:xfrm>
          <a:prstGeom prst="rect">
            <a:avLst/>
          </a:prstGeom>
          <a:noFill/>
        </p:spPr>
        <p:txBody>
          <a:bodyPr wrap="square" rtlCol="0">
            <a:spAutoFit/>
          </a:bodyPr>
          <a:lstStyle/>
          <a:p>
            <a:r>
              <a:rPr lang="zh-CN" altLang="en-US"/>
              <a:t>基因线路</a:t>
            </a:r>
            <a:r>
              <a:rPr lang="zh-CN" altLang="en-US" smtClean="0"/>
              <a:t>设计</a:t>
            </a:r>
            <a:endParaRPr lang="en-US" altLang="zh-CN" smtClean="0"/>
          </a:p>
          <a:p>
            <a:r>
              <a:rPr lang="zh-CN" altLang="en-US" smtClean="0"/>
              <a:t>高效分子克隆技术和组装策略</a:t>
            </a:r>
            <a:endParaRPr lang="en-US" altLang="zh-CN" smtClean="0"/>
          </a:p>
          <a:p>
            <a:r>
              <a:rPr lang="zh-CN" altLang="en-US" smtClean="0"/>
              <a:t>定向进化</a:t>
            </a:r>
            <a:endParaRPr lang="zh-CN" altLang="en-US"/>
          </a:p>
        </p:txBody>
      </p:sp>
      <p:sp>
        <p:nvSpPr>
          <p:cNvPr id="8" name="TextBox 7"/>
          <p:cNvSpPr txBox="1"/>
          <p:nvPr/>
        </p:nvSpPr>
        <p:spPr>
          <a:xfrm>
            <a:off x="0" y="4869160"/>
            <a:ext cx="2123728" cy="1200329"/>
          </a:xfrm>
          <a:prstGeom prst="rect">
            <a:avLst/>
          </a:prstGeom>
          <a:noFill/>
        </p:spPr>
        <p:txBody>
          <a:bodyPr wrap="square" rtlCol="0">
            <a:spAutoFit/>
          </a:bodyPr>
          <a:lstStyle/>
          <a:p>
            <a:r>
              <a:rPr lang="zh-CN" altLang="en-US" smtClean="0"/>
              <a:t>连续培养平台的搭建和调试</a:t>
            </a:r>
            <a:endParaRPr lang="en-US" altLang="zh-CN" smtClean="0"/>
          </a:p>
          <a:p>
            <a:r>
              <a:rPr lang="zh-CN" altLang="en-US" smtClean="0"/>
              <a:t>流式细胞仪、连续酶标仪</a:t>
            </a:r>
            <a:endParaRPr lang="en-US" altLang="zh-CN" smtClean="0"/>
          </a:p>
        </p:txBody>
      </p:sp>
      <p:sp>
        <p:nvSpPr>
          <p:cNvPr id="9" name="标题 2"/>
          <p:cNvSpPr>
            <a:spLocks noGrp="1"/>
          </p:cNvSpPr>
          <p:nvPr>
            <p:ph type="title"/>
          </p:nvPr>
        </p:nvSpPr>
        <p:spPr>
          <a:xfrm>
            <a:off x="457200" y="338328"/>
            <a:ext cx="8229600" cy="1252728"/>
          </a:xfrm>
        </p:spPr>
        <p:txBody>
          <a:bodyPr/>
          <a:lstStyle/>
          <a:p>
            <a:r>
              <a:rPr lang="zh-CN" altLang="en-US"/>
              <a:t>合成生物学的</a:t>
            </a:r>
            <a:r>
              <a:rPr lang="zh-CN" altLang="en-US" smtClean="0"/>
              <a:t>概念</a:t>
            </a:r>
            <a:endParaRPr lang="zh-CN" altLang="en-US"/>
          </a:p>
        </p:txBody>
      </p:sp>
    </p:spTree>
    <p:extLst>
      <p:ext uri="{BB962C8B-B14F-4D97-AF65-F5344CB8AC3E}">
        <p14:creationId xmlns:p14="http://schemas.microsoft.com/office/powerpoint/2010/main" val="22118666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2954</TotalTime>
  <Words>2279</Words>
  <Application>Microsoft Office PowerPoint</Application>
  <PresentationFormat>全屏显示(4:3)</PresentationFormat>
  <Paragraphs>195</Paragraphs>
  <Slides>29</Slides>
  <Notes>22</Notes>
  <HiddenSlides>2</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波形</vt:lpstr>
      <vt:lpstr>合成生物学简述</vt:lpstr>
      <vt:lpstr>PowerPoint 演示文稿</vt:lpstr>
      <vt:lpstr>PowerPoint 演示文稿</vt:lpstr>
      <vt:lpstr>PowerPoint 演示文稿</vt:lpstr>
      <vt:lpstr>PowerPoint 演示文稿</vt:lpstr>
      <vt:lpstr>PowerPoint 演示文稿</vt:lpstr>
      <vt:lpstr>合成生物学的概念</vt:lpstr>
      <vt:lpstr>合成生物学的概念</vt:lpstr>
      <vt:lpstr>合成生物学的概念</vt:lpstr>
      <vt:lpstr>合成生物学的概念</vt:lpstr>
      <vt:lpstr>合成生物学的特点</vt:lpstr>
      <vt:lpstr>合成生物学的特点</vt:lpstr>
      <vt:lpstr>合成生物学的特点-标准化</vt:lpstr>
      <vt:lpstr>合成生物学的特点-标准化</vt:lpstr>
      <vt:lpstr>合成生物学的特点-标准化</vt:lpstr>
      <vt:lpstr>合成生物学的特点-模块化</vt:lpstr>
      <vt:lpstr>合成生物学的概念_模块化</vt:lpstr>
      <vt:lpstr>合成生物学的特点</vt:lpstr>
      <vt:lpstr>合成生物学的应用</vt:lpstr>
      <vt:lpstr>合成生物学的应用</vt:lpstr>
      <vt:lpstr>合成生物学的应用</vt:lpstr>
      <vt:lpstr>合成生物学的应用</vt:lpstr>
      <vt:lpstr>合成生物学目前遇到的问题</vt:lpstr>
      <vt:lpstr>合成生物学的发展方向</vt:lpstr>
      <vt:lpstr>合成生物学的发展方向_自动化</vt:lpstr>
      <vt:lpstr>合成生物学的发展方向_自动化</vt:lpstr>
      <vt:lpstr>合成生物学的特点</vt:lpstr>
      <vt:lpstr>有关资料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合成生物学简述</dc:title>
  <dc:creator>Administrator</dc:creator>
  <cp:lastModifiedBy>微软用户</cp:lastModifiedBy>
  <cp:revision>44</cp:revision>
  <dcterms:created xsi:type="dcterms:W3CDTF">2018-11-09T06:12:43Z</dcterms:created>
  <dcterms:modified xsi:type="dcterms:W3CDTF">2019-09-08T08:54:19Z</dcterms:modified>
</cp:coreProperties>
</file>