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3575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PIO7cH4u+/QY4K7ivqQrNPo1V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2" type="sldNum"/>
          </p:nvPr>
        </p:nvSpPr>
        <p:spPr>
          <a:xfrm>
            <a:off x="4278240" y="10156680"/>
            <a:ext cx="3276000" cy="529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225425" y="801688"/>
            <a:ext cx="7094538" cy="3990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:notes"/>
          <p:cNvSpPr/>
          <p:nvPr/>
        </p:nvSpPr>
        <p:spPr>
          <a:xfrm>
            <a:off x="755640" y="5078520"/>
            <a:ext cx="6031800" cy="47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74423aa4569a324_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74423aa4569a324_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774423aa4569a324_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1f4effc54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1f4effc54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71f4effc54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1abaf38bd_0_1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1abaf38bd_0_1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71abaf38bd_0_1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1abaf38bd_0_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1abaf38bd_0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71abaf38bd_0_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9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4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0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4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6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1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2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43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4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/>
          <p:nvPr>
            <p:ph idx="1" type="subTitle"/>
          </p:nvPr>
        </p:nvSpPr>
        <p:spPr>
          <a:xfrm>
            <a:off x="609480" y="273600"/>
            <a:ext cx="10973160" cy="53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5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1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6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7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48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48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9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9"/>
          <p:cNvSpPr txBox="1"/>
          <p:nvPr>
            <p:ph idx="4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9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9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49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0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0"/>
          <p:cNvSpPr txBox="1"/>
          <p:nvPr>
            <p:ph idx="4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0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0"/>
          <p:cNvSpPr txBox="1"/>
          <p:nvPr>
            <p:ph idx="6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0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0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50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idx="1" type="subTitle"/>
          </p:nvPr>
        </p:nvSpPr>
        <p:spPr>
          <a:xfrm>
            <a:off x="609480" y="273600"/>
            <a:ext cx="10973160" cy="53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5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6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4038840" y="6356520"/>
            <a:ext cx="41144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61120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838080" y="6356520"/>
            <a:ext cx="27428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" y="8640"/>
            <a:ext cx="1289880" cy="1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/>
          <p:nvPr/>
        </p:nvSpPr>
        <p:spPr>
          <a:xfrm>
            <a:off x="6726960" y="5510160"/>
            <a:ext cx="5078520" cy="111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Shailesh Sharma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Scientist-E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from 2020-12-10 12-43-26" id="185" name="Google Shape;185;p1"/>
          <p:cNvPicPr preferRelativeResize="0"/>
          <p:nvPr/>
        </p:nvPicPr>
        <p:blipFill rotWithShape="1">
          <a:blip r:embed="rId4">
            <a:alphaModFix/>
          </a:blip>
          <a:srcRect b="1445" l="996" r="563" t="760"/>
          <a:stretch/>
        </p:blipFill>
        <p:spPr>
          <a:xfrm>
            <a:off x="1011600" y="1449000"/>
            <a:ext cx="10215000" cy="39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/>
          <p:nvPr/>
        </p:nvSpPr>
        <p:spPr>
          <a:xfrm>
            <a:off x="1236600" y="173160"/>
            <a:ext cx="283464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NIAB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 txBox="1"/>
          <p:nvPr>
            <p:ph idx="1" type="body"/>
          </p:nvPr>
        </p:nvSpPr>
        <p:spPr>
          <a:xfrm>
            <a:off x="610238" y="895850"/>
            <a:ext cx="10973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Command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gffcompare –r ref_genome.gff –s ref_genome.fasta –I sample_path.txt</a:t>
            </a:r>
            <a:endParaRPr b="1" i="0" sz="1800" u="none" cap="none" strike="noStrike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9" name="Google Shape;249;p8"/>
          <p:cNvSpPr txBox="1"/>
          <p:nvPr>
            <p:ph type="title"/>
          </p:nvPr>
        </p:nvSpPr>
        <p:spPr>
          <a:xfrm>
            <a:off x="157050" y="125650"/>
            <a:ext cx="11862900" cy="6597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Transcript Annotation GFFCompare</a:t>
            </a:r>
            <a:endParaRPr sz="3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157050" y="1416625"/>
            <a:ext cx="11622000" cy="1012500"/>
          </a:xfrm>
          <a:prstGeom prst="rect">
            <a:avLst/>
          </a:prstGeom>
          <a:solidFill>
            <a:srgbClr val="E5E5E5"/>
          </a:solidFill>
          <a:ln cap="flat" cmpd="sng" w="25400">
            <a:solidFill>
              <a:srgbClr val="E5E5E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GFFcompare: Tool used for comparing transcripts with reference genome file (.fasta and .gff). Where we will get gffcmp.combined.gtf file from which we are going to extract class codes.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" y="2674250"/>
            <a:ext cx="12070049" cy="41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>
            <p:ph type="title"/>
          </p:nvPr>
        </p:nvSpPr>
        <p:spPr>
          <a:xfrm>
            <a:off x="322388" y="202550"/>
            <a:ext cx="11548800" cy="9387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Extraction of sequences of i, u and x class: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044" y="1418040"/>
            <a:ext cx="6482199" cy="520761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/>
          <p:nvPr/>
        </p:nvSpPr>
        <p:spPr>
          <a:xfrm>
            <a:off x="189571" y="3010828"/>
            <a:ext cx="3869473" cy="1373435"/>
          </a:xfrm>
          <a:prstGeom prst="rect">
            <a:avLst/>
          </a:prstGeom>
          <a:solidFill>
            <a:srgbClr val="E5E5E5"/>
          </a:solidFill>
          <a:ln cap="flat" cmpd="sng" w="25400">
            <a:solidFill>
              <a:srgbClr val="E5E5E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 showing different types of class codes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74423aa4569a324_11"/>
          <p:cNvSpPr txBox="1"/>
          <p:nvPr>
            <p:ph type="title"/>
          </p:nvPr>
        </p:nvSpPr>
        <p:spPr>
          <a:xfrm>
            <a:off x="345525" y="273600"/>
            <a:ext cx="11464800" cy="940800"/>
          </a:xfrm>
          <a:prstGeom prst="rect">
            <a:avLst/>
          </a:prstGeom>
          <a:solidFill>
            <a:srgbClr val="E5E5E5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LENGTH AND ORF FILTER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774423aa4569a324_11"/>
          <p:cNvSpPr txBox="1"/>
          <p:nvPr>
            <p:ph idx="1" type="body"/>
          </p:nvPr>
        </p:nvSpPr>
        <p:spPr>
          <a:xfrm>
            <a:off x="609475" y="1604526"/>
            <a:ext cx="10973400" cy="49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Sequence length filter: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Long non-coding RNAs are generally of length greater than 200. So we remove sequences with length less than 200.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ORF filter: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Sequences with ORFs of length greater than 300 are generally considered as protein coding, thus we remove sequences with ORF greater than 300.​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/>
          <p:nvPr>
            <p:ph type="title"/>
          </p:nvPr>
        </p:nvSpPr>
        <p:spPr>
          <a:xfrm>
            <a:off x="303625" y="273600"/>
            <a:ext cx="11622000" cy="83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Protein Family Filter- PFAM -RPSBLAST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724675" y="1205450"/>
            <a:ext cx="8080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Command: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rpsblast –db path_of_database –query –out -evalue</a:t>
            </a:r>
            <a:endParaRPr b="1" i="0" sz="1800" u="none" cap="none" strike="noStrike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37" y="1706750"/>
            <a:ext cx="11841301" cy="5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216000" y="261749"/>
            <a:ext cx="11807700" cy="74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POTENTIAL ANALYSIS – CPC2</a:t>
            </a:r>
            <a:endParaRPr sz="3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105850" y="1159188"/>
            <a:ext cx="7350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ommand:</a:t>
            </a:r>
            <a:r>
              <a:rPr b="1" lang="en-US" sz="3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CPC2.py -i input.fasta -o output_file</a:t>
            </a:r>
            <a:endParaRPr b="1" sz="1800" strike="noStrike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79" name="Google Shape;2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0" y="1765300"/>
            <a:ext cx="11981854" cy="5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271f4effc54_0_0" title="Thank You PNG Images | Free Photos, PNG Stickers, Wallpapers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50" y="1122625"/>
            <a:ext cx="9773150" cy="48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/>
          <p:nvPr/>
        </p:nvSpPr>
        <p:spPr>
          <a:xfrm>
            <a:off x="111775" y="128102"/>
            <a:ext cx="11970000" cy="558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of identification and differential expression of lncRNAs and genes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92" name="Google Shape;1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29" y="686487"/>
            <a:ext cx="9622814" cy="55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37" y="1400050"/>
            <a:ext cx="11578125" cy="538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>
            <p:ph idx="1" type="body"/>
          </p:nvPr>
        </p:nvSpPr>
        <p:spPr>
          <a:xfrm>
            <a:off x="253100" y="924325"/>
            <a:ext cx="11687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3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658"/>
              <a:buFont typeface="Arial"/>
              <a:buNone/>
            </a:pPr>
            <a:r>
              <a:rPr b="1" i="0" lang="en-US" sz="5323" u="none" cap="none" strike="noStrike">
                <a:solidFill>
                  <a:schemeClr val="dk1"/>
                </a:solidFill>
              </a:rPr>
              <a:t>Command:</a:t>
            </a:r>
            <a:r>
              <a:rPr b="1" i="0" lang="en-US" sz="5015" u="none" cap="none" strike="noStrike">
                <a:solidFill>
                  <a:schemeClr val="dk1"/>
                </a:solidFill>
              </a:rPr>
              <a:t>  </a:t>
            </a:r>
            <a:r>
              <a:rPr b="1" i="0" lang="en-US" sz="5323" u="none" cap="none" strike="noStrike">
                <a:solidFill>
                  <a:srgbClr val="3134F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fastp -i sample_input.fastq -o output_clean.fastq -j</a:t>
            </a:r>
            <a:r>
              <a:rPr b="1" lang="en-US" sz="5323">
                <a:solidFill>
                  <a:srgbClr val="3134F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5323" u="none" cap="none" strike="noStrike">
                <a:solidFill>
                  <a:srgbClr val="3134F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output.json -h output.html</a:t>
            </a:r>
            <a:r>
              <a:rPr b="1" i="0" lang="en-US" sz="5015" u="none" cap="none" strike="noStrike">
                <a:solidFill>
                  <a:srgbClr val="3134FC"/>
                </a:solidFill>
              </a:rPr>
              <a:t> </a:t>
            </a:r>
            <a:endParaRPr b="1" sz="3415">
              <a:solidFill>
                <a:srgbClr val="3134FC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99" name="Google Shape;199;p3"/>
          <p:cNvSpPr txBox="1"/>
          <p:nvPr>
            <p:ph type="title"/>
          </p:nvPr>
        </p:nvSpPr>
        <p:spPr>
          <a:xfrm>
            <a:off x="253150" y="52225"/>
            <a:ext cx="11687400" cy="767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</a:t>
            </a:r>
            <a:r>
              <a:rPr b="1"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r>
              <a:rPr b="1"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FASTP</a:t>
            </a:r>
            <a:endParaRPr sz="3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-734" y="-72648"/>
            <a:ext cx="57708" cy="692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198925" y="301525"/>
            <a:ext cx="11799900" cy="662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 sz="3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READS TO GENOME – HISAT2</a:t>
            </a:r>
            <a:endParaRPr sz="3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040" y="1096200"/>
            <a:ext cx="9529560" cy="55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/>
          <p:nvPr/>
        </p:nvSpPr>
        <p:spPr>
          <a:xfrm>
            <a:off x="1403103" y="2343911"/>
            <a:ext cx="9624600" cy="1118400"/>
          </a:xfrm>
          <a:prstGeom prst="rect">
            <a:avLst/>
          </a:prstGeom>
          <a:solidFill>
            <a:srgbClr val="E5E5E5"/>
          </a:solidFill>
          <a:ln cap="flat" cmpd="sng" w="25400">
            <a:solidFill>
              <a:srgbClr val="E5E5E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To build the genome reference file for hisat2 mapping we have to use –build flag. The output file of –build is the input genome file for futher hisat2 step.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>
            <p:ph type="title"/>
          </p:nvPr>
        </p:nvSpPr>
        <p:spPr>
          <a:xfrm>
            <a:off x="272225" y="261000"/>
            <a:ext cx="11705700" cy="702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Mapping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Reads to the Genome - HISAT2</a:t>
            </a:r>
            <a:endParaRPr sz="3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1321650" y="3646785"/>
            <a:ext cx="97872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/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hisat2 –q –dta –summary –file summary.txt –p threads –x file_path.fasta –U</a:t>
            </a:r>
            <a:r>
              <a:rPr b="1" i="0" lang="en-US" sz="18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sample_input.fasta –S output.sam</a:t>
            </a:r>
            <a:endParaRPr b="1" i="0" sz="1800" u="none" cap="none" strike="noStrike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1354977" y="4829179"/>
            <a:ext cx="9720600" cy="1254000"/>
          </a:xfrm>
          <a:prstGeom prst="rect">
            <a:avLst/>
          </a:prstGeom>
          <a:solidFill>
            <a:srgbClr val="E5E5E5"/>
          </a:solidFill>
          <a:ln cap="flat" cmpd="sng" w="25400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HISAT2 is a fast and sensitive alignment program for mapping next-generation sequencing reads (both DNA and RNA) to a population.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1403049" y="1613175"/>
            <a:ext cx="96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Command: </a:t>
            </a:r>
            <a:r>
              <a:rPr b="1" lang="en-US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hisat2 -build test.fasta output_file_name </a:t>
            </a:r>
            <a:endParaRPr b="1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71abaf38b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0" y="875150"/>
            <a:ext cx="9928450" cy="55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71abaf38bd_0_15"/>
          <p:cNvSpPr txBox="1"/>
          <p:nvPr/>
        </p:nvSpPr>
        <p:spPr>
          <a:xfrm>
            <a:off x="648725" y="195650"/>
            <a:ext cx="7156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file of Hisat2 :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278400" y="282650"/>
            <a:ext cx="11730900" cy="743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sam file to bam</a:t>
            </a:r>
            <a:endParaRPr sz="3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7"/>
          <p:cNvPicPr preferRelativeResize="0"/>
          <p:nvPr/>
        </p:nvPicPr>
        <p:blipFill rotWithShape="1">
          <a:blip r:embed="rId3">
            <a:alphaModFix/>
          </a:blip>
          <a:srcRect b="-250" l="0" r="0" t="0"/>
          <a:stretch/>
        </p:blipFill>
        <p:spPr>
          <a:xfrm>
            <a:off x="363" y="2095050"/>
            <a:ext cx="12192839" cy="41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 txBox="1"/>
          <p:nvPr/>
        </p:nvSpPr>
        <p:spPr>
          <a:xfrm>
            <a:off x="205100" y="1245975"/>
            <a:ext cx="10977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Command : </a:t>
            </a:r>
            <a:r>
              <a:rPr b="1" lang="en-US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samtools sort -O BAM -o output_file.bam sam_file.sam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291038" y="366450"/>
            <a:ext cx="11611500" cy="6117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of transcripts using Stringtie</a:t>
            </a:r>
            <a:endParaRPr sz="3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550650" y="1491650"/>
            <a:ext cx="10607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</a:t>
            </a:r>
            <a:r>
              <a:rPr b="1" lang="en-US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stringtie sample.bam –G ref_genome_file_path.gff –o output_file.gtf</a:t>
            </a:r>
            <a:endParaRPr b="1" sz="1800"/>
          </a:p>
        </p:txBody>
      </p:sp>
      <p:pic>
        <p:nvPicPr>
          <p:cNvPr id="236" name="Google Shape;2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90" y="2159215"/>
            <a:ext cx="10368360" cy="356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1abaf38bd_0_7"/>
          <p:cNvSpPr txBox="1"/>
          <p:nvPr>
            <p:ph type="title"/>
          </p:nvPr>
        </p:nvSpPr>
        <p:spPr>
          <a:xfrm>
            <a:off x="152400" y="623700"/>
            <a:ext cx="4693500" cy="73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output file of stringtie: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g271abaf38b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500"/>
            <a:ext cx="10887077" cy="51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2022-08-02T06:49:07Z</dcterms:created>
  <dc:creator>Common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0.0</vt:r8>
  </property>
  <property fmtid="{D5CDD505-2E9C-101B-9397-08002B2CF9AE}" pid="3" name="HyperlinksChanged">
    <vt:bool>false</vt:bool>
  </property>
  <property fmtid="{D5CDD505-2E9C-101B-9397-08002B2CF9AE}" pid="4" name="KSOProductBuildVer">
    <vt:lpwstr>1033-11.1.0.10976</vt:lpwstr>
  </property>
  <property fmtid="{D5CDD505-2E9C-101B-9397-08002B2CF9AE}" pid="5" name="LinksUpToDate">
    <vt:bool>false</vt:bool>
  </property>
  <property fmtid="{D5CDD505-2E9C-101B-9397-08002B2CF9AE}" pid="6" name="MMClips">
    <vt:r8>0.0</vt:r8>
  </property>
  <property fmtid="{D5CDD505-2E9C-101B-9397-08002B2CF9AE}" pid="7" name="Notes">
    <vt:i4>8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