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80" r:id="rId5"/>
    <p:sldId id="279" r:id="rId6"/>
    <p:sldId id="260" r:id="rId7"/>
    <p:sldId id="277" r:id="rId8"/>
    <p:sldId id="276" r:id="rId9"/>
    <p:sldId id="285" r:id="rId10"/>
    <p:sldId id="261" r:id="rId11"/>
    <p:sldId id="263" r:id="rId12"/>
    <p:sldId id="281" r:id="rId13"/>
    <p:sldId id="265" r:id="rId14"/>
    <p:sldId id="284" r:id="rId15"/>
    <p:sldId id="283" r:id="rId16"/>
    <p:sldId id="264" r:id="rId17"/>
    <p:sldId id="267" r:id="rId18"/>
    <p:sldId id="286" r:id="rId19"/>
    <p:sldId id="266" r:id="rId20"/>
    <p:sldId id="288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4472C4"/>
    <a:srgbClr val="FFFFFF"/>
    <a:srgbClr val="385723"/>
    <a:srgbClr val="C00000"/>
    <a:srgbClr val="6D333A"/>
    <a:srgbClr val="4C6D67"/>
    <a:srgbClr val="909C58"/>
    <a:srgbClr val="33CC3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A2E8-2138-477F-B949-B27D7620C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9BD73-55DE-40CA-BF91-EB5E0F321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E7A3-B06B-4FF8-AB6E-61563989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FE08-39F1-4FBD-B066-0284DFEE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0F9C-92F0-462F-8E15-0C1AD80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4D46-CAD1-4FE8-B67E-DB62E5D0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D61F-7D14-42AC-A53F-14C308D0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719-D065-4E9F-B959-31ABF436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3435-9330-4958-95C3-4CBDCC47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8F9C-20EF-4DCB-B397-4E37D0ED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5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80835-75DA-4A70-861D-9CF68EBE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CAED0-6E94-4415-BD05-0395BAB4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E4D7-231C-4537-BA14-3123B7D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5A5-19DF-438D-BE6F-DF49D1D0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7912-BC74-4B68-9C5A-166865D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6BC-E71B-45E4-8AE0-FE626CB6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4655-576C-48E9-8175-04891872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4B5F-8104-4961-B0B2-86E978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8AA2-D44E-4EF0-B732-803F85AE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0D62-F785-4350-9352-C95CBC2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31D-495B-45C9-A200-694868DE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7964-722C-453E-9C3B-8A24E29D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C285-7057-4562-B8F8-774CE80C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00ED-8206-439D-926B-5EC6F8C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CA74-060A-4DA7-9B36-ACC956F6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CB40-FE75-4365-A365-EEED5B73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2B1B-FD6F-489D-B41D-92FEF8AE3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2E1F-831E-4C4B-ADFB-31E152E6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5022-DAA7-4072-BA92-9B70FBF0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6886-1116-47A1-845D-727792B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6F52-84C7-49ED-B5D8-6632493B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C532-E8EB-48E7-92EC-727BD081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1D77F-F153-4511-B10C-7A39F3BA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011-3AF3-4C70-8F45-0509E368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940F0-C072-4289-8DEC-B1DC3EBA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4D6D1-061F-4A9E-8478-0000C1CE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53889-8251-40E1-8FFA-251C2DEA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F71D2-8975-4E41-ACE4-5C272768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0C388-D590-408E-B417-26420D7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0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52E4-03F7-4F75-A67E-8F6E144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A6247-130C-479E-B667-D1603F43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2C84B-C9B3-4F08-80F6-717919B2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36C2-1E1E-4BA6-9AE9-253AAE45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62761-AD3D-439D-9BDA-173D6F5F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971F0-6D07-4730-B6FF-3781D71F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E845-DF7F-4874-9A7E-57A0B5AD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DE16-DDEF-49AC-955F-1931842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876A-3999-4346-BBB7-E27BFCAA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D007-CD4B-429F-AD9D-7A8904475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DD1F-A9D4-45C3-BA4B-4ADA7E1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7FB1E-6061-4ECE-B940-EB9403CA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C02D-31B4-4882-A653-62992FC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3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9163-B3DE-4AD8-BA1A-93176C46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57EBC-7B10-4E2A-BFFC-FC7B270F3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4D74-E3CD-49D8-9B01-06B64906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2003-86BA-4BE6-890E-395975E7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0B682-F055-41AE-A0F7-0CD4243C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90A5-EF3F-4574-A92E-1501A078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21700-1050-4718-A7CD-295739B7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F143-A2A9-4015-AA38-3BFC4E53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0AC1-376C-4260-8D7E-FC091B4A7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2C96-B195-4315-97E7-281CBD02E49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8B53-131F-44A5-BB53-82BD33CED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34C6-5D0F-47E1-B445-AFECE246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3375-1718-4E1F-BB15-CB6E6E31E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66CC3-24E9-40BC-A6B7-AB66B044D6EC}"/>
              </a:ext>
            </a:extLst>
          </p:cNvPr>
          <p:cNvSpPr txBox="1"/>
          <p:nvPr/>
        </p:nvSpPr>
        <p:spPr>
          <a:xfrm>
            <a:off x="0" y="708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sto MT" panose="02040603050505030304" pitchFamily="18" charset="0"/>
              </a:rPr>
              <a:t>Genomic Variant Calling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Calisto MT" panose="02040603050505030304" pitchFamily="18" charset="0"/>
              </a:rPr>
              <a:t> &amp; 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  <a:latin typeface="Calisto MT" panose="02040603050505030304" pitchFamily="18" charset="0"/>
              </a:rPr>
              <a:t>Annotation</a:t>
            </a:r>
            <a:endParaRPr lang="en-IN" sz="44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96CE9-F682-4A19-85AB-D1CC7F0067FC}"/>
              </a:ext>
            </a:extLst>
          </p:cNvPr>
          <p:cNvSpPr txBox="1"/>
          <p:nvPr/>
        </p:nvSpPr>
        <p:spPr>
          <a:xfrm>
            <a:off x="4237150" y="3649134"/>
            <a:ext cx="350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Sarwar Azam</a:t>
            </a:r>
          </a:p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NIAB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3.googleusercontent.com/WEfNIi2CJu-GSv3yWMBFposxJdauvfo_d-RRyc7jxxZyToO5M-AT2SncYX22I76wR6JYDBmBvPUPjvzqX9RdCI5zgmcnMGfbbEgGl0QP0LUptkIpA4wcO16fwGl7moeh45wC0ENDk_x2ccBMaQ5dytq2ww=s2048">
            <a:extLst>
              <a:ext uri="{FF2B5EF4-FFF2-40B4-BE49-F238E27FC236}">
                <a16:creationId xmlns:a16="http://schemas.microsoft.com/office/drawing/2014/main" id="{1ED4E867-EC5C-4BD7-B4DC-AD8E17943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3" t="30234" r="43064" b="39343"/>
          <a:stretch/>
        </p:blipFill>
        <p:spPr bwMode="auto">
          <a:xfrm>
            <a:off x="160270" y="1063652"/>
            <a:ext cx="5811236" cy="30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6ECF5-8782-486B-833F-0D904CAC97E7}"/>
              </a:ext>
            </a:extLst>
          </p:cNvPr>
          <p:cNvCxnSpPr>
            <a:cxnSpLocks/>
          </p:cNvCxnSpPr>
          <p:nvPr/>
        </p:nvCxnSpPr>
        <p:spPr>
          <a:xfrm>
            <a:off x="1184856" y="2980353"/>
            <a:ext cx="0" cy="1635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E98E33-B476-4A8E-8F5A-BA2C010C3B3E}"/>
              </a:ext>
            </a:extLst>
          </p:cNvPr>
          <p:cNvSpPr txBox="1"/>
          <p:nvPr/>
        </p:nvSpPr>
        <p:spPr>
          <a:xfrm>
            <a:off x="138722" y="4795906"/>
            <a:ext cx="235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Marking Duplicates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F43C2-1FBA-49EA-97EF-4252B9DC7F01}"/>
              </a:ext>
            </a:extLst>
          </p:cNvPr>
          <p:cNvSpPr txBox="1"/>
          <p:nvPr/>
        </p:nvSpPr>
        <p:spPr>
          <a:xfrm>
            <a:off x="6323520" y="1298842"/>
            <a:ext cx="2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Reference Genome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372C2-05BE-4E13-B30F-CA36854C1469}"/>
              </a:ext>
            </a:extLst>
          </p:cNvPr>
          <p:cNvSpPr txBox="1"/>
          <p:nvPr/>
        </p:nvSpPr>
        <p:spPr>
          <a:xfrm>
            <a:off x="6426551" y="2504576"/>
            <a:ext cx="1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Mapped to Reference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42A8267-3F66-47F7-9126-D99172916B68}"/>
              </a:ext>
            </a:extLst>
          </p:cNvPr>
          <p:cNvSpPr/>
          <p:nvPr/>
        </p:nvSpPr>
        <p:spPr>
          <a:xfrm>
            <a:off x="6001547" y="1719690"/>
            <a:ext cx="321973" cy="21629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6F94D-D0AC-4465-A35D-60C9E34C74B4}"/>
              </a:ext>
            </a:extLst>
          </p:cNvPr>
          <p:cNvCxnSpPr>
            <a:stCxn id="9" idx="1"/>
          </p:cNvCxnSpPr>
          <p:nvPr/>
        </p:nvCxnSpPr>
        <p:spPr>
          <a:xfrm flipH="1">
            <a:off x="6001547" y="1483508"/>
            <a:ext cx="321973" cy="3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s://lh3.googleusercontent.com/WEfNIi2CJu-GSv3yWMBFposxJdauvfo_d-RRyc7jxxZyToO5M-AT2SncYX22I76wR6JYDBmBvPUPjvzqX9RdCI5zgmcnMGfbbEgGl0QP0LUptkIpA4wcO16fwGl7moeh45wC0ENDk_x2ccBMaQ5dytq2ww=s2048">
            <a:extLst>
              <a:ext uri="{FF2B5EF4-FFF2-40B4-BE49-F238E27FC236}">
                <a16:creationId xmlns:a16="http://schemas.microsoft.com/office/drawing/2014/main" id="{A9D3307A-D5F8-49DC-B931-D1ACB71BC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3" t="67053" r="18979" b="14121"/>
          <a:stretch/>
        </p:blipFill>
        <p:spPr bwMode="auto">
          <a:xfrm>
            <a:off x="6130075" y="4053174"/>
            <a:ext cx="6073250" cy="195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05AE0572-ED3D-453F-9E48-FC7FE9113F31}"/>
              </a:ext>
            </a:extLst>
          </p:cNvPr>
          <p:cNvSpPr/>
          <p:nvPr/>
        </p:nvSpPr>
        <p:spPr>
          <a:xfrm rot="5400000">
            <a:off x="4123050" y="3908167"/>
            <a:ext cx="1631983" cy="2356822"/>
          </a:xfrm>
          <a:prstGeom prst="bentUpArrow">
            <a:avLst>
              <a:gd name="adj1" fmla="val 16195"/>
              <a:gd name="adj2" fmla="val 19661"/>
              <a:gd name="adj3" fmla="val 25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B01-C824-467B-85A5-287CACCB2EB9}"/>
              </a:ext>
            </a:extLst>
          </p:cNvPr>
          <p:cNvSpPr txBox="1"/>
          <p:nvPr/>
        </p:nvSpPr>
        <p:spPr>
          <a:xfrm>
            <a:off x="6735269" y="3153271"/>
            <a:ext cx="486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The markduplicates identify these reads, So that the variant calling tools know  they should ignore them 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652C69-E5F2-4DFB-A25C-B646B5B2364F}"/>
              </a:ext>
            </a:extLst>
          </p:cNvPr>
          <p:cNvSpPr/>
          <p:nvPr/>
        </p:nvSpPr>
        <p:spPr>
          <a:xfrm>
            <a:off x="104726" y="4670469"/>
            <a:ext cx="2159009" cy="646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805D1-2253-452E-93B3-9FEE321D81A8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Marking Duplicates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66FB5-57EC-4F8F-B111-EDEEC2033BAA}"/>
              </a:ext>
            </a:extLst>
          </p:cNvPr>
          <p:cNvSpPr txBox="1"/>
          <p:nvPr/>
        </p:nvSpPr>
        <p:spPr>
          <a:xfrm>
            <a:off x="272634" y="6117640"/>
            <a:ext cx="1132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AddOrReplaceReadGroups (read group ) used as an identifier that groups reads together ,The read group ID will be unique across multiple bam files</a:t>
            </a:r>
            <a:endParaRPr lang="en-IN" sz="2000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7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41006F-CA42-4EE4-86EB-9CCEC802F769}"/>
              </a:ext>
            </a:extLst>
          </p:cNvPr>
          <p:cNvSpPr txBox="1"/>
          <p:nvPr/>
        </p:nvSpPr>
        <p:spPr>
          <a:xfrm>
            <a:off x="0" y="1672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Variants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31E3D-B393-480F-93C5-9DCD35CC1217}"/>
              </a:ext>
            </a:extLst>
          </p:cNvPr>
          <p:cNvSpPr txBox="1"/>
          <p:nvPr/>
        </p:nvSpPr>
        <p:spPr>
          <a:xfrm>
            <a:off x="310194" y="870312"/>
            <a:ext cx="76058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 change in the genomic sequences compared with the reference genomic sequences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sto MT" panose="02040603050505030304" pitchFamily="18" charset="0"/>
              </a:rPr>
              <a:t>Single Nucleotide Polymorphisms (SNPs): </a:t>
            </a:r>
            <a:r>
              <a:rPr lang="en-US" dirty="0">
                <a:latin typeface="Calisto MT" panose="02040603050505030304" pitchFamily="18" charset="0"/>
              </a:rPr>
              <a:t>SNPs are the most common type of sequence variant and involve a single nucleotide change in the DNA sequence.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sto MT" panose="02040603050505030304" pitchFamily="18" charset="0"/>
              </a:rPr>
              <a:t>Insertions and Deletions (indels): </a:t>
            </a:r>
            <a:r>
              <a:rPr lang="en-US" dirty="0">
                <a:latin typeface="Calisto MT" panose="02040603050505030304" pitchFamily="18" charset="0"/>
              </a:rPr>
              <a:t>Indels involve the insertion or deletion of one or more nucleotides in the DNA sequence. They can range in size from a single nucleotide to large insertions or deletions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sto MT" panose="02040603050505030304" pitchFamily="18" charset="0"/>
              </a:rPr>
              <a:t>Structural Variants (SVs): </a:t>
            </a:r>
            <a:r>
              <a:rPr lang="en-US" dirty="0">
                <a:latin typeface="Calisto MT" panose="02040603050505030304" pitchFamily="18" charset="0"/>
              </a:rPr>
              <a:t>SVs are larger-scale genomic alterations that can involve rearrangements, inversions, or translocations of DNA segments.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sto MT" panose="02040603050505030304" pitchFamily="18" charset="0"/>
              </a:rPr>
              <a:t>Repeat Expansions: </a:t>
            </a:r>
            <a:r>
              <a:rPr lang="en-US" dirty="0">
                <a:latin typeface="Calisto MT" panose="02040603050505030304" pitchFamily="18" charset="0"/>
              </a:rPr>
              <a:t>Repeat expansions involve the expansion of repetitive DNA sequences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sto MT" panose="02040603050505030304" pitchFamily="18" charset="0"/>
              </a:rPr>
              <a:t>Copy Number Variations (CNVs): </a:t>
            </a:r>
            <a:r>
              <a:rPr lang="en-US" dirty="0">
                <a:latin typeface="Calisto MT" panose="02040603050505030304" pitchFamily="18" charset="0"/>
              </a:rPr>
              <a:t>CNVs are large-scale changes in the number of copies of a particular DNA segment.</a:t>
            </a:r>
          </a:p>
          <a:p>
            <a:r>
              <a:rPr lang="en-US" dirty="0">
                <a:latin typeface="Calisto MT" panose="02040603050505030304" pitchFamily="18" charset="0"/>
              </a:rPr>
              <a:t> </a:t>
            </a:r>
            <a:endParaRPr lang="en-IN" dirty="0"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13A77-8DBC-4324-A2FA-91D2353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1847366"/>
            <a:ext cx="3907875" cy="3633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542282-2FAB-4A0D-826D-C88FF6431217}"/>
              </a:ext>
            </a:extLst>
          </p:cNvPr>
          <p:cNvSpPr/>
          <p:nvPr/>
        </p:nvSpPr>
        <p:spPr>
          <a:xfrm>
            <a:off x="7916091" y="1815737"/>
            <a:ext cx="3965715" cy="36706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6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2F6BD-EC16-4605-98BA-F17CCE264124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Variants Calling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D77AE-96AA-408C-8EBE-2A988DB1C8B9}"/>
              </a:ext>
            </a:extLst>
          </p:cNvPr>
          <p:cNvSpPr txBox="1"/>
          <p:nvPr/>
        </p:nvSpPr>
        <p:spPr>
          <a:xfrm>
            <a:off x="313509" y="1528354"/>
            <a:ext cx="103849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Variant calling is the process of identifying differences between the sequencing reads  and a reference genome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sto MT" panose="02040603050505030304" pitchFamily="18" charset="0"/>
            </a:endParaRPr>
          </a:p>
          <a:p>
            <a:r>
              <a:rPr lang="en-US" sz="2000" dirty="0">
                <a:latin typeface="Calisto MT" panose="02040603050505030304" pitchFamily="18" charset="0"/>
              </a:rPr>
              <a:t>	Input File –BAM </a:t>
            </a:r>
          </a:p>
          <a:p>
            <a:endParaRPr lang="en-US" sz="2000" dirty="0">
              <a:latin typeface="Calisto MT" panose="02040603050505030304" pitchFamily="18" charset="0"/>
            </a:endParaRPr>
          </a:p>
          <a:p>
            <a:r>
              <a:rPr lang="en-US" sz="2000" dirty="0">
                <a:latin typeface="Calisto MT" panose="02040603050505030304" pitchFamily="18" charset="0"/>
              </a:rPr>
              <a:t>	Output File- VCF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60AAD-30E7-401A-90DA-23D6F7943873}"/>
              </a:ext>
            </a:extLst>
          </p:cNvPr>
          <p:cNvSpPr txBox="1"/>
          <p:nvPr/>
        </p:nvSpPr>
        <p:spPr>
          <a:xfrm>
            <a:off x="6143136" y="5458895"/>
            <a:ext cx="233825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Freebayes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2B6CF79-BA3E-4E43-9EC8-F513F838B7D3}"/>
              </a:ext>
            </a:extLst>
          </p:cNvPr>
          <p:cNvSpPr/>
          <p:nvPr/>
        </p:nvSpPr>
        <p:spPr>
          <a:xfrm rot="14575754">
            <a:off x="5111433" y="3431897"/>
            <a:ext cx="390920" cy="1198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193C1DC-D351-4E5D-A1ED-91C8032C7CC4}"/>
              </a:ext>
            </a:extLst>
          </p:cNvPr>
          <p:cNvSpPr/>
          <p:nvPr/>
        </p:nvSpPr>
        <p:spPr>
          <a:xfrm rot="18166896">
            <a:off x="5104882" y="4688078"/>
            <a:ext cx="404022" cy="1220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B9651-709B-4059-A4EB-DDC5A2C597BD}"/>
              </a:ext>
            </a:extLst>
          </p:cNvPr>
          <p:cNvSpPr txBox="1"/>
          <p:nvPr/>
        </p:nvSpPr>
        <p:spPr>
          <a:xfrm>
            <a:off x="2274568" y="4428183"/>
            <a:ext cx="233825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Variants Calling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08F75-10AC-41AA-ACF4-6C57A8E6A9E8}"/>
              </a:ext>
            </a:extLst>
          </p:cNvPr>
          <p:cNvSpPr txBox="1"/>
          <p:nvPr/>
        </p:nvSpPr>
        <p:spPr>
          <a:xfrm>
            <a:off x="6143136" y="3539453"/>
            <a:ext cx="233825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GATK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21E8D-365E-40AF-B9F9-9AC58E12C583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Variants Calling using GATK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F83E7-23DD-491A-8A33-23B614A5209D}"/>
              </a:ext>
            </a:extLst>
          </p:cNvPr>
          <p:cNvSpPr txBox="1"/>
          <p:nvPr/>
        </p:nvSpPr>
        <p:spPr>
          <a:xfrm>
            <a:off x="1126667" y="1309071"/>
            <a:ext cx="1685108" cy="400110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Raw Reads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2CDC7-12AA-4226-B5AF-4B11904BE06B}"/>
              </a:ext>
            </a:extLst>
          </p:cNvPr>
          <p:cNvSpPr txBox="1"/>
          <p:nvPr/>
        </p:nvSpPr>
        <p:spPr>
          <a:xfrm>
            <a:off x="802277" y="2717957"/>
            <a:ext cx="2285999" cy="400110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Map to reference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0C6F-D9A4-48DC-9BB1-5D801BDA1F7B}"/>
              </a:ext>
            </a:extLst>
          </p:cNvPr>
          <p:cNvSpPr txBox="1"/>
          <p:nvPr/>
        </p:nvSpPr>
        <p:spPr>
          <a:xfrm>
            <a:off x="927461" y="3937703"/>
            <a:ext cx="216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Soring SAM file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02F6EE-8436-4A4C-B5F8-E850F496AD38}"/>
              </a:ext>
            </a:extLst>
          </p:cNvPr>
          <p:cNvSpPr/>
          <p:nvPr/>
        </p:nvSpPr>
        <p:spPr>
          <a:xfrm>
            <a:off x="899158" y="3937703"/>
            <a:ext cx="1985553" cy="400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4AABB2-FEE5-46DD-BDAB-7AB12A3D97D3}"/>
              </a:ext>
            </a:extLst>
          </p:cNvPr>
          <p:cNvGrpSpPr/>
          <p:nvPr/>
        </p:nvGrpSpPr>
        <p:grpSpPr>
          <a:xfrm>
            <a:off x="905688" y="5072496"/>
            <a:ext cx="2285998" cy="413366"/>
            <a:chOff x="905688" y="5072496"/>
            <a:chExt cx="2285998" cy="413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AC95E6-AFA7-499E-9772-9187E89EEE95}"/>
                </a:ext>
              </a:extLst>
            </p:cNvPr>
            <p:cNvSpPr txBox="1"/>
            <p:nvPr/>
          </p:nvSpPr>
          <p:spPr>
            <a:xfrm>
              <a:off x="905688" y="5072496"/>
              <a:ext cx="2285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sto MT" panose="02040603050505030304" pitchFamily="18" charset="0"/>
                </a:rPr>
                <a:t>Mark Duplicates</a:t>
              </a:r>
              <a:endParaRPr lang="en-IN" sz="2000" b="1" dirty="0">
                <a:latin typeface="Calisto MT" panose="0204060305050503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5BEE57-1D4B-4825-B6FD-981EFAF62117}"/>
                </a:ext>
              </a:extLst>
            </p:cNvPr>
            <p:cNvSpPr/>
            <p:nvPr/>
          </p:nvSpPr>
          <p:spPr>
            <a:xfrm>
              <a:off x="940524" y="5085752"/>
              <a:ext cx="1985553" cy="4001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A7C4EF-C796-49CC-894A-7BDEF08783F7}"/>
              </a:ext>
            </a:extLst>
          </p:cNvPr>
          <p:cNvGrpSpPr/>
          <p:nvPr/>
        </p:nvGrpSpPr>
        <p:grpSpPr>
          <a:xfrm>
            <a:off x="4813180" y="4754720"/>
            <a:ext cx="2446970" cy="785118"/>
            <a:chOff x="4836864" y="3552695"/>
            <a:chExt cx="2446970" cy="7851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69AAF2-E72F-4841-8EFF-68F8BD0375E0}"/>
                </a:ext>
              </a:extLst>
            </p:cNvPr>
            <p:cNvSpPr txBox="1"/>
            <p:nvPr/>
          </p:nvSpPr>
          <p:spPr>
            <a:xfrm>
              <a:off x="4900880" y="3607789"/>
              <a:ext cx="23714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sto MT" panose="02040603050505030304" pitchFamily="18" charset="0"/>
                </a:rPr>
                <a:t>Variant calling per Sample</a:t>
              </a:r>
              <a:endParaRPr lang="en-IN" sz="2000" b="1" dirty="0">
                <a:latin typeface="Calisto MT" panose="0204060305050503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E0051-DDF6-48AA-B56B-B398D805AC5A}"/>
                </a:ext>
              </a:extLst>
            </p:cNvPr>
            <p:cNvSpPr/>
            <p:nvPr/>
          </p:nvSpPr>
          <p:spPr>
            <a:xfrm>
              <a:off x="4836864" y="3552695"/>
              <a:ext cx="2446970" cy="7851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D904CD-5C73-4945-A450-9EC8A713EB39}"/>
              </a:ext>
            </a:extLst>
          </p:cNvPr>
          <p:cNvGrpSpPr/>
          <p:nvPr/>
        </p:nvGrpSpPr>
        <p:grpSpPr>
          <a:xfrm>
            <a:off x="4813180" y="3009709"/>
            <a:ext cx="2532013" cy="400110"/>
            <a:chOff x="4865875" y="2214973"/>
            <a:chExt cx="2532013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5A9BB7-3616-4AC8-8CD3-161E89D14FAC}"/>
                </a:ext>
              </a:extLst>
            </p:cNvPr>
            <p:cNvSpPr txBox="1"/>
            <p:nvPr/>
          </p:nvSpPr>
          <p:spPr>
            <a:xfrm>
              <a:off x="4880620" y="2214973"/>
              <a:ext cx="2371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sto MT" panose="02040603050505030304" pitchFamily="18" charset="0"/>
                </a:rPr>
                <a:t>GVCF</a:t>
              </a:r>
              <a:endParaRPr lang="en-IN" sz="2000" b="1" dirty="0">
                <a:latin typeface="Calisto MT" panose="0204060305050503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422BC6-75FA-420E-9B1C-1C8061F11488}"/>
                </a:ext>
              </a:extLst>
            </p:cNvPr>
            <p:cNvSpPr/>
            <p:nvPr/>
          </p:nvSpPr>
          <p:spPr>
            <a:xfrm>
              <a:off x="4865875" y="2226434"/>
              <a:ext cx="2532013" cy="3683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75CCE6-7173-4D28-AF65-614EC193597E}"/>
              </a:ext>
            </a:extLst>
          </p:cNvPr>
          <p:cNvSpPr txBox="1"/>
          <p:nvPr/>
        </p:nvSpPr>
        <p:spPr>
          <a:xfrm>
            <a:off x="9109933" y="2147429"/>
            <a:ext cx="101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SNPs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9F55B-3601-492E-99D7-08B544E2BEB8}"/>
              </a:ext>
            </a:extLst>
          </p:cNvPr>
          <p:cNvSpPr txBox="1"/>
          <p:nvPr/>
        </p:nvSpPr>
        <p:spPr>
          <a:xfrm>
            <a:off x="10298235" y="2123013"/>
            <a:ext cx="127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Indels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7D89EA-86B6-4462-BBEB-A7B4E13D2F24}"/>
              </a:ext>
            </a:extLst>
          </p:cNvPr>
          <p:cNvSpPr/>
          <p:nvPr/>
        </p:nvSpPr>
        <p:spPr>
          <a:xfrm>
            <a:off x="9045071" y="2147429"/>
            <a:ext cx="2329520" cy="400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3C2A2C9-4495-453D-8E79-6520E028A0CF}"/>
              </a:ext>
            </a:extLst>
          </p:cNvPr>
          <p:cNvSpPr/>
          <p:nvPr/>
        </p:nvSpPr>
        <p:spPr>
          <a:xfrm>
            <a:off x="1811377" y="1845356"/>
            <a:ext cx="315688" cy="782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9BE84BC-533C-4D7F-B12A-1279EB272CC7}"/>
              </a:ext>
            </a:extLst>
          </p:cNvPr>
          <p:cNvSpPr/>
          <p:nvPr/>
        </p:nvSpPr>
        <p:spPr>
          <a:xfrm>
            <a:off x="1791786" y="3209764"/>
            <a:ext cx="306977" cy="654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A943FB4-4295-4777-A529-9CCF797199D8}"/>
              </a:ext>
            </a:extLst>
          </p:cNvPr>
          <p:cNvSpPr/>
          <p:nvPr/>
        </p:nvSpPr>
        <p:spPr>
          <a:xfrm>
            <a:off x="1772189" y="4420213"/>
            <a:ext cx="346170" cy="617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24D7853-6D76-4E05-9EF1-6386ED5A03A3}"/>
              </a:ext>
            </a:extLst>
          </p:cNvPr>
          <p:cNvSpPr/>
          <p:nvPr/>
        </p:nvSpPr>
        <p:spPr>
          <a:xfrm rot="16200000">
            <a:off x="7989948" y="1088781"/>
            <a:ext cx="354000" cy="840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17AE6F-5D08-4CD3-A224-016436993C2F}"/>
              </a:ext>
            </a:extLst>
          </p:cNvPr>
          <p:cNvSpPr/>
          <p:nvPr/>
        </p:nvSpPr>
        <p:spPr>
          <a:xfrm>
            <a:off x="339634" y="1097899"/>
            <a:ext cx="2940775" cy="471507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BCE1C-D943-433C-9A5E-3AEC1F64AC51}"/>
              </a:ext>
            </a:extLst>
          </p:cNvPr>
          <p:cNvSpPr/>
          <p:nvPr/>
        </p:nvSpPr>
        <p:spPr>
          <a:xfrm>
            <a:off x="8736207" y="1097899"/>
            <a:ext cx="2940775" cy="47119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D5E3E-907D-4939-AC73-194A335EB8FE}"/>
              </a:ext>
            </a:extLst>
          </p:cNvPr>
          <p:cNvSpPr/>
          <p:nvPr/>
        </p:nvSpPr>
        <p:spPr>
          <a:xfrm>
            <a:off x="4459469" y="1101066"/>
            <a:ext cx="3109112" cy="47119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8C4D07-E4EF-4B60-BFF8-085729CE0A6E}"/>
              </a:ext>
            </a:extLst>
          </p:cNvPr>
          <p:cNvSpPr/>
          <p:nvPr/>
        </p:nvSpPr>
        <p:spPr>
          <a:xfrm>
            <a:off x="8880832" y="1309071"/>
            <a:ext cx="2610477" cy="1408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0EB5642-5B8E-42FF-8846-B2F919E4C631}"/>
              </a:ext>
            </a:extLst>
          </p:cNvPr>
          <p:cNvSpPr/>
          <p:nvPr/>
        </p:nvSpPr>
        <p:spPr>
          <a:xfrm>
            <a:off x="9906129" y="2937352"/>
            <a:ext cx="306977" cy="654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92E79-4399-4C1F-9745-819E54DBE8CF}"/>
              </a:ext>
            </a:extLst>
          </p:cNvPr>
          <p:cNvSpPr txBox="1"/>
          <p:nvPr/>
        </p:nvSpPr>
        <p:spPr>
          <a:xfrm>
            <a:off x="9157677" y="3810687"/>
            <a:ext cx="2106862" cy="1015663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sto MT" panose="02040603050505030304" pitchFamily="18" charset="0"/>
              </a:rPr>
              <a:t>Variant Analysis &amp; </a:t>
            </a:r>
          </a:p>
          <a:p>
            <a:pPr algn="ctr"/>
            <a:r>
              <a:rPr lang="en-US" sz="2000" b="1" dirty="0">
                <a:latin typeface="Calisto MT" panose="02040603050505030304" pitchFamily="18" charset="0"/>
              </a:rPr>
              <a:t>Filtering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97FBF1-F66B-459E-8D6D-3BA4B4F8F5ED}"/>
              </a:ext>
            </a:extLst>
          </p:cNvPr>
          <p:cNvSpPr txBox="1"/>
          <p:nvPr/>
        </p:nvSpPr>
        <p:spPr>
          <a:xfrm>
            <a:off x="805537" y="6056513"/>
            <a:ext cx="238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Pre-processing</a:t>
            </a:r>
            <a:endParaRPr lang="en-IN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2116A5-9412-4AF9-B707-55144BC5CB6E}"/>
              </a:ext>
            </a:extLst>
          </p:cNvPr>
          <p:cNvSpPr txBox="1"/>
          <p:nvPr/>
        </p:nvSpPr>
        <p:spPr>
          <a:xfrm>
            <a:off x="9678432" y="6056513"/>
            <a:ext cx="169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Evaluation</a:t>
            </a:r>
            <a:endParaRPr lang="en-IN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325768-6EA8-4197-95E0-AC512DDB1746}"/>
              </a:ext>
            </a:extLst>
          </p:cNvPr>
          <p:cNvSpPr txBox="1"/>
          <p:nvPr/>
        </p:nvSpPr>
        <p:spPr>
          <a:xfrm>
            <a:off x="4894423" y="6035108"/>
            <a:ext cx="267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Variant Discovery</a:t>
            </a:r>
            <a:endParaRPr lang="en-IN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BA056863-9355-4452-8017-EBAB794A82DB}"/>
              </a:ext>
            </a:extLst>
          </p:cNvPr>
          <p:cNvSpPr/>
          <p:nvPr/>
        </p:nvSpPr>
        <p:spPr>
          <a:xfrm rot="10800000">
            <a:off x="5849919" y="3760529"/>
            <a:ext cx="316777" cy="785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B414ADC9-AA90-4F79-AD66-15C6189B0847}"/>
              </a:ext>
            </a:extLst>
          </p:cNvPr>
          <p:cNvSpPr/>
          <p:nvPr/>
        </p:nvSpPr>
        <p:spPr>
          <a:xfrm>
            <a:off x="9996001" y="2226734"/>
            <a:ext cx="268536" cy="24888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CD079F-2C18-48CE-912E-9EE8E62BD9B2}"/>
              </a:ext>
            </a:extLst>
          </p:cNvPr>
          <p:cNvSpPr txBox="1"/>
          <p:nvPr/>
        </p:nvSpPr>
        <p:spPr>
          <a:xfrm>
            <a:off x="9798971" y="1584611"/>
            <a:ext cx="9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VCF</a:t>
            </a:r>
            <a:endParaRPr lang="en-IN" b="1" dirty="0">
              <a:latin typeface="Calisto MT" panose="0204060305050503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3DFE2-4EC1-4ABD-9451-EE454201EFC5}"/>
              </a:ext>
            </a:extLst>
          </p:cNvPr>
          <p:cNvSpPr txBox="1"/>
          <p:nvPr/>
        </p:nvSpPr>
        <p:spPr>
          <a:xfrm>
            <a:off x="4716796" y="1318162"/>
            <a:ext cx="2532013" cy="400110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Consolidate GVCFs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540527A-54B1-4C96-B04D-8C1A9F83FB15}"/>
              </a:ext>
            </a:extLst>
          </p:cNvPr>
          <p:cNvSpPr/>
          <p:nvPr/>
        </p:nvSpPr>
        <p:spPr>
          <a:xfrm rot="16200000">
            <a:off x="3674873" y="4856488"/>
            <a:ext cx="354000" cy="840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D14A392D-C5C4-4017-9EEA-3D03E20668D2}"/>
              </a:ext>
            </a:extLst>
          </p:cNvPr>
          <p:cNvSpPr/>
          <p:nvPr/>
        </p:nvSpPr>
        <p:spPr>
          <a:xfrm rot="10800000">
            <a:off x="5824413" y="2004894"/>
            <a:ext cx="316777" cy="785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96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us.v-cdn.net/5019796/uploads/FileUpload/ec/e76d8cd1decb03d8f8e89c5dba7f7f.png">
            <a:extLst>
              <a:ext uri="{FF2B5EF4-FFF2-40B4-BE49-F238E27FC236}">
                <a16:creationId xmlns:a16="http://schemas.microsoft.com/office/drawing/2014/main" id="{91EC280E-1E78-46AC-A71B-EF3939C41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 t="23998"/>
          <a:stretch/>
        </p:blipFill>
        <p:spPr bwMode="auto">
          <a:xfrm>
            <a:off x="261258" y="838355"/>
            <a:ext cx="8875804" cy="51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1338C-3F9D-4ECE-828D-9EF0145AD1CC}"/>
              </a:ext>
            </a:extLst>
          </p:cNvPr>
          <p:cNvSpPr txBox="1"/>
          <p:nvPr/>
        </p:nvSpPr>
        <p:spPr>
          <a:xfrm>
            <a:off x="9605553" y="1159691"/>
            <a:ext cx="225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HaplotypeCaller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5516E-F193-40AD-951C-540B8FC82615}"/>
              </a:ext>
            </a:extLst>
          </p:cNvPr>
          <p:cNvSpPr txBox="1"/>
          <p:nvPr/>
        </p:nvSpPr>
        <p:spPr>
          <a:xfrm>
            <a:off x="9522823" y="3352800"/>
            <a:ext cx="225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Combine GVCFs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30DED-068A-4C1F-B855-56CA0F5D48CD}"/>
              </a:ext>
            </a:extLst>
          </p:cNvPr>
          <p:cNvSpPr txBox="1"/>
          <p:nvPr/>
        </p:nvSpPr>
        <p:spPr>
          <a:xfrm>
            <a:off x="9940835" y="5423021"/>
            <a:ext cx="225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VCF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E066C3-5C11-4D32-90F1-AB06EBC6C01A}"/>
              </a:ext>
            </a:extLst>
          </p:cNvPr>
          <p:cNvSpPr/>
          <p:nvPr/>
        </p:nvSpPr>
        <p:spPr>
          <a:xfrm rot="10800000">
            <a:off x="9137061" y="1264920"/>
            <a:ext cx="385761" cy="20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4A3B30-E3B5-40F3-BB70-65961FBC26E5}"/>
              </a:ext>
            </a:extLst>
          </p:cNvPr>
          <p:cNvSpPr/>
          <p:nvPr/>
        </p:nvSpPr>
        <p:spPr>
          <a:xfrm rot="10800000">
            <a:off x="9137060" y="3442954"/>
            <a:ext cx="385761" cy="20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290070-7CBE-4183-B264-614CADEF9ABD}"/>
              </a:ext>
            </a:extLst>
          </p:cNvPr>
          <p:cNvSpPr/>
          <p:nvPr/>
        </p:nvSpPr>
        <p:spPr>
          <a:xfrm rot="10800000">
            <a:off x="9364369" y="5520751"/>
            <a:ext cx="385761" cy="20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2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D93CC-D5D4-4251-BF5B-BA60AD1766A0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sto MT" panose="02040603050505030304" pitchFamily="18" charset="0"/>
              </a:rPr>
              <a:t>Variants Calling using Freebayes</a:t>
            </a:r>
            <a:endParaRPr lang="en-IN" sz="3600" b="1" dirty="0"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23E30-E0CF-48C0-8AFC-E4AFBD8372F2}"/>
              </a:ext>
            </a:extLst>
          </p:cNvPr>
          <p:cNvSpPr txBox="1"/>
          <p:nvPr/>
        </p:nvSpPr>
        <p:spPr>
          <a:xfrm>
            <a:off x="1126667" y="1309071"/>
            <a:ext cx="1685108" cy="400110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Raw Reads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5AD55-B61D-4661-86AB-F1D5C2AAD1F5}"/>
              </a:ext>
            </a:extLst>
          </p:cNvPr>
          <p:cNvSpPr txBox="1"/>
          <p:nvPr/>
        </p:nvSpPr>
        <p:spPr>
          <a:xfrm>
            <a:off x="802277" y="2717957"/>
            <a:ext cx="2285999" cy="400110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Map to reference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4935E-6543-485B-BA5B-A5B86D2ECC9C}"/>
              </a:ext>
            </a:extLst>
          </p:cNvPr>
          <p:cNvSpPr txBox="1"/>
          <p:nvPr/>
        </p:nvSpPr>
        <p:spPr>
          <a:xfrm>
            <a:off x="927461" y="3937703"/>
            <a:ext cx="216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Soring SAM file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EE312-C422-43B3-8A1D-DE8B4D662EA5}"/>
              </a:ext>
            </a:extLst>
          </p:cNvPr>
          <p:cNvSpPr/>
          <p:nvPr/>
        </p:nvSpPr>
        <p:spPr>
          <a:xfrm>
            <a:off x="899158" y="3937703"/>
            <a:ext cx="1985553" cy="400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40233D-4A4A-4ACC-A09F-2D50F04A6FC8}"/>
              </a:ext>
            </a:extLst>
          </p:cNvPr>
          <p:cNvGrpSpPr/>
          <p:nvPr/>
        </p:nvGrpSpPr>
        <p:grpSpPr>
          <a:xfrm>
            <a:off x="905688" y="5072496"/>
            <a:ext cx="2285998" cy="413366"/>
            <a:chOff x="905688" y="5072496"/>
            <a:chExt cx="2285998" cy="4133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B7E5A5-F14F-497C-A3AE-29250BDF0A2E}"/>
                </a:ext>
              </a:extLst>
            </p:cNvPr>
            <p:cNvSpPr txBox="1"/>
            <p:nvPr/>
          </p:nvSpPr>
          <p:spPr>
            <a:xfrm>
              <a:off x="905688" y="5072496"/>
              <a:ext cx="2285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sto MT" panose="02040603050505030304" pitchFamily="18" charset="0"/>
                </a:rPr>
                <a:t>Mark Duplicates</a:t>
              </a:r>
              <a:endParaRPr lang="en-IN" sz="2000" b="1" dirty="0">
                <a:latin typeface="Calisto MT" panose="0204060305050503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A28A35-1525-4E2C-B6E7-7C6C05C9D086}"/>
                </a:ext>
              </a:extLst>
            </p:cNvPr>
            <p:cNvSpPr/>
            <p:nvPr/>
          </p:nvSpPr>
          <p:spPr>
            <a:xfrm>
              <a:off x="940524" y="5085752"/>
              <a:ext cx="1985553" cy="4001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10F032-37F5-4D6D-9445-BFF65552DF74}"/>
              </a:ext>
            </a:extLst>
          </p:cNvPr>
          <p:cNvSpPr txBox="1"/>
          <p:nvPr/>
        </p:nvSpPr>
        <p:spPr>
          <a:xfrm>
            <a:off x="9109933" y="2147429"/>
            <a:ext cx="101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SNPs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46671-5B32-47CD-85D1-B2A3D21F371E}"/>
              </a:ext>
            </a:extLst>
          </p:cNvPr>
          <p:cNvSpPr txBox="1"/>
          <p:nvPr/>
        </p:nvSpPr>
        <p:spPr>
          <a:xfrm>
            <a:off x="10298235" y="2123013"/>
            <a:ext cx="1271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Indels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DF59FA-C922-4A7E-822D-7B95453A1625}"/>
              </a:ext>
            </a:extLst>
          </p:cNvPr>
          <p:cNvSpPr/>
          <p:nvPr/>
        </p:nvSpPr>
        <p:spPr>
          <a:xfrm>
            <a:off x="9045071" y="2147429"/>
            <a:ext cx="2329520" cy="4001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6337EE-B5B3-42F4-B238-BD2D3A4D57F8}"/>
              </a:ext>
            </a:extLst>
          </p:cNvPr>
          <p:cNvSpPr/>
          <p:nvPr/>
        </p:nvSpPr>
        <p:spPr>
          <a:xfrm>
            <a:off x="1811377" y="1845356"/>
            <a:ext cx="315688" cy="782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277B336-9A11-4C71-91D6-54F8F55AA66B}"/>
              </a:ext>
            </a:extLst>
          </p:cNvPr>
          <p:cNvSpPr/>
          <p:nvPr/>
        </p:nvSpPr>
        <p:spPr>
          <a:xfrm>
            <a:off x="1791786" y="3209764"/>
            <a:ext cx="306977" cy="654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984AB81-BBFA-4699-B04F-9BB8DD41C83C}"/>
              </a:ext>
            </a:extLst>
          </p:cNvPr>
          <p:cNvSpPr/>
          <p:nvPr/>
        </p:nvSpPr>
        <p:spPr>
          <a:xfrm>
            <a:off x="1772189" y="4420213"/>
            <a:ext cx="346170" cy="617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31BF635-8740-4811-B29B-017713068DD9}"/>
              </a:ext>
            </a:extLst>
          </p:cNvPr>
          <p:cNvSpPr/>
          <p:nvPr/>
        </p:nvSpPr>
        <p:spPr>
          <a:xfrm rot="16200000">
            <a:off x="7989948" y="1088781"/>
            <a:ext cx="354000" cy="840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B9A4A6-D202-4A58-838E-B322877437C8}"/>
              </a:ext>
            </a:extLst>
          </p:cNvPr>
          <p:cNvSpPr/>
          <p:nvPr/>
        </p:nvSpPr>
        <p:spPr>
          <a:xfrm>
            <a:off x="339634" y="1097899"/>
            <a:ext cx="2940775" cy="471507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566601-8C5B-4303-8EA3-BB0291B2C510}"/>
              </a:ext>
            </a:extLst>
          </p:cNvPr>
          <p:cNvSpPr/>
          <p:nvPr/>
        </p:nvSpPr>
        <p:spPr>
          <a:xfrm>
            <a:off x="8736207" y="1097899"/>
            <a:ext cx="2940775" cy="47119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85EE85-7956-4D1A-82CD-EE1927F611C6}"/>
              </a:ext>
            </a:extLst>
          </p:cNvPr>
          <p:cNvSpPr/>
          <p:nvPr/>
        </p:nvSpPr>
        <p:spPr>
          <a:xfrm>
            <a:off x="4459469" y="1101066"/>
            <a:ext cx="3109112" cy="47119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08293-7383-4C7F-A4EC-5987FCD50D1A}"/>
              </a:ext>
            </a:extLst>
          </p:cNvPr>
          <p:cNvSpPr/>
          <p:nvPr/>
        </p:nvSpPr>
        <p:spPr>
          <a:xfrm>
            <a:off x="8880832" y="1309071"/>
            <a:ext cx="2610477" cy="1408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5EBA14A-DB3B-4C02-8205-0FCDA4FB9270}"/>
              </a:ext>
            </a:extLst>
          </p:cNvPr>
          <p:cNvSpPr/>
          <p:nvPr/>
        </p:nvSpPr>
        <p:spPr>
          <a:xfrm>
            <a:off x="9906129" y="2937352"/>
            <a:ext cx="306977" cy="654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93A59C-DE09-4613-B61D-0873122820B2}"/>
              </a:ext>
            </a:extLst>
          </p:cNvPr>
          <p:cNvSpPr txBox="1"/>
          <p:nvPr/>
        </p:nvSpPr>
        <p:spPr>
          <a:xfrm>
            <a:off x="9157677" y="3810687"/>
            <a:ext cx="2106862" cy="1015663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sto MT" panose="02040603050505030304" pitchFamily="18" charset="0"/>
              </a:rPr>
              <a:t>Variant Analysis &amp; </a:t>
            </a:r>
          </a:p>
          <a:p>
            <a:pPr algn="ctr"/>
            <a:r>
              <a:rPr lang="en-US" sz="2000" b="1" dirty="0">
                <a:latin typeface="Calisto MT" panose="02040603050505030304" pitchFamily="18" charset="0"/>
              </a:rPr>
              <a:t>Filtering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C5DDCB-50A3-4B6D-BDA8-790010ACBA71}"/>
              </a:ext>
            </a:extLst>
          </p:cNvPr>
          <p:cNvSpPr txBox="1"/>
          <p:nvPr/>
        </p:nvSpPr>
        <p:spPr>
          <a:xfrm>
            <a:off x="805537" y="6056513"/>
            <a:ext cx="238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Pre-processing</a:t>
            </a:r>
            <a:endParaRPr lang="en-IN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92CD7-62CE-4CE3-BA7F-2F6CF394B528}"/>
              </a:ext>
            </a:extLst>
          </p:cNvPr>
          <p:cNvSpPr txBox="1"/>
          <p:nvPr/>
        </p:nvSpPr>
        <p:spPr>
          <a:xfrm>
            <a:off x="9678432" y="6056513"/>
            <a:ext cx="169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Evaluation</a:t>
            </a:r>
            <a:endParaRPr lang="en-IN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4B303-9DA4-4F9E-9300-7BB7F794F670}"/>
              </a:ext>
            </a:extLst>
          </p:cNvPr>
          <p:cNvSpPr txBox="1"/>
          <p:nvPr/>
        </p:nvSpPr>
        <p:spPr>
          <a:xfrm>
            <a:off x="4894423" y="6035108"/>
            <a:ext cx="267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sto MT" panose="02040603050505030304" pitchFamily="18" charset="0"/>
              </a:rPr>
              <a:t>Variant Discovery</a:t>
            </a:r>
            <a:endParaRPr lang="en-IN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BB01D584-157A-4CAE-91F2-1729695A2E4E}"/>
              </a:ext>
            </a:extLst>
          </p:cNvPr>
          <p:cNvSpPr/>
          <p:nvPr/>
        </p:nvSpPr>
        <p:spPr>
          <a:xfrm>
            <a:off x="9996001" y="2226734"/>
            <a:ext cx="268536" cy="24888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3A0D83-A2C5-4DCB-B713-3D005708BAC1}"/>
              </a:ext>
            </a:extLst>
          </p:cNvPr>
          <p:cNvSpPr txBox="1"/>
          <p:nvPr/>
        </p:nvSpPr>
        <p:spPr>
          <a:xfrm>
            <a:off x="9798971" y="1584611"/>
            <a:ext cx="9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VCF</a:t>
            </a:r>
            <a:endParaRPr lang="en-IN" b="1" dirty="0">
              <a:latin typeface="Calisto MT" panose="02040603050505030304" pitchFamily="18" charset="0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19B5782-612B-46EC-A7F1-F5618040E87A}"/>
              </a:ext>
            </a:extLst>
          </p:cNvPr>
          <p:cNvSpPr/>
          <p:nvPr/>
        </p:nvSpPr>
        <p:spPr>
          <a:xfrm rot="16200000">
            <a:off x="3674873" y="4856488"/>
            <a:ext cx="354000" cy="840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171290-63FB-4232-9BCB-06130F3895ED}"/>
              </a:ext>
            </a:extLst>
          </p:cNvPr>
          <p:cNvSpPr txBox="1"/>
          <p:nvPr/>
        </p:nvSpPr>
        <p:spPr>
          <a:xfrm>
            <a:off x="5046561" y="2856580"/>
            <a:ext cx="1923493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Freebayes Software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5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3.googleusercontent.com/69ZKSEidWC-BHGP9vgRGgaZFUljQpkvmKddoWP_sUTixjWNYhIJ2ajbJ9iVf1DJy2EwX6Oxo-d55IE-FZVQFdUxXj8M491sO_T36YtHj964CwGJgvMHiVV2TKJU5L2NjeyFl-e4yMNf5FX6N3W57cOhQWg=s2048">
            <a:extLst>
              <a:ext uri="{FF2B5EF4-FFF2-40B4-BE49-F238E27FC236}">
                <a16:creationId xmlns:a16="http://schemas.microsoft.com/office/drawing/2014/main" id="{71B25082-44BC-403F-9788-23C2A3DA2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12994" r="1443" b="3852"/>
          <a:stretch/>
        </p:blipFill>
        <p:spPr bwMode="auto">
          <a:xfrm>
            <a:off x="51515" y="2356837"/>
            <a:ext cx="12120450" cy="425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8C5C1-8CAA-46F6-82E3-291F9D7023D0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VCF file Format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DD3A5-5F83-4FE2-9A8E-D885392A9772}"/>
              </a:ext>
            </a:extLst>
          </p:cNvPr>
          <p:cNvSpPr txBox="1"/>
          <p:nvPr/>
        </p:nvSpPr>
        <p:spPr>
          <a:xfrm>
            <a:off x="248194" y="1136470"/>
            <a:ext cx="1174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Variant Caller Format file (VCF) is a very raw output of the variant calling process. It contains the chromosomal coordinates of the mutations, useful information to extrapolate the type of mutation, the name of the sample etc.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0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F25C1-83AB-48C8-9C93-5E1E4E4E660E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sto MT" panose="02040603050505030304" pitchFamily="18" charset="0"/>
              </a:rPr>
              <a:t>Variants Filtering</a:t>
            </a:r>
            <a:endParaRPr lang="en-IN" sz="3600" b="1" dirty="0"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1CDCA-2C58-4648-9C24-EC0556C7B36D}"/>
              </a:ext>
            </a:extLst>
          </p:cNvPr>
          <p:cNvSpPr txBox="1"/>
          <p:nvPr/>
        </p:nvSpPr>
        <p:spPr>
          <a:xfrm>
            <a:off x="418011" y="1149531"/>
            <a:ext cx="1141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Next-generation sequencing generates thousands of sequence variants that must be filtered and prioritized for Interpretation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5EE2A-C066-4422-9988-A2A6E0E1E092}"/>
              </a:ext>
            </a:extLst>
          </p:cNvPr>
          <p:cNvSpPr txBox="1"/>
          <p:nvPr/>
        </p:nvSpPr>
        <p:spPr>
          <a:xfrm>
            <a:off x="4431112" y="2414119"/>
            <a:ext cx="27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Variants Filtration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B1816-074D-4F71-BFE7-312780C94967}"/>
              </a:ext>
            </a:extLst>
          </p:cNvPr>
          <p:cNvSpPr txBox="1"/>
          <p:nvPr/>
        </p:nvSpPr>
        <p:spPr>
          <a:xfrm>
            <a:off x="1463040" y="3827417"/>
            <a:ext cx="3857898" cy="2192523"/>
          </a:xfrm>
          <a:prstGeom prst="rect">
            <a:avLst/>
          </a:prstGeom>
          <a:noFill/>
          <a:ln w="28575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Calisto MT" panose="02040603050505030304" pitchFamily="18" charset="0"/>
              </a:rPr>
              <a:t>Technical Filtration</a:t>
            </a:r>
            <a:endParaRPr lang="en-US" sz="2000" b="1" u="sng" dirty="0">
              <a:effectLst/>
              <a:latin typeface="Calisto MT" panose="02040603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listo MT" panose="02040603050505030304" pitchFamily="18" charset="0"/>
              </a:rPr>
              <a:t>Technical quality of variants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    VAF cutoff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    Read depth cutoff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    Variant quality score cutoff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53FD6-1678-4F46-9CE4-26EBC3E7411C}"/>
              </a:ext>
            </a:extLst>
          </p:cNvPr>
          <p:cNvSpPr/>
          <p:nvPr/>
        </p:nvSpPr>
        <p:spPr>
          <a:xfrm>
            <a:off x="6871063" y="3827417"/>
            <a:ext cx="3335383" cy="2192523"/>
          </a:xfrm>
          <a:prstGeom prst="rect">
            <a:avLst/>
          </a:prstGeom>
          <a:ln w="28575"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000000"/>
                </a:solidFill>
                <a:latin typeface="Calisto MT" panose="02040603050505030304" pitchFamily="18" charset="0"/>
              </a:rPr>
              <a:t>Biological Filtration</a:t>
            </a:r>
            <a:endParaRPr lang="en-US" sz="2000" b="1" u="sng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Remove known germline variants in population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Remove non-coding and synonymous variants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3EEDBA2-59C2-4B4E-AAC9-4011AEC7E34A}"/>
              </a:ext>
            </a:extLst>
          </p:cNvPr>
          <p:cNvSpPr/>
          <p:nvPr/>
        </p:nvSpPr>
        <p:spPr>
          <a:xfrm rot="2678995">
            <a:off x="4267087" y="2926743"/>
            <a:ext cx="217192" cy="85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DAE2E3C-908C-4452-84FC-1AF42C28C2FF}"/>
              </a:ext>
            </a:extLst>
          </p:cNvPr>
          <p:cNvSpPr/>
          <p:nvPr/>
        </p:nvSpPr>
        <p:spPr>
          <a:xfrm rot="19098039">
            <a:off x="7039590" y="2951274"/>
            <a:ext cx="217192" cy="85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80D25-4704-4D99-A700-D9037291FD3E}"/>
              </a:ext>
            </a:extLst>
          </p:cNvPr>
          <p:cNvSpPr/>
          <p:nvPr/>
        </p:nvSpPr>
        <p:spPr>
          <a:xfrm>
            <a:off x="4431112" y="2328952"/>
            <a:ext cx="2717074" cy="6053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8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088F4B-5C95-4A29-9A56-2A0E6C4E3B08}"/>
              </a:ext>
            </a:extLst>
          </p:cNvPr>
          <p:cNvSpPr txBox="1"/>
          <p:nvPr/>
        </p:nvSpPr>
        <p:spPr>
          <a:xfrm>
            <a:off x="0" y="2717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Variants Annotations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4C6F9-9C4A-4651-AADE-B9A5B0F14EBA}"/>
              </a:ext>
            </a:extLst>
          </p:cNvPr>
          <p:cNvSpPr txBox="1"/>
          <p:nvPr/>
        </p:nvSpPr>
        <p:spPr>
          <a:xfrm>
            <a:off x="413657" y="918117"/>
            <a:ext cx="11364686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sto MT" panose="02040603050505030304" pitchFamily="18" charset="0"/>
              </a:rPr>
              <a:t>Once the analysis-ready VCF is produced, the genomic variants can then be annotated using a variety of tools and a variety of transcript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Calisto MT" panose="02040603050505030304" pitchFamily="18" charset="0"/>
              </a:rPr>
              <a:t>The aim of all functional annotation tools is to annotate information of the variant effects/consequences, majorly includes:</a:t>
            </a:r>
          </a:p>
          <a:p>
            <a:pPr>
              <a:lnSpc>
                <a:spcPct val="150000"/>
              </a:lnSpc>
            </a:pP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Listing which genes/transcripts are affected.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Determination of the consequence on protein sequence.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Correlation of the variant with known genomic annotations (e.g., coding sequence, intronic sequence, noncoding RNA, regulatory regions, etc.)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matching known variants found in variant databases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92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616B2-AD6C-45DD-A0C7-C7AE293FD284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Variant visualisation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1EAAB-21F3-4C32-8863-313AFD9ADACB}"/>
              </a:ext>
            </a:extLst>
          </p:cNvPr>
          <p:cNvSpPr txBox="1"/>
          <p:nvPr/>
        </p:nvSpPr>
        <p:spPr>
          <a:xfrm>
            <a:off x="360607" y="945818"/>
            <a:ext cx="114707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IGV (Integrative Genomics Viewer) </a:t>
            </a:r>
            <a:r>
              <a:rPr lang="en-US" sz="2000" dirty="0">
                <a:latin typeface="Calisto MT" panose="02040603050505030304" pitchFamily="18" charset="0"/>
              </a:rPr>
              <a:t>is  high-performance visualization tool for interactive exploration of large ,integrated genomics datasets, supporting a wide variety of data types.</a:t>
            </a:r>
          </a:p>
          <a:p>
            <a:endParaRPr lang="en-IN" dirty="0"/>
          </a:p>
        </p:txBody>
      </p:sp>
      <p:pic>
        <p:nvPicPr>
          <p:cNvPr id="1026" name="Picture 2" descr="https://lh5.googleusercontent.com/bYWRGpskuuPyOx1jS4uvGI9F6E_pjsMUHXKnYx6XBblGmU880B8eEAX_a7X25MO6l5bfPD7KEEKAOVF0lS7Mb6j3BOTNihP_7__Yp_VhKw3nPuKTTTHLHuEK-e7p4_5JxiT3Kz_ahvhpiA__n9YNBXVS2Q=s2048">
            <a:extLst>
              <a:ext uri="{FF2B5EF4-FFF2-40B4-BE49-F238E27FC236}">
                <a16:creationId xmlns:a16="http://schemas.microsoft.com/office/drawing/2014/main" id="{A8761B3C-FDAE-46BF-9797-D77D7DE9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1658300"/>
            <a:ext cx="9345769" cy="5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2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Seq System | Focused power for targeted gene and small genome sequencing">
            <a:extLst>
              <a:ext uri="{FF2B5EF4-FFF2-40B4-BE49-F238E27FC236}">
                <a16:creationId xmlns:a16="http://schemas.microsoft.com/office/drawing/2014/main" id="{886381FB-1420-41D9-9943-87C3851D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518" y="8757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19A0149-E4B0-4598-9224-7BC2E2BDD855}"/>
              </a:ext>
            </a:extLst>
          </p:cNvPr>
          <p:cNvSpPr/>
          <p:nvPr/>
        </p:nvSpPr>
        <p:spPr>
          <a:xfrm>
            <a:off x="3347564" y="1405449"/>
            <a:ext cx="1237499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3BF823-1AED-4899-BD1C-5C09E97074BA}"/>
              </a:ext>
            </a:extLst>
          </p:cNvPr>
          <p:cNvSpPr/>
          <p:nvPr/>
        </p:nvSpPr>
        <p:spPr>
          <a:xfrm rot="5400000">
            <a:off x="5767588" y="2359706"/>
            <a:ext cx="1030310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0EBB7B-0DAB-470E-AD86-148E06F350B7}"/>
              </a:ext>
            </a:extLst>
          </p:cNvPr>
          <p:cNvSpPr/>
          <p:nvPr/>
        </p:nvSpPr>
        <p:spPr>
          <a:xfrm rot="5400000">
            <a:off x="5767586" y="4414080"/>
            <a:ext cx="1030310" cy="37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19F5C-CF0D-4EB9-9F74-DAEC2FA6E251}"/>
              </a:ext>
            </a:extLst>
          </p:cNvPr>
          <p:cNvGrpSpPr/>
          <p:nvPr/>
        </p:nvGrpSpPr>
        <p:grpSpPr>
          <a:xfrm>
            <a:off x="4809742" y="1140686"/>
            <a:ext cx="3007058" cy="781294"/>
            <a:chOff x="5888930" y="1035533"/>
            <a:chExt cx="3007058" cy="7812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DC985B-1BB4-4440-AAA3-0627040E426C}"/>
                </a:ext>
              </a:extLst>
            </p:cNvPr>
            <p:cNvSpPr txBox="1"/>
            <p:nvPr/>
          </p:nvSpPr>
          <p:spPr>
            <a:xfrm>
              <a:off x="5888930" y="1269738"/>
              <a:ext cx="300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sto MT" panose="02040603050505030304" pitchFamily="18" charset="0"/>
                </a:rPr>
                <a:t>FASTQ file: Raw NGS read</a:t>
              </a:r>
              <a:endParaRPr lang="en-IN" b="1" dirty="0">
                <a:latin typeface="Calisto MT" panose="0204060305050503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CDB9B3-4524-4898-968A-5001E1716458}"/>
                </a:ext>
              </a:extLst>
            </p:cNvPr>
            <p:cNvSpPr/>
            <p:nvPr/>
          </p:nvSpPr>
          <p:spPr>
            <a:xfrm>
              <a:off x="5888931" y="1035533"/>
              <a:ext cx="3007057" cy="7812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B17BE-D2FE-435E-AE73-A1AE2C613167}"/>
              </a:ext>
            </a:extLst>
          </p:cNvPr>
          <p:cNvGrpSpPr/>
          <p:nvPr/>
        </p:nvGrpSpPr>
        <p:grpSpPr>
          <a:xfrm>
            <a:off x="4779214" y="3170919"/>
            <a:ext cx="3007057" cy="781294"/>
            <a:chOff x="5945870" y="3371683"/>
            <a:chExt cx="3007057" cy="7812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80567-1663-41CF-961D-F63E15D069B9}"/>
                </a:ext>
              </a:extLst>
            </p:cNvPr>
            <p:cNvSpPr txBox="1"/>
            <p:nvPr/>
          </p:nvSpPr>
          <p:spPr>
            <a:xfrm>
              <a:off x="5945872" y="3492829"/>
              <a:ext cx="2897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sto MT" panose="02040603050505030304" pitchFamily="18" charset="0"/>
                </a:rPr>
                <a:t>SAM/BAM file: Aligned NGS read</a:t>
              </a:r>
              <a:endParaRPr lang="en-IN" b="1" dirty="0">
                <a:latin typeface="Calisto MT" panose="0204060305050503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4CFD36-C0A0-44DB-B03F-63CF809CC9D3}"/>
                </a:ext>
              </a:extLst>
            </p:cNvPr>
            <p:cNvSpPr/>
            <p:nvPr/>
          </p:nvSpPr>
          <p:spPr>
            <a:xfrm>
              <a:off x="5945870" y="3371683"/>
              <a:ext cx="3007057" cy="7812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E50B4C-25E6-44E0-AD6A-992E71FD4C06}"/>
              </a:ext>
            </a:extLst>
          </p:cNvPr>
          <p:cNvGrpSpPr/>
          <p:nvPr/>
        </p:nvGrpSpPr>
        <p:grpSpPr>
          <a:xfrm>
            <a:off x="4779212" y="5340533"/>
            <a:ext cx="3007057" cy="781294"/>
            <a:chOff x="5836562" y="5704851"/>
            <a:chExt cx="3007057" cy="781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A024BA-F675-432C-89F9-3A06CC138969}"/>
                </a:ext>
              </a:extLst>
            </p:cNvPr>
            <p:cNvSpPr txBox="1"/>
            <p:nvPr/>
          </p:nvSpPr>
          <p:spPr>
            <a:xfrm>
              <a:off x="6235646" y="5772333"/>
              <a:ext cx="2318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sto MT" panose="02040603050505030304" pitchFamily="18" charset="0"/>
                </a:rPr>
                <a:t>VCF file: Genomic Variant file</a:t>
              </a:r>
              <a:endParaRPr lang="en-IN" b="1" dirty="0">
                <a:latin typeface="Calisto MT" panose="0204060305050503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3C0829-1D43-4471-B4DE-27B03D0A10D3}"/>
                </a:ext>
              </a:extLst>
            </p:cNvPr>
            <p:cNvSpPr/>
            <p:nvPr/>
          </p:nvSpPr>
          <p:spPr>
            <a:xfrm>
              <a:off x="5836562" y="5704851"/>
              <a:ext cx="3007057" cy="7812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406877-B71D-4549-815B-B08094292DC3}"/>
              </a:ext>
            </a:extLst>
          </p:cNvPr>
          <p:cNvGrpSpPr/>
          <p:nvPr/>
        </p:nvGrpSpPr>
        <p:grpSpPr>
          <a:xfrm>
            <a:off x="458832" y="3893015"/>
            <a:ext cx="2429429" cy="1123122"/>
            <a:chOff x="40817" y="3893015"/>
            <a:chExt cx="2429429" cy="11231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1B3503-47CA-40AE-8D20-EC1EA21BE4AF}"/>
                </a:ext>
              </a:extLst>
            </p:cNvPr>
            <p:cNvSpPr txBox="1"/>
            <p:nvPr/>
          </p:nvSpPr>
          <p:spPr>
            <a:xfrm>
              <a:off x="150126" y="3960497"/>
              <a:ext cx="2320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sto MT" panose="02040603050505030304" pitchFamily="18" charset="0"/>
                </a:rPr>
                <a:t>Sequencing</a:t>
              </a:r>
            </a:p>
            <a:p>
              <a:pPr algn="ctr"/>
              <a:r>
                <a:rPr lang="en-US" b="1" dirty="0">
                  <a:latin typeface="Calisto MT" panose="02040603050505030304" pitchFamily="18" charset="0"/>
                </a:rPr>
                <a:t>&amp; </a:t>
              </a:r>
            </a:p>
            <a:p>
              <a:pPr algn="ctr"/>
              <a:r>
                <a:rPr lang="en-US" b="1" dirty="0">
                  <a:latin typeface="Calisto MT" panose="02040603050505030304" pitchFamily="18" charset="0"/>
                </a:rPr>
                <a:t>Base Calling</a:t>
              </a:r>
              <a:endParaRPr lang="en-IN" b="1" dirty="0">
                <a:latin typeface="Calisto MT" panose="0204060305050503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C282ED-9724-438D-B29D-632E4C5F0C8F}"/>
                </a:ext>
              </a:extLst>
            </p:cNvPr>
            <p:cNvSpPr/>
            <p:nvPr/>
          </p:nvSpPr>
          <p:spPr>
            <a:xfrm>
              <a:off x="40817" y="3893015"/>
              <a:ext cx="2429428" cy="11231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BEDAEB-E3EE-4ED5-9EFC-184E56A125FC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Overview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8C0A-C263-453A-BB54-F8113AEED440}"/>
              </a:ext>
            </a:extLst>
          </p:cNvPr>
          <p:cNvSpPr txBox="1"/>
          <p:nvPr/>
        </p:nvSpPr>
        <p:spPr>
          <a:xfrm>
            <a:off x="8473111" y="2592070"/>
            <a:ext cx="3007057" cy="1631216"/>
          </a:xfrm>
          <a:prstGeom prst="rect">
            <a:avLst/>
          </a:prstGeom>
          <a:noFill/>
          <a:ln w="3810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Calisto MT" panose="02040603050505030304" pitchFamily="18" charset="0"/>
            </a:endParaRPr>
          </a:p>
          <a:p>
            <a:pPr algn="ctr"/>
            <a:r>
              <a:rPr lang="en-US" sz="2000" b="1" dirty="0">
                <a:latin typeface="Calisto MT" panose="02040603050505030304" pitchFamily="18" charset="0"/>
              </a:rPr>
              <a:t>Variant Filtering </a:t>
            </a:r>
          </a:p>
          <a:p>
            <a:pPr algn="ctr"/>
            <a:r>
              <a:rPr lang="en-US" sz="2000" b="1" dirty="0">
                <a:latin typeface="Calisto MT" panose="02040603050505030304" pitchFamily="18" charset="0"/>
              </a:rPr>
              <a:t>Variant annotation</a:t>
            </a:r>
          </a:p>
          <a:p>
            <a:pPr algn="ctr"/>
            <a:r>
              <a:rPr lang="en-US" sz="2000" b="1" dirty="0">
                <a:latin typeface="Calisto MT" panose="02040603050505030304" pitchFamily="18" charset="0"/>
              </a:rPr>
              <a:t>Variant visualisation</a:t>
            </a:r>
          </a:p>
          <a:p>
            <a:pPr algn="ctr"/>
            <a:endParaRPr lang="en-US" sz="2000" b="1" dirty="0">
              <a:latin typeface="Calisto MT" panose="02040603050505030304" pitchFamily="18" charset="0"/>
            </a:endParaRP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4B61C358-A08A-4EBF-9EC9-6894E81710AE}"/>
              </a:ext>
            </a:extLst>
          </p:cNvPr>
          <p:cNvSpPr/>
          <p:nvPr/>
        </p:nvSpPr>
        <p:spPr>
          <a:xfrm>
            <a:off x="7945849" y="4833372"/>
            <a:ext cx="2360745" cy="1030311"/>
          </a:xfrm>
          <a:prstGeom prst="bentUpArrow">
            <a:avLst>
              <a:gd name="adj1" fmla="val 19983"/>
              <a:gd name="adj2" fmla="val 25000"/>
              <a:gd name="adj3" fmla="val 18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3FC74-11E0-49B9-ADEB-5083F83B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6" y="344921"/>
            <a:ext cx="10936448" cy="61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4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252AF-66E2-4D0D-9828-509E9A659FFD}"/>
              </a:ext>
            </a:extLst>
          </p:cNvPr>
          <p:cNvSpPr txBox="1"/>
          <p:nvPr/>
        </p:nvSpPr>
        <p:spPr>
          <a:xfrm>
            <a:off x="4441372" y="2612572"/>
            <a:ext cx="373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THANK YOU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F6F5D-ACFB-467C-9027-A2AAFC888C02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RAW Data (FASTQ File) 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DA5E6-E035-4CFC-AE29-C4EAAA1EBA61}"/>
              </a:ext>
            </a:extLst>
          </p:cNvPr>
          <p:cNvSpPr txBox="1"/>
          <p:nvPr/>
        </p:nvSpPr>
        <p:spPr>
          <a:xfrm>
            <a:off x="395785" y="1433015"/>
            <a:ext cx="11109278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sto MT" panose="02040603050505030304" pitchFamily="18" charset="0"/>
              </a:rPr>
              <a:t>The raw data from a sequencing machine are most widely provided as FASTQ files, which include sequence information, similar to FASTA files, but additionally contain further information</a:t>
            </a:r>
            <a:r>
              <a:rPr lang="en-US" sz="2000" b="1" dirty="0">
                <a:latin typeface="Calisto MT" panose="02040603050505030304" pitchFamily="18" charset="0"/>
              </a:rPr>
              <a:t>, including sequence quality information.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pic>
        <p:nvPicPr>
          <p:cNvPr id="9218" name="Picture 2" descr="https://lh3.googleusercontent.com/TacPZZnJxEIujdaExmJOMp9UBa8gdtkYg-FFWi21-4ESc_iuIATzvusGg5RxhkxT-iinvkokWp_iPA2NlwnINCEHdZkMdQiyV_iTcEMolL-vwk-r8WI_6Hp3zT8WVYVOt013cTkgCfWVJUKRSCuQa5boJA=s2048">
            <a:extLst>
              <a:ext uri="{FF2B5EF4-FFF2-40B4-BE49-F238E27FC236}">
                <a16:creationId xmlns:a16="http://schemas.microsoft.com/office/drawing/2014/main" id="{FC63CB5E-F9E5-4A52-B8D8-B6F8B3F6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3189329"/>
            <a:ext cx="10818126" cy="27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3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AC066-F4BE-4B2F-8550-F2145D01B3FF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Quality control : Why ?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8260D-D64F-4D03-B695-67ECC5CA704E}"/>
              </a:ext>
            </a:extLst>
          </p:cNvPr>
          <p:cNvSpPr txBox="1"/>
          <p:nvPr/>
        </p:nvSpPr>
        <p:spPr>
          <a:xfrm>
            <a:off x="491320" y="1787856"/>
            <a:ext cx="7001301" cy="188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On the basis of the information contained in the FASTQ files it is possible to carry out a quality control and possibly improve the raw data to avoid errors in the downstream analysis.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9B40D-7862-44D6-83AF-48A887E26341}"/>
              </a:ext>
            </a:extLst>
          </p:cNvPr>
          <p:cNvSpPr txBox="1"/>
          <p:nvPr/>
        </p:nvSpPr>
        <p:spPr>
          <a:xfrm>
            <a:off x="491320" y="4067016"/>
            <a:ext cx="661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By performing QC at the beginning of the analysis, chances encountering any contamination, bias, error, and missing data are minimized.</a:t>
            </a:r>
            <a:endParaRPr lang="en-US" sz="2000" b="0" dirty="0">
              <a:effectLst/>
              <a:latin typeface="Calisto MT" panose="02040603050505030304" pitchFamily="18" charset="0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1266" name="Picture 2" descr="https://lh5.googleusercontent.com/D3QjBazZqOMGd382A7oN-kCbY8yWrNfYaPcFSUrPQl97FDkvn1wcdSaGJfnL-_CBKHxa43tCMR1dTvWO-hX7x1X-hi4TY_BScRKbO0fHFqwXXIviaZ1lRWYsaqOAnW-GJfhUULl68NYnfTpaLwDcvNTJcQ=s2048">
            <a:extLst>
              <a:ext uri="{FF2B5EF4-FFF2-40B4-BE49-F238E27FC236}">
                <a16:creationId xmlns:a16="http://schemas.microsoft.com/office/drawing/2014/main" id="{BCBB4E03-57C4-468B-B1EF-FB6704624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11077" r="15326" b="17811"/>
          <a:stretch/>
        </p:blipFill>
        <p:spPr bwMode="auto">
          <a:xfrm>
            <a:off x="7492621" y="1346512"/>
            <a:ext cx="4353637" cy="487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9B767C-031A-4D9D-86F9-9DAB44C4A075}"/>
              </a:ext>
            </a:extLst>
          </p:cNvPr>
          <p:cNvGrpSpPr/>
          <p:nvPr/>
        </p:nvGrpSpPr>
        <p:grpSpPr>
          <a:xfrm>
            <a:off x="5948221" y="2879678"/>
            <a:ext cx="6243779" cy="3978322"/>
            <a:chOff x="5811911" y="2510476"/>
            <a:chExt cx="6163928" cy="41018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9CF316-67BE-4E8A-9377-D204975A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3869" y="2838023"/>
              <a:ext cx="5471970" cy="377431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A0E423-AC7E-4DFC-8E48-B3065F0D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11" y="2510476"/>
              <a:ext cx="568177" cy="377431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809965-0305-4BD8-9EFF-C9E653C94D75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Pre-processing FASTQ File 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53299-836B-40E7-ABBA-3F5DA2BE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6095999" cy="457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A6DC9-9114-43C7-9797-53E17E9B2B16}"/>
              </a:ext>
            </a:extLst>
          </p:cNvPr>
          <p:cNvSpPr txBox="1"/>
          <p:nvPr/>
        </p:nvSpPr>
        <p:spPr>
          <a:xfrm>
            <a:off x="464024" y="1269242"/>
            <a:ext cx="1109563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Remove non-genomic sequences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Quality trimming (Remove quality &lt;40)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0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6.googleusercontent.com/dU4TFWqX260zV75ZtrNkAyzGDOkOUkILvnulTvRVpAUzu9SKcMoiqo3ZuBZ8zeJGFVWAFlESsghMU-mzUywa4ASBnDD_k8odt2qFhHvXRUBOyYAz30SxzbU5ti0Ynk8EFS-_nA8O6WV5y2KvaDDKYw2Iyg=s2048">
            <a:extLst>
              <a:ext uri="{FF2B5EF4-FFF2-40B4-BE49-F238E27FC236}">
                <a16:creationId xmlns:a16="http://schemas.microsoft.com/office/drawing/2014/main" id="{FAEBD329-D69F-4223-9A08-D911F558C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5" t="47513" r="59014" b="14366"/>
          <a:stretch/>
        </p:blipFill>
        <p:spPr bwMode="auto">
          <a:xfrm>
            <a:off x="259146" y="2111205"/>
            <a:ext cx="2606735" cy="41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6.googleusercontent.com/MoWkfM364KDyUgJp8dgwh0ycRQ4OEuMb8UakUS5ODT27qpAQDH-TUV3gL1VX7XsQi_OZPMPW8bz4YQsP_NVlroyZ1HAxuddYcnR1Ggb15Z3LRIZ3V_lDRVqbaPtTVt4P_UFMYkbh1uabSHUewo6yFY4PZg=s2048">
            <a:extLst>
              <a:ext uri="{FF2B5EF4-FFF2-40B4-BE49-F238E27FC236}">
                <a16:creationId xmlns:a16="http://schemas.microsoft.com/office/drawing/2014/main" id="{DEC8D664-F6DA-46CD-BCB7-DFAE926FD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5" t="61033" r="27747" b="7042"/>
          <a:stretch/>
        </p:blipFill>
        <p:spPr bwMode="auto">
          <a:xfrm>
            <a:off x="4109120" y="2910626"/>
            <a:ext cx="5730340" cy="31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A0F19-C8BD-4CF9-99E5-6A89092BEE5A}"/>
              </a:ext>
            </a:extLst>
          </p:cNvPr>
          <p:cNvSpPr txBox="1"/>
          <p:nvPr/>
        </p:nvSpPr>
        <p:spPr>
          <a:xfrm>
            <a:off x="10161433" y="3353388"/>
            <a:ext cx="2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Reference Genome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D6DC-E8CB-48B2-B939-877C6D36BE96}"/>
              </a:ext>
            </a:extLst>
          </p:cNvPr>
          <p:cNvSpPr txBox="1"/>
          <p:nvPr/>
        </p:nvSpPr>
        <p:spPr>
          <a:xfrm>
            <a:off x="10264464" y="4559122"/>
            <a:ext cx="160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Mapped to Reference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DAD7285-6CD6-4DCB-8E0F-851F09A6654D}"/>
              </a:ext>
            </a:extLst>
          </p:cNvPr>
          <p:cNvSpPr/>
          <p:nvPr/>
        </p:nvSpPr>
        <p:spPr>
          <a:xfrm>
            <a:off x="9839460" y="3774236"/>
            <a:ext cx="321973" cy="21629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F7A246-2BAF-46C1-A720-AA561C200863}"/>
              </a:ext>
            </a:extLst>
          </p:cNvPr>
          <p:cNvSpPr/>
          <p:nvPr/>
        </p:nvSpPr>
        <p:spPr>
          <a:xfrm>
            <a:off x="3212849" y="1729479"/>
            <a:ext cx="2231050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023C4-6807-4F44-9AD7-8C6F59F1091F}"/>
              </a:ext>
            </a:extLst>
          </p:cNvPr>
          <p:cNvSpPr txBox="1"/>
          <p:nvPr/>
        </p:nvSpPr>
        <p:spPr>
          <a:xfrm>
            <a:off x="5840140" y="1536741"/>
            <a:ext cx="22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Mapping Algorithm</a:t>
            </a:r>
            <a:endParaRPr lang="en-IN" b="1" dirty="0">
              <a:latin typeface="Calisto MT" panose="02040603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83CFB-B4E4-4D5D-8E44-40698F93DB65}"/>
              </a:ext>
            </a:extLst>
          </p:cNvPr>
          <p:cNvSpPr/>
          <p:nvPr/>
        </p:nvSpPr>
        <p:spPr>
          <a:xfrm>
            <a:off x="5769735" y="1271789"/>
            <a:ext cx="2231051" cy="840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D0B6AC-13B1-4CF7-99E0-0DCF42B551F8}"/>
              </a:ext>
            </a:extLst>
          </p:cNvPr>
          <p:cNvSpPr/>
          <p:nvPr/>
        </p:nvSpPr>
        <p:spPr>
          <a:xfrm rot="5400000">
            <a:off x="6686818" y="2385275"/>
            <a:ext cx="72872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122164-2966-4158-9131-2F078AA06E4F}"/>
              </a:ext>
            </a:extLst>
          </p:cNvPr>
          <p:cNvCxnSpPr>
            <a:stCxn id="5" idx="1"/>
          </p:cNvCxnSpPr>
          <p:nvPr/>
        </p:nvCxnSpPr>
        <p:spPr>
          <a:xfrm flipH="1">
            <a:off x="9839460" y="3538054"/>
            <a:ext cx="321973" cy="3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9C53A-CE3E-433A-8766-DB331EB24707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Mapping to Reference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2185B-7750-42C1-B723-6D625DB7A920}"/>
              </a:ext>
            </a:extLst>
          </p:cNvPr>
          <p:cNvSpPr txBox="1"/>
          <p:nvPr/>
        </p:nvSpPr>
        <p:spPr>
          <a:xfrm>
            <a:off x="8347754" y="1253474"/>
            <a:ext cx="3589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Read mapping is the process of locating a read by comparing its sequence to a reference sequence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C1F646-1B28-4E0F-9462-076DFBDFD1F7}"/>
              </a:ext>
            </a:extLst>
          </p:cNvPr>
          <p:cNvSpPr/>
          <p:nvPr/>
        </p:nvSpPr>
        <p:spPr>
          <a:xfrm rot="5400000">
            <a:off x="6864063" y="5958358"/>
            <a:ext cx="364366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4521AC-11D9-475A-8796-CA1DE8025A43}"/>
              </a:ext>
            </a:extLst>
          </p:cNvPr>
          <p:cNvSpPr txBox="1"/>
          <p:nvPr/>
        </p:nvSpPr>
        <p:spPr>
          <a:xfrm>
            <a:off x="6451080" y="6351266"/>
            <a:ext cx="151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SAM file</a:t>
            </a:r>
            <a:endParaRPr lang="en-IN" sz="2000" b="1" dirty="0">
              <a:latin typeface="Calisto MT" panose="0204060305050503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925C6-4A34-40DA-9DF1-C03E51859D90}"/>
              </a:ext>
            </a:extLst>
          </p:cNvPr>
          <p:cNvSpPr/>
          <p:nvPr/>
        </p:nvSpPr>
        <p:spPr>
          <a:xfrm>
            <a:off x="6451080" y="6351266"/>
            <a:ext cx="1186092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BCB14E-38A6-4A1F-A586-4482B4F6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" y="1516931"/>
            <a:ext cx="3148500" cy="1750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5652F14-9D66-472C-B363-78774B74DCEA}"/>
              </a:ext>
            </a:extLst>
          </p:cNvPr>
          <p:cNvSpPr txBox="1"/>
          <p:nvPr/>
        </p:nvSpPr>
        <p:spPr>
          <a:xfrm>
            <a:off x="618520" y="1071734"/>
            <a:ext cx="22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Reference Genome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29CEF-A8F7-4BE9-8086-EB28CB4640AC}"/>
              </a:ext>
            </a:extLst>
          </p:cNvPr>
          <p:cNvSpPr txBox="1"/>
          <p:nvPr/>
        </p:nvSpPr>
        <p:spPr>
          <a:xfrm>
            <a:off x="217975" y="6293694"/>
            <a:ext cx="30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pre-processed reads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BE58D5AD-0086-4C88-BA2D-03628F7A3510}"/>
              </a:ext>
            </a:extLst>
          </p:cNvPr>
          <p:cNvSpPr/>
          <p:nvPr/>
        </p:nvSpPr>
        <p:spPr>
          <a:xfrm>
            <a:off x="1306286" y="1761934"/>
            <a:ext cx="397403" cy="3348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3871B-A83B-405B-97D9-2CEF6BAE00B9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SAM file Format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79D5E-5896-49A4-9AE6-CDEA474D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" y="1751690"/>
            <a:ext cx="12095512" cy="5157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9F331-A730-42C5-907E-AD08E87CFEA2}"/>
              </a:ext>
            </a:extLst>
          </p:cNvPr>
          <p:cNvSpPr txBox="1"/>
          <p:nvPr/>
        </p:nvSpPr>
        <p:spPr>
          <a:xfrm>
            <a:off x="103031" y="891991"/>
            <a:ext cx="11552349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SAM stands for </a:t>
            </a:r>
            <a:r>
              <a:rPr lang="en-US" b="1" dirty="0">
                <a:latin typeface="Calisto MT" panose="02040603050505030304" pitchFamily="18" charset="0"/>
              </a:rPr>
              <a:t>Sequence Alignment Map</a:t>
            </a:r>
            <a:r>
              <a:rPr lang="en-US" dirty="0">
                <a:latin typeface="Calisto MT" panose="02040603050505030304" pitchFamily="18" charset="0"/>
              </a:rPr>
              <a:t> format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TAB-delimited text format with a header section ,and alignment section 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25F3A17-72A8-4B99-975B-8AFF0BA9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93" y="1209977"/>
            <a:ext cx="5358848" cy="132294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71897CF-B266-4332-A45D-E114BA32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93" y="3656061"/>
            <a:ext cx="5364949" cy="1322948"/>
          </a:xfrm>
          <a:prstGeom prst="rect">
            <a:avLst/>
          </a:prstGeom>
        </p:spPr>
      </p:pic>
      <p:sp>
        <p:nvSpPr>
          <p:cNvPr id="148" name="Arrow: Down 147">
            <a:extLst>
              <a:ext uri="{FF2B5EF4-FFF2-40B4-BE49-F238E27FC236}">
                <a16:creationId xmlns:a16="http://schemas.microsoft.com/office/drawing/2014/main" id="{FBC40F07-CC8B-4508-A6C5-F9529F322888}"/>
              </a:ext>
            </a:extLst>
          </p:cNvPr>
          <p:cNvSpPr/>
          <p:nvPr/>
        </p:nvSpPr>
        <p:spPr>
          <a:xfrm>
            <a:off x="8864439" y="2903162"/>
            <a:ext cx="410190" cy="636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CA201B1-1B0D-4E25-B3EB-6419BE57B4EE}"/>
              </a:ext>
            </a:extLst>
          </p:cNvPr>
          <p:cNvSpPr txBox="1"/>
          <p:nvPr/>
        </p:nvSpPr>
        <p:spPr>
          <a:xfrm>
            <a:off x="7779451" y="4970570"/>
            <a:ext cx="255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Sorted SAM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800DA4-77A2-4149-AA73-BF5E1228A25B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Sorting SAM File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F27B32-555D-469F-9B4D-F84B99600EBF}"/>
              </a:ext>
            </a:extLst>
          </p:cNvPr>
          <p:cNvSpPr txBox="1"/>
          <p:nvPr/>
        </p:nvSpPr>
        <p:spPr>
          <a:xfrm>
            <a:off x="7751928" y="2524608"/>
            <a:ext cx="255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Unsorted SAM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B80A7D-4CB1-456A-8F3B-559A2EB49F44}"/>
              </a:ext>
            </a:extLst>
          </p:cNvPr>
          <p:cNvSpPr txBox="1"/>
          <p:nvPr/>
        </p:nvSpPr>
        <p:spPr>
          <a:xfrm>
            <a:off x="450958" y="1584296"/>
            <a:ext cx="51386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Sorting SAM file will rearrange the alignment records in SAM file based on a specific sorting criterion, resulting in a new SAM file with the aligned data in the desired order.</a:t>
            </a:r>
          </a:p>
          <a:p>
            <a:endParaRPr lang="en-US" sz="2000" b="0" dirty="0">
              <a:effectLst/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This sorting ensures that the alignment data is organized in a coherent order, making it easier to analyze and process downstream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7D49EA2C-FD43-4BA8-BA50-19AC9B4A9B2B}"/>
              </a:ext>
            </a:extLst>
          </p:cNvPr>
          <p:cNvSpPr/>
          <p:nvPr/>
        </p:nvSpPr>
        <p:spPr>
          <a:xfrm>
            <a:off x="8877503" y="5355777"/>
            <a:ext cx="397126" cy="543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8F8C134-EC67-4B53-B5AB-31AC73D494E7}"/>
              </a:ext>
            </a:extLst>
          </p:cNvPr>
          <p:cNvGrpSpPr/>
          <p:nvPr/>
        </p:nvGrpSpPr>
        <p:grpSpPr>
          <a:xfrm>
            <a:off x="8491904" y="6056513"/>
            <a:ext cx="1619794" cy="400110"/>
            <a:chOff x="8452715" y="6056513"/>
            <a:chExt cx="1619794" cy="40011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22BD91-6A33-4FD9-A548-DFF3653D4EC6}"/>
                </a:ext>
              </a:extLst>
            </p:cNvPr>
            <p:cNvSpPr txBox="1"/>
            <p:nvPr/>
          </p:nvSpPr>
          <p:spPr>
            <a:xfrm>
              <a:off x="8452715" y="6056513"/>
              <a:ext cx="1619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sto MT" panose="02040603050505030304" pitchFamily="18" charset="0"/>
                </a:rPr>
                <a:t>BAM file</a:t>
              </a:r>
              <a:endParaRPr lang="en-IN" sz="2000" b="1" dirty="0">
                <a:latin typeface="Calisto MT" panose="02040603050505030304" pitchFamily="18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53B64D6-0730-43A6-8F4C-D379BDB0CFF0}"/>
                </a:ext>
              </a:extLst>
            </p:cNvPr>
            <p:cNvSpPr/>
            <p:nvPr/>
          </p:nvSpPr>
          <p:spPr>
            <a:xfrm>
              <a:off x="8452715" y="6056513"/>
              <a:ext cx="1186092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0476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F71AB-7D59-4114-ACBB-B4051D8919C7}"/>
              </a:ext>
            </a:extLst>
          </p:cNvPr>
          <p:cNvSpPr txBox="1"/>
          <p:nvPr/>
        </p:nvSpPr>
        <p:spPr>
          <a:xfrm>
            <a:off x="0" y="2456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BAM file Format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1FC8C-EEC2-40DA-AFAF-B35827DB160D}"/>
              </a:ext>
            </a:extLst>
          </p:cNvPr>
          <p:cNvSpPr txBox="1"/>
          <p:nvPr/>
        </p:nvSpPr>
        <p:spPr>
          <a:xfrm>
            <a:off x="979713" y="1874728"/>
            <a:ext cx="92876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SAM files are typically converted to BAM (Binary Alignment Map) which is the binary representation of SAM and keeps exactly the same information as SAM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Can not be opened like a text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Can be sorted by chromosomal coordinates ,This procedure allows for indexing the BAM. Index sorted alignment enables to efficiently retrieve all reads aligning to a locus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861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Calisto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RedWolf</dc:creator>
  <cp:lastModifiedBy>DELL</cp:lastModifiedBy>
  <cp:revision>58</cp:revision>
  <dcterms:created xsi:type="dcterms:W3CDTF">2023-06-14T05:06:08Z</dcterms:created>
  <dcterms:modified xsi:type="dcterms:W3CDTF">2024-05-22T16:24:49Z</dcterms:modified>
</cp:coreProperties>
</file>