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9" r:id="rId3"/>
    <p:sldId id="261" r:id="rId4"/>
    <p:sldId id="262" r:id="rId5"/>
    <p:sldId id="265" r:id="rId6"/>
    <p:sldId id="267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296" userDrawn="1">
          <p15:clr>
            <a:srgbClr val="A4A3A4"/>
          </p15:clr>
        </p15:guide>
        <p15:guide id="3" pos="360" userDrawn="1">
          <p15:clr>
            <a:srgbClr val="A4A3A4"/>
          </p15:clr>
        </p15:guide>
        <p15:guide id="4" pos="38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A5AA"/>
    <a:srgbClr val="FAF5EB"/>
    <a:srgbClr val="636466"/>
    <a:srgbClr val="F3E6CD"/>
    <a:srgbClr val="BCBEC0"/>
    <a:srgbClr val="FFFFFF"/>
    <a:srgbClr val="00643C"/>
    <a:srgbClr val="0097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7576" autoAdjust="0"/>
  </p:normalViewPr>
  <p:slideViewPr>
    <p:cSldViewPr snapToGrid="0" snapToObjects="1">
      <p:cViewPr varScale="1">
        <p:scale>
          <a:sx n="118" d="100"/>
          <a:sy n="118" d="100"/>
        </p:scale>
        <p:origin x="272" y="72"/>
      </p:cViewPr>
      <p:guideLst>
        <p:guide orient="horz" pos="2160"/>
        <p:guide pos="7296"/>
        <p:guide pos="360"/>
        <p:guide pos="381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7E670-8DAB-F349-A45C-BC1122BAE13F}" type="datetimeFigureOut">
              <a:t>7/7/2021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25FF9-4E87-2742-89A1-ED334B55552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922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71176-893F-4246-9AFB-D9E82C1080C6}" type="datetimeFigureOut">
              <a:t>7/7/2021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D1279-E62B-4842-B1B7-B5771896795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935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knife&#10;&#10;Description automatically generated">
            <a:extLst>
              <a:ext uri="{FF2B5EF4-FFF2-40B4-BE49-F238E27FC236}">
                <a16:creationId xmlns:a16="http://schemas.microsoft.com/office/drawing/2014/main" id="{B2F4CD8B-45E1-8849-81DC-1667E22009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429000"/>
            <a:ext cx="12188952" cy="3435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648" y="2371061"/>
            <a:ext cx="10958382" cy="1222320"/>
          </a:xfrm>
        </p:spPr>
        <p:txBody>
          <a:bodyPr bIns="0" anchor="b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2647" y="3611880"/>
            <a:ext cx="10958382" cy="665387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 descr="A picture containing room, wheel, drawing&#10;&#10;Description automatically generated">
            <a:extLst>
              <a:ext uri="{FF2B5EF4-FFF2-40B4-BE49-F238E27FC236}">
                <a16:creationId xmlns:a16="http://schemas.microsoft.com/office/drawing/2014/main" id="{C61FA0CE-DAC8-5142-AB85-1294142928C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21529" y="5417437"/>
            <a:ext cx="2349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1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53607C25-129A-574D-A4CE-8B04FED0F6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429000"/>
            <a:ext cx="12192000" cy="3429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648" y="2371061"/>
            <a:ext cx="10972800" cy="1222320"/>
          </a:xfrm>
        </p:spPr>
        <p:txBody>
          <a:bodyPr bIns="0" anchor="b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2647" y="3611880"/>
            <a:ext cx="10972800" cy="71628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 descr="A picture containing room, wheel, drawing&#10;&#10;Description automatically generated">
            <a:extLst>
              <a:ext uri="{FF2B5EF4-FFF2-40B4-BE49-F238E27FC236}">
                <a16:creationId xmlns:a16="http://schemas.microsoft.com/office/drawing/2014/main" id="{C61FA0CE-DAC8-5142-AB85-1294142928C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34034" y="582367"/>
            <a:ext cx="2349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55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itting, large, knife, table&#10;&#10;Description automatically generated">
            <a:extLst>
              <a:ext uri="{FF2B5EF4-FFF2-40B4-BE49-F238E27FC236}">
                <a16:creationId xmlns:a16="http://schemas.microsoft.com/office/drawing/2014/main" id="{D18F5D19-96C3-8847-AD64-E95614F388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429000"/>
            <a:ext cx="12188952" cy="3435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648" y="2371061"/>
            <a:ext cx="10972800" cy="1216100"/>
          </a:xfrm>
        </p:spPr>
        <p:txBody>
          <a:bodyPr bIns="0" anchor="b">
            <a:normAutofit/>
          </a:bodyPr>
          <a:lstStyle>
            <a:lvl1pPr algn="l">
              <a:lnSpc>
                <a:spcPct val="100000"/>
              </a:lnSpc>
              <a:defRPr sz="3200" b="0" i="0" cap="none">
                <a:solidFill>
                  <a:schemeClr val="tx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552" y="3587161"/>
            <a:ext cx="10980080" cy="679597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>
              <a:buNone/>
              <a:defRPr sz="2400" b="0" i="0">
                <a:solidFill>
                  <a:schemeClr val="tx1"/>
                </a:solidFill>
                <a:latin typeface="+mn-lt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C8DBA-6149-5E41-8519-B8216DD911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Proprietary and Confidential Information of H3 Biomedicine, Inc., an Eisai oncology company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AF11E5-2166-6349-B19E-01330ACF2E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269883-5D17-5E44-AC1B-7F606243BFE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A picture containing room, wheel, drawing&#10;&#10;Description automatically generated">
            <a:extLst>
              <a:ext uri="{FF2B5EF4-FFF2-40B4-BE49-F238E27FC236}">
                <a16:creationId xmlns:a16="http://schemas.microsoft.com/office/drawing/2014/main" id="{1A75821C-ECF2-6D4C-9CE9-F91FC287D25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888" y="378656"/>
            <a:ext cx="1348904" cy="56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744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248937"/>
            <a:ext cx="10972800" cy="5163014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System Font Regular"/>
              <a:buChar char="+"/>
              <a:defRPr b="0" i="0">
                <a:solidFill>
                  <a:schemeClr val="tx1"/>
                </a:solidFill>
                <a:latin typeface="+mn-lt"/>
              </a:defRPr>
            </a:lvl1pPr>
            <a:lvl2pPr marL="742950" indent="-285750">
              <a:buClr>
                <a:schemeClr val="accent1"/>
              </a:buClr>
              <a:buFont typeface="System Font Regular"/>
              <a:buChar char="+"/>
              <a:defRPr b="0" i="0">
                <a:solidFill>
                  <a:schemeClr val="tx1"/>
                </a:solidFill>
                <a:latin typeface="+mn-lt"/>
              </a:defRPr>
            </a:lvl2pPr>
            <a:lvl3pPr marL="1143000" indent="-228600">
              <a:buClr>
                <a:schemeClr val="accent1"/>
              </a:buClr>
              <a:buFont typeface="System Font Regular"/>
              <a:buChar char="+"/>
              <a:defRPr b="0" i="0">
                <a:solidFill>
                  <a:schemeClr val="tx1"/>
                </a:solidFill>
                <a:latin typeface="+mn-lt"/>
              </a:defRPr>
            </a:lvl3pPr>
            <a:lvl4pPr marL="1600200" indent="-228600">
              <a:buClr>
                <a:schemeClr val="accent1"/>
              </a:buClr>
              <a:buFont typeface="System Font Regular"/>
              <a:buChar char="+"/>
              <a:defRPr b="0" i="0">
                <a:solidFill>
                  <a:schemeClr val="tx1"/>
                </a:solidFill>
                <a:latin typeface="+mn-lt"/>
              </a:defRPr>
            </a:lvl4pPr>
            <a:lvl5pPr marL="2057400" indent="-228600">
              <a:buClr>
                <a:schemeClr val="accent1"/>
              </a:buClr>
              <a:buFont typeface="System Font Regular"/>
              <a:buChar char="+"/>
              <a:defRPr b="0" i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12269883-5D17-5E44-AC1B-7F606243BF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75684D4-5848-B14D-B625-9B4E24175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2"/>
            <a:ext cx="9634595" cy="10568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954DCA6-A8E4-A843-825C-2A65CF3DFC6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Proprietary and Confidential Information of H3 Biomedicine, Inc., an Eisai oncology company</a:t>
            </a:r>
          </a:p>
        </p:txBody>
      </p:sp>
    </p:spTree>
    <p:extLst>
      <p:ext uri="{BB962C8B-B14F-4D97-AF65-F5344CB8AC3E}">
        <p14:creationId xmlns:p14="http://schemas.microsoft.com/office/powerpoint/2010/main" val="3100589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19725"/>
            <a:ext cx="10972800" cy="39798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System Font Regular"/>
              <a:buChar char="+"/>
              <a:defRPr/>
            </a:lvl1pPr>
            <a:lvl2pPr marL="742950" indent="-285750">
              <a:buClr>
                <a:schemeClr val="accent1"/>
              </a:buClr>
              <a:buFont typeface="System Font Regular"/>
              <a:buChar char="+"/>
              <a:defRPr/>
            </a:lvl2pPr>
            <a:lvl3pPr marL="1143000" indent="-228600">
              <a:buClr>
                <a:schemeClr val="accent1"/>
              </a:buClr>
              <a:buFont typeface="System Font Regular"/>
              <a:buChar char="+"/>
              <a:defRPr/>
            </a:lvl3pPr>
            <a:lvl4pPr marL="1600200" indent="-228600">
              <a:buClr>
                <a:schemeClr val="accent1"/>
              </a:buClr>
              <a:buFont typeface="System Font Regular"/>
              <a:buChar char="+"/>
              <a:defRPr/>
            </a:lvl4pPr>
            <a:lvl5pPr marL="2057400" indent="-228600">
              <a:buClr>
                <a:schemeClr val="accent1"/>
              </a:buClr>
              <a:buFont typeface="System Font Regular"/>
              <a:buChar char="+"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9883-5D17-5E44-AC1B-7F606243BFE2}" type="slidenum"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260925"/>
            <a:ext cx="10972800" cy="558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392873-046D-AB47-B2B9-7348BC66E59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Proprietary and Confidential Information of H3 Biomedicine, Inc., an Eisai oncology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50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47500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Clr>
                <a:schemeClr val="accent1"/>
              </a:buClr>
              <a:buFont typeface="System Font Regular"/>
              <a:buChar char="+"/>
              <a:defRPr sz="2000"/>
            </a:lvl1pPr>
            <a:lvl2pPr marL="742950" indent="-285750">
              <a:buClr>
                <a:schemeClr val="accent1"/>
              </a:buClr>
              <a:buFont typeface="System Font Regular"/>
              <a:buChar char="+"/>
              <a:defRPr sz="2000"/>
            </a:lvl2pPr>
            <a:lvl3pPr marL="1143000" indent="-228600">
              <a:buClr>
                <a:schemeClr val="accent1"/>
              </a:buClr>
              <a:buFont typeface="System Font Regular"/>
              <a:buChar char="+"/>
              <a:defRPr sz="2000"/>
            </a:lvl3pPr>
            <a:lvl4pPr marL="1600200" indent="-228600">
              <a:buClr>
                <a:schemeClr val="accent1"/>
              </a:buClr>
              <a:buFont typeface="System Font Regular"/>
              <a:buChar char="+"/>
              <a:defRPr sz="2000"/>
            </a:lvl4pPr>
            <a:lvl5pPr marL="2057400" indent="-228600">
              <a:buClr>
                <a:schemeClr val="accent1"/>
              </a:buClr>
              <a:buFont typeface="System Font Regular"/>
              <a:buChar char="+"/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47500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Clr>
                <a:schemeClr val="accent1"/>
              </a:buClr>
              <a:buFont typeface="System Font Regular"/>
              <a:buChar char="+"/>
              <a:defRPr sz="2000"/>
            </a:lvl1pPr>
            <a:lvl2pPr marL="742950" indent="-285750">
              <a:buClr>
                <a:schemeClr val="accent1"/>
              </a:buClr>
              <a:buFont typeface="System Font Regular"/>
              <a:buChar char="+"/>
              <a:defRPr sz="2000"/>
            </a:lvl2pPr>
            <a:lvl3pPr marL="1143000" indent="-228600">
              <a:buClr>
                <a:schemeClr val="accent1"/>
              </a:buClr>
              <a:buFont typeface="System Font Regular"/>
              <a:buChar char="+"/>
              <a:defRPr sz="2000"/>
            </a:lvl3pPr>
            <a:lvl4pPr marL="1600200" indent="-228600">
              <a:buClr>
                <a:schemeClr val="accent1"/>
              </a:buClr>
              <a:buFont typeface="System Font Regular"/>
              <a:buChar char="+"/>
              <a:defRPr sz="2000"/>
            </a:lvl4pPr>
            <a:lvl5pPr marL="2057400" indent="-228600">
              <a:buClr>
                <a:schemeClr val="accent1"/>
              </a:buClr>
              <a:buFont typeface="System Font Regular"/>
              <a:buChar char="+"/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9883-5D17-5E44-AC1B-7F606243BFE2}" type="slidenum"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279AD-5162-7C46-8956-6F2305B4F83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Proprietary and Confidential Information of H3 Biomedicine, Inc., an Eisai oncology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657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BC6F9-0255-6A4C-8D09-8584AC61C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CEA314-6B86-4C4C-92AB-1F521F547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69883-5D17-5E44-AC1B-7F606243BF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A6F1B81A-15B4-3448-8C72-C0B810881713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92138" y="1252265"/>
            <a:ext cx="10998200" cy="46037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System Font Regular"/>
              <a:buChar char="+"/>
              <a:defRPr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DADF5-4BE8-5B47-83DD-C89C192C5EE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Proprietary and Confidential Information of H3 Biomedicine, Inc., an Eisai oncology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103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9883-5D17-5E44-AC1B-7F606243BFE2}" type="slidenum">
              <a:t>‹#›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EF7368-B220-5B4F-934F-16078237A7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Proprietary and Confidential Information of H3 Biomedicine, Inc., an Eisai oncology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5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9883-5D17-5E44-AC1B-7F606243BFE2}" type="slidenum">
              <a:t>‹#›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040DD6-06A2-504B-8700-3A698774008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Proprietary and Confidential Information of H3 Biomedicine, Inc., an Eisai oncology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686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room, wheel, drawing&#10;&#10;Description automatically generated">
            <a:extLst>
              <a:ext uri="{FF2B5EF4-FFF2-40B4-BE49-F238E27FC236}">
                <a16:creationId xmlns:a16="http://schemas.microsoft.com/office/drawing/2014/main" id="{6F6B2F77-80AA-8A4C-94A9-D84D0CF6A9F7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231888" y="378656"/>
            <a:ext cx="1348904" cy="56143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649" y="-1"/>
            <a:ext cx="9530158" cy="1060704"/>
          </a:xfrm>
          <a:prstGeom prst="rect">
            <a:avLst/>
          </a:prstGeom>
        </p:spPr>
        <p:txBody>
          <a:bodyPr vert="horz" lIns="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2648" y="6604000"/>
            <a:ext cx="616688" cy="254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tx2"/>
                </a:solidFill>
                <a:latin typeface="+mn-lt"/>
                <a:cs typeface="Arial"/>
              </a:defRPr>
            </a:lvl1pPr>
          </a:lstStyle>
          <a:p>
            <a:fld id="{12269883-5D17-5E44-AC1B-7F606243BF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FF6B65-71D1-7B45-A368-6E687E5B28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75930" y="6603999"/>
            <a:ext cx="4440141" cy="254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rgbClr val="A3A5AA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Proprietary and Confidential Information of H3 Biomedicine, Inc., an Eisai oncology company</a:t>
            </a:r>
          </a:p>
        </p:txBody>
      </p:sp>
      <p:pic>
        <p:nvPicPr>
          <p:cNvPr id="13" name="Picture 12" descr="A picture containing game, hat, comb&#10;&#10;Description automatically generated">
            <a:extLst>
              <a:ext uri="{FF2B5EF4-FFF2-40B4-BE49-F238E27FC236}">
                <a16:creationId xmlns:a16="http://schemas.microsoft.com/office/drawing/2014/main" id="{323F470B-7404-8A46-9128-F7196AC334B7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363200" y="5956300"/>
            <a:ext cx="18288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348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0" r:id="rId4"/>
    <p:sldLayoutId id="2147483656" r:id="rId5"/>
    <p:sldLayoutId id="2147483652" r:id="rId6"/>
    <p:sldLayoutId id="2147483657" r:id="rId7"/>
    <p:sldLayoutId id="2147483654" r:id="rId8"/>
    <p:sldLayoutId id="2147483655" r:id="rId9"/>
  </p:sldLayoutIdLst>
  <p:hf hdr="0" dt="0"/>
  <p:txStyles>
    <p:titleStyle>
      <a:lvl1pPr algn="l" defTabSz="457200" rtl="0" eaLnBrk="1" latinLnBrk="0" hangingPunct="1">
        <a:lnSpc>
          <a:spcPts val="3600"/>
        </a:lnSpc>
        <a:spcBef>
          <a:spcPct val="0"/>
        </a:spcBef>
        <a:buNone/>
        <a:defRPr sz="3200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97A0"/>
        </a:buClr>
        <a:buFont typeface="Arial"/>
        <a:buChar char="•"/>
        <a:defRPr sz="2000" kern="1200">
          <a:solidFill>
            <a:srgbClr val="636466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97A0"/>
        </a:buClr>
        <a:buFont typeface="Arial"/>
        <a:buChar char="•"/>
        <a:defRPr sz="2000" kern="1200">
          <a:solidFill>
            <a:srgbClr val="636466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97A0"/>
        </a:buClr>
        <a:buFont typeface="Arial"/>
        <a:buChar char="•"/>
        <a:defRPr sz="2000" kern="1200">
          <a:solidFill>
            <a:srgbClr val="636466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97A0"/>
        </a:buClr>
        <a:buFont typeface="Arial"/>
        <a:buChar char="•"/>
        <a:defRPr sz="2000" kern="1200">
          <a:solidFill>
            <a:srgbClr val="636466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97A0"/>
        </a:buClr>
        <a:buFont typeface="Arial"/>
        <a:buChar char="•"/>
        <a:defRPr sz="2000" kern="1200">
          <a:solidFill>
            <a:srgbClr val="636466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8241DC4-C0FC-404F-9B54-905A8388FD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BGI Pilot </a:t>
            </a:r>
            <a:r>
              <a:rPr lang="en-US" dirty="0" err="1" smtClean="0"/>
              <a:t>scRNA-Seq</a:t>
            </a:r>
            <a:r>
              <a:rPr lang="en-US" dirty="0" smtClean="0"/>
              <a:t> Discussion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33DDB3A-D4CF-4843-B192-1FB64AE58A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07.07.2021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703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0008" y="1095538"/>
            <a:ext cx="4331941" cy="222763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570E49-C1D0-4349-9A07-FF5907854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9883-5D17-5E44-AC1B-7F606243BF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7E2070-9425-C048-8921-807AA10C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Quality Control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9747E-7623-A14A-9B43-10392E72DC3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Proprietary and Confidential Information of H3 Biomedicine, Inc., an Eisai oncology company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26" y="1422927"/>
            <a:ext cx="7127195" cy="25487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50" y="4092554"/>
            <a:ext cx="7367068" cy="19912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27118" y="3530118"/>
            <a:ext cx="42708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Fresh Sample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had consistent viability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Sample 1-3: 1.9 million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Sample 4-6: 4 million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Library Preparation &amp; QC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Quality and Cell Loading different between 1-3 vs 4-6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Cell Viability, inconsistent despite the consistent viability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410008" y="1095538"/>
            <a:ext cx="0" cy="550846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7234040" y="3273444"/>
            <a:ext cx="4663981" cy="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897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63" y="1360598"/>
            <a:ext cx="6916464" cy="42959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9883-5D17-5E44-AC1B-7F606243BF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 Ranger Basic Metrics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Proprietary and Confidential Information of H3 Biomedicine, Inc., an Eisai oncology company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543" y="3508548"/>
            <a:ext cx="4858428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492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7715" y="2191314"/>
            <a:ext cx="9070230" cy="314924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9883-5D17-5E44-AC1B-7F606243BF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UMI, Gene Counts, Mitochondrial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Proprietary and Confidential Information of H3 Biomedicine, Inc., an Eisai oncology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38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267" y="1249168"/>
            <a:ext cx="8176177" cy="51625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9883-5D17-5E44-AC1B-7F606243BF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UMAP of Data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Proprietary and Confidential Information of H3 Biomedicine, Inc., an Eisai oncology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400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Proprietary and Confidential Information of H3 Biomedicine, Inc., an Eisai oncology company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269883-5D17-5E44-AC1B-7F606243BF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877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563" y="1457958"/>
            <a:ext cx="6691710" cy="430227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9883-5D17-5E44-AC1B-7F606243BF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Proprietary and Confidential Information of H3 Biomedicine, Inc., an Eisai oncology company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007" y="3164635"/>
            <a:ext cx="4906060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409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767" y="1249861"/>
            <a:ext cx="7029863" cy="444243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9883-5D17-5E44-AC1B-7F606243BF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Proprietary and Confidential Information of H3 Biomedicine, Inc., an Eisai oncology company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0466" y="3104471"/>
            <a:ext cx="4353666" cy="250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873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3_2020 1">
      <a:dk1>
        <a:srgbClr val="636669"/>
      </a:dk1>
      <a:lt1>
        <a:srgbClr val="FFFFFF"/>
      </a:lt1>
      <a:dk2>
        <a:srgbClr val="00594C"/>
      </a:dk2>
      <a:lt2>
        <a:srgbClr val="EAF3F6"/>
      </a:lt2>
      <a:accent1>
        <a:srgbClr val="83BD00"/>
      </a:accent1>
      <a:accent2>
        <a:srgbClr val="C8C9C7"/>
      </a:accent2>
      <a:accent3>
        <a:srgbClr val="008C15"/>
      </a:accent3>
      <a:accent4>
        <a:srgbClr val="B9D3DC"/>
      </a:accent4>
      <a:accent5>
        <a:srgbClr val="FFC72C"/>
      </a:accent5>
      <a:accent6>
        <a:srgbClr val="FF9E1B"/>
      </a:accent6>
      <a:hlink>
        <a:srgbClr val="00594C"/>
      </a:hlink>
      <a:folHlink>
        <a:srgbClr val="83BD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6"/>
        </a:lnRef>
        <a:fillRef idx="0">
          <a:schemeClr val="accent6"/>
        </a:fillRef>
        <a:effectRef idx="0">
          <a:schemeClr val="accent6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320_PowerPointTemplate_PH3-3" id="{1AB24649-67E8-5242-A835-7807E9E00CCD}" vid="{5E6622AE-C451-F042-8EC2-17B521550C8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207</TotalTime>
  <Words>165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System Font Regular</vt:lpstr>
      <vt:lpstr>Office Theme</vt:lpstr>
      <vt:lpstr>BGI Pilot scRNA-Seq Discussion</vt:lpstr>
      <vt:lpstr>Sample Quality Control</vt:lpstr>
      <vt:lpstr>Cell Ranger Basic Metrics</vt:lpstr>
      <vt:lpstr>Distribution of UMI, Gene Counts, Mitochondrial</vt:lpstr>
      <vt:lpstr>UMAP of Data</vt:lpstr>
      <vt:lpstr>Backup</vt:lpstr>
      <vt:lpstr>PowerPoint Presentation</vt:lpstr>
      <vt:lpstr>PowerPoint Presentation</vt:lpstr>
    </vt:vector>
  </TitlesOfParts>
  <Company>H3 Biomedicine,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Johnson</dc:creator>
  <cp:lastModifiedBy>Nathan Johnson</cp:lastModifiedBy>
  <cp:revision>5</cp:revision>
  <dcterms:created xsi:type="dcterms:W3CDTF">2021-07-07T14:10:00Z</dcterms:created>
  <dcterms:modified xsi:type="dcterms:W3CDTF">2021-07-07T17:37:16Z</dcterms:modified>
</cp:coreProperties>
</file>