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96" userDrawn="1">
          <p15:clr>
            <a:srgbClr val="A4A3A4"/>
          </p15:clr>
        </p15:guide>
        <p15:guide id="3" pos="360" userDrawn="1">
          <p15:clr>
            <a:srgbClr val="A4A3A4"/>
          </p15:clr>
        </p15:guide>
        <p15:guide id="4" pos="3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5AA"/>
    <a:srgbClr val="FAF5EB"/>
    <a:srgbClr val="636466"/>
    <a:srgbClr val="F3E6CD"/>
    <a:srgbClr val="BCBEC0"/>
    <a:srgbClr val="FFFFFF"/>
    <a:srgbClr val="00643C"/>
    <a:srgbClr val="009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7576" autoAdjust="0"/>
  </p:normalViewPr>
  <p:slideViewPr>
    <p:cSldViewPr snapToGrid="0" snapToObjects="1">
      <p:cViewPr varScale="1">
        <p:scale>
          <a:sx n="69" d="100"/>
          <a:sy n="69" d="100"/>
        </p:scale>
        <p:origin x="580" y="44"/>
      </p:cViewPr>
      <p:guideLst>
        <p:guide orient="horz" pos="2160"/>
        <p:guide pos="7296"/>
        <p:guide pos="360"/>
        <p:guide pos="38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7E670-8DAB-F349-A45C-BC1122BAE13F}" type="datetimeFigureOut"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25FF9-4E87-2742-89A1-ED334B5555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92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71176-893F-4246-9AFB-D9E82C1080C6}" type="datetimeFigureOut"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D1279-E62B-4842-B1B7-B577189679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93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knife&#10;&#10;Description automatically generated">
            <a:extLst>
              <a:ext uri="{FF2B5EF4-FFF2-40B4-BE49-F238E27FC236}">
                <a16:creationId xmlns:a16="http://schemas.microsoft.com/office/drawing/2014/main" id="{B2F4CD8B-45E1-8849-81DC-1667E2200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88952" cy="343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2371061"/>
            <a:ext cx="10958382" cy="1222320"/>
          </a:xfrm>
        </p:spPr>
        <p:txBody>
          <a:bodyPr bIns="0" anchor="b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7" y="3611880"/>
            <a:ext cx="10958382" cy="665387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C61FA0CE-DAC8-5142-AB85-1294142928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21529" y="5417437"/>
            <a:ext cx="2349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3607C25-129A-574D-A4CE-8B04FED0F6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2371061"/>
            <a:ext cx="10972800" cy="1222320"/>
          </a:xfrm>
        </p:spPr>
        <p:txBody>
          <a:bodyPr bIns="0" anchor="b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7" y="3611880"/>
            <a:ext cx="10972800" cy="71628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C61FA0CE-DAC8-5142-AB85-1294142928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4034" y="582367"/>
            <a:ext cx="2349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5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large, knife, table&#10;&#10;Description automatically generated">
            <a:extLst>
              <a:ext uri="{FF2B5EF4-FFF2-40B4-BE49-F238E27FC236}">
                <a16:creationId xmlns:a16="http://schemas.microsoft.com/office/drawing/2014/main" id="{D18F5D19-96C3-8847-AD64-E95614F388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88952" cy="343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2371061"/>
            <a:ext cx="10972800" cy="1216100"/>
          </a:xfrm>
        </p:spPr>
        <p:txBody>
          <a:bodyPr bIns="0" anchor="b">
            <a:normAutofit/>
          </a:bodyPr>
          <a:lstStyle>
            <a:lvl1pPr algn="l">
              <a:lnSpc>
                <a:spcPct val="100000"/>
              </a:lnSpc>
              <a:defRPr sz="3200" b="0" i="0" cap="none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552" y="3587161"/>
            <a:ext cx="10980080" cy="679597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C8DBA-6149-5E41-8519-B8216DD911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Proprietary and Confidential Information of H3 Biomedicine, Inc., an Eisai oncology company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AF11E5-2166-6349-B19E-01330ACF2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1A75821C-ECF2-6D4C-9CE9-F91FC287D2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888" y="378656"/>
            <a:ext cx="1348904" cy="56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4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248937"/>
            <a:ext cx="10972800" cy="516301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5684D4-5848-B14D-B625-9B4E2417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2"/>
            <a:ext cx="9634595" cy="1056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54DCA6-A8E4-A843-825C-2A65CF3DF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Proprietary and Confidential Information of H3 Biomedicine, Inc., an Eisai oncology company</a:t>
            </a:r>
          </a:p>
        </p:txBody>
      </p:sp>
    </p:spTree>
    <p:extLst>
      <p:ext uri="{BB962C8B-B14F-4D97-AF65-F5344CB8AC3E}">
        <p14:creationId xmlns:p14="http://schemas.microsoft.com/office/powerpoint/2010/main" val="310058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9725"/>
            <a:ext cx="10972800" cy="39798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60925"/>
            <a:ext cx="10972800" cy="558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92873-046D-AB47-B2B9-7348BC66E5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47500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sz="2000"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sz="2000"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sz="2000"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sz="2000"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47500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sz="2000"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sz="2000"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sz="2000"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sz="2000"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279AD-5162-7C46-8956-6F2305B4F8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5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C6F9-0255-6A4C-8D09-8584AC61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EA314-6B86-4C4C-92AB-1F521F547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A6F1B81A-15B4-3448-8C72-C0B81088171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92138" y="1252265"/>
            <a:ext cx="10998200" cy="46037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ADF5-4BE8-5B47-83DD-C89C192C5EE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0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F7368-B220-5B4F-934F-16078237A7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40DD6-06A2-504B-8700-3A69877400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8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6F6B2F77-80AA-8A4C-94A9-D84D0CF6A9F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231888" y="378656"/>
            <a:ext cx="1348904" cy="5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649" y="-1"/>
            <a:ext cx="9530158" cy="1060704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604000"/>
            <a:ext cx="616688" cy="25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6B65-71D1-7B45-A368-6E687E5B2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5930" y="6603999"/>
            <a:ext cx="4440141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A3A5A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Proprietary and Confidential Information of H3 Biomedicine, Inc., an Eisai oncology company</a:t>
            </a:r>
          </a:p>
        </p:txBody>
      </p:sp>
      <p:pic>
        <p:nvPicPr>
          <p:cNvPr id="13" name="Picture 12" descr="A picture containing game, hat, comb&#10;&#10;Description automatically generated">
            <a:extLst>
              <a:ext uri="{FF2B5EF4-FFF2-40B4-BE49-F238E27FC236}">
                <a16:creationId xmlns:a16="http://schemas.microsoft.com/office/drawing/2014/main" id="{323F470B-7404-8A46-9128-F7196AC334B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363200" y="5956300"/>
            <a:ext cx="18288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4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0" r:id="rId4"/>
    <p:sldLayoutId id="2147483656" r:id="rId5"/>
    <p:sldLayoutId id="2147483652" r:id="rId6"/>
    <p:sldLayoutId id="2147483657" r:id="rId7"/>
    <p:sldLayoutId id="2147483654" r:id="rId8"/>
    <p:sldLayoutId id="2147483655" r:id="rId9"/>
  </p:sldLayoutIdLst>
  <p:hf hdr="0" dt="0"/>
  <p:txStyles>
    <p:titleStyle>
      <a:lvl1pPr algn="l" defTabSz="457200" rtl="0" eaLnBrk="1" latinLnBrk="0" hangingPunct="1">
        <a:lnSpc>
          <a:spcPts val="36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scRNA-Seq</a:t>
            </a:r>
            <a:r>
              <a:rPr lang="en-US" dirty="0" smtClean="0"/>
              <a:t> </a:t>
            </a:r>
            <a:r>
              <a:rPr lang="en-US" dirty="0" smtClean="0"/>
              <a:t>SBG Workflow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03775" y="3791739"/>
            <a:ext cx="2978251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Ranger Targeted-Depth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2648" y="1095010"/>
            <a:ext cx="7217280" cy="3057830"/>
          </a:xfrm>
          <a:prstGeom prst="roundRect">
            <a:avLst/>
          </a:prstGeom>
          <a:noFill/>
          <a:ln w="0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570533" y="2524758"/>
            <a:ext cx="1501832" cy="359914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Compress Data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773354" y="1287830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SBG Apps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73354" y="1661592"/>
            <a:ext cx="188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Apps to build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181767" y="4218321"/>
            <a:ext cx="2248178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Ranger Count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118281" y="4904728"/>
            <a:ext cx="2571008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Ranger Aggregate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305856" y="4923693"/>
            <a:ext cx="2614730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Ranger Reanalyze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700315" y="5629553"/>
            <a:ext cx="3376730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 &amp; Gene Marker Analysis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 rot="5400000">
            <a:off x="8850601" y="3562586"/>
            <a:ext cx="3266432" cy="3094426"/>
          </a:xfrm>
          <a:prstGeom prst="roundRect">
            <a:avLst/>
          </a:prstGeom>
          <a:noFill/>
          <a:ln w="0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307540" y="3117694"/>
            <a:ext cx="27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Unused, but Available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9173178" y="4421086"/>
            <a:ext cx="2621275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Ranger VDJ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027997" y="5084775"/>
            <a:ext cx="2978251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Ranger Targeted Compare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9003775" y="5802855"/>
            <a:ext cx="2978251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Ranger Multi*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78460" y="6343807"/>
            <a:ext cx="1559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*Combines the above</a:t>
            </a:r>
            <a:endParaRPr lang="en-US" sz="1100" dirty="0"/>
          </a:p>
        </p:txBody>
      </p:sp>
      <p:sp>
        <p:nvSpPr>
          <p:cNvPr id="29" name="Flowchart: Off-page Connector 28"/>
          <p:cNvSpPr/>
          <p:nvPr/>
        </p:nvSpPr>
        <p:spPr>
          <a:xfrm>
            <a:off x="11212294" y="2044657"/>
            <a:ext cx="450119" cy="410638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186645" y="2075971"/>
            <a:ext cx="59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1203297" y="1293641"/>
            <a:ext cx="468112" cy="30244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1203297" y="1669149"/>
            <a:ext cx="468112" cy="3024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645410" y="2968150"/>
            <a:ext cx="1462266" cy="4663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Reformat Files</a:t>
            </a:r>
            <a:endParaRPr lang="en-US" sz="1400" dirty="0"/>
          </a:p>
        </p:txBody>
      </p:sp>
      <p:sp>
        <p:nvSpPr>
          <p:cNvPr id="35" name="Flowchart: Off-page Connector 34"/>
          <p:cNvSpPr/>
          <p:nvPr/>
        </p:nvSpPr>
        <p:spPr>
          <a:xfrm>
            <a:off x="3228988" y="3320585"/>
            <a:ext cx="2254944" cy="759680"/>
          </a:xfrm>
          <a:prstGeom prst="flowChartOffpageConnector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Prepped Sequencing Data (fastq.gz)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138767" y="2030924"/>
            <a:ext cx="2365364" cy="36253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SRA Download and Extract</a:t>
            </a:r>
            <a:endParaRPr lang="en-US" sz="1400" dirty="0"/>
          </a:p>
        </p:txBody>
      </p:sp>
      <p:sp>
        <p:nvSpPr>
          <p:cNvPr id="38" name="Flowchart: Connector 37"/>
          <p:cNvSpPr/>
          <p:nvPr/>
        </p:nvSpPr>
        <p:spPr>
          <a:xfrm>
            <a:off x="1128405" y="2558777"/>
            <a:ext cx="1754075" cy="761808"/>
          </a:xfrm>
          <a:prstGeom prst="flowChartConnector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Raw Sequencing Data </a:t>
            </a:r>
            <a:endParaRPr lang="en-US" sz="1400" dirty="0"/>
          </a:p>
        </p:txBody>
      </p:sp>
      <p:sp>
        <p:nvSpPr>
          <p:cNvPr id="39" name="Flowchart: Connector 38"/>
          <p:cNvSpPr/>
          <p:nvPr/>
        </p:nvSpPr>
        <p:spPr>
          <a:xfrm>
            <a:off x="4986428" y="1160491"/>
            <a:ext cx="2517703" cy="767289"/>
          </a:xfrm>
          <a:prstGeom prst="flowChartConnector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Publicly Available Raw Sequencing Data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9067481" y="2493673"/>
            <a:ext cx="257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Apps Needing Editing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1203297" y="2528363"/>
            <a:ext cx="468112" cy="30244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14" y="1488193"/>
            <a:ext cx="970696" cy="9895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619" y="5072615"/>
            <a:ext cx="1474618" cy="12435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37114" y="1095010"/>
            <a:ext cx="134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Internal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7161899" y="4812084"/>
            <a:ext cx="14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H3 S3 Bucket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7433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3_2020 1">
      <a:dk1>
        <a:srgbClr val="636669"/>
      </a:dk1>
      <a:lt1>
        <a:srgbClr val="FFFFFF"/>
      </a:lt1>
      <a:dk2>
        <a:srgbClr val="00594C"/>
      </a:dk2>
      <a:lt2>
        <a:srgbClr val="EAF3F6"/>
      </a:lt2>
      <a:accent1>
        <a:srgbClr val="83BD00"/>
      </a:accent1>
      <a:accent2>
        <a:srgbClr val="C8C9C7"/>
      </a:accent2>
      <a:accent3>
        <a:srgbClr val="008C15"/>
      </a:accent3>
      <a:accent4>
        <a:srgbClr val="B9D3DC"/>
      </a:accent4>
      <a:accent5>
        <a:srgbClr val="FFC72C"/>
      </a:accent5>
      <a:accent6>
        <a:srgbClr val="FF9E1B"/>
      </a:accent6>
      <a:hlink>
        <a:srgbClr val="00594C"/>
      </a:hlink>
      <a:folHlink>
        <a:srgbClr val="83BD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320_PowerPointTemplate_PH3-3" id="{1AB24649-67E8-5242-A835-7807E9E00CCD}" vid="{5E6622AE-C451-F042-8EC2-17B521550C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128</TotalTime>
  <Words>89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 Font Regular</vt:lpstr>
      <vt:lpstr>Office Theme</vt:lpstr>
      <vt:lpstr>scRNA-Seq SBG Workflow</vt:lpstr>
    </vt:vector>
  </TitlesOfParts>
  <Company>H3 Biomedicine,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Johnson</dc:creator>
  <cp:lastModifiedBy>Nathan Johnson</cp:lastModifiedBy>
  <cp:revision>28</cp:revision>
  <dcterms:created xsi:type="dcterms:W3CDTF">2021-09-20T10:39:57Z</dcterms:created>
  <dcterms:modified xsi:type="dcterms:W3CDTF">2021-10-18T12:36:51Z</dcterms:modified>
</cp:coreProperties>
</file>