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3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466"/>
    <a:srgbClr val="A3A5AA"/>
    <a:srgbClr val="FAF5EB"/>
    <a:srgbClr val="F3E6CD"/>
    <a:srgbClr val="BCBEC0"/>
    <a:srgbClr val="FFFFFF"/>
    <a:srgbClr val="00643C"/>
    <a:srgbClr val="00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576" autoAdjust="0"/>
  </p:normalViewPr>
  <p:slideViewPr>
    <p:cSldViewPr snapToGrid="0" snapToObjects="1">
      <p:cViewPr varScale="1">
        <p:scale>
          <a:sx n="115" d="100"/>
          <a:sy n="115" d="100"/>
        </p:scale>
        <p:origin x="432" y="114"/>
      </p:cViewPr>
      <p:guideLst>
        <p:guide orient="horz" pos="2160"/>
        <p:guide pos="7296"/>
        <p:guide pos="360"/>
        <p:guide pos="381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E670-8DAB-F349-A45C-BC1122BAE13F}" type="datetimeFigureOut"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25FF9-4E87-2742-89A1-ED334B555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92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1176-893F-4246-9AFB-D9E82C1080C6}" type="datetimeFigureOut"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D1279-E62B-4842-B1B7-B577189679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93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B2F4CD8B-45E1-8849-81DC-1667E2200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58382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58382" cy="665387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21529" y="541743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3607C25-129A-574D-A4CE-8B04FED0F6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371061"/>
            <a:ext cx="10972800" cy="1222320"/>
          </a:xfrm>
        </p:spPr>
        <p:txBody>
          <a:bodyPr bIns="0" anchor="b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7" y="3611880"/>
            <a:ext cx="10972800" cy="71628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C61FA0CE-DAC8-5142-AB85-1294142928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34034" y="582367"/>
            <a:ext cx="234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tting, large, knife, table&#10;&#10;Description automatically generated">
            <a:extLst>
              <a:ext uri="{FF2B5EF4-FFF2-40B4-BE49-F238E27FC236}">
                <a16:creationId xmlns:a16="http://schemas.microsoft.com/office/drawing/2014/main" id="{D18F5D19-96C3-8847-AD64-E95614F38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429000"/>
            <a:ext cx="12188952" cy="343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2371061"/>
            <a:ext cx="10972800" cy="1216100"/>
          </a:xfrm>
        </p:spPr>
        <p:txBody>
          <a:bodyPr bIns="0" anchor="b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552" y="3587161"/>
            <a:ext cx="10980080" cy="679597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C8DBA-6149-5E41-8519-B8216DD911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AF11E5-2166-6349-B19E-01330ACF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1A75821C-ECF2-6D4C-9CE9-F91FC287D2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4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248937"/>
            <a:ext cx="10972800" cy="51630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5684D4-5848-B14D-B625-9B4E241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2"/>
            <a:ext cx="9634595" cy="1056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54DCA6-A8E4-A843-825C-2A65CF3DFC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Proprietary and Confidential Information of H3 Biomedicine, Inc., an Eisai oncology company</a:t>
            </a:r>
          </a:p>
        </p:txBody>
      </p:sp>
    </p:spTree>
    <p:extLst>
      <p:ext uri="{BB962C8B-B14F-4D97-AF65-F5344CB8AC3E}">
        <p14:creationId xmlns:p14="http://schemas.microsoft.com/office/powerpoint/2010/main" val="31005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725"/>
            <a:ext cx="10972800" cy="39798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60925"/>
            <a:ext cx="10972800" cy="558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873-046D-AB47-B2B9-7348BC66E59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47500"/>
            <a:ext cx="538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 sz="2000"/>
            </a:lvl1pPr>
            <a:lvl2pPr marL="742950" indent="-285750">
              <a:buClr>
                <a:schemeClr val="accent1"/>
              </a:buClr>
              <a:buFont typeface="System Font Regular"/>
              <a:buChar char="+"/>
              <a:defRPr sz="2000"/>
            </a:lvl2pPr>
            <a:lvl3pPr marL="1143000" indent="-228600">
              <a:buClr>
                <a:schemeClr val="accent1"/>
              </a:buClr>
              <a:buFont typeface="System Font Regular"/>
              <a:buChar char="+"/>
              <a:defRPr sz="2000"/>
            </a:lvl3pPr>
            <a:lvl4pPr marL="1600200" indent="-228600">
              <a:buClr>
                <a:schemeClr val="accent1"/>
              </a:buClr>
              <a:buFont typeface="System Font Regular"/>
              <a:buChar char="+"/>
              <a:defRPr sz="2000"/>
            </a:lvl4pPr>
            <a:lvl5pPr marL="2057400" indent="-228600">
              <a:buClr>
                <a:schemeClr val="accent1"/>
              </a:buClr>
              <a:buFont typeface="System Font Regular"/>
              <a:buChar char="+"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79AD-5162-7C46-8956-6F2305B4F83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6F9-0255-6A4C-8D09-8584AC61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EA314-6B86-4C4C-92AB-1F521F547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6F1B81A-15B4-3448-8C72-C0B81088171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92138" y="1252265"/>
            <a:ext cx="10998200" cy="46037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System Font Regular"/>
              <a:buChar char="+"/>
              <a:defRPr/>
            </a:lvl1pPr>
          </a:lstStyle>
          <a:p>
            <a:r>
              <a:rPr lang="en-US" smtClean="0"/>
              <a:t>Click icon to add table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ADF5-4BE8-5B47-83DD-C89C192C5EE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03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7368-B220-5B4F-934F-16078237A7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40DD6-06A2-504B-8700-3A69877400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oom, wheel, drawing&#10;&#10;Description automatically generated">
            <a:extLst>
              <a:ext uri="{FF2B5EF4-FFF2-40B4-BE49-F238E27FC236}">
                <a16:creationId xmlns:a16="http://schemas.microsoft.com/office/drawing/2014/main" id="{6F6B2F77-80AA-8A4C-94A9-D84D0CF6A9F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1888" y="378656"/>
            <a:ext cx="1348904" cy="5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9" y="-1"/>
            <a:ext cx="9530158" cy="1060704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604000"/>
            <a:ext cx="616688" cy="254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fld id="{12269883-5D17-5E44-AC1B-7F606243BF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6B65-71D1-7B45-A368-6E687E5B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930" y="6603999"/>
            <a:ext cx="4440141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A3A5AA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Proprietary and Confidential Information of H3 Biomedicine, Inc., an Eisai oncology company</a:t>
            </a:r>
          </a:p>
        </p:txBody>
      </p:sp>
      <p:pic>
        <p:nvPicPr>
          <p:cNvPr id="13" name="Picture 12" descr="A picture containing game, hat, comb&#10;&#10;Description automatically generated">
            <a:extLst>
              <a:ext uri="{FF2B5EF4-FFF2-40B4-BE49-F238E27FC236}">
                <a16:creationId xmlns:a16="http://schemas.microsoft.com/office/drawing/2014/main" id="{323F470B-7404-8A46-9128-F7196AC334B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63200" y="5956300"/>
            <a:ext cx="1828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0" r:id="rId4"/>
    <p:sldLayoutId id="2147483656" r:id="rId5"/>
    <p:sldLayoutId id="2147483652" r:id="rId6"/>
    <p:sldLayoutId id="2147483657" r:id="rId7"/>
    <p:sldLayoutId id="2147483654" r:id="rId8"/>
    <p:sldLayoutId id="2147483655" r:id="rId9"/>
  </p:sldLayoutIdLst>
  <p:hf hdr="0" dt="0"/>
  <p:txStyles>
    <p:titleStyle>
      <a:lvl1pPr algn="l" defTabSz="457200" rtl="0" eaLnBrk="1" latinLnBrk="0" hangingPunct="1">
        <a:lnSpc>
          <a:spcPts val="36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97A0"/>
        </a:buClr>
        <a:buFont typeface="Arial"/>
        <a:buChar char="•"/>
        <a:defRPr sz="2000" kern="1200">
          <a:solidFill>
            <a:srgbClr val="63646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241DC4-C0FC-404F-9B54-905A8388F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7" y="1759901"/>
            <a:ext cx="10958382" cy="1222320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scRNA-seq</a:t>
            </a:r>
            <a:r>
              <a:rPr lang="en-US" sz="4400" dirty="0" smtClean="0"/>
              <a:t> </a:t>
            </a:r>
            <a:r>
              <a:rPr lang="en-US" sz="4400" dirty="0"/>
              <a:t>sample preparation </a:t>
            </a:r>
            <a:r>
              <a:rPr lang="en-US" sz="4400" dirty="0" smtClean="0"/>
              <a:t>using CT26 syngeneic model</a:t>
            </a:r>
            <a:endParaRPr lang="en-US" sz="4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33DDB3A-D4CF-4843-B192-1FB64AE58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4140798"/>
            <a:ext cx="10958382" cy="665387"/>
          </a:xfrm>
        </p:spPr>
        <p:txBody>
          <a:bodyPr/>
          <a:lstStyle/>
          <a:p>
            <a:r>
              <a:rPr lang="en-US" dirty="0" smtClean="0"/>
              <a:t>Yaya Wang</a:t>
            </a:r>
          </a:p>
          <a:p>
            <a:endParaRPr lang="en-US" dirty="0"/>
          </a:p>
          <a:p>
            <a:r>
              <a:rPr lang="en-US" dirty="0" smtClean="0"/>
              <a:t>2/26/2021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79"/>
          <a:stretch/>
        </p:blipFill>
        <p:spPr>
          <a:xfrm>
            <a:off x="2275435" y="1347975"/>
            <a:ext cx="6040636" cy="499573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Gating strategy for myeloid panel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69"/>
          <a:stretch/>
        </p:blipFill>
        <p:spPr>
          <a:xfrm>
            <a:off x="2696772" y="1675846"/>
            <a:ext cx="5957701" cy="49281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design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75766" y="2375647"/>
            <a:ext cx="2366682" cy="69924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Mice implanted with CT26-HER2 tumors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84494" y="2052918"/>
            <a:ext cx="833718" cy="4034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84494" y="2814918"/>
            <a:ext cx="833718" cy="47512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98894" y="1868252"/>
            <a:ext cx="114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Untreated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8894" y="3074894"/>
            <a:ext cx="188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Treated with HER2-STING ADC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203575" y="2492188"/>
            <a:ext cx="681317" cy="23308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10399" y="2375647"/>
            <a:ext cx="15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Harvest tumor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8708905" y="2443772"/>
            <a:ext cx="681317" cy="233082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03171" y="2355938"/>
            <a:ext cx="21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Dissociation of tumor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0305221" y="3043907"/>
            <a:ext cx="205604" cy="593295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668129" y="3836894"/>
            <a:ext cx="1824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CD45 enrichment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0305221" y="4392706"/>
            <a:ext cx="228308" cy="582706"/>
          </a:xfrm>
          <a:prstGeom prst="down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616906" y="5118158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Freeze tumor cells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0800000">
            <a:off x="8815139" y="5240072"/>
            <a:ext cx="601246" cy="184666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98894" y="5118158"/>
            <a:ext cx="142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FACS analysis</a:t>
            </a:r>
            <a:endParaRPr lang="en-US" dirty="0"/>
          </a:p>
        </p:txBody>
      </p:sp>
      <p:sp>
        <p:nvSpPr>
          <p:cNvPr id="28" name="Right Arrow 27"/>
          <p:cNvSpPr/>
          <p:nvPr/>
        </p:nvSpPr>
        <p:spPr>
          <a:xfrm rot="10800000">
            <a:off x="6075442" y="5240072"/>
            <a:ext cx="601246" cy="184666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822140" y="5118158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Thaw tumor cells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28600" y="487970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days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7517" y="22160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6108" y="430407"/>
            <a:ext cx="9275422" cy="1056889"/>
          </a:xfrm>
        </p:spPr>
        <p:txBody>
          <a:bodyPr/>
          <a:lstStyle/>
          <a:p>
            <a:r>
              <a:rPr lang="en-US" dirty="0" smtClean="0"/>
              <a:t>HER2-STING ADC induces significant tumor cell loss in CT-26/HER2 model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021600"/>
              </p:ext>
            </p:extLst>
          </p:nvPr>
        </p:nvGraphicFramePr>
        <p:xfrm>
          <a:off x="1099437" y="1795565"/>
          <a:ext cx="9329738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Prism 9" r:id="rId3" imgW="9328956" imgH="3526628" progId="Prism9.Document">
                  <p:embed/>
                </p:oleObj>
              </mc:Choice>
              <mc:Fallback>
                <p:oleObj name="Prism 9" r:id="rId3" imgW="9328956" imgH="352662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9437" y="1795565"/>
                        <a:ext cx="9329738" cy="352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6945288" y="2542215"/>
            <a:ext cx="510988" cy="0"/>
          </a:xfrm>
          <a:prstGeom prst="line">
            <a:avLst/>
          </a:prstGeom>
          <a:ln w="12700">
            <a:solidFill>
              <a:srgbClr val="6364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050741" y="2291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15435" y="2660536"/>
            <a:ext cx="510988" cy="0"/>
          </a:xfrm>
          <a:prstGeom prst="line">
            <a:avLst/>
          </a:prstGeom>
          <a:ln w="12700">
            <a:solidFill>
              <a:srgbClr val="63646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0888" y="2409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0E49-C1D0-4349-9A07-FF590785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7E2070-9425-C048-8921-807AA10C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76516"/>
            <a:ext cx="9634595" cy="1056889"/>
          </a:xfrm>
        </p:spPr>
        <p:txBody>
          <a:bodyPr/>
          <a:lstStyle/>
          <a:p>
            <a:r>
              <a:rPr lang="en-US" dirty="0" smtClean="0"/>
              <a:t>Thawed CD45+ TILs maintain good viability (&gt;80%) with modest reduction in cell number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747E-7623-A14A-9B43-10392E72DC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Proprietary and Confidential Information of H3 Biomedicine, Inc., an Eisai oncology company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149570"/>
              </p:ext>
            </p:extLst>
          </p:nvPr>
        </p:nvGraphicFramePr>
        <p:xfrm>
          <a:off x="1683591" y="1925638"/>
          <a:ext cx="8647112" cy="300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rism 9" r:id="rId3" imgW="8647219" imgH="3005125" progId="Prism9.Document">
                  <p:embed/>
                </p:oleObj>
              </mc:Choice>
              <mc:Fallback>
                <p:oleObj name="Prism 9" r:id="rId3" imgW="8647219" imgH="3005125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591" y="1925638"/>
                        <a:ext cx="8647112" cy="300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15553" y="367912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 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75930" y="4048454"/>
            <a:ext cx="135945" cy="1075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11875" y="39356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 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94532" y="5670768"/>
            <a:ext cx="923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Cell concentration needs to be 700-1,200 </a:t>
            </a:r>
            <a:r>
              <a:rPr lang="en-US" dirty="0"/>
              <a:t>cells/</a:t>
            </a:r>
            <a:r>
              <a:rPr lang="el-GR" dirty="0"/>
              <a:t>μ</a:t>
            </a:r>
            <a:r>
              <a:rPr lang="en-US" dirty="0" smtClean="0"/>
              <a:t>l prior to run </a:t>
            </a:r>
            <a:r>
              <a:rPr lang="en-US" dirty="0"/>
              <a:t>10x Genomics Single Cell </a:t>
            </a:r>
            <a:r>
              <a:rPr lang="en-US" dirty="0" smtClean="0"/>
              <a:t>protocols, only need to load 5k to 10k cells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0982" y="5043613"/>
            <a:ext cx="6308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CD45+ purity (80.0% for untreated and 92.3% for treated sample)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9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648" y="328705"/>
            <a:ext cx="9634595" cy="6196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Freeze/thaw process has minimum impact on TIL composition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21905" y="3638423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CD11b+, F4/80+, Ly6C-, Ly6G-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837765" y="3638425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CD11b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Ly6G+, Ly6Clow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4347882" y="3638424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CD11b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Ly6G-, Ly6Chigh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112124" y="629377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CD3-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NKp46+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71408" y="636013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CD3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CD8+, CD4-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030125" y="6349367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CD3+, CD8-, CD4</a:t>
            </a:r>
            <a:r>
              <a:rPr lang="en-GB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15720"/>
              </p:ext>
            </p:extLst>
          </p:nvPr>
        </p:nvGraphicFramePr>
        <p:xfrm>
          <a:off x="1667858" y="1084246"/>
          <a:ext cx="7708900" cy="552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rism 9" r:id="rId3" imgW="9322833" imgH="6677976" progId="Prism9.Document">
                  <p:embed/>
                </p:oleObj>
              </mc:Choice>
              <mc:Fallback>
                <p:oleObj name="Prism 9" r:id="rId3" imgW="9322833" imgH="667797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7858" y="1084246"/>
                        <a:ext cx="7708900" cy="552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887981"/>
              </p:ext>
            </p:extLst>
          </p:nvPr>
        </p:nvGraphicFramePr>
        <p:xfrm>
          <a:off x="2678858" y="1888519"/>
          <a:ext cx="5637213" cy="354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rism 9" r:id="rId3" imgW="5637925" imgH="3544996" progId="Prism9.Document">
                  <p:embed/>
                </p:oleObj>
              </mc:Choice>
              <mc:Fallback>
                <p:oleObj name="Prism 9" r:id="rId3" imgW="5637925" imgH="3544996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8858" y="1888519"/>
                        <a:ext cx="5637213" cy="354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HER2-STING ADC activates immune cells in CT26 tumors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684494" y="1958975"/>
            <a:ext cx="1434353" cy="49735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Macrophage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41458" y="1958975"/>
            <a:ext cx="1434353" cy="497354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CD8 T cell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 untreated condition, 1 or 2 tumors (~ 100 mm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would be sufficient for </a:t>
            </a:r>
            <a:r>
              <a:rPr lang="en-US" sz="2400" dirty="0" err="1" smtClean="0"/>
              <a:t>scRNA-seq</a:t>
            </a:r>
            <a:r>
              <a:rPr lang="en-US" sz="2400" dirty="0" smtClean="0"/>
              <a:t> study.</a:t>
            </a:r>
          </a:p>
          <a:p>
            <a:r>
              <a:rPr lang="en-US" sz="2400" dirty="0" smtClean="0"/>
              <a:t>For treated condition, 3 or less tumors </a:t>
            </a:r>
            <a:r>
              <a:rPr lang="en-US" sz="2400" dirty="0"/>
              <a:t>(~ 100 mm</a:t>
            </a:r>
            <a:r>
              <a:rPr lang="en-US" sz="2400" baseline="30000" dirty="0"/>
              <a:t>3</a:t>
            </a:r>
            <a:r>
              <a:rPr lang="en-US" sz="2400" dirty="0"/>
              <a:t>) would be sufficient for </a:t>
            </a:r>
            <a:r>
              <a:rPr lang="en-US" sz="2400" dirty="0" err="1"/>
              <a:t>scRNA-seq</a:t>
            </a:r>
            <a:r>
              <a:rPr lang="en-US" sz="2400" dirty="0"/>
              <a:t> study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Thawed CD45+ </a:t>
            </a:r>
            <a:r>
              <a:rPr lang="en-US" sz="2400" dirty="0" smtClean="0"/>
              <a:t>TILs have good viability (&gt;80%), which meets the standards of </a:t>
            </a:r>
            <a:r>
              <a:rPr lang="it-IT" sz="2400" dirty="0"/>
              <a:t>10x Genomics Single </a:t>
            </a:r>
            <a:r>
              <a:rPr lang="it-IT" sz="2400" dirty="0" smtClean="0"/>
              <a:t>Cell protocol.</a:t>
            </a:r>
          </a:p>
          <a:p>
            <a:r>
              <a:rPr lang="en-US" sz="2400" dirty="0"/>
              <a:t>Freeze/thaw process has </a:t>
            </a:r>
            <a:r>
              <a:rPr lang="en-US" sz="2400" dirty="0" smtClean="0"/>
              <a:t>minimum </a:t>
            </a:r>
            <a:r>
              <a:rPr lang="en-US" sz="2400" dirty="0"/>
              <a:t>impact on </a:t>
            </a:r>
            <a:r>
              <a:rPr lang="en-US" sz="2400" dirty="0" smtClean="0"/>
              <a:t>immune cell composition in the tumor.</a:t>
            </a:r>
            <a:endParaRPr lang="it-IT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Treatment time </a:t>
            </a:r>
          </a:p>
          <a:p>
            <a:pPr lvl="1"/>
            <a:r>
              <a:rPr lang="en-US" dirty="0" smtClean="0"/>
              <a:t>Shall we include additional time points?</a:t>
            </a:r>
          </a:p>
          <a:p>
            <a:r>
              <a:rPr lang="en-US" dirty="0" smtClean="0"/>
              <a:t>Number of mice</a:t>
            </a:r>
          </a:p>
          <a:p>
            <a:pPr lvl="1"/>
            <a:r>
              <a:rPr lang="en-US" dirty="0" smtClean="0"/>
              <a:t>Shall we pool animals for untreated condition (biological replicates)?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9883-5D17-5E44-AC1B-7F606243BF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mtClean="0"/>
              <a:t>Proprietary and Confidential Information of H3 Biomedicine, Inc., an Eisai oncology company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0259" y="815788"/>
            <a:ext cx="143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0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3_2020 1">
      <a:dk1>
        <a:srgbClr val="636669"/>
      </a:dk1>
      <a:lt1>
        <a:srgbClr val="FFFFFF"/>
      </a:lt1>
      <a:dk2>
        <a:srgbClr val="00594C"/>
      </a:dk2>
      <a:lt2>
        <a:srgbClr val="EAF3F6"/>
      </a:lt2>
      <a:accent1>
        <a:srgbClr val="83BD00"/>
      </a:accent1>
      <a:accent2>
        <a:srgbClr val="C8C9C7"/>
      </a:accent2>
      <a:accent3>
        <a:srgbClr val="008C15"/>
      </a:accent3>
      <a:accent4>
        <a:srgbClr val="B9D3DC"/>
      </a:accent4>
      <a:accent5>
        <a:srgbClr val="FFC72C"/>
      </a:accent5>
      <a:accent6>
        <a:srgbClr val="FF9E1B"/>
      </a:accent6>
      <a:hlink>
        <a:srgbClr val="00594C"/>
      </a:hlink>
      <a:folHlink>
        <a:srgbClr val="83BD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320_PowerPointTemplate_PH3-3" id="{1AB24649-67E8-5242-A835-7807E9E00CCD}" vid="{5E6622AE-C451-F042-8EC2-17B521550C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209</TotalTime>
  <Words>422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System Font Regular</vt:lpstr>
      <vt:lpstr>Arial</vt:lpstr>
      <vt:lpstr>Calibri</vt:lpstr>
      <vt:lpstr>Calibri Light</vt:lpstr>
      <vt:lpstr>Times New Roman</vt:lpstr>
      <vt:lpstr>Office Theme</vt:lpstr>
      <vt:lpstr>Prism 9</vt:lpstr>
      <vt:lpstr>GraphPad Prism 9 Project</vt:lpstr>
      <vt:lpstr>scRNA-seq sample preparation using CT26 syngeneic model</vt:lpstr>
      <vt:lpstr>Study design</vt:lpstr>
      <vt:lpstr>HER2-STING ADC induces significant tumor cell loss in CT-26/HER2 model</vt:lpstr>
      <vt:lpstr>Thawed CD45+ TILs maintain good viability (&gt;80%) with modest reduction in cell number </vt:lpstr>
      <vt:lpstr>Freeze/thaw process has minimum impact on TIL composition</vt:lpstr>
      <vt:lpstr>HER2-STING ADC activates immune cells in CT26 tumors</vt:lpstr>
      <vt:lpstr>Conclusion </vt:lpstr>
      <vt:lpstr>Discussion</vt:lpstr>
      <vt:lpstr>PowerPoint Presentation</vt:lpstr>
      <vt:lpstr>Gating strategy for myeloid panel</vt:lpstr>
      <vt:lpstr>PowerPoint Presentation</vt:lpstr>
    </vt:vector>
  </TitlesOfParts>
  <Company>H3 Biomedicine,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 study of CT26 tumor model for scRNA-seq</dc:title>
  <dc:creator>Yaya Wang</dc:creator>
  <cp:lastModifiedBy>Yaya Wang</cp:lastModifiedBy>
  <cp:revision>18</cp:revision>
  <dcterms:created xsi:type="dcterms:W3CDTF">2021-02-27T02:28:19Z</dcterms:created>
  <dcterms:modified xsi:type="dcterms:W3CDTF">2021-03-03T19:55:51Z</dcterms:modified>
</cp:coreProperties>
</file>