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043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7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368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840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79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07D88D-A2FA-4936-800D-F3F46FC385F4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70F18A-B47D-4AA3-81E0-17D80D6B5D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350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bi-nlp/VarTri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6" y="2026448"/>
            <a:ext cx="8361229" cy="2098226"/>
          </a:xfrm>
        </p:spPr>
        <p:txBody>
          <a:bodyPr/>
          <a:lstStyle/>
          <a:p>
            <a:r>
              <a:rPr lang="en-US" sz="6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Bioinformatics Collaborative Journal Club</a:t>
            </a:r>
            <a:endParaRPr lang="en-US" sz="6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3" y="4557528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 smtClean="0"/>
              <a:t>Presenter: Shaurita D. Hutchins, M.S.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9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9" y="1703300"/>
            <a:ext cx="11278627" cy="41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0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is versatile on multiple datasets.</a:t>
            </a:r>
          </a:p>
          <a:p>
            <a:pPr lvl="1"/>
            <a:r>
              <a:rPr lang="en-US" dirty="0" smtClean="0"/>
              <a:t>The method found articles that had not been found before.</a:t>
            </a:r>
          </a:p>
          <a:p>
            <a:pPr lvl="1"/>
            <a:r>
              <a:rPr lang="en-US" dirty="0" smtClean="0"/>
              <a:t>Recall (number of true positives found) was not compromised.</a:t>
            </a:r>
          </a:p>
          <a:p>
            <a:r>
              <a:rPr lang="en-US" dirty="0" smtClean="0"/>
              <a:t>Limitations exist</a:t>
            </a:r>
          </a:p>
          <a:p>
            <a:pPr lvl="1"/>
            <a:r>
              <a:rPr lang="en-US" dirty="0" smtClean="0"/>
              <a:t>“Filter bubble” – user behavior may dictate what articles are chosen if the topic changes</a:t>
            </a:r>
          </a:p>
          <a:p>
            <a:pPr lvl="1"/>
            <a:r>
              <a:rPr lang="en-US" dirty="0" smtClean="0"/>
              <a:t>No negative gold-standard dataset available</a:t>
            </a:r>
          </a:p>
        </p:txBody>
      </p:sp>
    </p:spTree>
    <p:extLst>
      <p:ext uri="{BB962C8B-B14F-4D97-AF65-F5344CB8AC3E}">
        <p14:creationId xmlns:p14="http://schemas.microsoft.com/office/powerpoint/2010/main" val="175329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Scaling up data curation using </a:t>
            </a:r>
            <a:r>
              <a:rPr lang="en-US" dirty="0" smtClean="0"/>
              <a:t>deep learning: An </a:t>
            </a:r>
            <a:r>
              <a:rPr lang="en-US" dirty="0"/>
              <a:t>application to literature triage in </a:t>
            </a:r>
            <a:r>
              <a:rPr lang="en-US" dirty="0" smtClean="0"/>
              <a:t>genomic variation </a:t>
            </a:r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61989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Lee, K., </a:t>
            </a:r>
            <a:r>
              <a:rPr lang="en-US" sz="2400" dirty="0" err="1"/>
              <a:t>Famiglietti</a:t>
            </a:r>
            <a:r>
              <a:rPr lang="en-US" sz="2400" dirty="0"/>
              <a:t>, M. L., </a:t>
            </a:r>
            <a:r>
              <a:rPr lang="en-US" sz="2400" dirty="0" err="1"/>
              <a:t>Mcmahon</a:t>
            </a:r>
            <a:r>
              <a:rPr lang="en-US" sz="2400" dirty="0"/>
              <a:t>, A., Wei, C.-H., Macarthur, J. A. L., </a:t>
            </a:r>
            <a:r>
              <a:rPr lang="en-US" sz="2400" dirty="0" err="1"/>
              <a:t>Poux</a:t>
            </a:r>
            <a:r>
              <a:rPr lang="en-US" sz="2400" dirty="0"/>
              <a:t>, S., … Lu, Z. (2018). Scaling up data curation using deep learning: An application to literature triage in genomic variation resources. </a:t>
            </a:r>
            <a:r>
              <a:rPr lang="en-US" sz="2400" i="1" dirty="0"/>
              <a:t>PLOS Computational Biology</a:t>
            </a:r>
            <a:r>
              <a:rPr lang="en-US" sz="2400" dirty="0"/>
              <a:t>, </a:t>
            </a:r>
            <a:r>
              <a:rPr lang="en-US" sz="2400" i="1" dirty="0"/>
              <a:t>14</a:t>
            </a:r>
            <a:r>
              <a:rPr lang="en-US" sz="2400" dirty="0"/>
              <a:t>(8). </a:t>
            </a:r>
            <a:r>
              <a:rPr lang="en-US" sz="2400" dirty="0" err="1"/>
              <a:t>doi</a:t>
            </a:r>
            <a:r>
              <a:rPr lang="en-US" sz="2400" dirty="0"/>
              <a:t>: 10.1371/journal.pcbi.1006390</a:t>
            </a:r>
          </a:p>
        </p:txBody>
      </p:sp>
    </p:spTree>
    <p:extLst>
      <p:ext uri="{BB962C8B-B14F-4D97-AF65-F5344CB8AC3E}">
        <p14:creationId xmlns:p14="http://schemas.microsoft.com/office/powerpoint/2010/main" val="123400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u="sng" dirty="0"/>
              <a:t>Hypothesis:</a:t>
            </a:r>
            <a:r>
              <a:rPr lang="en-US" altLang="en-US" sz="2400" dirty="0"/>
              <a:t>  </a:t>
            </a:r>
            <a:r>
              <a:rPr lang="en-US" altLang="en-US" sz="2400" dirty="0" smtClean="0"/>
              <a:t>A machine learning assisted triage method using convolutional neural </a:t>
            </a:r>
            <a:r>
              <a:rPr lang="en-US" altLang="en-US" sz="2400" dirty="0"/>
              <a:t>n</a:t>
            </a:r>
            <a:r>
              <a:rPr lang="en-US" altLang="en-US" sz="2400" dirty="0" smtClean="0"/>
              <a:t>etworks can improve the efficiency and precision of document triage for genomic variation</a:t>
            </a:r>
            <a:endParaRPr lang="en-US" altLang="en-US" sz="2400" dirty="0"/>
          </a:p>
          <a:p>
            <a:r>
              <a:rPr lang="en-US" altLang="en-US" sz="2400" u="sng" dirty="0" smtClean="0"/>
              <a:t>Datasets:</a:t>
            </a:r>
            <a:r>
              <a:rPr lang="en-US" altLang="en-US" sz="2400" dirty="0" smtClean="0"/>
              <a:t> </a:t>
            </a:r>
            <a:r>
              <a:rPr lang="en-US" sz="2400" dirty="0" err="1"/>
              <a:t>UniProtKB</a:t>
            </a:r>
            <a:r>
              <a:rPr lang="en-US" sz="2400" dirty="0"/>
              <a:t>/Swiss-</a:t>
            </a:r>
            <a:r>
              <a:rPr lang="en-US" sz="2400" dirty="0" err="1"/>
              <a:t>Prot</a:t>
            </a:r>
            <a:r>
              <a:rPr lang="en-US" sz="2400" dirty="0"/>
              <a:t> and the NHGRI-EBI GWAS </a:t>
            </a:r>
            <a:r>
              <a:rPr lang="en-US" sz="2400" dirty="0" smtClean="0"/>
              <a:t>Catalog databases</a:t>
            </a:r>
          </a:p>
          <a:p>
            <a:r>
              <a:rPr lang="en-US" altLang="en-US" sz="2400" u="sng" dirty="0" smtClean="0"/>
              <a:t>Outcome</a:t>
            </a:r>
            <a:r>
              <a:rPr lang="en-US" altLang="en-US" sz="2400" u="sng" dirty="0"/>
              <a:t>: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Increase in precision of queries</a:t>
            </a:r>
            <a:endParaRPr lang="en-US" altLang="en-US" sz="24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has been a dramatic increase in papers about genetic variants due to the explosion of next-generation sequencing .</a:t>
            </a:r>
          </a:p>
          <a:p>
            <a:pPr lvl="1"/>
            <a:r>
              <a:rPr lang="en-US" dirty="0" smtClean="0"/>
              <a:t>Researchers now have a harder time collecting relevant variant information.</a:t>
            </a:r>
          </a:p>
          <a:p>
            <a:pPr lvl="1"/>
            <a:r>
              <a:rPr lang="en-US" dirty="0" smtClean="0"/>
              <a:t>Databases such as </a:t>
            </a:r>
            <a:r>
              <a:rPr lang="en-US" dirty="0" err="1"/>
              <a:t>UniProtKB</a:t>
            </a:r>
            <a:r>
              <a:rPr lang="en-US" dirty="0"/>
              <a:t>/Swiss-</a:t>
            </a:r>
            <a:r>
              <a:rPr lang="en-US" dirty="0" err="1"/>
              <a:t>Prot</a:t>
            </a:r>
            <a:r>
              <a:rPr lang="en-US" dirty="0"/>
              <a:t> and the NHGRI-EBI GWAS </a:t>
            </a:r>
            <a:r>
              <a:rPr lang="en-US" dirty="0" smtClean="0"/>
              <a:t>exist but require domain experts which is time consuming.</a:t>
            </a:r>
          </a:p>
          <a:p>
            <a:pPr lvl="1"/>
            <a:r>
              <a:rPr lang="en-US" dirty="0" smtClean="0"/>
              <a:t>Due to the amount of papers, scalability is an issue, but it can be mitigated using automation (i.e. text-mining).</a:t>
            </a:r>
          </a:p>
          <a:p>
            <a:pPr lvl="1"/>
            <a:r>
              <a:rPr lang="en-US" dirty="0" smtClean="0"/>
              <a:t>3000 papers are indexed in PubMed per day.</a:t>
            </a:r>
          </a:p>
        </p:txBody>
      </p:sp>
    </p:spTree>
    <p:extLst>
      <p:ext uri="{BB962C8B-B14F-4D97-AF65-F5344CB8AC3E}">
        <p14:creationId xmlns:p14="http://schemas.microsoft.com/office/powerpoint/2010/main" val="132795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document triage consists of identifying publications of interest.</a:t>
            </a:r>
          </a:p>
          <a:p>
            <a:pPr lvl="1"/>
            <a:r>
              <a:rPr lang="en-US" dirty="0" smtClean="0"/>
              <a:t>Pre-defined queries are used to carry out triage.</a:t>
            </a:r>
          </a:p>
          <a:p>
            <a:pPr lvl="1"/>
            <a:r>
              <a:rPr lang="en-US" dirty="0" smtClean="0"/>
              <a:t>Queries are generated using terms such as “GWAS” or “Drug screening”.</a:t>
            </a:r>
          </a:p>
          <a:p>
            <a:pPr lvl="1"/>
            <a:r>
              <a:rPr lang="en-US" dirty="0" smtClean="0"/>
              <a:t>Publication date and type are included in queries.</a:t>
            </a:r>
          </a:p>
          <a:p>
            <a:r>
              <a:rPr lang="en-US" dirty="0" smtClean="0"/>
              <a:t>Limitations of these queries hinder the curation process.</a:t>
            </a:r>
          </a:p>
          <a:p>
            <a:pPr lvl="1"/>
            <a:r>
              <a:rPr lang="en-US" dirty="0" smtClean="0"/>
              <a:t>Some key words or terms may not be in the article.</a:t>
            </a:r>
          </a:p>
          <a:p>
            <a:pPr lvl="1"/>
            <a:r>
              <a:rPr lang="en-US" dirty="0" smtClean="0"/>
              <a:t>Key words may only be used in the background of the article.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7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exists but has limitations</a:t>
            </a:r>
          </a:p>
          <a:p>
            <a:pPr lvl="1"/>
            <a:r>
              <a:rPr lang="en-US" dirty="0" err="1" smtClean="0"/>
              <a:t>PubTator</a:t>
            </a:r>
            <a:r>
              <a:rPr lang="en-US" dirty="0" smtClean="0"/>
              <a:t> is a web-based curation support system that allows user to upload a collection – used a small sample size.</a:t>
            </a:r>
          </a:p>
          <a:p>
            <a:pPr lvl="1"/>
            <a:r>
              <a:rPr lang="en-US" dirty="0" err="1" smtClean="0"/>
              <a:t>mycoSORT</a:t>
            </a:r>
            <a:r>
              <a:rPr lang="en-US" dirty="0" smtClean="0"/>
              <a:t> uses support vector machine for the </a:t>
            </a:r>
            <a:r>
              <a:rPr lang="en-US" dirty="0" err="1" smtClean="0"/>
              <a:t>mycoCLAP</a:t>
            </a:r>
            <a:r>
              <a:rPr lang="en-US" dirty="0" smtClean="0"/>
              <a:t> database – very extensive processes for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852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765"/>
          <a:stretch/>
        </p:blipFill>
        <p:spPr>
          <a:xfrm>
            <a:off x="2312759" y="1327758"/>
            <a:ext cx="7786394" cy="54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Convolutional Neural Networks</a:t>
            </a:r>
          </a:p>
          <a:p>
            <a:pPr lvl="1"/>
            <a:r>
              <a:rPr lang="en-US" dirty="0" smtClean="0"/>
              <a:t>Deep learning method that uses feed-forward multilayer neural networks such as fully-connected layers and pooling layers with shared weights for entire inputs.</a:t>
            </a:r>
          </a:p>
          <a:p>
            <a:pPr lvl="1"/>
            <a:r>
              <a:rPr lang="en-US" dirty="0" smtClean="0"/>
              <a:t>Typically used for images</a:t>
            </a:r>
          </a:p>
          <a:p>
            <a:pPr lvl="1"/>
            <a:r>
              <a:rPr lang="en-US" dirty="0" smtClean="0"/>
              <a:t>Does not require domain experts</a:t>
            </a:r>
          </a:p>
          <a:p>
            <a:pPr lvl="1"/>
            <a:r>
              <a:rPr lang="en-US" dirty="0" err="1" smtClean="0"/>
              <a:t>Keras</a:t>
            </a:r>
            <a:r>
              <a:rPr lang="en-US" dirty="0" smtClean="0"/>
              <a:t> and </a:t>
            </a:r>
            <a:r>
              <a:rPr lang="en-US" dirty="0" err="1" smtClean="0"/>
              <a:t>TensorFlow</a:t>
            </a:r>
            <a:r>
              <a:rPr lang="en-US" dirty="0" smtClean="0"/>
              <a:t> were used to build the text classification </a:t>
            </a:r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Code is open-source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github.com/ncbi-nlp/VarTriage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31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0" y="1553964"/>
            <a:ext cx="9287519" cy="2449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40" y="4485890"/>
            <a:ext cx="9287519" cy="225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444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221</TotalTime>
  <Words>447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Bioinformatics Collaborative Journal Club</vt:lpstr>
      <vt:lpstr>Scaling up data curation using deep learning: An application to literature triage in genomic variation resources </vt:lpstr>
      <vt:lpstr>Research Outline</vt:lpstr>
      <vt:lpstr>Background</vt:lpstr>
      <vt:lpstr>Background</vt:lpstr>
      <vt:lpstr>Background</vt:lpstr>
      <vt:lpstr>Methods</vt:lpstr>
      <vt:lpstr>Methods</vt:lpstr>
      <vt:lpstr>Results</vt:lpstr>
      <vt:lpstr>Results</vt:lpstr>
      <vt:lpstr>Conclusions</vt:lpstr>
    </vt:vector>
  </TitlesOfParts>
  <Company>University of Mississippi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Collaborative Journal Club</dc:title>
  <dc:creator>Shaurita Hutchins</dc:creator>
  <cp:lastModifiedBy>Shaurita Hutchins</cp:lastModifiedBy>
  <cp:revision>12</cp:revision>
  <dcterms:created xsi:type="dcterms:W3CDTF">2019-08-29T14:58:18Z</dcterms:created>
  <dcterms:modified xsi:type="dcterms:W3CDTF">2019-08-29T18:45:18Z</dcterms:modified>
</cp:coreProperties>
</file>