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bin" pitchFamily="2" charset="77"/>
      <p:regular r:id="rId14"/>
      <p:bold r:id="rId15"/>
      <p:italic r:id="rId16"/>
      <p:boldItalic r:id="rId17"/>
    </p:embeddedFont>
    <p:embeddedFont>
      <p:font typeface="Playfair Displ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 varScale="1">
        <p:scale>
          <a:sx n="155" d="100"/>
          <a:sy n="155" d="100"/>
        </p:scale>
        <p:origin x="2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aa562ca2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aa562ca2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7eb975a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7eb975a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aa562ca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aa562ca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f9431a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f9431a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aa562ca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aa562ca2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aa562ca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aa562ca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aa562ca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aa562ca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aa562ca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aa562ca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eb975a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eb975a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aa562ca2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aa562ca2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aption">
  <p:cSld name="CAPTION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75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">
  <p:cSld name="TITLE_ONL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7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7"/>
          <p:cNvSpPr txBox="1"/>
          <p:nvPr/>
        </p:nvSpPr>
        <p:spPr>
          <a:xfrm>
            <a:off x="311575" y="849225"/>
            <a:ext cx="178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Slide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Message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8" name="Google Shape;38;p7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7"/>
          <p:cNvCxnSpPr/>
          <p:nvPr/>
        </p:nvCxnSpPr>
        <p:spPr>
          <a:xfrm>
            <a:off x="311575" y="1606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 + Bullet">
  <p:cSld name="TITLE_ONLY_1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8"/>
          <p:cNvCxnSpPr/>
          <p:nvPr/>
        </p:nvCxnSpPr>
        <p:spPr>
          <a:xfrm>
            <a:off x="311575" y="1987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11700" y="819824"/>
            <a:ext cx="1780500" cy="11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352200" y="2200550"/>
            <a:ext cx="2508900" cy="26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  <a:defRPr sz="1800"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311708" y="58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RNA-seq data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3 recap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1" y="4042250"/>
            <a:ext cx="3274399" cy="10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6CEA561-9DAD-5D52-7BC2-7E1F461F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74" y="4025601"/>
            <a:ext cx="4696426" cy="1030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90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DESeq2 | Models and Hypothesis Testing | </a:t>
            </a:r>
            <a:r>
              <a:rPr lang="en-GB">
                <a:solidFill>
                  <a:srgbClr val="E06666"/>
                </a:solidFill>
              </a:rPr>
              <a:t>Two-Factor </a:t>
            </a:r>
            <a:r>
              <a:rPr lang="en-GB" u="sng">
                <a:solidFill>
                  <a:srgbClr val="E06666"/>
                </a:solidFill>
              </a:rPr>
              <a:t>Interaction </a:t>
            </a:r>
            <a:r>
              <a:rPr lang="en-GB">
                <a:solidFill>
                  <a:srgbClr val="E06666"/>
                </a:solidFill>
              </a:rPr>
              <a:t>Model</a:t>
            </a:r>
            <a:endParaRPr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72575" y="1047625"/>
            <a:ext cx="4851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 syntax: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 + TimePoint + Status:TimePoint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 * TimePoint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5" name="Google Shape;205;p25"/>
          <p:cNvGrpSpPr/>
          <p:nvPr/>
        </p:nvGrpSpPr>
        <p:grpSpPr>
          <a:xfrm>
            <a:off x="1786250" y="2249684"/>
            <a:ext cx="2379010" cy="2611301"/>
            <a:chOff x="1786250" y="2097284"/>
            <a:chExt cx="2379010" cy="2611301"/>
          </a:xfrm>
        </p:grpSpPr>
        <p:cxnSp>
          <p:nvCxnSpPr>
            <p:cNvPr id="206" name="Google Shape;206;p25"/>
            <p:cNvCxnSpPr/>
            <p:nvPr/>
          </p:nvCxnSpPr>
          <p:spPr>
            <a:xfrm>
              <a:off x="1786250" y="4069575"/>
              <a:ext cx="20970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5"/>
            <p:cNvCxnSpPr/>
            <p:nvPr/>
          </p:nvCxnSpPr>
          <p:spPr>
            <a:xfrm rot="10800000">
              <a:off x="1793154" y="2311093"/>
              <a:ext cx="0" cy="176790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2121893" y="3513360"/>
              <a:ext cx="236700" cy="236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2609123" y="3043876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1</a:t>
              </a:r>
              <a:endParaRPr/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3111078" y="3223064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endParaRPr/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1887629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Un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d11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2822542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Un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d33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13" name="Google Shape;213;p25"/>
            <p:cNvCxnSpPr/>
            <p:nvPr/>
          </p:nvCxnSpPr>
          <p:spPr>
            <a:xfrm>
              <a:off x="2313957" y="3642196"/>
              <a:ext cx="13191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5"/>
            <p:cNvSpPr txBox="1"/>
            <p:nvPr/>
          </p:nvSpPr>
          <p:spPr>
            <a:xfrm>
              <a:off x="3569760" y="3214731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endParaRPr/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3568159" y="2659590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1</a:t>
              </a:r>
              <a:endParaRPr/>
            </a:p>
          </p:txBody>
        </p:sp>
        <p:grpSp>
          <p:nvGrpSpPr>
            <p:cNvPr id="216" name="Google Shape;216;p25"/>
            <p:cNvGrpSpPr/>
            <p:nvPr/>
          </p:nvGrpSpPr>
          <p:grpSpPr>
            <a:xfrm>
              <a:off x="3051215" y="3067929"/>
              <a:ext cx="262189" cy="262269"/>
              <a:chOff x="2735900" y="2493575"/>
              <a:chExt cx="609600" cy="725100"/>
            </a:xfrm>
          </p:grpSpPr>
          <p:sp>
            <p:nvSpPr>
              <p:cNvPr id="217" name="Google Shape;217;p25"/>
              <p:cNvSpPr/>
              <p:nvPr/>
            </p:nvSpPr>
            <p:spPr>
              <a:xfrm>
                <a:off x="2735900" y="24935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 rot="10800000" flipH="1">
                <a:off x="2735900" y="26459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3499312" y="2097284"/>
              <a:ext cx="262189" cy="262269"/>
              <a:chOff x="2735900" y="2493575"/>
              <a:chExt cx="609600" cy="725100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2735900" y="24935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A64D79"/>
              </a:solidFill>
              <a:ln w="9525" cap="flat" cmpd="sng">
                <a:solidFill>
                  <a:srgbClr val="A64D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rot="10800000" flipH="1">
                <a:off x="2735900" y="26459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A64D79"/>
              </a:solidFill>
              <a:ln w="9525" cap="flat" cmpd="sng">
                <a:solidFill>
                  <a:srgbClr val="A64D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2" name="Google Shape;222;p25"/>
            <p:cNvCxnSpPr/>
            <p:nvPr/>
          </p:nvCxnSpPr>
          <p:spPr>
            <a:xfrm rot="10800000" flipH="1">
              <a:off x="3181643" y="3207585"/>
              <a:ext cx="3300" cy="440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" name="Google Shape;223;p25"/>
            <p:cNvCxnSpPr/>
            <p:nvPr/>
          </p:nvCxnSpPr>
          <p:spPr>
            <a:xfrm rot="10800000" flipH="1">
              <a:off x="3644177" y="3207585"/>
              <a:ext cx="3300" cy="440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4" name="Google Shape;224;p25"/>
            <p:cNvSpPr/>
            <p:nvPr/>
          </p:nvSpPr>
          <p:spPr>
            <a:xfrm>
              <a:off x="2568120" y="2799108"/>
              <a:ext cx="236700" cy="236400"/>
            </a:xfrm>
            <a:prstGeom prst="ellipse">
              <a:avLst/>
            </a:prstGeom>
            <a:solidFill>
              <a:srgbClr val="A64D7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25"/>
            <p:cNvCxnSpPr/>
            <p:nvPr/>
          </p:nvCxnSpPr>
          <p:spPr>
            <a:xfrm rot="10800000">
              <a:off x="3633731" y="2599609"/>
              <a:ext cx="9600" cy="58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226;p25"/>
            <p:cNvCxnSpPr/>
            <p:nvPr/>
          </p:nvCxnSpPr>
          <p:spPr>
            <a:xfrm rot="10800000">
              <a:off x="2684755" y="2937343"/>
              <a:ext cx="0" cy="709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25"/>
            <p:cNvSpPr txBox="1"/>
            <p:nvPr/>
          </p:nvSpPr>
          <p:spPr>
            <a:xfrm>
              <a:off x="1857921" y="3422218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0</a:t>
              </a:r>
              <a:endParaRPr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2355085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In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d11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Google Shape;229;p25"/>
            <p:cNvSpPr txBox="1"/>
            <p:nvPr/>
          </p:nvSpPr>
          <p:spPr>
            <a:xfrm>
              <a:off x="3289998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In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d33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30" name="Google Shape;230;p25"/>
            <p:cNvCxnSpPr/>
            <p:nvPr/>
          </p:nvCxnSpPr>
          <p:spPr>
            <a:xfrm rot="10800000">
              <a:off x="3636317" y="2270382"/>
              <a:ext cx="0" cy="311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1" name="Google Shape;231;p25"/>
            <p:cNvSpPr txBox="1"/>
            <p:nvPr/>
          </p:nvSpPr>
          <p:spPr>
            <a:xfrm>
              <a:off x="3568159" y="2223427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3</a:t>
              </a:r>
              <a:endParaRPr/>
            </a:p>
          </p:txBody>
        </p:sp>
      </p:grp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25" y="589950"/>
            <a:ext cx="709164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5901300" y="1075988"/>
            <a:ext cx="32427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Infected vs Uninfected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d11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Uninfected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d33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Uninfected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Interaction (“Difference of differences”)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lang="en-GB" i="1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Likelihood-ratio Test</a:t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269200" y="665975"/>
            <a:ext cx="841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The default test in </a:t>
            </a:r>
            <a:r>
              <a:rPr lang="en-GB" i="1" dirty="0">
                <a:latin typeface="Cabin"/>
                <a:ea typeface="Cabin"/>
                <a:cs typeface="Cabin"/>
                <a:sym typeface="Cabin"/>
              </a:rPr>
              <a:t>DESeq2</a:t>
            </a:r>
            <a:r>
              <a:rPr lang="en-GB" dirty="0">
                <a:latin typeface="Cabin"/>
                <a:ea typeface="Cabin"/>
                <a:cs typeface="Cabin"/>
                <a:sym typeface="Cabin"/>
              </a:rPr>
              <a:t> is the Wald test, testing for null hypothesis that LFC = 0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And alternative is the </a:t>
            </a:r>
            <a:r>
              <a:rPr lang="en-GB" b="1" dirty="0">
                <a:latin typeface="Cabin"/>
                <a:ea typeface="Cabin"/>
                <a:cs typeface="Cabin"/>
                <a:sym typeface="Cabin"/>
              </a:rPr>
              <a:t>Likelihood Ratio Test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350" y="1073500"/>
            <a:ext cx="1824225" cy="6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123569" y="3836193"/>
            <a:ext cx="4720500" cy="80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design(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dds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) ← ~ genotype + timepoint + 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genotype:timepoint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dds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DESeq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 dirty="0" err="1">
                <a:latin typeface="Courier New"/>
                <a:ea typeface="Courier New"/>
                <a:cs typeface="Courier New"/>
                <a:sym typeface="Courier New"/>
              </a:rPr>
              <a:t>dds</a:t>
            </a: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, test = “LRT”, 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           reduced = ~ genotype)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150794" y="3496993"/>
            <a:ext cx="45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Example: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48377-FEF3-2704-7B8A-4E022A2ED459}"/>
              </a:ext>
            </a:extLst>
          </p:cNvPr>
          <p:cNvSpPr txBox="1"/>
          <p:nvPr/>
        </p:nvSpPr>
        <p:spPr>
          <a:xfrm>
            <a:off x="123569" y="2405124"/>
            <a:ext cx="888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~ genotype + timepoint + </a:t>
            </a:r>
            <a:r>
              <a:rPr lang="en-US" sz="2000" dirty="0" err="1"/>
              <a:t>genotype:timepoint</a:t>
            </a:r>
            <a:r>
              <a:rPr lang="en-US" sz="2000" dirty="0"/>
              <a:t>    </a:t>
            </a:r>
            <a:r>
              <a:rPr lang="en-US" sz="2800" dirty="0">
                <a:solidFill>
                  <a:srgbClr val="FF0000"/>
                </a:solidFill>
              </a:rPr>
              <a:t>vs</a:t>
            </a:r>
            <a:r>
              <a:rPr lang="en-US" sz="2000" dirty="0"/>
              <a:t>    ~ genotype + timepoint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175" y="746150"/>
            <a:ext cx="4927279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Bioinformatics Analysis Workflow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" y="749125"/>
            <a:ext cx="8149176" cy="41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88" y="2209933"/>
            <a:ext cx="3556199" cy="26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Modelling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052" y="885613"/>
            <a:ext cx="2201897" cy="41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185" y="1326870"/>
            <a:ext cx="731630" cy="28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5549" y="1637483"/>
            <a:ext cx="4312902" cy="3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 flipH="1">
            <a:off x="5257350" y="2775462"/>
            <a:ext cx="2033100" cy="9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Modelling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58" y="580813"/>
            <a:ext cx="2201897" cy="41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392" y="1022070"/>
            <a:ext cx="731630" cy="28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5">
            <a:alphaModFix/>
          </a:blip>
          <a:srcRect t="13511" b="2771"/>
          <a:stretch/>
        </p:blipFill>
        <p:spPr>
          <a:xfrm>
            <a:off x="4578787" y="2348600"/>
            <a:ext cx="2805826" cy="2348899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20"/>
          <p:cNvSpPr/>
          <p:nvPr/>
        </p:nvSpPr>
        <p:spPr>
          <a:xfrm>
            <a:off x="5349224" y="640913"/>
            <a:ext cx="322500" cy="3225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0100" y="2348601"/>
            <a:ext cx="2619046" cy="2650127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20"/>
          <p:cNvSpPr/>
          <p:nvPr/>
        </p:nvSpPr>
        <p:spPr>
          <a:xfrm>
            <a:off x="4688176" y="1009462"/>
            <a:ext cx="283200" cy="283200"/>
          </a:xfrm>
          <a:prstGeom prst="ellipse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578787" y="1972525"/>
            <a:ext cx="258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Gene Dispersion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759387" y="1972525"/>
            <a:ext cx="258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Sample Scaling Factors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5756" y="1332683"/>
            <a:ext cx="4312902" cy="3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DESeq2 | Models and Hypothesis Testing | </a:t>
            </a:r>
            <a:r>
              <a:rPr lang="en-GB">
                <a:solidFill>
                  <a:srgbClr val="E06666"/>
                </a:solidFill>
              </a:rPr>
              <a:t>One-Factor Model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r="41965"/>
          <a:stretch/>
        </p:blipFill>
        <p:spPr>
          <a:xfrm>
            <a:off x="2518860" y="827800"/>
            <a:ext cx="2503050" cy="3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2617638" y="1312250"/>
            <a:ext cx="4536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 syntax: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>
            <a:off x="4803138" y="4083625"/>
            <a:ext cx="12705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1"/>
          <p:cNvCxnSpPr/>
          <p:nvPr/>
        </p:nvCxnSpPr>
        <p:spPr>
          <a:xfrm rot="10800000">
            <a:off x="4810042" y="2325143"/>
            <a:ext cx="0" cy="1767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21"/>
          <p:cNvSpPr/>
          <p:nvPr/>
        </p:nvSpPr>
        <p:spPr>
          <a:xfrm>
            <a:off x="5138780" y="3527410"/>
            <a:ext cx="236700" cy="236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5626010" y="305792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4904516" y="410703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Un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5330844" y="3656246"/>
            <a:ext cx="378300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/>
          <p:nvPr/>
        </p:nvSpPr>
        <p:spPr>
          <a:xfrm>
            <a:off x="5585007" y="2813158"/>
            <a:ext cx="236700" cy="236400"/>
          </a:xfrm>
          <a:prstGeom prst="ellipse">
            <a:avLst/>
          </a:prstGeom>
          <a:solidFill>
            <a:srgbClr val="A64D7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 rot="10800000">
            <a:off x="5701642" y="2951393"/>
            <a:ext cx="0" cy="70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1"/>
          <p:cNvSpPr txBox="1"/>
          <p:nvPr/>
        </p:nvSpPr>
        <p:spPr>
          <a:xfrm>
            <a:off x="4874808" y="3436268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2570288" y="2446725"/>
            <a:ext cx="21609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Infected vs Uninfected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500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5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371973" y="410703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DESeq2 - Defining Models and Hypothesis Testing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r="41965"/>
          <a:stretch/>
        </p:blipFill>
        <p:spPr>
          <a:xfrm>
            <a:off x="273797" y="715575"/>
            <a:ext cx="2503050" cy="3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72575" y="1200025"/>
            <a:ext cx="4536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 syntax: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>
            <a:off x="2558075" y="3971400"/>
            <a:ext cx="12705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2"/>
          <p:cNvCxnSpPr/>
          <p:nvPr/>
        </p:nvCxnSpPr>
        <p:spPr>
          <a:xfrm rot="10800000">
            <a:off x="2564979" y="2212918"/>
            <a:ext cx="0" cy="1767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2"/>
          <p:cNvSpPr/>
          <p:nvPr/>
        </p:nvSpPr>
        <p:spPr>
          <a:xfrm>
            <a:off x="2893718" y="3415185"/>
            <a:ext cx="236700" cy="236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380948" y="294570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659454" y="399481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Un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3085782" y="3544021"/>
            <a:ext cx="378300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3" name="Google Shape;153;p22"/>
          <p:cNvSpPr/>
          <p:nvPr/>
        </p:nvSpPr>
        <p:spPr>
          <a:xfrm>
            <a:off x="3339945" y="2700933"/>
            <a:ext cx="236700" cy="236400"/>
          </a:xfrm>
          <a:prstGeom prst="ellipse">
            <a:avLst/>
          </a:prstGeom>
          <a:solidFill>
            <a:srgbClr val="A64D7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 rot="10800000">
            <a:off x="3456580" y="2839168"/>
            <a:ext cx="0" cy="70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2"/>
          <p:cNvSpPr txBox="1"/>
          <p:nvPr/>
        </p:nvSpPr>
        <p:spPr>
          <a:xfrm>
            <a:off x="2629746" y="3324043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325225" y="2334500"/>
            <a:ext cx="21609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Infected vs Uninfected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500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5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126910" y="399481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450" y="572700"/>
            <a:ext cx="4236423" cy="2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6450" y="2792025"/>
            <a:ext cx="5085825" cy="20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Factor Models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7225"/>
            <a:ext cx="8839204" cy="307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DESeq2 | Models and Hypothesis Testing | </a:t>
            </a:r>
            <a:r>
              <a:rPr lang="en-GB">
                <a:solidFill>
                  <a:srgbClr val="E06666"/>
                </a:solidFill>
              </a:rPr>
              <a:t>Two-Factor </a:t>
            </a:r>
            <a:r>
              <a:rPr lang="en-GB" u="sng">
                <a:solidFill>
                  <a:srgbClr val="E06666"/>
                </a:solidFill>
              </a:rPr>
              <a:t>Additive</a:t>
            </a:r>
            <a:r>
              <a:rPr lang="en-GB">
                <a:solidFill>
                  <a:srgbClr val="E06666"/>
                </a:solidFill>
              </a:rPr>
              <a:t> Model</a:t>
            </a:r>
            <a:endParaRPr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94" y="563183"/>
            <a:ext cx="4312902" cy="3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296375" y="1047625"/>
            <a:ext cx="4536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 syntax: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 + TimePoint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4"/>
          <p:cNvCxnSpPr/>
          <p:nvPr/>
        </p:nvCxnSpPr>
        <p:spPr>
          <a:xfrm>
            <a:off x="3091475" y="3895200"/>
            <a:ext cx="20970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/>
          <p:nvPr/>
        </p:nvCxnSpPr>
        <p:spPr>
          <a:xfrm rot="10800000">
            <a:off x="3098379" y="2136718"/>
            <a:ext cx="0" cy="1767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4"/>
          <p:cNvSpPr/>
          <p:nvPr/>
        </p:nvSpPr>
        <p:spPr>
          <a:xfrm>
            <a:off x="3427118" y="3338985"/>
            <a:ext cx="236700" cy="236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3914348" y="286950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4416303" y="3048689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192854" y="3918610"/>
            <a:ext cx="7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Un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127767" y="3918610"/>
            <a:ext cx="7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Un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>
            <a:off x="3619182" y="3467821"/>
            <a:ext cx="131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1" name="Google Shape;181;p24"/>
          <p:cNvSpPr txBox="1"/>
          <p:nvPr/>
        </p:nvSpPr>
        <p:spPr>
          <a:xfrm>
            <a:off x="4874985" y="304035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873384" y="2485215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183" name="Google Shape;183;p24"/>
          <p:cNvGrpSpPr/>
          <p:nvPr/>
        </p:nvGrpSpPr>
        <p:grpSpPr>
          <a:xfrm>
            <a:off x="4356440" y="2893554"/>
            <a:ext cx="262189" cy="262269"/>
            <a:chOff x="2735900" y="2493575"/>
            <a:chExt cx="609600" cy="725100"/>
          </a:xfrm>
        </p:grpSpPr>
        <p:sp>
          <p:nvSpPr>
            <p:cNvPr id="184" name="Google Shape;184;p24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4"/>
          <p:cNvGrpSpPr/>
          <p:nvPr/>
        </p:nvGrpSpPr>
        <p:grpSpPr>
          <a:xfrm>
            <a:off x="4804537" y="2303909"/>
            <a:ext cx="262189" cy="262269"/>
            <a:chOff x="2735900" y="2493575"/>
            <a:chExt cx="609600" cy="725100"/>
          </a:xfrm>
        </p:grpSpPr>
        <p:sp>
          <p:nvSpPr>
            <p:cNvPr id="187" name="Google Shape;187;p24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9" name="Google Shape;189;p24"/>
          <p:cNvCxnSpPr/>
          <p:nvPr/>
        </p:nvCxnSpPr>
        <p:spPr>
          <a:xfrm rot="10800000" flipH="1">
            <a:off x="4486868" y="3033210"/>
            <a:ext cx="3300" cy="44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4"/>
          <p:cNvCxnSpPr/>
          <p:nvPr/>
        </p:nvCxnSpPr>
        <p:spPr>
          <a:xfrm rot="10800000" flipH="1">
            <a:off x="4949402" y="3033210"/>
            <a:ext cx="3300" cy="44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4"/>
          <p:cNvSpPr/>
          <p:nvPr/>
        </p:nvSpPr>
        <p:spPr>
          <a:xfrm>
            <a:off x="3873345" y="2624733"/>
            <a:ext cx="236700" cy="236400"/>
          </a:xfrm>
          <a:prstGeom prst="ellipse">
            <a:avLst/>
          </a:prstGeom>
          <a:solidFill>
            <a:srgbClr val="A64D7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 rot="10800000">
            <a:off x="4938956" y="2425234"/>
            <a:ext cx="9600" cy="58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4"/>
          <p:cNvCxnSpPr/>
          <p:nvPr/>
        </p:nvCxnSpPr>
        <p:spPr>
          <a:xfrm rot="10800000">
            <a:off x="3989980" y="2762968"/>
            <a:ext cx="0" cy="70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4"/>
          <p:cNvSpPr txBox="1"/>
          <p:nvPr/>
        </p:nvSpPr>
        <p:spPr>
          <a:xfrm>
            <a:off x="3163146" y="3247843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858625" y="2258300"/>
            <a:ext cx="21609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Infected vs Uninfected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500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5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bin"/>
                <a:ea typeface="Cabin"/>
                <a:cs typeface="Cabin"/>
                <a:sym typeface="Cabin"/>
              </a:rPr>
              <a:t>d33 vs d11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500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5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660310" y="3918610"/>
            <a:ext cx="7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595223" y="3918610"/>
            <a:ext cx="7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448525" y="946650"/>
            <a:ext cx="3443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DESeq coefficient names: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→ Intercept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→ Status_Infected_vs_Uninfected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→ TimePoint_d33_vs_d11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 - custo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343</Words>
  <Application>Microsoft Macintosh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Playfair Display</vt:lpstr>
      <vt:lpstr>Courier New</vt:lpstr>
      <vt:lpstr>Arial</vt:lpstr>
      <vt:lpstr>Cabin</vt:lpstr>
      <vt:lpstr>Simple light - custom</vt:lpstr>
      <vt:lpstr>Analysis of RNA-seq data</vt:lpstr>
      <vt:lpstr>Case Study</vt:lpstr>
      <vt:lpstr>Bioinformatics Analysis Workflow</vt:lpstr>
      <vt:lpstr>Linear Modelling</vt:lpstr>
      <vt:lpstr>Linear Modelling</vt:lpstr>
      <vt:lpstr>DESeq2 | Models and Hypothesis Testing | One-Factor Model</vt:lpstr>
      <vt:lpstr>DESeq2 - Defining Models and Hypothesis Testing</vt:lpstr>
      <vt:lpstr>Two Factor Models</vt:lpstr>
      <vt:lpstr>DESeq2 | Models and Hypothesis Testing | Two-Factor Additive Model </vt:lpstr>
      <vt:lpstr>DESeq2 | Models and Hypothesis Testing | Two-Factor Interaction Model </vt:lpstr>
      <vt:lpstr>Model Specification in DESeq2 | Likelihood-ratio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RNA-seq data</dc:title>
  <cp:lastModifiedBy>Abigail Edwards</cp:lastModifiedBy>
  <cp:revision>1</cp:revision>
  <dcterms:modified xsi:type="dcterms:W3CDTF">2022-12-01T15:38:04Z</dcterms:modified>
</cp:coreProperties>
</file>