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Playfair Display"/>
      <p:regular r:id="rId40"/>
      <p:bold r:id="rId41"/>
      <p:italic r:id="rId42"/>
      <p:boldItalic r:id="rId43"/>
    </p:embeddedFont>
    <p:embeddedFont>
      <p:font typeface="Cabin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895900-14CC-4243-8230-97016A6E15D6}">
  <a:tblStyle styleId="{9C895900-14CC-4243-8230-97016A6E15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fairDisplay-regular.fntdata"/><Relationship Id="rId20" Type="http://schemas.openxmlformats.org/officeDocument/2006/relationships/slide" Target="slides/slide14.xml"/><Relationship Id="rId42" Type="http://schemas.openxmlformats.org/officeDocument/2006/relationships/font" Target="fonts/PlayfairDisplay-italic.fntdata"/><Relationship Id="rId41" Type="http://schemas.openxmlformats.org/officeDocument/2006/relationships/font" Target="fonts/PlayfairDisplay-bold.fntdata"/><Relationship Id="rId22" Type="http://schemas.openxmlformats.org/officeDocument/2006/relationships/slide" Target="slides/slide16.xml"/><Relationship Id="rId44" Type="http://schemas.openxmlformats.org/officeDocument/2006/relationships/font" Target="fonts/Cabin-regular.fntdata"/><Relationship Id="rId21" Type="http://schemas.openxmlformats.org/officeDocument/2006/relationships/slide" Target="slides/slide15.xml"/><Relationship Id="rId43" Type="http://schemas.openxmlformats.org/officeDocument/2006/relationships/font" Target="fonts/PlayfairDisplay-boldItalic.fntdata"/><Relationship Id="rId24" Type="http://schemas.openxmlformats.org/officeDocument/2006/relationships/slide" Target="slides/slide18.xml"/><Relationship Id="rId46" Type="http://schemas.openxmlformats.org/officeDocument/2006/relationships/font" Target="fonts/Cabin-italic.fntdata"/><Relationship Id="rId23" Type="http://schemas.openxmlformats.org/officeDocument/2006/relationships/slide" Target="slides/slide17.xml"/><Relationship Id="rId45" Type="http://schemas.openxmlformats.org/officeDocument/2006/relationships/font" Target="fonts/Cabin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Cabin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31acb969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31acb969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16f8cbce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16f8cbce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e16f8cbce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e16f8cbce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16f8cbce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16f8cbce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e31acb969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e31acb969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e31acb969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e31acb969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31acb969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31acb969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16f8cbce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16f8cbce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e16f8cbcee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e16f8cbcee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16f8cbcee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16f8cbcee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5b83c5c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5b83c5c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e16f8cbcee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e16f8cbcee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e16f8cbcee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e16f8cbcee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e16f8cbce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e16f8cbce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e31acb9699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e31acb9699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e5b83c5cb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e5b83c5cb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e5b83c5cb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e5b83c5cb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e5b83c5cb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e5b83c5cb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31acb9699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31acb9699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e31acb9699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e31acb9699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e16f8cbcee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e16f8cbcee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049cf349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049cf349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e16f8cbcee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e16f8cbcee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e16f8cbcee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e16f8cbcee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e049cf3496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e049cf3496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e049cf349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e049cf349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f9b2f74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f9b2f74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31acb969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31acb969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31acb969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31acb969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31acb969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31acb96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16f8cbce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16f8cbce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049cf3496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049cf3496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9" name="Google Shape;59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Caption">
  <p:cSld name="CAPTION_ONLY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3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758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FFFFFF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1" name="Google Shape;31;p6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Left Textbox">
  <p:cSld name="TITLE_ONLY_1"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7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7"/>
          <p:cNvSpPr txBox="1"/>
          <p:nvPr/>
        </p:nvSpPr>
        <p:spPr>
          <a:xfrm>
            <a:off x="311575" y="849225"/>
            <a:ext cx="178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Slide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Message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8" name="Google Shape;38;p7"/>
          <p:cNvCxnSpPr/>
          <p:nvPr/>
        </p:nvCxnSpPr>
        <p:spPr>
          <a:xfrm>
            <a:off x="311575" y="797300"/>
            <a:ext cx="1780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7"/>
          <p:cNvCxnSpPr/>
          <p:nvPr/>
        </p:nvCxnSpPr>
        <p:spPr>
          <a:xfrm>
            <a:off x="311575" y="1606150"/>
            <a:ext cx="1780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Left Textbox + Bullet">
  <p:cSld name="TITLE_ONLY_1_1">
    <p:bg>
      <p:bgPr>
        <a:solidFill>
          <a:srgbClr val="FFFFFF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" name="Google Shape;42;p8"/>
          <p:cNvSpPr/>
          <p:nvPr/>
        </p:nvSpPr>
        <p:spPr>
          <a:xfrm>
            <a:off x="0" y="0"/>
            <a:ext cx="91440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4" name="Google Shape;44;p8"/>
          <p:cNvCxnSpPr/>
          <p:nvPr/>
        </p:nvCxnSpPr>
        <p:spPr>
          <a:xfrm>
            <a:off x="-5550" y="487125"/>
            <a:ext cx="9155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8"/>
          <p:cNvCxnSpPr/>
          <p:nvPr/>
        </p:nvCxnSpPr>
        <p:spPr>
          <a:xfrm>
            <a:off x="311575" y="797300"/>
            <a:ext cx="1780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" name="Google Shape;46;p8"/>
          <p:cNvCxnSpPr/>
          <p:nvPr/>
        </p:nvCxnSpPr>
        <p:spPr>
          <a:xfrm>
            <a:off x="311575" y="1987150"/>
            <a:ext cx="1780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311700" y="819824"/>
            <a:ext cx="1780500" cy="11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352200" y="2200550"/>
            <a:ext cx="2508900" cy="26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b="1"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bin"/>
              <a:buChar char="●"/>
              <a:defRPr sz="1800"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○"/>
              <a:defRPr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■"/>
              <a:defRPr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●"/>
              <a:defRPr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○"/>
              <a:defRPr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■"/>
              <a:defRPr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●"/>
              <a:defRPr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bin"/>
              <a:buChar char="○"/>
              <a:defRPr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bin"/>
              <a:buChar char="■"/>
              <a:defRPr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and contrasts in</a:t>
            </a:r>
            <a:br>
              <a:rPr lang="en-GB"/>
            </a:b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R/DESeq2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800" y="3830776"/>
            <a:ext cx="3274399" cy="104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47492" l="0" r="0" t="0"/>
          <a:stretch/>
        </p:blipFill>
        <p:spPr>
          <a:xfrm>
            <a:off x="6390500" y="4166400"/>
            <a:ext cx="2441799" cy="54814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6335425" y="3806825"/>
            <a:ext cx="34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 collaboration with: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1610525" y="2814775"/>
            <a:ext cx="5905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accent5"/>
                </a:solidFill>
                <a:latin typeface="Cabin"/>
                <a:ea typeface="Cabin"/>
                <a:cs typeface="Cabin"/>
                <a:sym typeface="Cabin"/>
              </a:rPr>
              <a:t>Starting at 14:30</a:t>
            </a:r>
            <a:endParaRPr b="1" sz="2100">
              <a:solidFill>
                <a:schemeClr val="accent5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Model </a:t>
            </a:r>
            <a:r>
              <a:rPr lang="en-GB"/>
              <a:t>Specification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3431425" y="3476150"/>
            <a:ext cx="9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Matrix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426600" y="2981100"/>
            <a:ext cx="1720500" cy="1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x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3" name="Google Shape;203;p25"/>
          <p:cNvCxnSpPr/>
          <p:nvPr/>
        </p:nvCxnSpPr>
        <p:spPr>
          <a:xfrm>
            <a:off x="3542775" y="3779025"/>
            <a:ext cx="87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4" name="Google Shape;204;p25"/>
          <p:cNvSpPr/>
          <p:nvPr/>
        </p:nvSpPr>
        <p:spPr>
          <a:xfrm>
            <a:off x="4635525" y="3338975"/>
            <a:ext cx="1100100" cy="1347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/>
          </a:p>
        </p:txBody>
      </p:sp>
      <p:sp>
        <p:nvSpPr>
          <p:cNvPr id="205" name="Google Shape;205;p25"/>
          <p:cNvSpPr txBox="1"/>
          <p:nvPr/>
        </p:nvSpPr>
        <p:spPr>
          <a:xfrm rot="-2700000">
            <a:off x="4559140" y="2809850"/>
            <a:ext cx="961382" cy="4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Intercept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 rot="-2700000">
            <a:off x="5268391" y="2809850"/>
            <a:ext cx="961382" cy="4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xB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3105897" y="3560885"/>
            <a:ext cx="437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highlight>
                  <a:schemeClr val="lt2"/>
                </a:highlight>
                <a:latin typeface="Cabin"/>
                <a:ea typeface="Cabin"/>
                <a:cs typeface="Cabin"/>
                <a:sym typeface="Cabin"/>
              </a:rPr>
              <a:t>~ x</a:t>
            </a:r>
            <a:endParaRPr sz="1700">
              <a:highlight>
                <a:schemeClr val="lt2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08" name="Google Shape;208;p25"/>
          <p:cNvCxnSpPr/>
          <p:nvPr/>
        </p:nvCxnSpPr>
        <p:spPr>
          <a:xfrm>
            <a:off x="2239558" y="3779025"/>
            <a:ext cx="87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9" name="Google Shape;209;p25"/>
          <p:cNvSpPr txBox="1"/>
          <p:nvPr/>
        </p:nvSpPr>
        <p:spPr>
          <a:xfrm>
            <a:off x="2136025" y="3460516"/>
            <a:ext cx="9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formula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aseline="30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lang="en-GB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1" baseline="-25000" lang="en-GB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endParaRPr b="1" baseline="-25000">
              <a:solidFill>
                <a:srgbClr val="A64D7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i="1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of the reference group</a:t>
            </a:r>
            <a:endParaRPr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1" i="1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reference group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213" name="Google Shape;213;p25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5" name="Google Shape;215;p25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216" name="Google Shape;216;p25"/>
          <p:cNvSpPr txBox="1"/>
          <p:nvPr/>
        </p:nvSpPr>
        <p:spPr>
          <a:xfrm>
            <a:off x="245850" y="731425"/>
            <a:ext cx="225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Formula syntax in R: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Cabin"/>
                <a:ea typeface="Cabin"/>
                <a:cs typeface="Cabin"/>
                <a:sym typeface="Cabin"/>
              </a:rPr>
              <a:t>outcome </a:t>
            </a:r>
            <a:r>
              <a:rPr b="1" lang="en-GB" sz="1600">
                <a:latin typeface="Cabin"/>
                <a:ea typeface="Cabin"/>
                <a:cs typeface="Cabin"/>
                <a:sym typeface="Cabin"/>
              </a:rPr>
              <a:t>~</a:t>
            </a:r>
            <a:r>
              <a:rPr b="1" lang="en-GB" sz="1600">
                <a:latin typeface="Cabin"/>
                <a:ea typeface="Cabin"/>
                <a:cs typeface="Cabin"/>
                <a:sym typeface="Cabin"/>
              </a:rPr>
              <a:t> predictors</a:t>
            </a:r>
            <a:endParaRPr b="1" sz="16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Model Specification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3431425" y="3476150"/>
            <a:ext cx="9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Matrix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426600" y="2981100"/>
            <a:ext cx="1720500" cy="1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x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4" name="Google Shape;224;p26"/>
          <p:cNvCxnSpPr/>
          <p:nvPr/>
        </p:nvCxnSpPr>
        <p:spPr>
          <a:xfrm>
            <a:off x="3542775" y="3779025"/>
            <a:ext cx="87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25" name="Google Shape;225;p26"/>
          <p:cNvSpPr/>
          <p:nvPr/>
        </p:nvSpPr>
        <p:spPr>
          <a:xfrm>
            <a:off x="4635525" y="3338975"/>
            <a:ext cx="1100100" cy="1347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/>
          </a:p>
        </p:txBody>
      </p:sp>
      <p:sp>
        <p:nvSpPr>
          <p:cNvPr id="226" name="Google Shape;226;p26"/>
          <p:cNvSpPr txBox="1"/>
          <p:nvPr/>
        </p:nvSpPr>
        <p:spPr>
          <a:xfrm rot="-2700000">
            <a:off x="4559140" y="2809850"/>
            <a:ext cx="961382" cy="4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Intercept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 rot="-2700000">
            <a:off x="5268391" y="2809850"/>
            <a:ext cx="961382" cy="4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xB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3138451" y="3585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~ x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9" name="Google Shape;229;p26"/>
          <p:cNvCxnSpPr/>
          <p:nvPr/>
        </p:nvCxnSpPr>
        <p:spPr>
          <a:xfrm>
            <a:off x="2239558" y="3779025"/>
            <a:ext cx="87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0" name="Google Shape;230;p26"/>
          <p:cNvSpPr txBox="1"/>
          <p:nvPr/>
        </p:nvSpPr>
        <p:spPr>
          <a:xfrm>
            <a:off x="2136025" y="3460516"/>
            <a:ext cx="9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formula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aseline="30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lang="en-GB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1" baseline="-25000" lang="en-GB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endParaRPr b="1" baseline="-25000">
              <a:solidFill>
                <a:srgbClr val="A64D7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i="1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of the reference group</a:t>
            </a:r>
            <a:endParaRPr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1" i="1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reference group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32" name="Google Shape;2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6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234" name="Google Shape;234;p26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6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6" name="Google Shape;236;p26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237" name="Google Shape;237;p26"/>
          <p:cNvSpPr txBox="1"/>
          <p:nvPr/>
        </p:nvSpPr>
        <p:spPr>
          <a:xfrm>
            <a:off x="245850" y="731425"/>
            <a:ext cx="225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Formula syntax in R: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Cabin"/>
                <a:ea typeface="Cabin"/>
                <a:cs typeface="Cabin"/>
                <a:sym typeface="Cabin"/>
              </a:rPr>
              <a:t>outcome ~ predictors</a:t>
            </a:r>
            <a:endParaRPr b="1" sz="16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6191350" y="3192150"/>
            <a:ext cx="28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Example in R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worksheet: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“Model Specification - Formula Syntax”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Model Specification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 txBox="1"/>
          <p:nvPr/>
        </p:nvSpPr>
        <p:spPr>
          <a:xfrm>
            <a:off x="3431425" y="3476150"/>
            <a:ext cx="9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Matrix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426600" y="2981100"/>
            <a:ext cx="1720500" cy="1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x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6" name="Google Shape;246;p27"/>
          <p:cNvCxnSpPr/>
          <p:nvPr/>
        </p:nvCxnSpPr>
        <p:spPr>
          <a:xfrm>
            <a:off x="3542775" y="3779025"/>
            <a:ext cx="87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7" name="Google Shape;247;p27"/>
          <p:cNvSpPr/>
          <p:nvPr/>
        </p:nvSpPr>
        <p:spPr>
          <a:xfrm>
            <a:off x="4635525" y="3338975"/>
            <a:ext cx="1100100" cy="1347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5849284" y="3451275"/>
            <a:ext cx="387900" cy="353700"/>
          </a:xfrm>
          <a:prstGeom prst="mathMultiply">
            <a:avLst>
              <a:gd fmla="val 4837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6350851" y="3385720"/>
            <a:ext cx="437700" cy="484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 rot="-2700000">
            <a:off x="4559140" y="2809850"/>
            <a:ext cx="961382" cy="4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Intercept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 rot="-2700000">
            <a:off x="5268391" y="2809850"/>
            <a:ext cx="961382" cy="4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xB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7329201" y="3254807"/>
            <a:ext cx="1394100" cy="1472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6947000" y="3499575"/>
            <a:ext cx="290700" cy="203400"/>
          </a:xfrm>
          <a:prstGeom prst="mathEqual">
            <a:avLst>
              <a:gd fmla="val 14339" name="adj1"/>
              <a:gd fmla="val 1176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 txBox="1"/>
          <p:nvPr/>
        </p:nvSpPr>
        <p:spPr>
          <a:xfrm>
            <a:off x="3138451" y="3585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~ x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55" name="Google Shape;255;p27"/>
          <p:cNvCxnSpPr/>
          <p:nvPr/>
        </p:nvCxnSpPr>
        <p:spPr>
          <a:xfrm>
            <a:off x="2239558" y="3779025"/>
            <a:ext cx="87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6" name="Google Shape;256;p27"/>
          <p:cNvSpPr txBox="1"/>
          <p:nvPr/>
        </p:nvSpPr>
        <p:spPr>
          <a:xfrm>
            <a:off x="2136025" y="3460516"/>
            <a:ext cx="9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formula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aseline="30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lang="en-GB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1" baseline="-25000" lang="en-GB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endParaRPr b="1" baseline="-25000">
              <a:solidFill>
                <a:srgbClr val="A64D7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i="1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of the reference group</a:t>
            </a:r>
            <a:endParaRPr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1" i="1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reference group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260" name="Google Shape;260;p27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7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2" name="Google Shape;262;p27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263" name="Google Shape;263;p27"/>
          <p:cNvSpPr txBox="1"/>
          <p:nvPr/>
        </p:nvSpPr>
        <p:spPr>
          <a:xfrm>
            <a:off x="245850" y="731425"/>
            <a:ext cx="225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Formula syntax in R: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Cabin"/>
                <a:ea typeface="Cabin"/>
                <a:cs typeface="Cabin"/>
                <a:sym typeface="Cabin"/>
              </a:rPr>
              <a:t>outcome ~ predictors</a:t>
            </a:r>
            <a:endParaRPr b="1" sz="16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Model Specification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"/>
          <p:cNvSpPr txBox="1"/>
          <p:nvPr/>
        </p:nvSpPr>
        <p:spPr>
          <a:xfrm>
            <a:off x="3431425" y="3476150"/>
            <a:ext cx="9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Matrix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426600" y="2981100"/>
            <a:ext cx="1720500" cy="1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x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1" name="Google Shape;271;p28"/>
          <p:cNvCxnSpPr/>
          <p:nvPr/>
        </p:nvCxnSpPr>
        <p:spPr>
          <a:xfrm>
            <a:off x="3542775" y="3779025"/>
            <a:ext cx="87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2" name="Google Shape;272;p28"/>
          <p:cNvSpPr/>
          <p:nvPr/>
        </p:nvSpPr>
        <p:spPr>
          <a:xfrm>
            <a:off x="4635525" y="3338975"/>
            <a:ext cx="1100100" cy="13470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1       1</a:t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5849284" y="3451275"/>
            <a:ext cx="387900" cy="353700"/>
          </a:xfrm>
          <a:prstGeom prst="mathMultiply">
            <a:avLst>
              <a:gd fmla="val 4837" name="adj1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6350851" y="3385720"/>
            <a:ext cx="437700" cy="4848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28"/>
          <p:cNvSpPr txBox="1"/>
          <p:nvPr/>
        </p:nvSpPr>
        <p:spPr>
          <a:xfrm rot="-2700000">
            <a:off x="4559140" y="2809850"/>
            <a:ext cx="961382" cy="4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Intercept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 rot="-2700000">
            <a:off x="5268391" y="2809850"/>
            <a:ext cx="961382" cy="4000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xB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7329201" y="3254807"/>
            <a:ext cx="1394100" cy="1472100"/>
          </a:xfrm>
          <a:prstGeom prst="bracket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0*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1*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278" name="Google Shape;278;p28"/>
          <p:cNvSpPr/>
          <p:nvPr/>
        </p:nvSpPr>
        <p:spPr>
          <a:xfrm>
            <a:off x="6947000" y="3499575"/>
            <a:ext cx="290700" cy="203400"/>
          </a:xfrm>
          <a:prstGeom prst="mathEqual">
            <a:avLst>
              <a:gd fmla="val 14339" name="adj1"/>
              <a:gd fmla="val 1176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"/>
          <p:cNvSpPr txBox="1"/>
          <p:nvPr/>
        </p:nvSpPr>
        <p:spPr>
          <a:xfrm>
            <a:off x="3138451" y="3585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~ x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80" name="Google Shape;280;p28"/>
          <p:cNvCxnSpPr/>
          <p:nvPr/>
        </p:nvCxnSpPr>
        <p:spPr>
          <a:xfrm>
            <a:off x="2239558" y="3779025"/>
            <a:ext cx="875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1" name="Google Shape;281;p28"/>
          <p:cNvSpPr txBox="1"/>
          <p:nvPr/>
        </p:nvSpPr>
        <p:spPr>
          <a:xfrm>
            <a:off x="2136025" y="3460516"/>
            <a:ext cx="96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formula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aseline="30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lang="en-GB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1" baseline="-25000" lang="en-GB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endParaRPr b="1" baseline="-25000">
              <a:solidFill>
                <a:srgbClr val="A64D7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i="1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of the reference group</a:t>
            </a:r>
            <a:endParaRPr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1" i="1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reference group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83" name="Google Shape;2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285" name="Google Shape;285;p28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8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7" name="Google Shape;287;p28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288" name="Google Shape;288;p28"/>
          <p:cNvSpPr txBox="1"/>
          <p:nvPr/>
        </p:nvSpPr>
        <p:spPr>
          <a:xfrm>
            <a:off x="245850" y="731425"/>
            <a:ext cx="2255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Formula syntax in R: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Cabin"/>
                <a:ea typeface="Cabin"/>
                <a:cs typeface="Cabin"/>
                <a:sym typeface="Cabin"/>
              </a:rPr>
              <a:t>outcome ~ predictors</a:t>
            </a:r>
            <a:endParaRPr b="1" sz="16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5714150" y="2463525"/>
            <a:ext cx="318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741B47"/>
                </a:solidFill>
                <a:latin typeface="Cabin"/>
                <a:ea typeface="Cabin"/>
                <a:cs typeface="Cabin"/>
                <a:sym typeface="Cabin"/>
              </a:rPr>
              <a:t>Exercise 2 (worksheet)</a:t>
            </a:r>
            <a:endParaRPr b="1" sz="2200">
              <a:solidFill>
                <a:srgbClr val="741B4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Designs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 txBox="1"/>
          <p:nvPr/>
        </p:nvSpPr>
        <p:spPr>
          <a:xfrm>
            <a:off x="773875" y="572700"/>
            <a:ext cx="17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One factor, 2 levels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96" name="Google Shape;2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00" y="980350"/>
            <a:ext cx="1876500" cy="171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6625" y="980475"/>
            <a:ext cx="1878782" cy="17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9"/>
          <p:cNvSpPr txBox="1"/>
          <p:nvPr/>
        </p:nvSpPr>
        <p:spPr>
          <a:xfrm>
            <a:off x="3131400" y="572700"/>
            <a:ext cx="170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One factor, 3 levels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5577300" y="572700"/>
            <a:ext cx="22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Two factors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300" name="Google Shape;30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4925" y="980475"/>
            <a:ext cx="3529394" cy="171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9"/>
          <p:cNvSpPr txBox="1"/>
          <p:nvPr/>
        </p:nvSpPr>
        <p:spPr>
          <a:xfrm>
            <a:off x="891125" y="2952875"/>
            <a:ext cx="6792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Define our model with formula syntax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Categorical variables are encoded as indicator variables in a model matrix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R does this for us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Interpret coefficients to define hypothesis of interest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/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Common</a:t>
            </a:r>
            <a:r>
              <a:rPr lang="en-GB">
                <a:solidFill>
                  <a:srgbClr val="666666"/>
                </a:solidFill>
              </a:rPr>
              <a:t> Designs | </a:t>
            </a:r>
            <a:r>
              <a:rPr lang="en-GB"/>
              <a:t>One factor, 3 levels</a:t>
            </a:r>
            <a:endParaRPr/>
          </a:p>
        </p:txBody>
      </p:sp>
      <p:sp>
        <p:nvSpPr>
          <p:cNvPr id="307" name="Google Shape;307;p30"/>
          <p:cNvSpPr txBox="1"/>
          <p:nvPr/>
        </p:nvSpPr>
        <p:spPr>
          <a:xfrm>
            <a:off x="3160638" y="611450"/>
            <a:ext cx="828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8" name="Google Shape;308;p30"/>
          <p:cNvSpPr txBox="1"/>
          <p:nvPr/>
        </p:nvSpPr>
        <p:spPr>
          <a:xfrm>
            <a:off x="3232588" y="930125"/>
            <a:ext cx="952200" cy="4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drug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4974000" y="3251500"/>
            <a:ext cx="3027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Expr = 𝛽</a:t>
            </a:r>
            <a:r>
              <a:rPr baseline="-25000" lang="en-GB"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drug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drug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Yellow</a:t>
            </a:r>
            <a:endParaRPr baseline="-25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4924350" y="909425"/>
            <a:ext cx="3782700" cy="195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(Intercept)    drugPink   drugYellow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1           1          1            0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2           1          1            0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3           1          1            0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4           1          0            1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5           1          0            1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6           1          0            1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7           1          0            0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8           1          0            0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9           1          0            0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4802925" y="561861"/>
            <a:ext cx="14625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 matrix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12" name="Google Shape;312;p30"/>
          <p:cNvSpPr txBox="1"/>
          <p:nvPr/>
        </p:nvSpPr>
        <p:spPr>
          <a:xfrm>
            <a:off x="777625" y="649825"/>
            <a:ext cx="1708200" cy="195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drug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Pink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Pink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Pink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Yellow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Yellow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Yellow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sample7   White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sample8   White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sample9   White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3" name="Google Shape;313;p30"/>
          <p:cNvCxnSpPr/>
          <p:nvPr/>
        </p:nvCxnSpPr>
        <p:spPr>
          <a:xfrm>
            <a:off x="2693400" y="3944000"/>
            <a:ext cx="2232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0"/>
          <p:cNvCxnSpPr/>
          <p:nvPr/>
        </p:nvCxnSpPr>
        <p:spPr>
          <a:xfrm rot="10800000">
            <a:off x="2693400" y="2495550"/>
            <a:ext cx="0" cy="145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0"/>
          <p:cNvSpPr/>
          <p:nvPr/>
        </p:nvSpPr>
        <p:spPr>
          <a:xfrm>
            <a:off x="3165925" y="3587675"/>
            <a:ext cx="930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0"/>
          <p:cNvSpPr/>
          <p:nvPr/>
        </p:nvSpPr>
        <p:spPr>
          <a:xfrm>
            <a:off x="3686600" y="2934675"/>
            <a:ext cx="930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"/>
          <p:cNvSpPr txBox="1"/>
          <p:nvPr/>
        </p:nvSpPr>
        <p:spPr>
          <a:xfrm>
            <a:off x="2915443" y="3422119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318" name="Google Shape;318;p30"/>
          <p:cNvSpPr txBox="1"/>
          <p:nvPr/>
        </p:nvSpPr>
        <p:spPr>
          <a:xfrm>
            <a:off x="3733100" y="3099100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319" name="Google Shape;319;p30"/>
          <p:cNvSpPr txBox="1"/>
          <p:nvPr/>
        </p:nvSpPr>
        <p:spPr>
          <a:xfrm>
            <a:off x="736075" y="2698225"/>
            <a:ext cx="1789500" cy="22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Null hypothesis: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 vs White 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Yellow vs White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Yellow vs Pink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- 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20" name="Google Shape;320;p30"/>
          <p:cNvCxnSpPr/>
          <p:nvPr/>
        </p:nvCxnSpPr>
        <p:spPr>
          <a:xfrm rot="10800000">
            <a:off x="3733100" y="3027865"/>
            <a:ext cx="0" cy="6297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30"/>
          <p:cNvSpPr/>
          <p:nvPr/>
        </p:nvSpPr>
        <p:spPr>
          <a:xfrm>
            <a:off x="4250985" y="3163275"/>
            <a:ext cx="930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4297725" y="3282125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cxnSp>
        <p:nvCxnSpPr>
          <p:cNvPr id="323" name="Google Shape;323;p30"/>
          <p:cNvCxnSpPr/>
          <p:nvPr/>
        </p:nvCxnSpPr>
        <p:spPr>
          <a:xfrm rot="10800000">
            <a:off x="4304275" y="3256225"/>
            <a:ext cx="0" cy="4011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30"/>
          <p:cNvCxnSpPr/>
          <p:nvPr/>
        </p:nvCxnSpPr>
        <p:spPr>
          <a:xfrm>
            <a:off x="3258933" y="3644302"/>
            <a:ext cx="103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325" name="Google Shape;325;p30"/>
          <p:cNvGrpSpPr/>
          <p:nvPr/>
        </p:nvGrpSpPr>
        <p:grpSpPr>
          <a:xfrm rot="-2069820">
            <a:off x="2963904" y="4106420"/>
            <a:ext cx="495260" cy="176628"/>
            <a:chOff x="2163017" y="4662468"/>
            <a:chExt cx="586200" cy="209100"/>
          </a:xfrm>
        </p:grpSpPr>
        <p:sp>
          <p:nvSpPr>
            <p:cNvPr id="326" name="Google Shape;326;p30"/>
            <p:cNvSpPr/>
            <p:nvPr/>
          </p:nvSpPr>
          <p:spPr>
            <a:xfrm>
              <a:off x="2163017" y="4662468"/>
              <a:ext cx="586200" cy="209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27" name="Google Shape;327;p30"/>
            <p:cNvCxnSpPr>
              <a:stCxn id="326" idx="0"/>
              <a:endCxn id="326" idx="4"/>
            </p:cNvCxnSpPr>
            <p:nvPr/>
          </p:nvCxnSpPr>
          <p:spPr>
            <a:xfrm rot="2074548">
              <a:off x="2396910" y="4680934"/>
              <a:ext cx="118415" cy="172168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28" name="Google Shape;328;p30"/>
          <p:cNvGrpSpPr/>
          <p:nvPr/>
        </p:nvGrpSpPr>
        <p:grpSpPr>
          <a:xfrm rot="-2069820">
            <a:off x="3517221" y="4106420"/>
            <a:ext cx="495260" cy="176628"/>
            <a:chOff x="2163017" y="4662468"/>
            <a:chExt cx="586200" cy="209100"/>
          </a:xfrm>
        </p:grpSpPr>
        <p:sp>
          <p:nvSpPr>
            <p:cNvPr id="329" name="Google Shape;329;p30"/>
            <p:cNvSpPr/>
            <p:nvPr/>
          </p:nvSpPr>
          <p:spPr>
            <a:xfrm>
              <a:off x="2163017" y="4662468"/>
              <a:ext cx="586200" cy="209100"/>
            </a:xfrm>
            <a:prstGeom prst="ellipse">
              <a:avLst/>
            </a:prstGeom>
            <a:solidFill>
              <a:srgbClr val="C27BA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0" name="Google Shape;330;p30"/>
            <p:cNvCxnSpPr>
              <a:stCxn id="329" idx="0"/>
              <a:endCxn id="329" idx="4"/>
            </p:cNvCxnSpPr>
            <p:nvPr/>
          </p:nvCxnSpPr>
          <p:spPr>
            <a:xfrm rot="2074548">
              <a:off x="2396910" y="4680934"/>
              <a:ext cx="118415" cy="172168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1" name="Google Shape;331;p30"/>
          <p:cNvGrpSpPr/>
          <p:nvPr/>
        </p:nvGrpSpPr>
        <p:grpSpPr>
          <a:xfrm rot="-2069820">
            <a:off x="4070538" y="4106420"/>
            <a:ext cx="495260" cy="176628"/>
            <a:chOff x="2163017" y="4662468"/>
            <a:chExt cx="586200" cy="209100"/>
          </a:xfrm>
        </p:grpSpPr>
        <p:sp>
          <p:nvSpPr>
            <p:cNvPr id="332" name="Google Shape;332;p30"/>
            <p:cNvSpPr/>
            <p:nvPr/>
          </p:nvSpPr>
          <p:spPr>
            <a:xfrm>
              <a:off x="2163017" y="4662468"/>
              <a:ext cx="586200" cy="209100"/>
            </a:xfrm>
            <a:prstGeom prst="ellipse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3" name="Google Shape;333;p30"/>
            <p:cNvCxnSpPr>
              <a:stCxn id="332" idx="0"/>
              <a:endCxn id="332" idx="4"/>
            </p:cNvCxnSpPr>
            <p:nvPr/>
          </p:nvCxnSpPr>
          <p:spPr>
            <a:xfrm rot="2074548">
              <a:off x="2396910" y="4680934"/>
              <a:ext cx="118415" cy="172168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1"/>
          <p:cNvSpPr txBox="1"/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Model Designs | </a:t>
            </a:r>
            <a:r>
              <a:rPr lang="en-GB"/>
              <a:t>Two factors - additive model</a:t>
            </a:r>
            <a:endParaRPr/>
          </a:p>
        </p:txBody>
      </p:sp>
      <p:sp>
        <p:nvSpPr>
          <p:cNvPr id="339" name="Google Shape;339;p31"/>
          <p:cNvSpPr txBox="1"/>
          <p:nvPr/>
        </p:nvSpPr>
        <p:spPr>
          <a:xfrm>
            <a:off x="5504375" y="3219875"/>
            <a:ext cx="3027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Expr = 𝛽</a:t>
            </a:r>
            <a:r>
              <a:rPr baseline="-25000" lang="en-GB"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drug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genotype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0" name="Google Shape;340;p31"/>
          <p:cNvSpPr txBox="1"/>
          <p:nvPr/>
        </p:nvSpPr>
        <p:spPr>
          <a:xfrm>
            <a:off x="3151350" y="916100"/>
            <a:ext cx="2326800" cy="4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drug + genotype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31"/>
          <p:cNvSpPr txBox="1"/>
          <p:nvPr/>
        </p:nvSpPr>
        <p:spPr>
          <a:xfrm>
            <a:off x="3042450" y="611450"/>
            <a:ext cx="828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42" name="Google Shape;342;p31"/>
          <p:cNvCxnSpPr/>
          <p:nvPr/>
        </p:nvCxnSpPr>
        <p:spPr>
          <a:xfrm>
            <a:off x="2925975" y="4311350"/>
            <a:ext cx="209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1"/>
          <p:cNvCxnSpPr/>
          <p:nvPr/>
        </p:nvCxnSpPr>
        <p:spPr>
          <a:xfrm rot="10800000">
            <a:off x="2932879" y="2552868"/>
            <a:ext cx="0" cy="176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1"/>
          <p:cNvSpPr/>
          <p:nvPr/>
        </p:nvSpPr>
        <p:spPr>
          <a:xfrm>
            <a:off x="3261618" y="3755135"/>
            <a:ext cx="236730" cy="236366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 txBox="1"/>
          <p:nvPr/>
        </p:nvSpPr>
        <p:spPr>
          <a:xfrm>
            <a:off x="3672648" y="3285651"/>
            <a:ext cx="595467" cy="517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346" name="Google Shape;346;p31"/>
          <p:cNvSpPr txBox="1"/>
          <p:nvPr/>
        </p:nvSpPr>
        <p:spPr>
          <a:xfrm>
            <a:off x="4250803" y="3464839"/>
            <a:ext cx="595467" cy="517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347" name="Google Shape;347;p31"/>
          <p:cNvSpPr txBox="1"/>
          <p:nvPr/>
        </p:nvSpPr>
        <p:spPr>
          <a:xfrm>
            <a:off x="3199855" y="4334760"/>
            <a:ext cx="740054" cy="4002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WT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4201123" y="4334760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MUT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49" name="Google Shape;349;p31"/>
          <p:cNvCxnSpPr/>
          <p:nvPr/>
        </p:nvCxnSpPr>
        <p:spPr>
          <a:xfrm>
            <a:off x="3453682" y="3883971"/>
            <a:ext cx="1319132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50" name="Google Shape;350;p31"/>
          <p:cNvSpPr txBox="1"/>
          <p:nvPr/>
        </p:nvSpPr>
        <p:spPr>
          <a:xfrm>
            <a:off x="4709485" y="3456506"/>
            <a:ext cx="595467" cy="517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351" name="Google Shape;351;p31"/>
          <p:cNvSpPr txBox="1"/>
          <p:nvPr/>
        </p:nvSpPr>
        <p:spPr>
          <a:xfrm>
            <a:off x="4707884" y="2901365"/>
            <a:ext cx="595467" cy="517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grpSp>
        <p:nvGrpSpPr>
          <p:cNvPr id="352" name="Google Shape;352;p31"/>
          <p:cNvGrpSpPr/>
          <p:nvPr/>
        </p:nvGrpSpPr>
        <p:grpSpPr>
          <a:xfrm>
            <a:off x="4190995" y="3309581"/>
            <a:ext cx="262201" cy="262233"/>
            <a:chOff x="2735900" y="2493575"/>
            <a:chExt cx="609600" cy="725100"/>
          </a:xfrm>
        </p:grpSpPr>
        <p:sp>
          <p:nvSpPr>
            <p:cNvPr id="353" name="Google Shape;353;p31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1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" name="Google Shape;355;p31"/>
          <p:cNvGrpSpPr/>
          <p:nvPr/>
        </p:nvGrpSpPr>
        <p:grpSpPr>
          <a:xfrm>
            <a:off x="4639037" y="2720059"/>
            <a:ext cx="262189" cy="262269"/>
            <a:chOff x="2735900" y="2493575"/>
            <a:chExt cx="609600" cy="725100"/>
          </a:xfrm>
        </p:grpSpPr>
        <p:sp>
          <p:nvSpPr>
            <p:cNvPr id="356" name="Google Shape;356;p31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1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8" name="Google Shape;358;p31"/>
          <p:cNvCxnSpPr/>
          <p:nvPr/>
        </p:nvCxnSpPr>
        <p:spPr>
          <a:xfrm flipH="1" rot="10800000">
            <a:off x="4321368" y="3449443"/>
            <a:ext cx="3278" cy="44031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31"/>
          <p:cNvCxnSpPr/>
          <p:nvPr/>
        </p:nvCxnSpPr>
        <p:spPr>
          <a:xfrm flipH="1" rot="10800000">
            <a:off x="4783902" y="3449443"/>
            <a:ext cx="3278" cy="44031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31"/>
          <p:cNvSpPr/>
          <p:nvPr/>
        </p:nvSpPr>
        <p:spPr>
          <a:xfrm>
            <a:off x="3631645" y="3040883"/>
            <a:ext cx="236730" cy="236366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1" name="Google Shape;361;p31"/>
          <p:cNvCxnSpPr/>
          <p:nvPr/>
        </p:nvCxnSpPr>
        <p:spPr>
          <a:xfrm rot="10800000">
            <a:off x="4773587" y="2841479"/>
            <a:ext cx="9469" cy="58490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31"/>
          <p:cNvCxnSpPr/>
          <p:nvPr/>
        </p:nvCxnSpPr>
        <p:spPr>
          <a:xfrm rot="10800000">
            <a:off x="3748280" y="3179092"/>
            <a:ext cx="0" cy="70982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31"/>
          <p:cNvSpPr txBox="1"/>
          <p:nvPr/>
        </p:nvSpPr>
        <p:spPr>
          <a:xfrm>
            <a:off x="429875" y="633788"/>
            <a:ext cx="2524500" cy="181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drug   genotype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Pink 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Pink 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Pink 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Pink 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White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White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sample7   White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sample8   White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5656650" y="916100"/>
            <a:ext cx="3303000" cy="181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(Intercept) drugPink genotypeMUT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	1     	1      	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    	1     	1      	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    	1     	1      	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    	1     	1      	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    	1     	0      	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      	1     	0      	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      	1     	0      	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      	1     	0      	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31"/>
          <p:cNvSpPr txBox="1"/>
          <p:nvPr/>
        </p:nvSpPr>
        <p:spPr>
          <a:xfrm>
            <a:off x="5624900" y="611450"/>
            <a:ext cx="1778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 Matrix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66" name="Google Shape;366;p31"/>
          <p:cNvSpPr/>
          <p:nvPr/>
        </p:nvSpPr>
        <p:spPr>
          <a:xfrm>
            <a:off x="3507740" y="4627525"/>
            <a:ext cx="144000" cy="14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7" name="Google Shape;367;p31"/>
          <p:cNvGrpSpPr/>
          <p:nvPr/>
        </p:nvGrpSpPr>
        <p:grpSpPr>
          <a:xfrm>
            <a:off x="4522931" y="4627532"/>
            <a:ext cx="143988" cy="144005"/>
            <a:chOff x="2735900" y="2493575"/>
            <a:chExt cx="609600" cy="725100"/>
          </a:xfrm>
        </p:grpSpPr>
        <p:sp>
          <p:nvSpPr>
            <p:cNvPr id="368" name="Google Shape;368;p31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1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31"/>
          <p:cNvSpPr txBox="1"/>
          <p:nvPr/>
        </p:nvSpPr>
        <p:spPr>
          <a:xfrm>
            <a:off x="2997646" y="3663993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371" name="Google Shape;371;p31"/>
          <p:cNvSpPr txBox="1"/>
          <p:nvPr/>
        </p:nvSpPr>
        <p:spPr>
          <a:xfrm>
            <a:off x="973625" y="2619925"/>
            <a:ext cx="20526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Null hypothesis: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Pink vs White drug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WT vs MUT genotype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Model Designs | </a:t>
            </a:r>
            <a:r>
              <a:rPr lang="en-GB"/>
              <a:t>Two factors - additive model</a:t>
            </a:r>
            <a:endParaRPr/>
          </a:p>
        </p:txBody>
      </p:sp>
      <p:sp>
        <p:nvSpPr>
          <p:cNvPr id="377" name="Google Shape;377;p32"/>
          <p:cNvSpPr txBox="1"/>
          <p:nvPr/>
        </p:nvSpPr>
        <p:spPr>
          <a:xfrm>
            <a:off x="973625" y="2619925"/>
            <a:ext cx="20526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Null hypothesis: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Pink vs White drug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WT vs MUT genotype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8" name="Google Shape;378;p32"/>
          <p:cNvSpPr txBox="1"/>
          <p:nvPr/>
        </p:nvSpPr>
        <p:spPr>
          <a:xfrm>
            <a:off x="5504375" y="3219875"/>
            <a:ext cx="30273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Expr = 𝛽</a:t>
            </a:r>
            <a:r>
              <a:rPr baseline="-25000" lang="en-GB"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drug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genotype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9" name="Google Shape;379;p32"/>
          <p:cNvSpPr txBox="1"/>
          <p:nvPr/>
        </p:nvSpPr>
        <p:spPr>
          <a:xfrm>
            <a:off x="3151350" y="916100"/>
            <a:ext cx="2326800" cy="42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drug + genotype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Google Shape;380;p32"/>
          <p:cNvSpPr txBox="1"/>
          <p:nvPr/>
        </p:nvSpPr>
        <p:spPr>
          <a:xfrm>
            <a:off x="3042450" y="611450"/>
            <a:ext cx="828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1" name="Google Shape;381;p32"/>
          <p:cNvSpPr txBox="1"/>
          <p:nvPr/>
        </p:nvSpPr>
        <p:spPr>
          <a:xfrm>
            <a:off x="2997646" y="3663993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382" name="Google Shape;382;p32"/>
          <p:cNvSpPr/>
          <p:nvPr/>
        </p:nvSpPr>
        <p:spPr>
          <a:xfrm>
            <a:off x="3261618" y="3755135"/>
            <a:ext cx="236700" cy="236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2"/>
          <p:cNvSpPr txBox="1"/>
          <p:nvPr/>
        </p:nvSpPr>
        <p:spPr>
          <a:xfrm>
            <a:off x="3672648" y="3285651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384" name="Google Shape;384;p32"/>
          <p:cNvSpPr txBox="1"/>
          <p:nvPr/>
        </p:nvSpPr>
        <p:spPr>
          <a:xfrm>
            <a:off x="4250803" y="3464839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385" name="Google Shape;385;p32"/>
          <p:cNvSpPr txBox="1"/>
          <p:nvPr/>
        </p:nvSpPr>
        <p:spPr>
          <a:xfrm>
            <a:off x="3199855" y="4334760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WT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86" name="Google Shape;386;p32"/>
          <p:cNvSpPr txBox="1"/>
          <p:nvPr/>
        </p:nvSpPr>
        <p:spPr>
          <a:xfrm>
            <a:off x="4201123" y="4334760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MUT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387" name="Google Shape;387;p32"/>
          <p:cNvCxnSpPr/>
          <p:nvPr/>
        </p:nvCxnSpPr>
        <p:spPr>
          <a:xfrm>
            <a:off x="3453682" y="3883971"/>
            <a:ext cx="13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88" name="Google Shape;388;p32"/>
          <p:cNvSpPr txBox="1"/>
          <p:nvPr/>
        </p:nvSpPr>
        <p:spPr>
          <a:xfrm>
            <a:off x="4709485" y="3456506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389" name="Google Shape;389;p32"/>
          <p:cNvSpPr txBox="1"/>
          <p:nvPr/>
        </p:nvSpPr>
        <p:spPr>
          <a:xfrm>
            <a:off x="4707884" y="2901365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grpSp>
        <p:nvGrpSpPr>
          <p:cNvPr id="390" name="Google Shape;390;p32"/>
          <p:cNvGrpSpPr/>
          <p:nvPr/>
        </p:nvGrpSpPr>
        <p:grpSpPr>
          <a:xfrm>
            <a:off x="4190940" y="3309704"/>
            <a:ext cx="262189" cy="262269"/>
            <a:chOff x="2735900" y="2493575"/>
            <a:chExt cx="609600" cy="725100"/>
          </a:xfrm>
        </p:grpSpPr>
        <p:sp>
          <p:nvSpPr>
            <p:cNvPr id="391" name="Google Shape;391;p32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32"/>
          <p:cNvGrpSpPr/>
          <p:nvPr/>
        </p:nvGrpSpPr>
        <p:grpSpPr>
          <a:xfrm>
            <a:off x="4639037" y="2720059"/>
            <a:ext cx="262189" cy="262269"/>
            <a:chOff x="2735900" y="2493575"/>
            <a:chExt cx="609600" cy="725100"/>
          </a:xfrm>
        </p:grpSpPr>
        <p:sp>
          <p:nvSpPr>
            <p:cNvPr id="394" name="Google Shape;394;p32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2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6" name="Google Shape;396;p32"/>
          <p:cNvCxnSpPr/>
          <p:nvPr/>
        </p:nvCxnSpPr>
        <p:spPr>
          <a:xfrm flipH="1" rot="10800000">
            <a:off x="4321368" y="3449360"/>
            <a:ext cx="3300" cy="44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32"/>
          <p:cNvCxnSpPr/>
          <p:nvPr/>
        </p:nvCxnSpPr>
        <p:spPr>
          <a:xfrm flipH="1" rot="10800000">
            <a:off x="4783902" y="3449360"/>
            <a:ext cx="3300" cy="44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8" name="Google Shape;398;p32"/>
          <p:cNvSpPr/>
          <p:nvPr/>
        </p:nvSpPr>
        <p:spPr>
          <a:xfrm>
            <a:off x="3631645" y="3040883"/>
            <a:ext cx="236700" cy="2364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9" name="Google Shape;399;p32"/>
          <p:cNvCxnSpPr/>
          <p:nvPr/>
        </p:nvCxnSpPr>
        <p:spPr>
          <a:xfrm rot="10800000">
            <a:off x="4773456" y="2841384"/>
            <a:ext cx="9600" cy="5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32"/>
          <p:cNvCxnSpPr/>
          <p:nvPr/>
        </p:nvCxnSpPr>
        <p:spPr>
          <a:xfrm rot="10800000">
            <a:off x="3748280" y="3179118"/>
            <a:ext cx="0" cy="7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32"/>
          <p:cNvSpPr txBox="1"/>
          <p:nvPr/>
        </p:nvSpPr>
        <p:spPr>
          <a:xfrm>
            <a:off x="429875" y="633788"/>
            <a:ext cx="2524500" cy="181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drug   genotype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Pink 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Pink 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Pink 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Pink 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White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White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sample7   White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sample8   White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32"/>
          <p:cNvSpPr txBox="1"/>
          <p:nvPr/>
        </p:nvSpPr>
        <p:spPr>
          <a:xfrm>
            <a:off x="5624900" y="611450"/>
            <a:ext cx="1778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 Matrix: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3" name="Google Shape;403;p32"/>
          <p:cNvSpPr/>
          <p:nvPr/>
        </p:nvSpPr>
        <p:spPr>
          <a:xfrm>
            <a:off x="3507740" y="4627525"/>
            <a:ext cx="144000" cy="14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32"/>
          <p:cNvGrpSpPr/>
          <p:nvPr/>
        </p:nvGrpSpPr>
        <p:grpSpPr>
          <a:xfrm>
            <a:off x="4522931" y="4627532"/>
            <a:ext cx="143988" cy="144005"/>
            <a:chOff x="2735900" y="2493575"/>
            <a:chExt cx="609600" cy="725100"/>
          </a:xfrm>
        </p:grpSpPr>
        <p:sp>
          <p:nvSpPr>
            <p:cNvPr id="405" name="Google Shape;405;p32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2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7" name="Google Shape;407;p32"/>
          <p:cNvCxnSpPr/>
          <p:nvPr/>
        </p:nvCxnSpPr>
        <p:spPr>
          <a:xfrm>
            <a:off x="2925975" y="4311350"/>
            <a:ext cx="209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2"/>
          <p:cNvCxnSpPr/>
          <p:nvPr/>
        </p:nvCxnSpPr>
        <p:spPr>
          <a:xfrm rot="10800000">
            <a:off x="2932879" y="2552868"/>
            <a:ext cx="0" cy="176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32"/>
          <p:cNvSpPr txBox="1"/>
          <p:nvPr/>
        </p:nvSpPr>
        <p:spPr>
          <a:xfrm>
            <a:off x="3280800" y="1464350"/>
            <a:ext cx="1926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741B47"/>
                </a:solidFill>
                <a:latin typeface="Cabin"/>
                <a:ea typeface="Cabin"/>
                <a:cs typeface="Cabin"/>
                <a:sym typeface="Cabin"/>
              </a:rPr>
              <a:t>Exercise 3 (worksheet)</a:t>
            </a:r>
            <a:endParaRPr b="1" sz="2200">
              <a:solidFill>
                <a:srgbClr val="741B47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5656650" y="916100"/>
            <a:ext cx="3303000" cy="181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(Intercept) drugPink genotypeMUT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	1     	1      	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    	1     	1      	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    	1     	1      	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    	1     	1      	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    	1     	0      	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      	1     	0      	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      	1     	0      	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      	1     	0      	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"/>
          <p:cNvSpPr txBox="1"/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Model Designs | </a:t>
            </a:r>
            <a:r>
              <a:rPr lang="en-GB"/>
              <a:t>Two factors - interaction model</a:t>
            </a:r>
            <a:endParaRPr/>
          </a:p>
        </p:txBody>
      </p:sp>
      <p:sp>
        <p:nvSpPr>
          <p:cNvPr id="416" name="Google Shape;416;p33"/>
          <p:cNvSpPr txBox="1"/>
          <p:nvPr/>
        </p:nvSpPr>
        <p:spPr>
          <a:xfrm>
            <a:off x="3151350" y="1198997"/>
            <a:ext cx="56253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Expr = 𝛽</a:t>
            </a:r>
            <a:r>
              <a:rPr baseline="-25000" lang="en-GB"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drug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genotype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MUT</a:t>
            </a:r>
            <a:endParaRPr baseline="-25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7" name="Google Shape;417;p33"/>
          <p:cNvSpPr txBox="1"/>
          <p:nvPr/>
        </p:nvSpPr>
        <p:spPr>
          <a:xfrm>
            <a:off x="3151350" y="839900"/>
            <a:ext cx="1768200" cy="35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drug + genotype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8" name="Google Shape;418;p33"/>
          <p:cNvSpPr txBox="1"/>
          <p:nvPr/>
        </p:nvSpPr>
        <p:spPr>
          <a:xfrm>
            <a:off x="3042450" y="535250"/>
            <a:ext cx="828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19" name="Google Shape;419;p33"/>
          <p:cNvSpPr txBox="1"/>
          <p:nvPr/>
        </p:nvSpPr>
        <p:spPr>
          <a:xfrm>
            <a:off x="3394396" y="3189318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420" name="Google Shape;420;p33"/>
          <p:cNvSpPr/>
          <p:nvPr/>
        </p:nvSpPr>
        <p:spPr>
          <a:xfrm>
            <a:off x="3658368" y="3280460"/>
            <a:ext cx="236700" cy="236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"/>
          <p:cNvSpPr txBox="1"/>
          <p:nvPr/>
        </p:nvSpPr>
        <p:spPr>
          <a:xfrm>
            <a:off x="4069398" y="2810976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422" name="Google Shape;422;p33"/>
          <p:cNvSpPr txBox="1"/>
          <p:nvPr/>
        </p:nvSpPr>
        <p:spPr>
          <a:xfrm>
            <a:off x="4647553" y="2990164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423" name="Google Shape;423;p33"/>
          <p:cNvSpPr txBox="1"/>
          <p:nvPr/>
        </p:nvSpPr>
        <p:spPr>
          <a:xfrm>
            <a:off x="3596605" y="3860085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WT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4" name="Google Shape;424;p33"/>
          <p:cNvSpPr txBox="1"/>
          <p:nvPr/>
        </p:nvSpPr>
        <p:spPr>
          <a:xfrm>
            <a:off x="4597873" y="3860085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MUT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25" name="Google Shape;425;p33"/>
          <p:cNvCxnSpPr/>
          <p:nvPr/>
        </p:nvCxnSpPr>
        <p:spPr>
          <a:xfrm>
            <a:off x="3850432" y="3409296"/>
            <a:ext cx="13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26" name="Google Shape;426;p33"/>
          <p:cNvSpPr txBox="1"/>
          <p:nvPr/>
        </p:nvSpPr>
        <p:spPr>
          <a:xfrm>
            <a:off x="5106235" y="2981831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427" name="Google Shape;427;p33"/>
          <p:cNvSpPr txBox="1"/>
          <p:nvPr/>
        </p:nvSpPr>
        <p:spPr>
          <a:xfrm>
            <a:off x="5104634" y="2426690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grpSp>
        <p:nvGrpSpPr>
          <p:cNvPr id="428" name="Google Shape;428;p33"/>
          <p:cNvGrpSpPr/>
          <p:nvPr/>
        </p:nvGrpSpPr>
        <p:grpSpPr>
          <a:xfrm>
            <a:off x="4587690" y="2835029"/>
            <a:ext cx="262189" cy="262269"/>
            <a:chOff x="2735900" y="2493575"/>
            <a:chExt cx="609600" cy="725100"/>
          </a:xfrm>
        </p:grpSpPr>
        <p:sp>
          <p:nvSpPr>
            <p:cNvPr id="429" name="Google Shape;429;p33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33"/>
          <p:cNvGrpSpPr/>
          <p:nvPr/>
        </p:nvGrpSpPr>
        <p:grpSpPr>
          <a:xfrm>
            <a:off x="5035787" y="2237246"/>
            <a:ext cx="262189" cy="262269"/>
            <a:chOff x="2735900" y="2493575"/>
            <a:chExt cx="609600" cy="725100"/>
          </a:xfrm>
        </p:grpSpPr>
        <p:sp>
          <p:nvSpPr>
            <p:cNvPr id="432" name="Google Shape;432;p33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34" name="Google Shape;434;p33"/>
          <p:cNvCxnSpPr/>
          <p:nvPr/>
        </p:nvCxnSpPr>
        <p:spPr>
          <a:xfrm flipH="1" rot="10800000">
            <a:off x="4718118" y="2974685"/>
            <a:ext cx="3300" cy="44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5" name="Google Shape;435;p33"/>
          <p:cNvCxnSpPr/>
          <p:nvPr/>
        </p:nvCxnSpPr>
        <p:spPr>
          <a:xfrm flipH="1" rot="10800000">
            <a:off x="5180652" y="2974685"/>
            <a:ext cx="3300" cy="44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6" name="Google Shape;436;p33"/>
          <p:cNvSpPr/>
          <p:nvPr/>
        </p:nvSpPr>
        <p:spPr>
          <a:xfrm>
            <a:off x="4028395" y="2566208"/>
            <a:ext cx="236700" cy="2364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7" name="Google Shape;437;p33"/>
          <p:cNvCxnSpPr/>
          <p:nvPr/>
        </p:nvCxnSpPr>
        <p:spPr>
          <a:xfrm rot="10800000">
            <a:off x="5170206" y="2366709"/>
            <a:ext cx="9600" cy="5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33"/>
          <p:cNvCxnSpPr/>
          <p:nvPr/>
        </p:nvCxnSpPr>
        <p:spPr>
          <a:xfrm rot="10800000">
            <a:off x="4145030" y="2704443"/>
            <a:ext cx="0" cy="7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33"/>
          <p:cNvSpPr txBox="1"/>
          <p:nvPr/>
        </p:nvSpPr>
        <p:spPr>
          <a:xfrm>
            <a:off x="429875" y="633788"/>
            <a:ext cx="2524500" cy="181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drug   genotype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Pink 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Pink 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Pink 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Pink 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White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White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sample7   White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sample8   White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p33"/>
          <p:cNvSpPr/>
          <p:nvPr/>
        </p:nvSpPr>
        <p:spPr>
          <a:xfrm>
            <a:off x="3904490" y="4152850"/>
            <a:ext cx="144000" cy="14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33"/>
          <p:cNvGrpSpPr/>
          <p:nvPr/>
        </p:nvGrpSpPr>
        <p:grpSpPr>
          <a:xfrm>
            <a:off x="4919681" y="4152857"/>
            <a:ext cx="143988" cy="144005"/>
            <a:chOff x="2735900" y="2493575"/>
            <a:chExt cx="609600" cy="725100"/>
          </a:xfrm>
        </p:grpSpPr>
        <p:sp>
          <p:nvSpPr>
            <p:cNvPr id="442" name="Google Shape;442;p33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44" name="Google Shape;444;p33"/>
          <p:cNvCxnSpPr/>
          <p:nvPr/>
        </p:nvCxnSpPr>
        <p:spPr>
          <a:xfrm>
            <a:off x="3322725" y="3836675"/>
            <a:ext cx="209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33"/>
          <p:cNvCxnSpPr/>
          <p:nvPr/>
        </p:nvCxnSpPr>
        <p:spPr>
          <a:xfrm rot="10800000">
            <a:off x="3329629" y="2078193"/>
            <a:ext cx="0" cy="176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/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Model Designs | </a:t>
            </a:r>
            <a:r>
              <a:rPr lang="en-GB"/>
              <a:t>Two factors - interaction model</a:t>
            </a:r>
            <a:endParaRPr/>
          </a:p>
        </p:txBody>
      </p:sp>
      <p:sp>
        <p:nvSpPr>
          <p:cNvPr id="451" name="Google Shape;451;p34"/>
          <p:cNvSpPr txBox="1"/>
          <p:nvPr/>
        </p:nvSpPr>
        <p:spPr>
          <a:xfrm>
            <a:off x="3151350" y="1198997"/>
            <a:ext cx="56253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Expr = 𝛽</a:t>
            </a:r>
            <a:r>
              <a:rPr baseline="-25000" lang="en-GB"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drug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genotype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MUT</a:t>
            </a:r>
            <a:endParaRPr baseline="-25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2" name="Google Shape;452;p34"/>
          <p:cNvSpPr txBox="1"/>
          <p:nvPr/>
        </p:nvSpPr>
        <p:spPr>
          <a:xfrm>
            <a:off x="3151350" y="839900"/>
            <a:ext cx="1768200" cy="35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drug + genotype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34"/>
          <p:cNvSpPr txBox="1"/>
          <p:nvPr/>
        </p:nvSpPr>
        <p:spPr>
          <a:xfrm>
            <a:off x="3042450" y="535250"/>
            <a:ext cx="828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4" name="Google Shape;454;p34"/>
          <p:cNvSpPr txBox="1"/>
          <p:nvPr/>
        </p:nvSpPr>
        <p:spPr>
          <a:xfrm>
            <a:off x="3394396" y="3189318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455" name="Google Shape;455;p34"/>
          <p:cNvSpPr/>
          <p:nvPr/>
        </p:nvSpPr>
        <p:spPr>
          <a:xfrm>
            <a:off x="3658368" y="3280460"/>
            <a:ext cx="236700" cy="236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4"/>
          <p:cNvSpPr txBox="1"/>
          <p:nvPr/>
        </p:nvSpPr>
        <p:spPr>
          <a:xfrm>
            <a:off x="4069398" y="2810976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457" name="Google Shape;457;p34"/>
          <p:cNvSpPr txBox="1"/>
          <p:nvPr/>
        </p:nvSpPr>
        <p:spPr>
          <a:xfrm>
            <a:off x="4647553" y="2990164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458" name="Google Shape;458;p34"/>
          <p:cNvSpPr txBox="1"/>
          <p:nvPr/>
        </p:nvSpPr>
        <p:spPr>
          <a:xfrm>
            <a:off x="3596605" y="3860085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WT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9" name="Google Shape;459;p34"/>
          <p:cNvSpPr txBox="1"/>
          <p:nvPr/>
        </p:nvSpPr>
        <p:spPr>
          <a:xfrm>
            <a:off x="4597873" y="3860085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MUT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60" name="Google Shape;460;p34"/>
          <p:cNvCxnSpPr/>
          <p:nvPr/>
        </p:nvCxnSpPr>
        <p:spPr>
          <a:xfrm>
            <a:off x="3850432" y="3409296"/>
            <a:ext cx="13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61" name="Google Shape;461;p34"/>
          <p:cNvSpPr txBox="1"/>
          <p:nvPr/>
        </p:nvSpPr>
        <p:spPr>
          <a:xfrm>
            <a:off x="5106235" y="2981831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462" name="Google Shape;462;p34"/>
          <p:cNvSpPr txBox="1"/>
          <p:nvPr/>
        </p:nvSpPr>
        <p:spPr>
          <a:xfrm>
            <a:off x="5104634" y="2426690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grpSp>
        <p:nvGrpSpPr>
          <p:cNvPr id="463" name="Google Shape;463;p34"/>
          <p:cNvGrpSpPr/>
          <p:nvPr/>
        </p:nvGrpSpPr>
        <p:grpSpPr>
          <a:xfrm>
            <a:off x="4587690" y="2835029"/>
            <a:ext cx="262189" cy="262269"/>
            <a:chOff x="2735900" y="2493575"/>
            <a:chExt cx="609600" cy="725100"/>
          </a:xfrm>
        </p:grpSpPr>
        <p:sp>
          <p:nvSpPr>
            <p:cNvPr id="464" name="Google Shape;464;p34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66" name="Google Shape;466;p34"/>
          <p:cNvCxnSpPr/>
          <p:nvPr/>
        </p:nvCxnSpPr>
        <p:spPr>
          <a:xfrm flipH="1" rot="10800000">
            <a:off x="4718118" y="2974685"/>
            <a:ext cx="3300" cy="44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34"/>
          <p:cNvCxnSpPr/>
          <p:nvPr/>
        </p:nvCxnSpPr>
        <p:spPr>
          <a:xfrm flipH="1" rot="10800000">
            <a:off x="5180652" y="2974685"/>
            <a:ext cx="3300" cy="44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34"/>
          <p:cNvSpPr/>
          <p:nvPr/>
        </p:nvSpPr>
        <p:spPr>
          <a:xfrm>
            <a:off x="4028395" y="2566208"/>
            <a:ext cx="236700" cy="2364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9" name="Google Shape;469;p34"/>
          <p:cNvCxnSpPr/>
          <p:nvPr/>
        </p:nvCxnSpPr>
        <p:spPr>
          <a:xfrm rot="10800000">
            <a:off x="5170206" y="2366709"/>
            <a:ext cx="9600" cy="5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0" name="Google Shape;470;p34"/>
          <p:cNvCxnSpPr/>
          <p:nvPr/>
        </p:nvCxnSpPr>
        <p:spPr>
          <a:xfrm rot="10800000">
            <a:off x="4145030" y="2704443"/>
            <a:ext cx="0" cy="7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34"/>
          <p:cNvSpPr txBox="1"/>
          <p:nvPr/>
        </p:nvSpPr>
        <p:spPr>
          <a:xfrm>
            <a:off x="429875" y="633788"/>
            <a:ext cx="2524500" cy="181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drug   genotype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Pink 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Pink 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Pink 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Pink 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White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White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sample7   White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sample8   White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34"/>
          <p:cNvSpPr/>
          <p:nvPr/>
        </p:nvSpPr>
        <p:spPr>
          <a:xfrm>
            <a:off x="3904490" y="4152850"/>
            <a:ext cx="144000" cy="14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3" name="Google Shape;473;p34"/>
          <p:cNvGrpSpPr/>
          <p:nvPr/>
        </p:nvGrpSpPr>
        <p:grpSpPr>
          <a:xfrm>
            <a:off x="4919681" y="4152857"/>
            <a:ext cx="143988" cy="144005"/>
            <a:chOff x="2735900" y="2493575"/>
            <a:chExt cx="609600" cy="725100"/>
          </a:xfrm>
        </p:grpSpPr>
        <p:sp>
          <p:nvSpPr>
            <p:cNvPr id="474" name="Google Shape;474;p34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6" name="Google Shape;476;p34"/>
          <p:cNvCxnSpPr/>
          <p:nvPr/>
        </p:nvCxnSpPr>
        <p:spPr>
          <a:xfrm>
            <a:off x="3322725" y="3836675"/>
            <a:ext cx="209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34"/>
          <p:cNvCxnSpPr/>
          <p:nvPr/>
        </p:nvCxnSpPr>
        <p:spPr>
          <a:xfrm rot="10800000">
            <a:off x="3329629" y="2078193"/>
            <a:ext cx="0" cy="176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8" name="Google Shape;478;p34"/>
          <p:cNvGrpSpPr/>
          <p:nvPr/>
        </p:nvGrpSpPr>
        <p:grpSpPr>
          <a:xfrm>
            <a:off x="5035787" y="1788184"/>
            <a:ext cx="262189" cy="262269"/>
            <a:chOff x="2735900" y="2493575"/>
            <a:chExt cx="609600" cy="725100"/>
          </a:xfrm>
        </p:grpSpPr>
        <p:sp>
          <p:nvSpPr>
            <p:cNvPr id="479" name="Google Shape;479;p34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4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466625" y="741650"/>
            <a:ext cx="82083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How to interpret linear models coefficients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○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categorical variables &amp; model matrix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How to specify models in R using the “formula syntax”  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How to interpret the results of different model designs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○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One factor, 3 levels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○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Two factors, additive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○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Two factors, interaction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bin"/>
              <a:buChar char="●"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How </a:t>
            </a:r>
            <a:r>
              <a:rPr i="1" lang="en-GB" sz="1600">
                <a:latin typeface="Cabin"/>
                <a:ea typeface="Cabin"/>
                <a:cs typeface="Cabin"/>
                <a:sym typeface="Cabin"/>
              </a:rPr>
              <a:t>DESeq2</a:t>
            </a:r>
            <a:r>
              <a:rPr lang="en-GB" sz="1600">
                <a:latin typeface="Cabin"/>
                <a:ea typeface="Cabin"/>
                <a:cs typeface="Cabin"/>
                <a:sym typeface="Cabin"/>
              </a:rPr>
              <a:t> reports its results and how to interpret them</a:t>
            </a:r>
            <a:endParaRPr sz="160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17115" l="16422" r="0" t="0"/>
          <a:stretch/>
        </p:blipFill>
        <p:spPr>
          <a:xfrm>
            <a:off x="5112326" y="496500"/>
            <a:ext cx="1390200" cy="12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16043" l="15874" r="0" t="0"/>
          <a:stretch/>
        </p:blipFill>
        <p:spPr>
          <a:xfrm>
            <a:off x="4331600" y="3034650"/>
            <a:ext cx="1320350" cy="12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5">
            <a:alphaModFix/>
          </a:blip>
          <a:srcRect b="18400" l="9681" r="33599" t="0"/>
          <a:stretch/>
        </p:blipFill>
        <p:spPr>
          <a:xfrm>
            <a:off x="6145600" y="3034650"/>
            <a:ext cx="1802525" cy="12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5858575" y="2064450"/>
            <a:ext cx="97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y ~ x</a:t>
            </a:r>
            <a:endParaRPr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5"/>
          <p:cNvSpPr txBox="1"/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Model Designs | </a:t>
            </a:r>
            <a:r>
              <a:rPr lang="en-GB"/>
              <a:t>Two factors - interaction model</a:t>
            </a:r>
            <a:endParaRPr/>
          </a:p>
        </p:txBody>
      </p:sp>
      <p:sp>
        <p:nvSpPr>
          <p:cNvPr id="486" name="Google Shape;486;p35"/>
          <p:cNvSpPr txBox="1"/>
          <p:nvPr/>
        </p:nvSpPr>
        <p:spPr>
          <a:xfrm>
            <a:off x="3151350" y="1198997"/>
            <a:ext cx="56253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Expr = 𝛽</a:t>
            </a:r>
            <a:r>
              <a:rPr baseline="-25000" lang="en-GB"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drug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genotype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MUT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drug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genotype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MUT</a:t>
            </a:r>
            <a:endParaRPr baseline="-25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7" name="Google Shape;487;p35"/>
          <p:cNvSpPr txBox="1"/>
          <p:nvPr/>
        </p:nvSpPr>
        <p:spPr>
          <a:xfrm>
            <a:off x="3151350" y="839900"/>
            <a:ext cx="3317100" cy="35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drug + genotype + drug:genotype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8" name="Google Shape;488;p35"/>
          <p:cNvSpPr txBox="1"/>
          <p:nvPr/>
        </p:nvSpPr>
        <p:spPr>
          <a:xfrm>
            <a:off x="3042450" y="535250"/>
            <a:ext cx="828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89" name="Google Shape;489;p35"/>
          <p:cNvSpPr txBox="1"/>
          <p:nvPr/>
        </p:nvSpPr>
        <p:spPr>
          <a:xfrm>
            <a:off x="3394396" y="3189318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490" name="Google Shape;490;p35"/>
          <p:cNvSpPr/>
          <p:nvPr/>
        </p:nvSpPr>
        <p:spPr>
          <a:xfrm>
            <a:off x="3658368" y="3280460"/>
            <a:ext cx="236700" cy="236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35"/>
          <p:cNvSpPr txBox="1"/>
          <p:nvPr/>
        </p:nvSpPr>
        <p:spPr>
          <a:xfrm>
            <a:off x="4069398" y="2810976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492" name="Google Shape;492;p35"/>
          <p:cNvSpPr txBox="1"/>
          <p:nvPr/>
        </p:nvSpPr>
        <p:spPr>
          <a:xfrm>
            <a:off x="4647553" y="2990164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493" name="Google Shape;493;p35"/>
          <p:cNvSpPr txBox="1"/>
          <p:nvPr/>
        </p:nvSpPr>
        <p:spPr>
          <a:xfrm>
            <a:off x="3596605" y="3860085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WT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94" name="Google Shape;494;p35"/>
          <p:cNvSpPr txBox="1"/>
          <p:nvPr/>
        </p:nvSpPr>
        <p:spPr>
          <a:xfrm>
            <a:off x="4597873" y="3860085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MUT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495" name="Google Shape;495;p35"/>
          <p:cNvCxnSpPr/>
          <p:nvPr/>
        </p:nvCxnSpPr>
        <p:spPr>
          <a:xfrm>
            <a:off x="3850432" y="3409296"/>
            <a:ext cx="13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96" name="Google Shape;496;p35"/>
          <p:cNvSpPr txBox="1"/>
          <p:nvPr/>
        </p:nvSpPr>
        <p:spPr>
          <a:xfrm>
            <a:off x="5106235" y="2981831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497" name="Google Shape;497;p35"/>
          <p:cNvSpPr txBox="1"/>
          <p:nvPr/>
        </p:nvSpPr>
        <p:spPr>
          <a:xfrm>
            <a:off x="5104634" y="2426690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grpSp>
        <p:nvGrpSpPr>
          <p:cNvPr id="498" name="Google Shape;498;p35"/>
          <p:cNvGrpSpPr/>
          <p:nvPr/>
        </p:nvGrpSpPr>
        <p:grpSpPr>
          <a:xfrm>
            <a:off x="4587690" y="2835029"/>
            <a:ext cx="262189" cy="262269"/>
            <a:chOff x="2735900" y="2493575"/>
            <a:chExt cx="609600" cy="725100"/>
          </a:xfrm>
        </p:grpSpPr>
        <p:sp>
          <p:nvSpPr>
            <p:cNvPr id="499" name="Google Shape;499;p35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" name="Google Shape;501;p35"/>
          <p:cNvGrpSpPr/>
          <p:nvPr/>
        </p:nvGrpSpPr>
        <p:grpSpPr>
          <a:xfrm>
            <a:off x="5035787" y="1788184"/>
            <a:ext cx="262189" cy="262269"/>
            <a:chOff x="2735900" y="2493575"/>
            <a:chExt cx="609600" cy="725100"/>
          </a:xfrm>
        </p:grpSpPr>
        <p:sp>
          <p:nvSpPr>
            <p:cNvPr id="502" name="Google Shape;502;p35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5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4" name="Google Shape;504;p35"/>
          <p:cNvCxnSpPr/>
          <p:nvPr/>
        </p:nvCxnSpPr>
        <p:spPr>
          <a:xfrm flipH="1" rot="10800000">
            <a:off x="4718118" y="2974685"/>
            <a:ext cx="3300" cy="44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5" name="Google Shape;505;p35"/>
          <p:cNvCxnSpPr/>
          <p:nvPr/>
        </p:nvCxnSpPr>
        <p:spPr>
          <a:xfrm flipH="1" rot="10800000">
            <a:off x="5180652" y="2974685"/>
            <a:ext cx="3300" cy="44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6" name="Google Shape;506;p35"/>
          <p:cNvSpPr/>
          <p:nvPr/>
        </p:nvSpPr>
        <p:spPr>
          <a:xfrm>
            <a:off x="4028395" y="2566208"/>
            <a:ext cx="236700" cy="2364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7" name="Google Shape;507;p35"/>
          <p:cNvCxnSpPr/>
          <p:nvPr/>
        </p:nvCxnSpPr>
        <p:spPr>
          <a:xfrm rot="10800000">
            <a:off x="5170206" y="2366709"/>
            <a:ext cx="9600" cy="5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35"/>
          <p:cNvCxnSpPr/>
          <p:nvPr/>
        </p:nvCxnSpPr>
        <p:spPr>
          <a:xfrm rot="10800000">
            <a:off x="4145030" y="2704443"/>
            <a:ext cx="0" cy="7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35"/>
          <p:cNvSpPr txBox="1"/>
          <p:nvPr/>
        </p:nvSpPr>
        <p:spPr>
          <a:xfrm>
            <a:off x="429875" y="633788"/>
            <a:ext cx="2524500" cy="181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drug   genotype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Pink 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Pink 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Pink 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Pink 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White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White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sample7   White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sample8   White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35"/>
          <p:cNvSpPr/>
          <p:nvPr/>
        </p:nvSpPr>
        <p:spPr>
          <a:xfrm>
            <a:off x="3904490" y="4152850"/>
            <a:ext cx="144000" cy="14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" name="Google Shape;511;p35"/>
          <p:cNvGrpSpPr/>
          <p:nvPr/>
        </p:nvGrpSpPr>
        <p:grpSpPr>
          <a:xfrm>
            <a:off x="4919681" y="4152857"/>
            <a:ext cx="143988" cy="144005"/>
            <a:chOff x="2735900" y="2493575"/>
            <a:chExt cx="609600" cy="725100"/>
          </a:xfrm>
        </p:grpSpPr>
        <p:sp>
          <p:nvSpPr>
            <p:cNvPr id="512" name="Google Shape;512;p35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5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4" name="Google Shape;514;p35"/>
          <p:cNvCxnSpPr/>
          <p:nvPr/>
        </p:nvCxnSpPr>
        <p:spPr>
          <a:xfrm>
            <a:off x="3322725" y="3836675"/>
            <a:ext cx="209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35"/>
          <p:cNvCxnSpPr/>
          <p:nvPr/>
        </p:nvCxnSpPr>
        <p:spPr>
          <a:xfrm rot="10800000">
            <a:off x="3329629" y="2078193"/>
            <a:ext cx="0" cy="176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35"/>
          <p:cNvCxnSpPr/>
          <p:nvPr/>
        </p:nvCxnSpPr>
        <p:spPr>
          <a:xfrm flipH="1" rot="10800000">
            <a:off x="5166482" y="1907885"/>
            <a:ext cx="3300" cy="44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35"/>
          <p:cNvSpPr txBox="1"/>
          <p:nvPr/>
        </p:nvSpPr>
        <p:spPr>
          <a:xfrm>
            <a:off x="5106235" y="1915031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518" name="Google Shape;518;p35"/>
          <p:cNvSpPr txBox="1"/>
          <p:nvPr/>
        </p:nvSpPr>
        <p:spPr>
          <a:xfrm>
            <a:off x="5995525" y="1707100"/>
            <a:ext cx="29313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Null hypothesis: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Pink vs White (</a:t>
            </a:r>
            <a:r>
              <a:rPr lang="en-GB" sz="1200" u="sng">
                <a:latin typeface="Cabin"/>
                <a:ea typeface="Cabin"/>
                <a:cs typeface="Cabin"/>
                <a:sym typeface="Cabin"/>
              </a:rPr>
              <a:t>WT</a:t>
            </a:r>
            <a:r>
              <a:rPr lang="en-GB" sz="1200">
                <a:latin typeface="Cabin"/>
                <a:ea typeface="Cabin"/>
                <a:cs typeface="Cabin"/>
                <a:sym typeface="Cabin"/>
              </a:rPr>
              <a:t>)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 vs White (</a:t>
            </a:r>
            <a:r>
              <a:rPr lang="en-GB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MUT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baseline="-25000"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WT vs MUT (</a:t>
            </a:r>
            <a:r>
              <a:rPr lang="en-GB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White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WT vs MUT (</a:t>
            </a:r>
            <a:r>
              <a:rPr lang="en-GB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baseline="-25000"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Interaction (“Difference of differences”):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6"/>
          <p:cNvSpPr txBox="1"/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Model Designs | </a:t>
            </a:r>
            <a:r>
              <a:rPr lang="en-GB"/>
              <a:t>Two factors - interaction model</a:t>
            </a:r>
            <a:endParaRPr/>
          </a:p>
        </p:txBody>
      </p:sp>
      <p:sp>
        <p:nvSpPr>
          <p:cNvPr id="524" name="Google Shape;524;p36"/>
          <p:cNvSpPr txBox="1"/>
          <p:nvPr/>
        </p:nvSpPr>
        <p:spPr>
          <a:xfrm>
            <a:off x="3151350" y="839900"/>
            <a:ext cx="3317100" cy="35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drug + genotype + drug:genotype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p36"/>
          <p:cNvSpPr txBox="1"/>
          <p:nvPr/>
        </p:nvSpPr>
        <p:spPr>
          <a:xfrm>
            <a:off x="3042450" y="535250"/>
            <a:ext cx="828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26" name="Google Shape;526;p36"/>
          <p:cNvSpPr txBox="1"/>
          <p:nvPr/>
        </p:nvSpPr>
        <p:spPr>
          <a:xfrm>
            <a:off x="3394396" y="3189318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527" name="Google Shape;527;p36"/>
          <p:cNvSpPr/>
          <p:nvPr/>
        </p:nvSpPr>
        <p:spPr>
          <a:xfrm>
            <a:off x="3658368" y="3280460"/>
            <a:ext cx="236700" cy="236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6"/>
          <p:cNvSpPr txBox="1"/>
          <p:nvPr/>
        </p:nvSpPr>
        <p:spPr>
          <a:xfrm>
            <a:off x="4069398" y="2810976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529" name="Google Shape;529;p36"/>
          <p:cNvSpPr txBox="1"/>
          <p:nvPr/>
        </p:nvSpPr>
        <p:spPr>
          <a:xfrm>
            <a:off x="4647553" y="2990164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530" name="Google Shape;530;p36"/>
          <p:cNvSpPr txBox="1"/>
          <p:nvPr/>
        </p:nvSpPr>
        <p:spPr>
          <a:xfrm>
            <a:off x="3596605" y="3860085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WT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31" name="Google Shape;531;p36"/>
          <p:cNvSpPr txBox="1"/>
          <p:nvPr/>
        </p:nvSpPr>
        <p:spPr>
          <a:xfrm>
            <a:off x="4597873" y="3860085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MUT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32" name="Google Shape;532;p36"/>
          <p:cNvCxnSpPr/>
          <p:nvPr/>
        </p:nvCxnSpPr>
        <p:spPr>
          <a:xfrm>
            <a:off x="3850432" y="3409296"/>
            <a:ext cx="13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33" name="Google Shape;533;p36"/>
          <p:cNvSpPr txBox="1"/>
          <p:nvPr/>
        </p:nvSpPr>
        <p:spPr>
          <a:xfrm>
            <a:off x="5106235" y="2981831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534" name="Google Shape;534;p36"/>
          <p:cNvSpPr txBox="1"/>
          <p:nvPr/>
        </p:nvSpPr>
        <p:spPr>
          <a:xfrm>
            <a:off x="5104634" y="2426690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grpSp>
        <p:nvGrpSpPr>
          <p:cNvPr id="535" name="Google Shape;535;p36"/>
          <p:cNvGrpSpPr/>
          <p:nvPr/>
        </p:nvGrpSpPr>
        <p:grpSpPr>
          <a:xfrm>
            <a:off x="4587690" y="2835029"/>
            <a:ext cx="262189" cy="262269"/>
            <a:chOff x="2735900" y="2493575"/>
            <a:chExt cx="609600" cy="725100"/>
          </a:xfrm>
        </p:grpSpPr>
        <p:sp>
          <p:nvSpPr>
            <p:cNvPr id="536" name="Google Shape;536;p36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6"/>
          <p:cNvGrpSpPr/>
          <p:nvPr/>
        </p:nvGrpSpPr>
        <p:grpSpPr>
          <a:xfrm>
            <a:off x="5035787" y="1788184"/>
            <a:ext cx="262189" cy="262269"/>
            <a:chOff x="2735900" y="2493575"/>
            <a:chExt cx="609600" cy="725100"/>
          </a:xfrm>
        </p:grpSpPr>
        <p:sp>
          <p:nvSpPr>
            <p:cNvPr id="539" name="Google Shape;539;p36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1" name="Google Shape;541;p36"/>
          <p:cNvCxnSpPr/>
          <p:nvPr/>
        </p:nvCxnSpPr>
        <p:spPr>
          <a:xfrm flipH="1" rot="10800000">
            <a:off x="4718118" y="2974685"/>
            <a:ext cx="3300" cy="44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36"/>
          <p:cNvCxnSpPr/>
          <p:nvPr/>
        </p:nvCxnSpPr>
        <p:spPr>
          <a:xfrm flipH="1" rot="10800000">
            <a:off x="5180652" y="2974685"/>
            <a:ext cx="3300" cy="44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36"/>
          <p:cNvSpPr/>
          <p:nvPr/>
        </p:nvSpPr>
        <p:spPr>
          <a:xfrm>
            <a:off x="4028395" y="2566208"/>
            <a:ext cx="236700" cy="2364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4" name="Google Shape;544;p36"/>
          <p:cNvCxnSpPr/>
          <p:nvPr/>
        </p:nvCxnSpPr>
        <p:spPr>
          <a:xfrm rot="10800000">
            <a:off x="5170206" y="2366709"/>
            <a:ext cx="9600" cy="5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5" name="Google Shape;545;p36"/>
          <p:cNvCxnSpPr/>
          <p:nvPr/>
        </p:nvCxnSpPr>
        <p:spPr>
          <a:xfrm rot="10800000">
            <a:off x="4145030" y="2704443"/>
            <a:ext cx="0" cy="7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6" name="Google Shape;546;p36"/>
          <p:cNvSpPr txBox="1"/>
          <p:nvPr/>
        </p:nvSpPr>
        <p:spPr>
          <a:xfrm>
            <a:off x="429875" y="633788"/>
            <a:ext cx="2524500" cy="181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drug   genotype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Pink 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Pink 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Pink 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Pink 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White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White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sample7   White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sample8   White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7" name="Google Shape;547;p36"/>
          <p:cNvSpPr/>
          <p:nvPr/>
        </p:nvSpPr>
        <p:spPr>
          <a:xfrm>
            <a:off x="3904490" y="4152850"/>
            <a:ext cx="144000" cy="14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6"/>
          <p:cNvGrpSpPr/>
          <p:nvPr/>
        </p:nvGrpSpPr>
        <p:grpSpPr>
          <a:xfrm>
            <a:off x="4919681" y="4152857"/>
            <a:ext cx="143988" cy="144005"/>
            <a:chOff x="2735900" y="2493575"/>
            <a:chExt cx="609600" cy="725100"/>
          </a:xfrm>
        </p:grpSpPr>
        <p:sp>
          <p:nvSpPr>
            <p:cNvPr id="549" name="Google Shape;549;p36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1" name="Google Shape;551;p36"/>
          <p:cNvCxnSpPr/>
          <p:nvPr/>
        </p:nvCxnSpPr>
        <p:spPr>
          <a:xfrm>
            <a:off x="3322725" y="3836675"/>
            <a:ext cx="209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36"/>
          <p:cNvCxnSpPr/>
          <p:nvPr/>
        </p:nvCxnSpPr>
        <p:spPr>
          <a:xfrm rot="10800000">
            <a:off x="3329629" y="2078193"/>
            <a:ext cx="0" cy="176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36"/>
          <p:cNvCxnSpPr/>
          <p:nvPr/>
        </p:nvCxnSpPr>
        <p:spPr>
          <a:xfrm flipH="1" rot="10800000">
            <a:off x="5166482" y="1907885"/>
            <a:ext cx="3300" cy="44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36"/>
          <p:cNvSpPr txBox="1"/>
          <p:nvPr/>
        </p:nvSpPr>
        <p:spPr>
          <a:xfrm>
            <a:off x="5106235" y="1915031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555" name="Google Shape;555;p36"/>
          <p:cNvSpPr txBox="1"/>
          <p:nvPr/>
        </p:nvSpPr>
        <p:spPr>
          <a:xfrm>
            <a:off x="3151350" y="1198997"/>
            <a:ext cx="56253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Expr = 𝛽</a:t>
            </a:r>
            <a:r>
              <a:rPr baseline="-25000" lang="en-GB"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drug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genotype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MUT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drug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genotype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MUT</a:t>
            </a:r>
            <a:endParaRPr baseline="-250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56" name="Google Shape;556;p36"/>
          <p:cNvSpPr txBox="1"/>
          <p:nvPr/>
        </p:nvSpPr>
        <p:spPr>
          <a:xfrm>
            <a:off x="5995525" y="1707100"/>
            <a:ext cx="2931300" cy="3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Null hypothesis: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bin"/>
                <a:ea typeface="Cabin"/>
                <a:cs typeface="Cabin"/>
                <a:sym typeface="Cabin"/>
              </a:rPr>
              <a:t>Pink vs White (</a:t>
            </a:r>
            <a:r>
              <a:rPr lang="en-GB" sz="1200" u="sng">
                <a:latin typeface="Cabin"/>
                <a:ea typeface="Cabin"/>
                <a:cs typeface="Cabin"/>
                <a:sym typeface="Cabin"/>
              </a:rPr>
              <a:t>WT</a:t>
            </a:r>
            <a:r>
              <a:rPr lang="en-GB" sz="1200">
                <a:latin typeface="Cabin"/>
                <a:ea typeface="Cabin"/>
                <a:cs typeface="Cabin"/>
                <a:sym typeface="Cabin"/>
              </a:rPr>
              <a:t>)</a:t>
            </a:r>
            <a:endParaRPr sz="12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 vs White (</a:t>
            </a:r>
            <a:r>
              <a:rPr lang="en-GB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MUT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baseline="-25000"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WT vs MUT (</a:t>
            </a:r>
            <a:r>
              <a:rPr lang="en-GB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White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WT vs MUT (</a:t>
            </a:r>
            <a:r>
              <a:rPr lang="en-GB" sz="12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)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baseline="-25000"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Interaction (“Difference of differences”):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 </a:t>
            </a:r>
            <a:r>
              <a:rPr lang="en-GB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= 0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57" name="Google Shape;557;p36"/>
          <p:cNvSpPr txBox="1"/>
          <p:nvPr/>
        </p:nvSpPr>
        <p:spPr>
          <a:xfrm>
            <a:off x="520925" y="2943900"/>
            <a:ext cx="192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741B47"/>
                </a:solidFill>
                <a:latin typeface="Cabin"/>
                <a:ea typeface="Cabin"/>
                <a:cs typeface="Cabin"/>
                <a:sym typeface="Cabin"/>
              </a:rPr>
              <a:t>Exercise 4</a:t>
            </a:r>
            <a:endParaRPr b="1" sz="2200">
              <a:solidFill>
                <a:srgbClr val="741B4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7"/>
          <p:cNvSpPr txBox="1"/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Model Designs | </a:t>
            </a:r>
            <a:r>
              <a:rPr lang="en-GB"/>
              <a:t>Two factors - interaction model</a:t>
            </a:r>
            <a:endParaRPr/>
          </a:p>
        </p:txBody>
      </p:sp>
      <p:sp>
        <p:nvSpPr>
          <p:cNvPr id="563" name="Google Shape;563;p37"/>
          <p:cNvSpPr txBox="1"/>
          <p:nvPr/>
        </p:nvSpPr>
        <p:spPr>
          <a:xfrm>
            <a:off x="3151350" y="839900"/>
            <a:ext cx="3317100" cy="35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drug + genotype + drug:genotype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Google Shape;564;p37"/>
          <p:cNvSpPr txBox="1"/>
          <p:nvPr/>
        </p:nvSpPr>
        <p:spPr>
          <a:xfrm>
            <a:off x="3042450" y="535250"/>
            <a:ext cx="8289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Design: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65" name="Google Shape;565;p37"/>
          <p:cNvSpPr txBox="1"/>
          <p:nvPr/>
        </p:nvSpPr>
        <p:spPr>
          <a:xfrm>
            <a:off x="429875" y="633788"/>
            <a:ext cx="2524500" cy="181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drug   genotype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Pink 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Pink 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Pink 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Pink 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White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White   WT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sample7   White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sample8   White   MUT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Google Shape;566;p37"/>
          <p:cNvSpPr txBox="1"/>
          <p:nvPr/>
        </p:nvSpPr>
        <p:spPr>
          <a:xfrm>
            <a:off x="4361250" y="1297100"/>
            <a:ext cx="4718700" cy="152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(Intercept)    drugPink genotypeMUT drugPink:genotypeMUT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      	1     	1      	0                	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    	1     	1      	0                	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       	1     	1      	1                	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       	1     	1      	1                	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       	1     	0      	0                	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       	1     	0      	0                	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       	1     	0      	1                	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       	1     	0      	1                	0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7" name="Google Shape;567;p37"/>
          <p:cNvSpPr txBox="1"/>
          <p:nvPr/>
        </p:nvSpPr>
        <p:spPr>
          <a:xfrm>
            <a:off x="7407725" y="961250"/>
            <a:ext cx="17787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 Matrix: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68" name="Google Shape;568;p37"/>
          <p:cNvSpPr txBox="1"/>
          <p:nvPr/>
        </p:nvSpPr>
        <p:spPr>
          <a:xfrm>
            <a:off x="1626521" y="3715318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569" name="Google Shape;569;p37"/>
          <p:cNvSpPr/>
          <p:nvPr/>
        </p:nvSpPr>
        <p:spPr>
          <a:xfrm>
            <a:off x="1890493" y="3806460"/>
            <a:ext cx="236700" cy="236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7"/>
          <p:cNvSpPr txBox="1"/>
          <p:nvPr/>
        </p:nvSpPr>
        <p:spPr>
          <a:xfrm>
            <a:off x="2301523" y="3336976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571" name="Google Shape;571;p37"/>
          <p:cNvSpPr txBox="1"/>
          <p:nvPr/>
        </p:nvSpPr>
        <p:spPr>
          <a:xfrm>
            <a:off x="2879678" y="3516164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572" name="Google Shape;572;p37"/>
          <p:cNvSpPr txBox="1"/>
          <p:nvPr/>
        </p:nvSpPr>
        <p:spPr>
          <a:xfrm>
            <a:off x="1828730" y="4386085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WT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73" name="Google Shape;573;p37"/>
          <p:cNvSpPr txBox="1"/>
          <p:nvPr/>
        </p:nvSpPr>
        <p:spPr>
          <a:xfrm>
            <a:off x="2829998" y="4386085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MUT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574" name="Google Shape;574;p37"/>
          <p:cNvCxnSpPr/>
          <p:nvPr/>
        </p:nvCxnSpPr>
        <p:spPr>
          <a:xfrm>
            <a:off x="2082557" y="3935296"/>
            <a:ext cx="13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75" name="Google Shape;575;p37"/>
          <p:cNvSpPr txBox="1"/>
          <p:nvPr/>
        </p:nvSpPr>
        <p:spPr>
          <a:xfrm>
            <a:off x="3338360" y="3507831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576" name="Google Shape;576;p37"/>
          <p:cNvSpPr txBox="1"/>
          <p:nvPr/>
        </p:nvSpPr>
        <p:spPr>
          <a:xfrm>
            <a:off x="3336759" y="2952690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grpSp>
        <p:nvGrpSpPr>
          <p:cNvPr id="577" name="Google Shape;577;p37"/>
          <p:cNvGrpSpPr/>
          <p:nvPr/>
        </p:nvGrpSpPr>
        <p:grpSpPr>
          <a:xfrm>
            <a:off x="2819815" y="3361029"/>
            <a:ext cx="262189" cy="262269"/>
            <a:chOff x="2735900" y="2493575"/>
            <a:chExt cx="609600" cy="725100"/>
          </a:xfrm>
        </p:grpSpPr>
        <p:sp>
          <p:nvSpPr>
            <p:cNvPr id="578" name="Google Shape;578;p37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CCCCCC"/>
            </a:solidFill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7"/>
          <p:cNvGrpSpPr/>
          <p:nvPr/>
        </p:nvGrpSpPr>
        <p:grpSpPr>
          <a:xfrm>
            <a:off x="3267912" y="2314184"/>
            <a:ext cx="262189" cy="262269"/>
            <a:chOff x="2735900" y="2493575"/>
            <a:chExt cx="609600" cy="725100"/>
          </a:xfrm>
        </p:grpSpPr>
        <p:sp>
          <p:nvSpPr>
            <p:cNvPr id="581" name="Google Shape;581;p37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37"/>
          <p:cNvCxnSpPr/>
          <p:nvPr/>
        </p:nvCxnSpPr>
        <p:spPr>
          <a:xfrm flipH="1" rot="10800000">
            <a:off x="2950243" y="3500685"/>
            <a:ext cx="3300" cy="44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4" name="Google Shape;584;p37"/>
          <p:cNvCxnSpPr/>
          <p:nvPr/>
        </p:nvCxnSpPr>
        <p:spPr>
          <a:xfrm flipH="1" rot="10800000">
            <a:off x="3412777" y="3500685"/>
            <a:ext cx="3300" cy="44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5" name="Google Shape;585;p37"/>
          <p:cNvSpPr/>
          <p:nvPr/>
        </p:nvSpPr>
        <p:spPr>
          <a:xfrm>
            <a:off x="2260520" y="3092208"/>
            <a:ext cx="236700" cy="236400"/>
          </a:xfrm>
          <a:prstGeom prst="ellipse">
            <a:avLst/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6" name="Google Shape;586;p37"/>
          <p:cNvCxnSpPr/>
          <p:nvPr/>
        </p:nvCxnSpPr>
        <p:spPr>
          <a:xfrm rot="10800000">
            <a:off x="3402331" y="2892709"/>
            <a:ext cx="9600" cy="5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37"/>
          <p:cNvCxnSpPr/>
          <p:nvPr/>
        </p:nvCxnSpPr>
        <p:spPr>
          <a:xfrm rot="10800000">
            <a:off x="2377155" y="3230443"/>
            <a:ext cx="0" cy="7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8" name="Google Shape;588;p37"/>
          <p:cNvSpPr/>
          <p:nvPr/>
        </p:nvSpPr>
        <p:spPr>
          <a:xfrm>
            <a:off x="2136615" y="4678850"/>
            <a:ext cx="144000" cy="1440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9" name="Google Shape;589;p37"/>
          <p:cNvGrpSpPr/>
          <p:nvPr/>
        </p:nvGrpSpPr>
        <p:grpSpPr>
          <a:xfrm>
            <a:off x="3151806" y="4678857"/>
            <a:ext cx="143988" cy="144005"/>
            <a:chOff x="2735900" y="2493575"/>
            <a:chExt cx="609600" cy="725100"/>
          </a:xfrm>
        </p:grpSpPr>
        <p:sp>
          <p:nvSpPr>
            <p:cNvPr id="590" name="Google Shape;590;p37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92" name="Google Shape;592;p37"/>
          <p:cNvCxnSpPr/>
          <p:nvPr/>
        </p:nvCxnSpPr>
        <p:spPr>
          <a:xfrm>
            <a:off x="1554850" y="4362675"/>
            <a:ext cx="209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37"/>
          <p:cNvCxnSpPr/>
          <p:nvPr/>
        </p:nvCxnSpPr>
        <p:spPr>
          <a:xfrm rot="10800000">
            <a:off x="1561754" y="2604193"/>
            <a:ext cx="0" cy="176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37"/>
          <p:cNvCxnSpPr/>
          <p:nvPr/>
        </p:nvCxnSpPr>
        <p:spPr>
          <a:xfrm flipH="1" rot="10800000">
            <a:off x="3398607" y="2433885"/>
            <a:ext cx="3300" cy="44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5" name="Google Shape;595;p37"/>
          <p:cNvSpPr txBox="1"/>
          <p:nvPr/>
        </p:nvSpPr>
        <p:spPr>
          <a:xfrm>
            <a:off x="3338360" y="2441031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596" name="Google Shape;596;p37"/>
          <p:cNvSpPr txBox="1"/>
          <p:nvPr/>
        </p:nvSpPr>
        <p:spPr>
          <a:xfrm>
            <a:off x="4100700" y="3414797"/>
            <a:ext cx="5625300" cy="5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Cabin"/>
                <a:ea typeface="Cabin"/>
                <a:cs typeface="Cabin"/>
                <a:sym typeface="Cabin"/>
              </a:rPr>
              <a:t>Expr = 𝛽</a:t>
            </a:r>
            <a:r>
              <a:rPr baseline="-25000" lang="en-GB" sz="1300"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 sz="1300"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  </a:t>
            </a:r>
            <a:r>
              <a:rPr lang="en-GB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drug</a:t>
            </a:r>
            <a:r>
              <a:rPr baseline="-25000" lang="en-GB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baseline="-25000" lang="en-GB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  </a:t>
            </a:r>
            <a:r>
              <a:rPr lang="en-GB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genotype</a:t>
            </a:r>
            <a:r>
              <a:rPr baseline="-25000" lang="en-GB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MUT</a:t>
            </a:r>
            <a:r>
              <a:rPr lang="en-GB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</a:t>
            </a:r>
            <a:r>
              <a:rPr lang="en-GB" sz="1300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 sz="1300">
                <a:solidFill>
                  <a:srgbClr val="CC0000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r>
              <a:rPr baseline="-25000" lang="en-GB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-GB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drug</a:t>
            </a:r>
            <a:r>
              <a:rPr baseline="-25000" lang="en-GB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Pink</a:t>
            </a:r>
            <a:r>
              <a:rPr lang="en-GB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genotype</a:t>
            </a:r>
            <a:r>
              <a:rPr baseline="-25000" lang="en-GB"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MUT</a:t>
            </a:r>
            <a:endParaRPr baseline="-25000" sz="13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8"/>
          <p:cNvSpPr txBox="1"/>
          <p:nvPr/>
        </p:nvSpPr>
        <p:spPr>
          <a:xfrm>
            <a:off x="187600" y="582375"/>
            <a:ext cx="5534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Create DESeqDataSet object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Add model design: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design(dds) ← ~ treatment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Fit the statistical model</a:t>
            </a:r>
            <a:br>
              <a:rPr lang="en-GB">
                <a:latin typeface="Cabin"/>
                <a:ea typeface="Cabin"/>
                <a:cs typeface="Cabin"/>
                <a:sym typeface="Cabin"/>
              </a:rPr>
            </a:b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dds ← DESeq(dds)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Check coefficients for hypothesis testing</a:t>
            </a:r>
            <a:br>
              <a:rPr lang="en-GB">
                <a:latin typeface="Cabin"/>
                <a:ea typeface="Cabin"/>
                <a:cs typeface="Cabin"/>
                <a:sym typeface="Cabin"/>
              </a:rPr>
            </a:b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resultsNames(dds)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Google Shape;602;p38"/>
          <p:cNvSpPr txBox="1"/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Specification in </a:t>
            </a:r>
            <a:r>
              <a:rPr i="1" lang="en-GB"/>
              <a:t>DESeq2</a:t>
            </a:r>
            <a:endParaRPr i="1"/>
          </a:p>
        </p:txBody>
      </p:sp>
      <p:cxnSp>
        <p:nvCxnSpPr>
          <p:cNvPr id="603" name="Google Shape;603;p38"/>
          <p:cNvCxnSpPr/>
          <p:nvPr/>
        </p:nvCxnSpPr>
        <p:spPr>
          <a:xfrm>
            <a:off x="4279925" y="2069875"/>
            <a:ext cx="2232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38"/>
          <p:cNvCxnSpPr/>
          <p:nvPr/>
        </p:nvCxnSpPr>
        <p:spPr>
          <a:xfrm rot="10800000">
            <a:off x="4279925" y="621425"/>
            <a:ext cx="0" cy="145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5" name="Google Shape;605;p38"/>
          <p:cNvSpPr/>
          <p:nvPr/>
        </p:nvSpPr>
        <p:spPr>
          <a:xfrm>
            <a:off x="4752450" y="1713550"/>
            <a:ext cx="930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5273125" y="1060550"/>
            <a:ext cx="930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8"/>
          <p:cNvSpPr txBox="1"/>
          <p:nvPr/>
        </p:nvSpPr>
        <p:spPr>
          <a:xfrm>
            <a:off x="4501968" y="1547994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608" name="Google Shape;608;p38"/>
          <p:cNvSpPr txBox="1"/>
          <p:nvPr/>
        </p:nvSpPr>
        <p:spPr>
          <a:xfrm>
            <a:off x="5319625" y="1224975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cxnSp>
        <p:nvCxnSpPr>
          <p:cNvPr id="609" name="Google Shape;609;p38"/>
          <p:cNvCxnSpPr/>
          <p:nvPr/>
        </p:nvCxnSpPr>
        <p:spPr>
          <a:xfrm rot="10800000">
            <a:off x="5319625" y="1153740"/>
            <a:ext cx="0" cy="6297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p38"/>
          <p:cNvSpPr/>
          <p:nvPr/>
        </p:nvSpPr>
        <p:spPr>
          <a:xfrm>
            <a:off x="5837510" y="1289150"/>
            <a:ext cx="930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8"/>
          <p:cNvSpPr txBox="1"/>
          <p:nvPr/>
        </p:nvSpPr>
        <p:spPr>
          <a:xfrm>
            <a:off x="5884250" y="1408000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cxnSp>
        <p:nvCxnSpPr>
          <p:cNvPr id="612" name="Google Shape;612;p38"/>
          <p:cNvCxnSpPr/>
          <p:nvPr/>
        </p:nvCxnSpPr>
        <p:spPr>
          <a:xfrm rot="10800000">
            <a:off x="5890800" y="1382100"/>
            <a:ext cx="0" cy="4011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3" name="Google Shape;613;p38"/>
          <p:cNvCxnSpPr/>
          <p:nvPr/>
        </p:nvCxnSpPr>
        <p:spPr>
          <a:xfrm>
            <a:off x="4845458" y="1770177"/>
            <a:ext cx="103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14" name="Google Shape;614;p38"/>
          <p:cNvSpPr txBox="1"/>
          <p:nvPr/>
        </p:nvSpPr>
        <p:spPr>
          <a:xfrm>
            <a:off x="4651525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15" name="Google Shape;615;p38"/>
          <p:cNvSpPr txBox="1"/>
          <p:nvPr/>
        </p:nvSpPr>
        <p:spPr>
          <a:xfrm>
            <a:off x="5184925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16" name="Google Shape;616;p38"/>
          <p:cNvSpPr txBox="1"/>
          <p:nvPr/>
        </p:nvSpPr>
        <p:spPr>
          <a:xfrm>
            <a:off x="5740688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9"/>
          <p:cNvSpPr txBox="1"/>
          <p:nvPr/>
        </p:nvSpPr>
        <p:spPr>
          <a:xfrm>
            <a:off x="187600" y="582375"/>
            <a:ext cx="5534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Create DESeqDataSet object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Add model design: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design(dds) ← ~ treatment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Fit the statistical model</a:t>
            </a:r>
            <a:br>
              <a:rPr lang="en-GB">
                <a:latin typeface="Cabin"/>
                <a:ea typeface="Cabin"/>
                <a:cs typeface="Cabin"/>
                <a:sym typeface="Cabin"/>
              </a:rPr>
            </a:b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dds ← DESeq(dds)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Check coefficients for hypothesis testing</a:t>
            </a:r>
            <a:br>
              <a:rPr lang="en-GB">
                <a:latin typeface="Cabin"/>
                <a:ea typeface="Cabin"/>
                <a:cs typeface="Cabin"/>
                <a:sym typeface="Cabin"/>
              </a:rPr>
            </a:b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resultsNames(dds)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2" name="Google Shape;622;p39"/>
          <p:cNvSpPr txBox="1"/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Specification in </a:t>
            </a:r>
            <a:r>
              <a:rPr i="1" lang="en-GB"/>
              <a:t>DESeq2</a:t>
            </a:r>
            <a:endParaRPr i="1"/>
          </a:p>
        </p:txBody>
      </p:sp>
      <p:cxnSp>
        <p:nvCxnSpPr>
          <p:cNvPr id="623" name="Google Shape;623;p39"/>
          <p:cNvCxnSpPr/>
          <p:nvPr/>
        </p:nvCxnSpPr>
        <p:spPr>
          <a:xfrm>
            <a:off x="4279925" y="2069875"/>
            <a:ext cx="2232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39"/>
          <p:cNvCxnSpPr/>
          <p:nvPr/>
        </p:nvCxnSpPr>
        <p:spPr>
          <a:xfrm rot="10800000">
            <a:off x="4279925" y="621425"/>
            <a:ext cx="0" cy="145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39"/>
          <p:cNvSpPr/>
          <p:nvPr/>
        </p:nvSpPr>
        <p:spPr>
          <a:xfrm>
            <a:off x="4752450" y="1713550"/>
            <a:ext cx="930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9"/>
          <p:cNvSpPr/>
          <p:nvPr/>
        </p:nvSpPr>
        <p:spPr>
          <a:xfrm>
            <a:off x="5273125" y="1060550"/>
            <a:ext cx="930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9"/>
          <p:cNvSpPr txBox="1"/>
          <p:nvPr/>
        </p:nvSpPr>
        <p:spPr>
          <a:xfrm>
            <a:off x="4501968" y="1547994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628" name="Google Shape;628;p39"/>
          <p:cNvSpPr txBox="1"/>
          <p:nvPr/>
        </p:nvSpPr>
        <p:spPr>
          <a:xfrm>
            <a:off x="5319625" y="1224975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cxnSp>
        <p:nvCxnSpPr>
          <p:cNvPr id="629" name="Google Shape;629;p39"/>
          <p:cNvCxnSpPr/>
          <p:nvPr/>
        </p:nvCxnSpPr>
        <p:spPr>
          <a:xfrm rot="10800000">
            <a:off x="5319625" y="1153740"/>
            <a:ext cx="0" cy="6297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0" name="Google Shape;630;p39"/>
          <p:cNvSpPr/>
          <p:nvPr/>
        </p:nvSpPr>
        <p:spPr>
          <a:xfrm>
            <a:off x="5837510" y="1289150"/>
            <a:ext cx="930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9"/>
          <p:cNvSpPr txBox="1"/>
          <p:nvPr/>
        </p:nvSpPr>
        <p:spPr>
          <a:xfrm>
            <a:off x="5884250" y="1408000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cxnSp>
        <p:nvCxnSpPr>
          <p:cNvPr id="632" name="Google Shape;632;p39"/>
          <p:cNvCxnSpPr/>
          <p:nvPr/>
        </p:nvCxnSpPr>
        <p:spPr>
          <a:xfrm rot="10800000">
            <a:off x="5890800" y="1382100"/>
            <a:ext cx="0" cy="4011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39"/>
          <p:cNvCxnSpPr/>
          <p:nvPr/>
        </p:nvCxnSpPr>
        <p:spPr>
          <a:xfrm>
            <a:off x="4845458" y="1770177"/>
            <a:ext cx="103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graphicFrame>
        <p:nvGraphicFramePr>
          <p:cNvPr id="634" name="Google Shape;634;p39"/>
          <p:cNvGraphicFramePr/>
          <p:nvPr/>
        </p:nvGraphicFramePr>
        <p:xfrm>
          <a:off x="770775" y="344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{9C895900-14CC-4243-8230-97016A6E15D6}</a:tableStyleId>
              </a:tblPr>
              <a:tblGrid>
                <a:gridCol w="703425"/>
                <a:gridCol w="1519325"/>
              </a:tblGrid>
              <a:tr h="40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Null Hypothesis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B vs A</a:t>
                      </a:r>
                      <a:endParaRPr sz="13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𝛽</a:t>
                      </a:r>
                      <a:r>
                        <a:rPr baseline="-25000"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 0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 vs A</a:t>
                      </a:r>
                      <a:endParaRPr sz="13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𝛽</a:t>
                      </a:r>
                      <a:r>
                        <a:rPr baseline="-25000"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 0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0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 vs B</a:t>
                      </a:r>
                      <a:endParaRPr sz="13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𝛽</a:t>
                      </a:r>
                      <a:r>
                        <a:rPr baseline="-25000"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- 𝛽</a:t>
                      </a:r>
                      <a:r>
                        <a:rPr baseline="-25000"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 0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5" name="Google Shape;635;p39"/>
          <p:cNvSpPr txBox="1"/>
          <p:nvPr/>
        </p:nvSpPr>
        <p:spPr>
          <a:xfrm>
            <a:off x="4651525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36" name="Google Shape;636;p39"/>
          <p:cNvSpPr txBox="1"/>
          <p:nvPr/>
        </p:nvSpPr>
        <p:spPr>
          <a:xfrm>
            <a:off x="5184925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37" name="Google Shape;637;p39"/>
          <p:cNvSpPr txBox="1"/>
          <p:nvPr/>
        </p:nvSpPr>
        <p:spPr>
          <a:xfrm>
            <a:off x="5740688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0"/>
          <p:cNvSpPr txBox="1"/>
          <p:nvPr/>
        </p:nvSpPr>
        <p:spPr>
          <a:xfrm>
            <a:off x="187600" y="582375"/>
            <a:ext cx="5534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Create DESeqDataSet object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Add model design: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design(dds) ← ~ treatment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Fit the statistical model</a:t>
            </a:r>
            <a:br>
              <a:rPr lang="en-GB">
                <a:latin typeface="Cabin"/>
                <a:ea typeface="Cabin"/>
                <a:cs typeface="Cabin"/>
                <a:sym typeface="Cabin"/>
              </a:rPr>
            </a:b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dds ← DESeq(dds)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Check coefficients for hypothesis testing</a:t>
            </a:r>
            <a:br>
              <a:rPr lang="en-GB">
                <a:latin typeface="Cabin"/>
                <a:ea typeface="Cabin"/>
                <a:cs typeface="Cabin"/>
                <a:sym typeface="Cabin"/>
              </a:rPr>
            </a:b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resultsNames(dds)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3" name="Google Shape;643;p40"/>
          <p:cNvSpPr txBox="1"/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Specification in </a:t>
            </a:r>
            <a:r>
              <a:rPr i="1" lang="en-GB"/>
              <a:t>DESeq2</a:t>
            </a:r>
            <a:endParaRPr i="1"/>
          </a:p>
        </p:txBody>
      </p:sp>
      <p:cxnSp>
        <p:nvCxnSpPr>
          <p:cNvPr id="644" name="Google Shape;644;p40"/>
          <p:cNvCxnSpPr/>
          <p:nvPr/>
        </p:nvCxnSpPr>
        <p:spPr>
          <a:xfrm>
            <a:off x="4279925" y="2069875"/>
            <a:ext cx="2232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40"/>
          <p:cNvCxnSpPr/>
          <p:nvPr/>
        </p:nvCxnSpPr>
        <p:spPr>
          <a:xfrm rot="10800000">
            <a:off x="4279925" y="621425"/>
            <a:ext cx="0" cy="145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40"/>
          <p:cNvSpPr/>
          <p:nvPr/>
        </p:nvSpPr>
        <p:spPr>
          <a:xfrm>
            <a:off x="4752450" y="1713550"/>
            <a:ext cx="930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0"/>
          <p:cNvSpPr/>
          <p:nvPr/>
        </p:nvSpPr>
        <p:spPr>
          <a:xfrm>
            <a:off x="5273125" y="1060550"/>
            <a:ext cx="930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0"/>
          <p:cNvSpPr txBox="1"/>
          <p:nvPr/>
        </p:nvSpPr>
        <p:spPr>
          <a:xfrm>
            <a:off x="4501968" y="1547994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649" name="Google Shape;649;p40"/>
          <p:cNvSpPr txBox="1"/>
          <p:nvPr/>
        </p:nvSpPr>
        <p:spPr>
          <a:xfrm>
            <a:off x="5319625" y="1224975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cxnSp>
        <p:nvCxnSpPr>
          <p:cNvPr id="650" name="Google Shape;650;p40"/>
          <p:cNvCxnSpPr/>
          <p:nvPr/>
        </p:nvCxnSpPr>
        <p:spPr>
          <a:xfrm rot="10800000">
            <a:off x="5319625" y="1153740"/>
            <a:ext cx="0" cy="6297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1" name="Google Shape;651;p40"/>
          <p:cNvSpPr/>
          <p:nvPr/>
        </p:nvSpPr>
        <p:spPr>
          <a:xfrm>
            <a:off x="5837510" y="1289150"/>
            <a:ext cx="930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0"/>
          <p:cNvSpPr txBox="1"/>
          <p:nvPr/>
        </p:nvSpPr>
        <p:spPr>
          <a:xfrm>
            <a:off x="5884250" y="1408000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cxnSp>
        <p:nvCxnSpPr>
          <p:cNvPr id="653" name="Google Shape;653;p40"/>
          <p:cNvCxnSpPr/>
          <p:nvPr/>
        </p:nvCxnSpPr>
        <p:spPr>
          <a:xfrm rot="10800000">
            <a:off x="5890800" y="1382100"/>
            <a:ext cx="0" cy="4011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40"/>
          <p:cNvCxnSpPr/>
          <p:nvPr/>
        </p:nvCxnSpPr>
        <p:spPr>
          <a:xfrm>
            <a:off x="4845458" y="1770177"/>
            <a:ext cx="103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55" name="Google Shape;655;p40"/>
          <p:cNvSpPr txBox="1"/>
          <p:nvPr/>
        </p:nvSpPr>
        <p:spPr>
          <a:xfrm>
            <a:off x="6422950" y="618375"/>
            <a:ext cx="27537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DESeq coefficient names: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→ Intercept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→ treatment_B_vs_A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→ treatment_C_vs_A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656" name="Google Shape;656;p40"/>
          <p:cNvGraphicFramePr/>
          <p:nvPr/>
        </p:nvGraphicFramePr>
        <p:xfrm>
          <a:off x="770775" y="344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{9C895900-14CC-4243-8230-97016A6E15D6}</a:tableStyleId>
              </a:tblPr>
              <a:tblGrid>
                <a:gridCol w="703425"/>
                <a:gridCol w="1519325"/>
              </a:tblGrid>
              <a:tr h="40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Null Hypothesis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B vs A</a:t>
                      </a:r>
                      <a:endParaRPr sz="13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𝛽</a:t>
                      </a:r>
                      <a:r>
                        <a:rPr baseline="-25000"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 0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 vs A</a:t>
                      </a:r>
                      <a:endParaRPr sz="13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𝛽</a:t>
                      </a:r>
                      <a:r>
                        <a:rPr baseline="-25000"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 0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40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 vs B</a:t>
                      </a:r>
                      <a:endParaRPr sz="13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𝛽</a:t>
                      </a:r>
                      <a:r>
                        <a:rPr baseline="-25000"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- 𝛽</a:t>
                      </a:r>
                      <a:r>
                        <a:rPr baseline="-25000"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 0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7" name="Google Shape;657;p40"/>
          <p:cNvSpPr txBox="1"/>
          <p:nvPr/>
        </p:nvSpPr>
        <p:spPr>
          <a:xfrm>
            <a:off x="4651525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58" name="Google Shape;658;p40"/>
          <p:cNvSpPr txBox="1"/>
          <p:nvPr/>
        </p:nvSpPr>
        <p:spPr>
          <a:xfrm>
            <a:off x="5184925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59" name="Google Shape;659;p40"/>
          <p:cNvSpPr txBox="1"/>
          <p:nvPr/>
        </p:nvSpPr>
        <p:spPr>
          <a:xfrm>
            <a:off x="5740688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1"/>
          <p:cNvSpPr txBox="1"/>
          <p:nvPr/>
        </p:nvSpPr>
        <p:spPr>
          <a:xfrm>
            <a:off x="187600" y="582375"/>
            <a:ext cx="55344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Create DESeqDataSet object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Add model design: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design(dds) ← ~ treatment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Fit the statistical model</a:t>
            </a:r>
            <a:br>
              <a:rPr lang="en-GB">
                <a:latin typeface="Cabin"/>
                <a:ea typeface="Cabin"/>
                <a:cs typeface="Cabin"/>
                <a:sym typeface="Cabin"/>
              </a:rPr>
            </a:b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dds ← DESeq(dds)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Check coefficients for hypothesis testing</a:t>
            </a:r>
            <a:br>
              <a:rPr lang="en-GB">
                <a:latin typeface="Cabin"/>
                <a:ea typeface="Cabin"/>
                <a:cs typeface="Cabin"/>
                <a:sym typeface="Cabin"/>
              </a:rPr>
            </a:b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resultsNames(dds)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Extract test results for the null hypothesis</a:t>
            </a:r>
            <a:br>
              <a:rPr lang="en-GB">
                <a:latin typeface="Cabin"/>
                <a:ea typeface="Cabin"/>
                <a:cs typeface="Cabin"/>
                <a:sym typeface="Cabin"/>
              </a:rPr>
            </a:b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results(dds, contrast = list(“name_of_coefficient”))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5" name="Google Shape;665;p41"/>
          <p:cNvSpPr txBox="1"/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Specification in </a:t>
            </a:r>
            <a:r>
              <a:rPr i="1" lang="en-GB"/>
              <a:t>DESeq2</a:t>
            </a:r>
            <a:endParaRPr i="1"/>
          </a:p>
        </p:txBody>
      </p:sp>
      <p:cxnSp>
        <p:nvCxnSpPr>
          <p:cNvPr id="666" name="Google Shape;666;p41"/>
          <p:cNvCxnSpPr/>
          <p:nvPr/>
        </p:nvCxnSpPr>
        <p:spPr>
          <a:xfrm>
            <a:off x="4279925" y="2069875"/>
            <a:ext cx="2232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7" name="Google Shape;667;p41"/>
          <p:cNvCxnSpPr/>
          <p:nvPr/>
        </p:nvCxnSpPr>
        <p:spPr>
          <a:xfrm rot="10800000">
            <a:off x="4279925" y="621425"/>
            <a:ext cx="0" cy="145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41"/>
          <p:cNvSpPr/>
          <p:nvPr/>
        </p:nvSpPr>
        <p:spPr>
          <a:xfrm>
            <a:off x="4752450" y="1713550"/>
            <a:ext cx="930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1"/>
          <p:cNvSpPr/>
          <p:nvPr/>
        </p:nvSpPr>
        <p:spPr>
          <a:xfrm>
            <a:off x="5273125" y="1060550"/>
            <a:ext cx="930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1"/>
          <p:cNvSpPr txBox="1"/>
          <p:nvPr/>
        </p:nvSpPr>
        <p:spPr>
          <a:xfrm>
            <a:off x="4501968" y="1547994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671" name="Google Shape;671;p41"/>
          <p:cNvSpPr txBox="1"/>
          <p:nvPr/>
        </p:nvSpPr>
        <p:spPr>
          <a:xfrm>
            <a:off x="5319625" y="1224975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cxnSp>
        <p:nvCxnSpPr>
          <p:cNvPr id="672" name="Google Shape;672;p41"/>
          <p:cNvCxnSpPr/>
          <p:nvPr/>
        </p:nvCxnSpPr>
        <p:spPr>
          <a:xfrm rot="10800000">
            <a:off x="5319625" y="1153740"/>
            <a:ext cx="0" cy="6297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3" name="Google Shape;673;p41"/>
          <p:cNvSpPr/>
          <p:nvPr/>
        </p:nvSpPr>
        <p:spPr>
          <a:xfrm>
            <a:off x="5837510" y="1289150"/>
            <a:ext cx="930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1"/>
          <p:cNvSpPr txBox="1"/>
          <p:nvPr/>
        </p:nvSpPr>
        <p:spPr>
          <a:xfrm>
            <a:off x="5884250" y="1408000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cxnSp>
        <p:nvCxnSpPr>
          <p:cNvPr id="675" name="Google Shape;675;p41"/>
          <p:cNvCxnSpPr/>
          <p:nvPr/>
        </p:nvCxnSpPr>
        <p:spPr>
          <a:xfrm rot="10800000">
            <a:off x="5890800" y="1382100"/>
            <a:ext cx="0" cy="4011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6" name="Google Shape;676;p41"/>
          <p:cNvCxnSpPr/>
          <p:nvPr/>
        </p:nvCxnSpPr>
        <p:spPr>
          <a:xfrm>
            <a:off x="4845458" y="1770177"/>
            <a:ext cx="103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77" name="Google Shape;677;p41"/>
          <p:cNvSpPr txBox="1"/>
          <p:nvPr/>
        </p:nvSpPr>
        <p:spPr>
          <a:xfrm>
            <a:off x="6422950" y="618375"/>
            <a:ext cx="27537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DESeq coefficient names: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→ Intercept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→ treatment_B_vs_A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→ treatment_C_vs_A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graphicFrame>
        <p:nvGraphicFramePr>
          <p:cNvPr id="678" name="Google Shape;678;p41"/>
          <p:cNvGraphicFramePr/>
          <p:nvPr/>
        </p:nvGraphicFramePr>
        <p:xfrm>
          <a:off x="770775" y="344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{9C895900-14CC-4243-8230-97016A6E15D6}</a:tableStyleId>
              </a:tblPr>
              <a:tblGrid>
                <a:gridCol w="703425"/>
                <a:gridCol w="1519325"/>
                <a:gridCol w="5391475"/>
              </a:tblGrid>
              <a:tr h="40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Null Hypothesis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DESeq contrast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B vs A</a:t>
                      </a:r>
                      <a:endParaRPr sz="13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𝛽</a:t>
                      </a:r>
                      <a:r>
                        <a:rPr baseline="-25000"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 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list(“treatment_B_vs_A”)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 vs A</a:t>
                      </a:r>
                      <a:endParaRPr sz="13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𝛽</a:t>
                      </a:r>
                      <a:r>
                        <a:rPr baseline="-25000"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 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list(“treatment_C_vs_A”)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40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C vs B</a:t>
                      </a:r>
                      <a:endParaRPr sz="130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𝛽</a:t>
                      </a:r>
                      <a:r>
                        <a:rPr baseline="-25000"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2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- 𝛽</a:t>
                      </a:r>
                      <a:r>
                        <a:rPr baseline="-25000"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1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= 0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list(“treatment_C_vs_A”, “treatment_B_vs_A”)</a:t>
                      </a:r>
                      <a:endParaRPr sz="13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679" name="Google Shape;679;p41"/>
          <p:cNvSpPr txBox="1"/>
          <p:nvPr/>
        </p:nvSpPr>
        <p:spPr>
          <a:xfrm>
            <a:off x="4651525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80" name="Google Shape;680;p41"/>
          <p:cNvSpPr txBox="1"/>
          <p:nvPr/>
        </p:nvSpPr>
        <p:spPr>
          <a:xfrm>
            <a:off x="5184925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81" name="Google Shape;681;p41"/>
          <p:cNvSpPr txBox="1"/>
          <p:nvPr/>
        </p:nvSpPr>
        <p:spPr>
          <a:xfrm>
            <a:off x="5740688" y="20540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2"/>
          <p:cNvSpPr txBox="1"/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Model Specification in </a:t>
            </a:r>
            <a:r>
              <a:rPr i="1" lang="en-GB">
                <a:solidFill>
                  <a:schemeClr val="dk2"/>
                </a:solidFill>
              </a:rPr>
              <a:t>DESeq2</a:t>
            </a:r>
            <a:r>
              <a:rPr lang="en-GB">
                <a:solidFill>
                  <a:schemeClr val="dk2"/>
                </a:solidFill>
              </a:rPr>
              <a:t> | </a:t>
            </a:r>
            <a:r>
              <a:rPr lang="en-GB"/>
              <a:t>Interpreting the Results</a:t>
            </a:r>
            <a:endParaRPr/>
          </a:p>
        </p:txBody>
      </p:sp>
      <p:sp>
        <p:nvSpPr>
          <p:cNvPr id="687" name="Google Shape;687;p42"/>
          <p:cNvSpPr txBox="1"/>
          <p:nvPr/>
        </p:nvSpPr>
        <p:spPr>
          <a:xfrm>
            <a:off x="195075" y="516925"/>
            <a:ext cx="55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results(dds, contrast = list(“treatment_B_vs_A”))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88" name="Google Shape;68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100" y="956825"/>
            <a:ext cx="4815501" cy="207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42"/>
          <p:cNvSpPr txBox="1"/>
          <p:nvPr/>
        </p:nvSpPr>
        <p:spPr>
          <a:xfrm>
            <a:off x="1281325" y="3127200"/>
            <a:ext cx="5419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baseMean → Mean across </a:t>
            </a:r>
            <a:r>
              <a:rPr i="1" lang="en-GB">
                <a:latin typeface="Cabin"/>
                <a:ea typeface="Cabin"/>
                <a:cs typeface="Cabin"/>
                <a:sym typeface="Cabin"/>
              </a:rPr>
              <a:t>all 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samples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log2FoldChange → log</a:t>
            </a:r>
            <a:r>
              <a:rPr baseline="-25000" lang="en-GB"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(B/A) i.e. the difference between treatments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lfcSE → the standard error of the log2FoldChange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stat → the test statistic = log2FoldChange/lfcSE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pvalue → the p-value of the Wald test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padj → the p-value adjusted for multiple testing (false discovery rate)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3"/>
          <p:cNvSpPr txBox="1"/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Model Specification in </a:t>
            </a:r>
            <a:r>
              <a:rPr i="1" lang="en-GB">
                <a:solidFill>
                  <a:schemeClr val="dk2"/>
                </a:solidFill>
              </a:rPr>
              <a:t>DESeq2</a:t>
            </a:r>
            <a:r>
              <a:rPr lang="en-GB">
                <a:solidFill>
                  <a:schemeClr val="dk2"/>
                </a:solidFill>
              </a:rPr>
              <a:t> | </a:t>
            </a:r>
            <a:r>
              <a:rPr lang="en-GB"/>
              <a:t>Interpreting the Results</a:t>
            </a:r>
            <a:endParaRPr/>
          </a:p>
        </p:txBody>
      </p:sp>
      <p:sp>
        <p:nvSpPr>
          <p:cNvPr id="695" name="Google Shape;695;p43"/>
          <p:cNvSpPr txBox="1"/>
          <p:nvPr/>
        </p:nvSpPr>
        <p:spPr>
          <a:xfrm>
            <a:off x="195075" y="516925"/>
            <a:ext cx="55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results(dds, contrast = list(“treatment_B_vs_A”))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96" name="Google Shape;6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100" y="956825"/>
            <a:ext cx="4815501" cy="207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43"/>
          <p:cNvSpPr txBox="1"/>
          <p:nvPr/>
        </p:nvSpPr>
        <p:spPr>
          <a:xfrm>
            <a:off x="1281325" y="3127200"/>
            <a:ext cx="5419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baseMean → Mean across </a:t>
            </a:r>
            <a:r>
              <a:rPr i="1" lang="en-GB">
                <a:latin typeface="Cabin"/>
                <a:ea typeface="Cabin"/>
                <a:cs typeface="Cabin"/>
                <a:sym typeface="Cabin"/>
              </a:rPr>
              <a:t>all 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samples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log2FoldChange → log</a:t>
            </a:r>
            <a:r>
              <a:rPr baseline="-25000" lang="en-GB"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(B/A) i.e. the difference between treatments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lfcSE → the standard error of the log2FoldChange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stat → the test statistic = log2FoldChange/lfcSE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pvalue → the p-value of the Wald test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padj → the p-value adjusted for multiple testing (false discovery rate)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98" name="Google Shape;698;p43"/>
          <p:cNvSpPr txBox="1"/>
          <p:nvPr/>
        </p:nvSpPr>
        <p:spPr>
          <a:xfrm>
            <a:off x="6582200" y="3458825"/>
            <a:ext cx="24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← Our </a:t>
            </a:r>
            <a:r>
              <a:rPr b="1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!!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99" name="Google Shape;699;p43"/>
          <p:cNvSpPr/>
          <p:nvPr/>
        </p:nvSpPr>
        <p:spPr>
          <a:xfrm>
            <a:off x="1289600" y="3503550"/>
            <a:ext cx="5337300" cy="327900"/>
          </a:xfrm>
          <a:prstGeom prst="rect">
            <a:avLst/>
          </a:prstGeom>
          <a:noFill/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0" name="Google Shape;700;p43"/>
          <p:cNvCxnSpPr/>
          <p:nvPr/>
        </p:nvCxnSpPr>
        <p:spPr>
          <a:xfrm>
            <a:off x="6642125" y="2679475"/>
            <a:ext cx="2232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43"/>
          <p:cNvCxnSpPr/>
          <p:nvPr/>
        </p:nvCxnSpPr>
        <p:spPr>
          <a:xfrm rot="10800000">
            <a:off x="6642125" y="1231025"/>
            <a:ext cx="0" cy="145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43"/>
          <p:cNvSpPr/>
          <p:nvPr/>
        </p:nvSpPr>
        <p:spPr>
          <a:xfrm>
            <a:off x="7114650" y="2323150"/>
            <a:ext cx="930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3"/>
          <p:cNvSpPr/>
          <p:nvPr/>
        </p:nvSpPr>
        <p:spPr>
          <a:xfrm>
            <a:off x="7635325" y="1670150"/>
            <a:ext cx="930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3"/>
          <p:cNvSpPr txBox="1"/>
          <p:nvPr/>
        </p:nvSpPr>
        <p:spPr>
          <a:xfrm>
            <a:off x="6864168" y="2157594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705" name="Google Shape;705;p43"/>
          <p:cNvSpPr txBox="1"/>
          <p:nvPr/>
        </p:nvSpPr>
        <p:spPr>
          <a:xfrm>
            <a:off x="7681825" y="1834575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cxnSp>
        <p:nvCxnSpPr>
          <p:cNvPr id="706" name="Google Shape;706;p43"/>
          <p:cNvCxnSpPr/>
          <p:nvPr/>
        </p:nvCxnSpPr>
        <p:spPr>
          <a:xfrm rot="10800000">
            <a:off x="7681825" y="1763340"/>
            <a:ext cx="0" cy="6297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7" name="Google Shape;707;p43"/>
          <p:cNvSpPr/>
          <p:nvPr/>
        </p:nvSpPr>
        <p:spPr>
          <a:xfrm>
            <a:off x="8199710" y="1898750"/>
            <a:ext cx="930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3"/>
          <p:cNvSpPr txBox="1"/>
          <p:nvPr/>
        </p:nvSpPr>
        <p:spPr>
          <a:xfrm>
            <a:off x="8246450" y="2017600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cxnSp>
        <p:nvCxnSpPr>
          <p:cNvPr id="709" name="Google Shape;709;p43"/>
          <p:cNvCxnSpPr/>
          <p:nvPr/>
        </p:nvCxnSpPr>
        <p:spPr>
          <a:xfrm rot="10800000">
            <a:off x="8253000" y="1991700"/>
            <a:ext cx="0" cy="4011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0" name="Google Shape;710;p43"/>
          <p:cNvCxnSpPr/>
          <p:nvPr/>
        </p:nvCxnSpPr>
        <p:spPr>
          <a:xfrm>
            <a:off x="7207658" y="2379777"/>
            <a:ext cx="103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11" name="Google Shape;711;p43"/>
          <p:cNvSpPr txBox="1"/>
          <p:nvPr/>
        </p:nvSpPr>
        <p:spPr>
          <a:xfrm>
            <a:off x="7013725" y="26636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12" name="Google Shape;712;p43"/>
          <p:cNvSpPr txBox="1"/>
          <p:nvPr/>
        </p:nvSpPr>
        <p:spPr>
          <a:xfrm>
            <a:off x="7547125" y="26636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13" name="Google Shape;713;p43"/>
          <p:cNvSpPr txBox="1"/>
          <p:nvPr/>
        </p:nvSpPr>
        <p:spPr>
          <a:xfrm>
            <a:off x="8102888" y="26636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4"/>
          <p:cNvSpPr txBox="1"/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Model Specification in </a:t>
            </a:r>
            <a:r>
              <a:rPr i="1" lang="en-GB">
                <a:solidFill>
                  <a:schemeClr val="dk2"/>
                </a:solidFill>
              </a:rPr>
              <a:t>DESeq2</a:t>
            </a:r>
            <a:r>
              <a:rPr lang="en-GB">
                <a:solidFill>
                  <a:schemeClr val="dk2"/>
                </a:solidFill>
              </a:rPr>
              <a:t> | </a:t>
            </a:r>
            <a:r>
              <a:rPr lang="en-GB"/>
              <a:t>Interpreting the Results</a:t>
            </a:r>
            <a:endParaRPr/>
          </a:p>
        </p:txBody>
      </p:sp>
      <p:sp>
        <p:nvSpPr>
          <p:cNvPr id="719" name="Google Shape;719;p44"/>
          <p:cNvSpPr txBox="1"/>
          <p:nvPr/>
        </p:nvSpPr>
        <p:spPr>
          <a:xfrm>
            <a:off x="195075" y="516925"/>
            <a:ext cx="55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results(dds, contrast = list(“treatment_B_vs_A”))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20" name="Google Shape;72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100" y="956825"/>
            <a:ext cx="4815501" cy="207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44"/>
          <p:cNvSpPr txBox="1"/>
          <p:nvPr/>
        </p:nvSpPr>
        <p:spPr>
          <a:xfrm>
            <a:off x="1281325" y="3127200"/>
            <a:ext cx="5419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baseMean → Mean across </a:t>
            </a:r>
            <a:r>
              <a:rPr i="1" lang="en-GB">
                <a:latin typeface="Cabin"/>
                <a:ea typeface="Cabin"/>
                <a:cs typeface="Cabin"/>
                <a:sym typeface="Cabin"/>
              </a:rPr>
              <a:t>all 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samples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log2FoldChange → log</a:t>
            </a:r>
            <a:r>
              <a:rPr baseline="-25000" lang="en-GB">
                <a:latin typeface="Cabin"/>
                <a:ea typeface="Cabin"/>
                <a:cs typeface="Cabin"/>
                <a:sym typeface="Cabin"/>
              </a:rPr>
              <a:t>2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(B/A) i.e. the difference between treatments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lfcSE → the standard error of the log2FoldChange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stat → the test statistic = log2FoldChange/lfcSE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pvalue → the p-value of the Wald test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padj → the p-value adjusted for multiple testing (false discovery rate)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22" name="Google Shape;722;p44"/>
          <p:cNvSpPr txBox="1"/>
          <p:nvPr/>
        </p:nvSpPr>
        <p:spPr>
          <a:xfrm>
            <a:off x="6582200" y="3458825"/>
            <a:ext cx="24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← Our </a:t>
            </a:r>
            <a:r>
              <a:rPr b="1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!!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23" name="Google Shape;723;p44"/>
          <p:cNvSpPr/>
          <p:nvPr/>
        </p:nvSpPr>
        <p:spPr>
          <a:xfrm>
            <a:off x="1289600" y="3503550"/>
            <a:ext cx="5337300" cy="327900"/>
          </a:xfrm>
          <a:prstGeom prst="rect">
            <a:avLst/>
          </a:prstGeom>
          <a:noFill/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4" name="Google Shape;724;p44"/>
          <p:cNvCxnSpPr/>
          <p:nvPr/>
        </p:nvCxnSpPr>
        <p:spPr>
          <a:xfrm>
            <a:off x="6642125" y="2679475"/>
            <a:ext cx="2232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44"/>
          <p:cNvCxnSpPr/>
          <p:nvPr/>
        </p:nvCxnSpPr>
        <p:spPr>
          <a:xfrm rot="10800000">
            <a:off x="6642125" y="1231025"/>
            <a:ext cx="0" cy="145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44"/>
          <p:cNvSpPr/>
          <p:nvPr/>
        </p:nvSpPr>
        <p:spPr>
          <a:xfrm>
            <a:off x="7114650" y="2323150"/>
            <a:ext cx="930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44"/>
          <p:cNvSpPr/>
          <p:nvPr/>
        </p:nvSpPr>
        <p:spPr>
          <a:xfrm>
            <a:off x="7635325" y="1670150"/>
            <a:ext cx="930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44"/>
          <p:cNvSpPr txBox="1"/>
          <p:nvPr/>
        </p:nvSpPr>
        <p:spPr>
          <a:xfrm>
            <a:off x="6864168" y="2157594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729" name="Google Shape;729;p44"/>
          <p:cNvSpPr txBox="1"/>
          <p:nvPr/>
        </p:nvSpPr>
        <p:spPr>
          <a:xfrm>
            <a:off x="7681825" y="1834575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cxnSp>
        <p:nvCxnSpPr>
          <p:cNvPr id="730" name="Google Shape;730;p44"/>
          <p:cNvCxnSpPr/>
          <p:nvPr/>
        </p:nvCxnSpPr>
        <p:spPr>
          <a:xfrm rot="10800000">
            <a:off x="7681825" y="1763340"/>
            <a:ext cx="0" cy="629700"/>
          </a:xfrm>
          <a:prstGeom prst="straightConnector1">
            <a:avLst/>
          </a:prstGeom>
          <a:noFill/>
          <a:ln cap="flat" cmpd="sng" w="952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1" name="Google Shape;731;p44"/>
          <p:cNvSpPr/>
          <p:nvPr/>
        </p:nvSpPr>
        <p:spPr>
          <a:xfrm>
            <a:off x="8199710" y="1898750"/>
            <a:ext cx="93000" cy="930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4"/>
          <p:cNvSpPr txBox="1"/>
          <p:nvPr/>
        </p:nvSpPr>
        <p:spPr>
          <a:xfrm>
            <a:off x="8246450" y="2017600"/>
            <a:ext cx="490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cxnSp>
        <p:nvCxnSpPr>
          <p:cNvPr id="733" name="Google Shape;733;p44"/>
          <p:cNvCxnSpPr/>
          <p:nvPr/>
        </p:nvCxnSpPr>
        <p:spPr>
          <a:xfrm rot="10800000">
            <a:off x="8253000" y="1991700"/>
            <a:ext cx="0" cy="4011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4" name="Google Shape;734;p44"/>
          <p:cNvCxnSpPr/>
          <p:nvPr/>
        </p:nvCxnSpPr>
        <p:spPr>
          <a:xfrm>
            <a:off x="7207658" y="2379777"/>
            <a:ext cx="103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35" name="Google Shape;735;p44"/>
          <p:cNvSpPr txBox="1"/>
          <p:nvPr/>
        </p:nvSpPr>
        <p:spPr>
          <a:xfrm>
            <a:off x="7013725" y="26636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6" name="Google Shape;736;p44"/>
          <p:cNvSpPr txBox="1"/>
          <p:nvPr/>
        </p:nvSpPr>
        <p:spPr>
          <a:xfrm>
            <a:off x="7547125" y="26636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7" name="Google Shape;737;p44"/>
          <p:cNvSpPr txBox="1"/>
          <p:nvPr/>
        </p:nvSpPr>
        <p:spPr>
          <a:xfrm>
            <a:off x="8102888" y="2663675"/>
            <a:ext cx="2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C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8" name="Google Shape;738;p44"/>
          <p:cNvSpPr txBox="1"/>
          <p:nvPr/>
        </p:nvSpPr>
        <p:spPr>
          <a:xfrm>
            <a:off x="6764100" y="569575"/>
            <a:ext cx="192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741B47"/>
                </a:solidFill>
                <a:latin typeface="Cabin"/>
                <a:ea typeface="Cabin"/>
                <a:cs typeface="Cabin"/>
                <a:sym typeface="Cabin"/>
              </a:rPr>
              <a:t>Exercise 5</a:t>
            </a:r>
            <a:endParaRPr b="1" sz="2200">
              <a:solidFill>
                <a:srgbClr val="741B4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Models in R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922400" y="694050"/>
            <a:ext cx="3846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 model is a simplified representation of how we think different variables relate to each other.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</a:t>
            </a:r>
            <a:r>
              <a:rPr b="1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inear models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are the most commonly used in 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statistical inference. 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2511175" y="2799950"/>
            <a:ext cx="10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Intercept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206925" y="2799950"/>
            <a:ext cx="10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Slope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104" name="Google Shape;104;p18"/>
          <p:cNvCxnSpPr>
            <a:stCxn id="102" idx="0"/>
          </p:cNvCxnSpPr>
          <p:nvPr/>
        </p:nvCxnSpPr>
        <p:spPr>
          <a:xfrm flipH="1" rot="10800000">
            <a:off x="3011425" y="2602550"/>
            <a:ext cx="152400" cy="1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5" name="Google Shape;105;p18"/>
          <p:cNvCxnSpPr>
            <a:stCxn id="103" idx="0"/>
          </p:cNvCxnSpPr>
          <p:nvPr/>
        </p:nvCxnSpPr>
        <p:spPr>
          <a:xfrm rot="10800000">
            <a:off x="3531375" y="2594750"/>
            <a:ext cx="175800" cy="20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4525" y="1093300"/>
            <a:ext cx="2739825" cy="20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321600" y="2190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 = 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aseline="30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5"/>
          <p:cNvSpPr txBox="1"/>
          <p:nvPr/>
        </p:nvSpPr>
        <p:spPr>
          <a:xfrm>
            <a:off x="2168110" y="1140131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44" name="Google Shape;744;p45"/>
          <p:cNvSpPr txBox="1"/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Model Specification in </a:t>
            </a:r>
            <a:r>
              <a:rPr i="1" lang="en-GB">
                <a:solidFill>
                  <a:schemeClr val="dk2"/>
                </a:solidFill>
              </a:rPr>
              <a:t>DESeq2</a:t>
            </a:r>
            <a:r>
              <a:rPr lang="en-GB">
                <a:solidFill>
                  <a:schemeClr val="dk2"/>
                </a:solidFill>
              </a:rPr>
              <a:t> | </a:t>
            </a:r>
            <a:r>
              <a:rPr lang="en-GB"/>
              <a:t>Setting Contrasts</a:t>
            </a:r>
            <a:endParaRPr/>
          </a:p>
        </p:txBody>
      </p:sp>
      <p:sp>
        <p:nvSpPr>
          <p:cNvPr id="745" name="Google Shape;745;p45"/>
          <p:cNvSpPr txBox="1"/>
          <p:nvPr/>
        </p:nvSpPr>
        <p:spPr>
          <a:xfrm>
            <a:off x="456271" y="2414418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sp>
        <p:nvSpPr>
          <p:cNvPr id="746" name="Google Shape;746;p45"/>
          <p:cNvSpPr/>
          <p:nvPr/>
        </p:nvSpPr>
        <p:spPr>
          <a:xfrm>
            <a:off x="720243" y="2505560"/>
            <a:ext cx="236700" cy="2364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45"/>
          <p:cNvSpPr txBox="1"/>
          <p:nvPr/>
        </p:nvSpPr>
        <p:spPr>
          <a:xfrm>
            <a:off x="1131273" y="2036076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748" name="Google Shape;748;p45"/>
          <p:cNvSpPr txBox="1"/>
          <p:nvPr/>
        </p:nvSpPr>
        <p:spPr>
          <a:xfrm>
            <a:off x="1709428" y="2215264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749" name="Google Shape;749;p45"/>
          <p:cNvSpPr txBox="1"/>
          <p:nvPr/>
        </p:nvSpPr>
        <p:spPr>
          <a:xfrm>
            <a:off x="699257" y="3008985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50" name="Google Shape;750;p45"/>
          <p:cNvSpPr txBox="1"/>
          <p:nvPr/>
        </p:nvSpPr>
        <p:spPr>
          <a:xfrm>
            <a:off x="1716426" y="3008985"/>
            <a:ext cx="7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B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751" name="Google Shape;751;p45"/>
          <p:cNvCxnSpPr/>
          <p:nvPr/>
        </p:nvCxnSpPr>
        <p:spPr>
          <a:xfrm>
            <a:off x="912307" y="2634396"/>
            <a:ext cx="131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52" name="Google Shape;752;p45"/>
          <p:cNvSpPr txBox="1"/>
          <p:nvPr/>
        </p:nvSpPr>
        <p:spPr>
          <a:xfrm>
            <a:off x="2168110" y="2206931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</a:t>
            </a:r>
            <a:endParaRPr/>
          </a:p>
        </p:txBody>
      </p:sp>
      <p:sp>
        <p:nvSpPr>
          <p:cNvPr id="753" name="Google Shape;753;p45"/>
          <p:cNvSpPr txBox="1"/>
          <p:nvPr/>
        </p:nvSpPr>
        <p:spPr>
          <a:xfrm>
            <a:off x="2166509" y="1651790"/>
            <a:ext cx="5955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grpSp>
        <p:nvGrpSpPr>
          <p:cNvPr id="754" name="Google Shape;754;p45"/>
          <p:cNvGrpSpPr/>
          <p:nvPr/>
        </p:nvGrpSpPr>
        <p:grpSpPr>
          <a:xfrm>
            <a:off x="1076175" y="1799637"/>
            <a:ext cx="262189" cy="262269"/>
            <a:chOff x="2735900" y="2493575"/>
            <a:chExt cx="609600" cy="725100"/>
          </a:xfrm>
        </p:grpSpPr>
        <p:sp>
          <p:nvSpPr>
            <p:cNvPr id="755" name="Google Shape;755;p45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E69138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5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E69138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45"/>
          <p:cNvGrpSpPr/>
          <p:nvPr/>
        </p:nvGrpSpPr>
        <p:grpSpPr>
          <a:xfrm>
            <a:off x="2097662" y="1013284"/>
            <a:ext cx="262189" cy="262269"/>
            <a:chOff x="2735900" y="2493575"/>
            <a:chExt cx="609600" cy="725100"/>
          </a:xfrm>
        </p:grpSpPr>
        <p:sp>
          <p:nvSpPr>
            <p:cNvPr id="758" name="Google Shape;758;p45"/>
            <p:cNvSpPr/>
            <p:nvPr/>
          </p:nvSpPr>
          <p:spPr>
            <a:xfrm>
              <a:off x="2735900" y="24935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E69138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5"/>
            <p:cNvSpPr/>
            <p:nvPr/>
          </p:nvSpPr>
          <p:spPr>
            <a:xfrm flipH="1" rot="10800000">
              <a:off x="2735900" y="2645975"/>
              <a:ext cx="609600" cy="572700"/>
            </a:xfrm>
            <a:prstGeom prst="triangle">
              <a:avLst>
                <a:gd fmla="val 50000" name="adj"/>
              </a:avLst>
            </a:prstGeom>
            <a:solidFill>
              <a:srgbClr val="E69138"/>
            </a:solidFill>
            <a:ln cap="flat" cmpd="sng" w="9525">
              <a:solidFill>
                <a:srgbClr val="E691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0" name="Google Shape;760;p45"/>
          <p:cNvCxnSpPr/>
          <p:nvPr/>
        </p:nvCxnSpPr>
        <p:spPr>
          <a:xfrm flipH="1" rot="10800000">
            <a:off x="2242527" y="2199785"/>
            <a:ext cx="3300" cy="44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1" name="Google Shape;761;p45"/>
          <p:cNvSpPr/>
          <p:nvPr/>
        </p:nvSpPr>
        <p:spPr>
          <a:xfrm>
            <a:off x="1663320" y="2080111"/>
            <a:ext cx="236700" cy="2364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2" name="Google Shape;762;p45"/>
          <p:cNvCxnSpPr/>
          <p:nvPr/>
        </p:nvCxnSpPr>
        <p:spPr>
          <a:xfrm rot="10800000">
            <a:off x="2232081" y="1591809"/>
            <a:ext cx="9600" cy="5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45"/>
          <p:cNvCxnSpPr/>
          <p:nvPr/>
        </p:nvCxnSpPr>
        <p:spPr>
          <a:xfrm rot="10800000">
            <a:off x="1206905" y="1929543"/>
            <a:ext cx="0" cy="70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45"/>
          <p:cNvCxnSpPr/>
          <p:nvPr/>
        </p:nvCxnSpPr>
        <p:spPr>
          <a:xfrm>
            <a:off x="384600" y="3061775"/>
            <a:ext cx="2097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45"/>
          <p:cNvCxnSpPr/>
          <p:nvPr/>
        </p:nvCxnSpPr>
        <p:spPr>
          <a:xfrm rot="10800000">
            <a:off x="398606" y="1309108"/>
            <a:ext cx="0" cy="176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45"/>
          <p:cNvCxnSpPr/>
          <p:nvPr/>
        </p:nvCxnSpPr>
        <p:spPr>
          <a:xfrm flipH="1" rot="10800000">
            <a:off x="2228357" y="1132985"/>
            <a:ext cx="3300" cy="44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67" name="Google Shape;76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750" y="1275550"/>
            <a:ext cx="6328701" cy="1803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8" name="Google Shape;768;p45"/>
          <p:cNvCxnSpPr/>
          <p:nvPr/>
        </p:nvCxnSpPr>
        <p:spPr>
          <a:xfrm flipH="1" rot="10800000">
            <a:off x="1779993" y="2199785"/>
            <a:ext cx="3300" cy="44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6"/>
          <p:cNvSpPr txBox="1"/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Model Specification in </a:t>
            </a:r>
            <a:r>
              <a:rPr i="1" lang="en-GB">
                <a:solidFill>
                  <a:schemeClr val="dk2"/>
                </a:solidFill>
              </a:rPr>
              <a:t>DESeq2</a:t>
            </a:r>
            <a:r>
              <a:rPr lang="en-GB">
                <a:solidFill>
                  <a:schemeClr val="dk2"/>
                </a:solidFill>
              </a:rPr>
              <a:t> | </a:t>
            </a:r>
            <a:r>
              <a:rPr lang="en-GB"/>
              <a:t>Likelihood-ratio Test</a:t>
            </a:r>
            <a:endParaRPr/>
          </a:p>
        </p:txBody>
      </p:sp>
      <p:sp>
        <p:nvSpPr>
          <p:cNvPr id="774" name="Google Shape;774;p46"/>
          <p:cNvSpPr txBox="1"/>
          <p:nvPr/>
        </p:nvSpPr>
        <p:spPr>
          <a:xfrm>
            <a:off x="269200" y="665975"/>
            <a:ext cx="841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The default test in </a:t>
            </a:r>
            <a:r>
              <a:rPr i="1" lang="en-GB">
                <a:latin typeface="Cabin"/>
                <a:ea typeface="Cabin"/>
                <a:cs typeface="Cabin"/>
                <a:sym typeface="Cabin"/>
              </a:rPr>
              <a:t>DESeq2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is the Wald test, testing for null hypothesis that LFC = 0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And alternative is the </a:t>
            </a:r>
            <a:r>
              <a:rPr b="1" lang="en-GB">
                <a:latin typeface="Cabin"/>
                <a:ea typeface="Cabin"/>
                <a:cs typeface="Cabin"/>
                <a:sym typeface="Cabin"/>
              </a:rPr>
              <a:t>Likelihood Ratio Test</a:t>
            </a:r>
            <a:endParaRPr b="1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775" name="Google Shape;77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350" y="1073500"/>
            <a:ext cx="1824225" cy="6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0" y="1680500"/>
            <a:ext cx="3985777" cy="29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46"/>
          <p:cNvSpPr txBox="1"/>
          <p:nvPr/>
        </p:nvSpPr>
        <p:spPr>
          <a:xfrm>
            <a:off x="1418500" y="4599725"/>
            <a:ext cx="133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Timepoint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78" name="Google Shape;778;p46"/>
          <p:cNvSpPr txBox="1"/>
          <p:nvPr/>
        </p:nvSpPr>
        <p:spPr>
          <a:xfrm>
            <a:off x="4009625" y="2208550"/>
            <a:ext cx="7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WT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79" name="Google Shape;779;p46"/>
          <p:cNvSpPr txBox="1"/>
          <p:nvPr/>
        </p:nvSpPr>
        <p:spPr>
          <a:xfrm>
            <a:off x="4009625" y="3580150"/>
            <a:ext cx="7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Mutant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80" name="Google Shape;780;p46"/>
          <p:cNvSpPr txBox="1"/>
          <p:nvPr/>
        </p:nvSpPr>
        <p:spPr>
          <a:xfrm>
            <a:off x="4641600" y="2450450"/>
            <a:ext cx="4720500" cy="800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design(dds) ← ~ genotype + timepoint + genotype:timepoint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dds ← DESeq(dds, test = “LRT”, 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urier New"/>
                <a:ea typeface="Courier New"/>
                <a:cs typeface="Courier New"/>
                <a:sym typeface="Courier New"/>
              </a:rPr>
              <a:t>            reduced = ~ genotype)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1" name="Google Shape;781;p46"/>
          <p:cNvSpPr txBox="1"/>
          <p:nvPr/>
        </p:nvSpPr>
        <p:spPr>
          <a:xfrm>
            <a:off x="4668825" y="2111250"/>
            <a:ext cx="45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Example: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7"/>
          <p:cNvSpPr txBox="1"/>
          <p:nvPr>
            <p:ph type="title"/>
          </p:nvPr>
        </p:nvSpPr>
        <p:spPr>
          <a:xfrm>
            <a:off x="0" y="3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787" name="Google Shape;787;p47"/>
          <p:cNvSpPr txBox="1"/>
          <p:nvPr/>
        </p:nvSpPr>
        <p:spPr>
          <a:xfrm>
            <a:off x="302100" y="766875"/>
            <a:ext cx="8094900" cy="3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Differential expression tests are based on linear models, where the gene expression is modelled as an outcome of several variables of interest (e.g. treatment, genotype, infection status, etc.).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Linear models use </a:t>
            </a:r>
            <a:r>
              <a:rPr i="1" lang="en-GB">
                <a:latin typeface="Cabin"/>
                <a:ea typeface="Cabin"/>
                <a:cs typeface="Cabin"/>
                <a:sym typeface="Cabin"/>
              </a:rPr>
              <a:t>indicator or dummy variables</a:t>
            </a:r>
            <a:r>
              <a:rPr lang="en-GB">
                <a:latin typeface="Cabin"/>
                <a:ea typeface="Cabin"/>
                <a:cs typeface="Cabin"/>
                <a:sym typeface="Cabin"/>
              </a:rPr>
              <a:t> to encode categorical variables in a model matrix.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To define models in R/DESeq2 we use the formula syntax:   </a:t>
            </a: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~ variables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Some common models are: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Single factor:  </a:t>
            </a: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~ variable1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Two factor, additive:  </a:t>
            </a: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~ variable1 + variable2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Two factor, interaction:  </a:t>
            </a:r>
            <a:r>
              <a:rPr lang="en-GB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~ variable1 + variable2 + variable1:variable2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Interpreting our model coefficients allows us to define hypothesis/comparisons/contrasts of interest.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bin"/>
              <a:buChar char="-"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 DESeq2 we use the `results()` function to obtain the log2(fold-change) in gene expression between groups of interest ("contrast").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Categorical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426600" y="695100"/>
            <a:ext cx="1720500" cy="1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x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428" y="689700"/>
            <a:ext cx="2497625" cy="19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Categorical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426600" y="695100"/>
            <a:ext cx="1720500" cy="1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x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aseline="30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endParaRPr baseline="-25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i="1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of the reference group</a:t>
            </a:r>
            <a:endParaRPr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1" i="1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reference group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124" name="Google Shape;124;p20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0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6" name="Google Shape;126;p20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Categorical Variables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426600" y="695100"/>
            <a:ext cx="2286000" cy="1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x        </a:t>
            </a:r>
            <a:r>
              <a:rPr b="1" lang="en-GB" sz="1200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xB</a:t>
            </a:r>
            <a:endParaRPr b="1" sz="1200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A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A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A         0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B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B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B        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aseline="30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lang="en-GB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1" baseline="-25000" lang="en-GB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endParaRPr b="1" baseline="-25000">
              <a:solidFill>
                <a:srgbClr val="A64D7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i="1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of the reference group</a:t>
            </a:r>
            <a:endParaRPr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1" i="1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reference group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136" name="Google Shape;136;p21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1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38" name="Google Shape;138;p21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2843625" y="3103450"/>
            <a:ext cx="3300300" cy="16932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5; 𝛽</a:t>
            </a:r>
            <a:r>
              <a:rPr baseline="-25000"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= 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 = 5 + 3 * X</a:t>
            </a:r>
            <a:r>
              <a:rPr baseline="-25000" lang="en-GB"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2782800" y="2775149"/>
            <a:ext cx="11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Example: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65501" y="2565900"/>
            <a:ext cx="179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Indicator / Dummy variable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2016750" y="2352875"/>
            <a:ext cx="373025" cy="398675"/>
          </a:xfrm>
          <a:custGeom>
            <a:rect b="b" l="l" r="r" t="t"/>
            <a:pathLst>
              <a:path extrusionOk="0" h="15947" w="14921">
                <a:moveTo>
                  <a:pt x="0" y="15947"/>
                </a:moveTo>
                <a:cubicBezTo>
                  <a:pt x="2241" y="14592"/>
                  <a:pt x="10996" y="10475"/>
                  <a:pt x="13445" y="7817"/>
                </a:cubicBezTo>
                <a:cubicBezTo>
                  <a:pt x="15894" y="5159"/>
                  <a:pt x="14488" y="1303"/>
                  <a:pt x="1469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43" name="Google Shape;143;p21"/>
          <p:cNvSpPr txBox="1"/>
          <p:nvPr/>
        </p:nvSpPr>
        <p:spPr>
          <a:xfrm>
            <a:off x="2939775" y="4070500"/>
            <a:ext cx="189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Y = 5 + 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3854308" y="3882909"/>
            <a:ext cx="2900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3 * </a:t>
            </a:r>
            <a:r>
              <a:rPr b="1" lang="en-GB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= 5   if “A”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3 * </a:t>
            </a:r>
            <a:r>
              <a:rPr b="1" lang="en-GB">
                <a:solidFill>
                  <a:srgbClr val="741B47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 = 8   if “B”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3823033" y="3923950"/>
            <a:ext cx="117300" cy="682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13" y="2033925"/>
            <a:ext cx="2361979" cy="18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631638" y="26985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152" name="Google Shape;152;p22"/>
          <p:cNvCxnSpPr/>
          <p:nvPr/>
        </p:nvCxnSpPr>
        <p:spPr>
          <a:xfrm>
            <a:off x="1024322" y="2878325"/>
            <a:ext cx="867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2"/>
          <p:cNvCxnSpPr/>
          <p:nvPr/>
        </p:nvCxnSpPr>
        <p:spPr>
          <a:xfrm rot="10800000">
            <a:off x="1901738" y="2769125"/>
            <a:ext cx="0" cy="10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4" name="Google Shape;154;p22"/>
          <p:cNvSpPr txBox="1"/>
          <p:nvPr/>
        </p:nvSpPr>
        <p:spPr>
          <a:xfrm>
            <a:off x="1608621" y="2525026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55" name="Google Shape;155;p22"/>
          <p:cNvSpPr txBox="1"/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Null Hypothesis Testing</a:t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233850" y="868200"/>
            <a:ext cx="2497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bin"/>
                <a:ea typeface="Cabin"/>
                <a:cs typeface="Cabin"/>
                <a:sym typeface="Cabin"/>
              </a:rPr>
              <a:t>How compatible is my data with a “boring” hypothesis?</a:t>
            </a:r>
            <a:endParaRPr b="1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Null hypothesis: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3048575" y="2798600"/>
            <a:ext cx="49323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Test statistic:  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/ σ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𝛽1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(our estimate divided by the uncertainty in that estimate)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P-value calculated from the test statistic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Low p-value indicates that the data are not very compatible with the null hypothesis.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aseline="30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lang="en-GB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1" baseline="-25000" lang="en-GB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endParaRPr b="1" baseline="-25000">
              <a:solidFill>
                <a:srgbClr val="A64D7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i="1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of the reference group</a:t>
            </a:r>
            <a:endParaRPr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1" i="1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reference group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161" name="Google Shape;161;p22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3" name="Google Shape;163;p22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13" y="2033925"/>
            <a:ext cx="2361979" cy="187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 txBox="1"/>
          <p:nvPr/>
        </p:nvSpPr>
        <p:spPr>
          <a:xfrm>
            <a:off x="631638" y="26985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170" name="Google Shape;170;p23"/>
          <p:cNvCxnSpPr/>
          <p:nvPr/>
        </p:nvCxnSpPr>
        <p:spPr>
          <a:xfrm>
            <a:off x="1024322" y="2878325"/>
            <a:ext cx="867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3"/>
          <p:cNvCxnSpPr/>
          <p:nvPr/>
        </p:nvCxnSpPr>
        <p:spPr>
          <a:xfrm rot="10800000">
            <a:off x="1901738" y="2769125"/>
            <a:ext cx="0" cy="10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2" name="Google Shape;172;p23"/>
          <p:cNvSpPr txBox="1"/>
          <p:nvPr/>
        </p:nvSpPr>
        <p:spPr>
          <a:xfrm>
            <a:off x="1608621" y="2525026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73" name="Google Shape;173;p23"/>
          <p:cNvSpPr txBox="1"/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Null Hypothesis Testing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233850" y="868200"/>
            <a:ext cx="2497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abin"/>
                <a:ea typeface="Cabin"/>
                <a:cs typeface="Cabin"/>
                <a:sym typeface="Cabin"/>
              </a:rPr>
              <a:t>How compatible is my data with a “boring” hypothesis?</a:t>
            </a:r>
            <a:endParaRPr b="1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Null hypothesis: 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0</a:t>
            </a:r>
            <a:endParaRPr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3048575" y="2798600"/>
            <a:ext cx="49323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Test statistic:    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/ σ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𝛽1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(our estimate divided by the uncertainty in that estimate)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P-value calculated from the test statistic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Low p-value indicates that the data are not very compatible with the null hypothesis.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6" name="Google Shape;176;p23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aseline="30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b="1" lang="en-GB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="1" baseline="-25000" lang="en-GB">
                <a:solidFill>
                  <a:srgbClr val="A64D79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endParaRPr b="1" baseline="-25000">
              <a:solidFill>
                <a:srgbClr val="A64D79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i="1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average of the reference group</a:t>
            </a:r>
            <a:endParaRPr i="1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</a:t>
            </a:r>
            <a:r>
              <a:rPr b="1" i="1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difference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to the reference group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77" name="Google Shape;17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3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179" name="Google Shape;179;p23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3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1" name="Google Shape;181;p23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5714150" y="2463525"/>
            <a:ext cx="318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741B47"/>
                </a:solidFill>
                <a:latin typeface="Cabin"/>
                <a:ea typeface="Cabin"/>
                <a:cs typeface="Cabin"/>
                <a:sym typeface="Cabin"/>
              </a:rPr>
              <a:t>Exercise 1</a:t>
            </a:r>
            <a:endParaRPr b="1" sz="2200">
              <a:solidFill>
                <a:srgbClr val="741B47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762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</a:rPr>
              <a:t>Linear Models in R |</a:t>
            </a:r>
            <a:r>
              <a:rPr lang="en-GB"/>
              <a:t> Model Specification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426600" y="695100"/>
            <a:ext cx="1720500" cy="16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x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&lt;factor&gt;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sample1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sample2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sample3   A 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sample4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sample5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sample6   B 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5556575" y="771300"/>
            <a:ext cx="30729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Model: </a:t>
            </a:r>
            <a:endParaRPr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abin"/>
                <a:ea typeface="Cabin"/>
                <a:cs typeface="Cabin"/>
                <a:sym typeface="Cabin"/>
              </a:rPr>
              <a:t>Y =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+ 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baseline="30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X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</a:t>
            </a:r>
            <a:endParaRPr baseline="-25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average of the reference group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= difference to the reference group</a:t>
            </a:r>
            <a:endParaRPr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525" y="695100"/>
            <a:ext cx="2497625" cy="19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3458350" y="1633725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0</a:t>
            </a:r>
            <a:endParaRPr/>
          </a:p>
        </p:txBody>
      </p:sp>
      <p:cxnSp>
        <p:nvCxnSpPr>
          <p:cNvPr id="192" name="Google Shape;192;p24"/>
          <p:cNvCxnSpPr/>
          <p:nvPr/>
        </p:nvCxnSpPr>
        <p:spPr>
          <a:xfrm>
            <a:off x="3864700" y="1813525"/>
            <a:ext cx="867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4"/>
          <p:cNvCxnSpPr/>
          <p:nvPr/>
        </p:nvCxnSpPr>
        <p:spPr>
          <a:xfrm rot="10800000">
            <a:off x="4728450" y="1235125"/>
            <a:ext cx="0" cy="57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4" name="Google Shape;194;p24"/>
          <p:cNvSpPr txBox="1"/>
          <p:nvPr/>
        </p:nvSpPr>
        <p:spPr>
          <a:xfrm>
            <a:off x="4433450" y="1299300"/>
            <a:ext cx="4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𝛽</a:t>
            </a:r>
            <a:r>
              <a:rPr baseline="-25000" lang="en-GB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1</a:t>
            </a:r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410525" y="2776950"/>
            <a:ext cx="654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Formula syntax in R:</a:t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bin"/>
              <a:ea typeface="Cabin"/>
              <a:cs typeface="Cabin"/>
              <a:sym typeface="Cabin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bin"/>
                <a:ea typeface="Cabin"/>
                <a:cs typeface="Cabin"/>
                <a:sym typeface="Cabin"/>
              </a:rPr>
              <a:t>outcome </a:t>
            </a:r>
            <a:r>
              <a:rPr b="1" lang="en-GB" sz="1600">
                <a:latin typeface="Cabin"/>
                <a:ea typeface="Cabin"/>
                <a:cs typeface="Cabin"/>
                <a:sym typeface="Cabin"/>
              </a:rPr>
              <a:t>~</a:t>
            </a:r>
            <a:r>
              <a:rPr lang="en-GB" sz="1600">
                <a:latin typeface="Cabin"/>
                <a:ea typeface="Cabin"/>
                <a:cs typeface="Cabin"/>
                <a:sym typeface="Cabin"/>
              </a:rPr>
              <a:t> predictors</a:t>
            </a:r>
            <a:endParaRPr sz="16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 - custom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