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5" r:id="rId17"/>
    <p:sldId id="278" r:id="rId18"/>
    <p:sldId id="280" r:id="rId19"/>
    <p:sldId id="282" r:id="rId20"/>
    <p:sldId id="286" r:id="rId21"/>
    <p:sldId id="287" r:id="rId22"/>
  </p:sldIdLst>
  <p:sldSz cx="9144000" cy="5143500" type="screen16x9"/>
  <p:notesSz cx="6858000" cy="9144000"/>
  <p:embeddedFontLst>
    <p:embeddedFont>
      <p:font typeface="Cabin" pitchFamily="2" charset="77"/>
      <p:regular r:id="rId24"/>
      <p:bold r:id="rId25"/>
      <p:italic r:id="rId26"/>
      <p:boldItalic r:id="rId27"/>
    </p:embeddedFont>
    <p:embeddedFont>
      <p:font typeface="Playfair Display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895900-14CC-4243-8230-97016A6E15D6}">
  <a:tblStyle styleId="{9C895900-14CC-4243-8230-97016A6E1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>
      <p:cViewPr varScale="1">
        <p:scale>
          <a:sx n="156" d="100"/>
          <a:sy n="156" d="100"/>
        </p:scale>
        <p:origin x="2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1acb969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31acb969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6f8cbcee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6f8cbcee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6f8cbce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16f8cbce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1acb9699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1acb9699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1acb969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31acb969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31acb969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31acb9699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16f8cbcee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16f8cbcee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31acb9699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31acb9699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5b83c5cb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5b83c5cb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31acb9699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31acb9699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b83c5cb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b83c5cb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e16f8cbce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e16f8cbcee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049cf3496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049cf3496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49cf349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49cf349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9b2f743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9b2f743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1acb969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1acb969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1acb969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1acb969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1acb969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1acb969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6f8cbce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16f8cbce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49cf3496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049cf3496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aption">
  <p:cSld name="CAPTION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">
  <p:cSld name="TITLE_ONLY_1"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eft Textbox + Bullet">
  <p:cSld name="TITLE_ONLY_1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subTitle" idx="1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and contrasts in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R/DESeq2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00" y="3830776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7492"/>
          <a:stretch/>
        </p:blipFill>
        <p:spPr>
          <a:xfrm>
            <a:off x="6390500" y="4166400"/>
            <a:ext cx="2441799" cy="5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335425" y="3806825"/>
            <a:ext cx="34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collaboration with: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5"/>
          <p:cNvSpPr/>
          <p:nvPr/>
        </p:nvSpPr>
        <p:spPr>
          <a:xfrm>
            <a:off x="4635524" y="3338975"/>
            <a:ext cx="1471361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05" name="Google Shape;205;p25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105897" y="3560885"/>
            <a:ext cx="437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chemeClr val="lt2"/>
                </a:highlight>
                <a:latin typeface="Cabin"/>
                <a:ea typeface="Cabin"/>
                <a:cs typeface="Cabin"/>
                <a:sym typeface="Cabin"/>
              </a:rPr>
              <a:t>~ x</a:t>
            </a:r>
            <a:endParaRPr sz="1700">
              <a:highlight>
                <a:schemeClr val="lt2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9" name="Google Shape;209;p25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5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" name="Google Shape;215;p25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5" name="Google Shape;225;p26"/>
          <p:cNvSpPr/>
          <p:nvPr/>
        </p:nvSpPr>
        <p:spPr>
          <a:xfrm>
            <a:off x="4635525" y="3338975"/>
            <a:ext cx="1346356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26" name="Google Shape;226;p26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0" name="Google Shape;230;p26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6" name="Google Shape;236;p26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191350" y="3192150"/>
            <a:ext cx="28215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 in R worksheet: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“Model Specification - Formula Syntax”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7" name="Google Shape;247;p27"/>
          <p:cNvSpPr/>
          <p:nvPr/>
        </p:nvSpPr>
        <p:spPr>
          <a:xfrm>
            <a:off x="4635524" y="3338975"/>
            <a:ext cx="1188509" cy="13470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dirty="0"/>
          </a:p>
        </p:txBody>
      </p:sp>
      <p:sp>
        <p:nvSpPr>
          <p:cNvPr id="248" name="Google Shape;248;p27"/>
          <p:cNvSpPr/>
          <p:nvPr/>
        </p:nvSpPr>
        <p:spPr>
          <a:xfrm>
            <a:off x="5849284" y="3451275"/>
            <a:ext cx="387900" cy="353700"/>
          </a:xfrm>
          <a:prstGeom prst="mathMultiply">
            <a:avLst>
              <a:gd name="adj1" fmla="val 483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6350851" y="3385720"/>
            <a:ext cx="437700" cy="4848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329200" y="3254807"/>
            <a:ext cx="1537213" cy="1472100"/>
          </a:xfrm>
          <a:prstGeom prst="bracket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dirty="0"/>
          </a:p>
        </p:txBody>
      </p:sp>
      <p:sp>
        <p:nvSpPr>
          <p:cNvPr id="253" name="Google Shape;253;p27"/>
          <p:cNvSpPr/>
          <p:nvPr/>
        </p:nvSpPr>
        <p:spPr>
          <a:xfrm>
            <a:off x="6947000" y="3499575"/>
            <a:ext cx="290700" cy="203400"/>
          </a:xfrm>
          <a:prstGeom prst="mathEqual">
            <a:avLst>
              <a:gd name="adj1" fmla="val 14339"/>
              <a:gd name="adj2" fmla="val 1176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6" name="Google Shape;256;p27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2" name="Google Shape;262;p27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sz="1600" b="1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Designs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773875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2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" y="980350"/>
            <a:ext cx="1876500" cy="17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625" y="980475"/>
            <a:ext cx="1878782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3131400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5577300" y="572700"/>
            <a:ext cx="22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925" y="980475"/>
            <a:ext cx="3529394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891125" y="2952875"/>
            <a:ext cx="67929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Define our model with formula syntax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Categorical variables are encoded as indicator variables in a model matrix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R does this for us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 coefficients to define hypothesis of interest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Common Designs | </a:t>
            </a:r>
            <a:r>
              <a:rPr lang="en-GB"/>
              <a:t>One factor, 3 levels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3160638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3232588" y="930125"/>
            <a:ext cx="9522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4974000" y="3251500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924350" y="909425"/>
            <a:ext cx="37827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(Intercept)    drugPink   drugYellow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802925" y="561861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777625" y="649825"/>
            <a:ext cx="17082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sample9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693400" y="3944000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0"/>
          <p:cNvCxnSpPr/>
          <p:nvPr/>
        </p:nvCxnSpPr>
        <p:spPr>
          <a:xfrm rot="10800000">
            <a:off x="2693400" y="2495550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0"/>
          <p:cNvSpPr/>
          <p:nvPr/>
        </p:nvSpPr>
        <p:spPr>
          <a:xfrm>
            <a:off x="3165925" y="35876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686600" y="29346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2915443" y="3422119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733100" y="30991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736075" y="2698225"/>
            <a:ext cx="1789500" cy="22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White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Pink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0" name="Google Shape;320;p30"/>
          <p:cNvCxnSpPr/>
          <p:nvPr/>
        </p:nvCxnSpPr>
        <p:spPr>
          <a:xfrm rot="10800000">
            <a:off x="3733100" y="3027865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1" name="Google Shape;321;p30"/>
          <p:cNvSpPr/>
          <p:nvPr/>
        </p:nvSpPr>
        <p:spPr>
          <a:xfrm>
            <a:off x="4250985" y="3163275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4297725" y="328212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 rot="10800000">
            <a:off x="4304275" y="3256225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3258933" y="3644302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25" name="Google Shape;325;p30"/>
          <p:cNvGrpSpPr/>
          <p:nvPr/>
        </p:nvGrpSpPr>
        <p:grpSpPr>
          <a:xfrm rot="-2069820">
            <a:off x="2963904" y="4106420"/>
            <a:ext cx="495260" cy="176628"/>
            <a:chOff x="2163017" y="4662468"/>
            <a:chExt cx="586200" cy="209100"/>
          </a:xfrm>
        </p:grpSpPr>
        <p:sp>
          <p:nvSpPr>
            <p:cNvPr id="326" name="Google Shape;326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7" name="Google Shape;327;p30"/>
            <p:cNvCxnSpPr>
              <a:stCxn id="326" idx="0"/>
              <a:endCxn id="326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 rot="-2069820">
            <a:off x="3517221" y="4106420"/>
            <a:ext cx="495260" cy="176628"/>
            <a:chOff x="2163017" y="4662468"/>
            <a:chExt cx="586200" cy="209100"/>
          </a:xfrm>
        </p:grpSpPr>
        <p:sp>
          <p:nvSpPr>
            <p:cNvPr id="329" name="Google Shape;329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30"/>
            <p:cNvCxnSpPr>
              <a:stCxn id="329" idx="0"/>
              <a:endCxn id="329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30"/>
          <p:cNvGrpSpPr/>
          <p:nvPr/>
        </p:nvGrpSpPr>
        <p:grpSpPr>
          <a:xfrm rot="-2069820">
            <a:off x="4070538" y="4106420"/>
            <a:ext cx="495260" cy="176628"/>
            <a:chOff x="2163017" y="4662468"/>
            <a:chExt cx="586200" cy="209100"/>
          </a:xfrm>
        </p:grpSpPr>
        <p:sp>
          <p:nvSpPr>
            <p:cNvPr id="332" name="Google Shape;332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FFD96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3" name="Google Shape;333;p30"/>
            <p:cNvCxnSpPr>
              <a:stCxn id="332" idx="0"/>
              <a:endCxn id="332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additive model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5504375" y="3219875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3151350" y="916100"/>
            <a:ext cx="23268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3042450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>
            <a:off x="2925975" y="4311350"/>
            <a:ext cx="209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31"/>
          <p:cNvCxnSpPr/>
          <p:nvPr/>
        </p:nvCxnSpPr>
        <p:spPr>
          <a:xfrm rot="10800000">
            <a:off x="2932879" y="2552868"/>
            <a:ext cx="0" cy="176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31"/>
          <p:cNvSpPr/>
          <p:nvPr/>
        </p:nvSpPr>
        <p:spPr>
          <a:xfrm>
            <a:off x="3261618" y="3755135"/>
            <a:ext cx="236730" cy="236366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3672648" y="3285651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4250803" y="3464839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3199855" y="4334760"/>
            <a:ext cx="740054" cy="400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201123" y="433476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>
            <a:off x="3453682" y="3883971"/>
            <a:ext cx="131913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0" name="Google Shape;350;p31"/>
          <p:cNvSpPr txBox="1"/>
          <p:nvPr/>
        </p:nvSpPr>
        <p:spPr>
          <a:xfrm>
            <a:off x="4709485" y="3456506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4707884" y="2901365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352" name="Google Shape;352;p31"/>
          <p:cNvGrpSpPr/>
          <p:nvPr/>
        </p:nvGrpSpPr>
        <p:grpSpPr>
          <a:xfrm>
            <a:off x="4190995" y="3309581"/>
            <a:ext cx="262201" cy="262233"/>
            <a:chOff x="2735900" y="2493575"/>
            <a:chExt cx="609600" cy="725100"/>
          </a:xfrm>
        </p:grpSpPr>
        <p:sp>
          <p:nvSpPr>
            <p:cNvPr id="353" name="Google Shape;353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4639037" y="2720059"/>
            <a:ext cx="262189" cy="262269"/>
            <a:chOff x="2735900" y="2493575"/>
            <a:chExt cx="609600" cy="725100"/>
          </a:xfrm>
        </p:grpSpPr>
        <p:sp>
          <p:nvSpPr>
            <p:cNvPr id="356" name="Google Shape;356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8" name="Google Shape;358;p31"/>
          <p:cNvCxnSpPr/>
          <p:nvPr/>
        </p:nvCxnSpPr>
        <p:spPr>
          <a:xfrm rot="10800000" flipH="1">
            <a:off x="4321368" y="3449443"/>
            <a:ext cx="3278" cy="4403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9" name="Google Shape;359;p31"/>
          <p:cNvCxnSpPr/>
          <p:nvPr/>
        </p:nvCxnSpPr>
        <p:spPr>
          <a:xfrm rot="10800000" flipH="1">
            <a:off x="4783902" y="3449443"/>
            <a:ext cx="3278" cy="4403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0" name="Google Shape;360;p31"/>
          <p:cNvSpPr/>
          <p:nvPr/>
        </p:nvSpPr>
        <p:spPr>
          <a:xfrm>
            <a:off x="3631645" y="3040883"/>
            <a:ext cx="236730" cy="236366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1" name="Google Shape;361;p31"/>
          <p:cNvCxnSpPr/>
          <p:nvPr/>
        </p:nvCxnSpPr>
        <p:spPr>
          <a:xfrm rot="10800000">
            <a:off x="4773587" y="2841479"/>
            <a:ext cx="9469" cy="5849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2" name="Google Shape;362;p31"/>
          <p:cNvCxnSpPr/>
          <p:nvPr/>
        </p:nvCxnSpPr>
        <p:spPr>
          <a:xfrm rot="10800000">
            <a:off x="3748280" y="3179092"/>
            <a:ext cx="0" cy="70982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31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5656650" y="916100"/>
            <a:ext cx="33030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drugPink genotypeMUT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5624900" y="611450"/>
            <a:ext cx="17787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3507740" y="4627525"/>
            <a:ext cx="144000" cy="14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1"/>
          <p:cNvGrpSpPr/>
          <p:nvPr/>
        </p:nvGrpSpPr>
        <p:grpSpPr>
          <a:xfrm>
            <a:off x="4522931" y="4627532"/>
            <a:ext cx="143988" cy="144005"/>
            <a:chOff x="2735900" y="2493575"/>
            <a:chExt cx="609600" cy="725100"/>
          </a:xfrm>
        </p:grpSpPr>
        <p:sp>
          <p:nvSpPr>
            <p:cNvPr id="368" name="Google Shape;368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31"/>
          <p:cNvSpPr txBox="1"/>
          <p:nvPr/>
        </p:nvSpPr>
        <p:spPr>
          <a:xfrm>
            <a:off x="2997646" y="366399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973625" y="2619925"/>
            <a:ext cx="2052600" cy="15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drug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genotype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3151350" y="839900"/>
            <a:ext cx="33171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 + drug:genotype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5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95" name="Google Shape;495;p35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96" name="Google Shape;496;p35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499" name="Google Shape;499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CCCCCC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5"/>
          <p:cNvGrpSpPr/>
          <p:nvPr/>
        </p:nvGrpSpPr>
        <p:grpSpPr>
          <a:xfrm>
            <a:off x="5035787" y="1788184"/>
            <a:ext cx="262189" cy="262269"/>
            <a:chOff x="2735900" y="2493575"/>
            <a:chExt cx="609600" cy="725100"/>
          </a:xfrm>
        </p:grpSpPr>
        <p:sp>
          <p:nvSpPr>
            <p:cNvPr id="502" name="Google Shape;50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rgbClr val="A64D79"/>
            </a:solidFill>
            <a:ln w="9525" cap="flat" cmpd="sng">
              <a:solidFill>
                <a:srgbClr val="A64D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04" name="Google Shape;504;p35"/>
          <p:cNvCxnSpPr/>
          <p:nvPr/>
        </p:nvCxnSpPr>
        <p:spPr>
          <a:xfrm rot="10800000" flipH="1">
            <a:off x="4718118" y="2974685"/>
            <a:ext cx="3300" cy="44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Google Shape;505;p35"/>
          <p:cNvCxnSpPr/>
          <p:nvPr/>
        </p:nvCxnSpPr>
        <p:spPr>
          <a:xfrm rot="10800000" flipH="1">
            <a:off x="5180652" y="2974685"/>
            <a:ext cx="3300" cy="44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6" name="Google Shape;506;p35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7" name="Google Shape;507;p35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35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9" name="Google Shape;509;p35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35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512" name="Google Shape;51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rot="10800000" flipH="1">
              <a:off x="2735900" y="2645975"/>
              <a:ext cx="609600" cy="5727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4" name="Google Shape;514;p35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35"/>
          <p:cNvCxnSpPr/>
          <p:nvPr/>
        </p:nvCxnSpPr>
        <p:spPr>
          <a:xfrm rot="10800000" flipH="1">
            <a:off x="5166482" y="1907885"/>
            <a:ext cx="3300" cy="440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7" name="Google Shape;517;p35"/>
          <p:cNvSpPr txBox="1"/>
          <p:nvPr/>
        </p:nvSpPr>
        <p:spPr>
          <a:xfrm>
            <a:off x="5106235" y="19150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5995525" y="1707100"/>
            <a:ext cx="2931300" cy="3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latin typeface="Cabin"/>
                <a:ea typeface="Cabin"/>
                <a:cs typeface="Cabin"/>
                <a:sym typeface="Cabin"/>
              </a:rPr>
              <a:t>WT</a:t>
            </a:r>
            <a:r>
              <a:rPr lang="en-GB" sz="1200"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White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sz="1200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38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lang="en-GB" i="1"/>
              <a:t>DESeq2</a:t>
            </a:r>
            <a:endParaRPr i="1"/>
          </a:p>
        </p:txBody>
      </p:sp>
      <p:cxnSp>
        <p:nvCxnSpPr>
          <p:cNvPr id="603" name="Google Shape;603;p38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38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38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09" name="Google Shape;609;p38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0" name="Google Shape;610;p38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8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12" name="Google Shape;612;p38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p38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14" name="Google Shape;614;p38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40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lang="en-GB" i="1"/>
              <a:t>DESeq2</a:t>
            </a:r>
            <a:endParaRPr i="1"/>
          </a:p>
        </p:txBody>
      </p:sp>
      <p:cxnSp>
        <p:nvCxnSpPr>
          <p:cNvPr id="644" name="Google Shape;644;p40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40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40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0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49" name="Google Shape;649;p40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50" name="Google Shape;650;p40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w="952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1" name="Google Shape;651;p40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53" name="Google Shape;653;p40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40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55" name="Google Shape;655;p40"/>
          <p:cNvSpPr txBox="1"/>
          <p:nvPr/>
        </p:nvSpPr>
        <p:spPr>
          <a:xfrm>
            <a:off x="6422950" y="618375"/>
            <a:ext cx="2753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treatment_B_vs_A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treatment_C_vs_A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56" name="Google Shape;656;p40"/>
          <p:cNvGraphicFramePr/>
          <p:nvPr/>
        </p:nvGraphicFramePr>
        <p:xfrm>
          <a:off x="770775" y="3444275"/>
          <a:ext cx="2222750" cy="1602875"/>
        </p:xfrm>
        <a:graphic>
          <a:graphicData uri="http://schemas.openxmlformats.org/drawingml/2006/table">
            <a:tbl>
              <a:tblPr>
                <a:noFill/>
                <a:tableStyleId>{9C895900-14CC-4243-8230-97016A6E15D6}</a:tableStyleId>
              </a:tblPr>
              <a:tblGrid>
                <a:gridCol w="7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Null Hypothesis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B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- 𝛽</a:t>
                      </a:r>
                      <a:r>
                        <a:rPr lang="en-GB" sz="1300" baseline="-250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7" name="Google Shape;657;p40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lang="en-GB" i="1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Interpreting the Results</a:t>
            </a:r>
            <a:endParaRPr/>
          </a:p>
        </p:txBody>
      </p:sp>
      <p:sp>
        <p:nvSpPr>
          <p:cNvPr id="687" name="Google Shape;687;p42"/>
          <p:cNvSpPr txBox="1"/>
          <p:nvPr/>
        </p:nvSpPr>
        <p:spPr>
          <a:xfrm>
            <a:off x="195075" y="516925"/>
            <a:ext cx="553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list(“treatment_B_vs_A”))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00" y="956825"/>
            <a:ext cx="4815501" cy="20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2"/>
          <p:cNvSpPr txBox="1"/>
          <p:nvPr/>
        </p:nvSpPr>
        <p:spPr>
          <a:xfrm>
            <a:off x="1281325" y="3127200"/>
            <a:ext cx="54192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baseMean → Mean across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all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samples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log2FoldChange → log</a:t>
            </a:r>
            <a:r>
              <a:rPr lang="en-GB" baseline="-25000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(B/A) i.e. the difference between treatments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lfcSE → the standard error of the log2FoldChange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stat → the test statistic = log2FoldChange/lfcSE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pvalue → the p-value of the Wald test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padj → the p-value adjusted for multiple testing (false discovery rate)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66625" y="741650"/>
            <a:ext cx="8208300" cy="4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linear models coefficients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categorical variables &amp; model matrix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specify models in R using the “formula syntax”  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the results of different model designs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additive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interaction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lang="en-GB" sz="1600" i="1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reports its results and how to interpret them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l="16422" b="17115"/>
          <a:stretch/>
        </p:blipFill>
        <p:spPr>
          <a:xfrm>
            <a:off x="5112326" y="496500"/>
            <a:ext cx="1390200" cy="1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l="15874" b="16043"/>
          <a:stretch/>
        </p:blipFill>
        <p:spPr>
          <a:xfrm>
            <a:off x="4331600" y="3034650"/>
            <a:ext cx="1320350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l="9681" r="33599" b="18400"/>
          <a:stretch/>
        </p:blipFill>
        <p:spPr>
          <a:xfrm>
            <a:off x="6145600" y="3034650"/>
            <a:ext cx="1802525" cy="1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858575" y="2064450"/>
            <a:ext cx="9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~ 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6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lang="en-GB" i="1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Likelihood-ratio Test</a:t>
            </a:r>
            <a:endParaRPr/>
          </a:p>
        </p:txBody>
      </p:sp>
      <p:sp>
        <p:nvSpPr>
          <p:cNvPr id="774" name="Google Shape;774;p46"/>
          <p:cNvSpPr txBox="1"/>
          <p:nvPr/>
        </p:nvSpPr>
        <p:spPr>
          <a:xfrm>
            <a:off x="269200" y="665975"/>
            <a:ext cx="8416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The default test in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is the Wald test, testing for null hypothesis that LFC = 0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And alternative is the </a:t>
            </a:r>
            <a:r>
              <a:rPr lang="en-GB" b="1">
                <a:latin typeface="Cabin"/>
                <a:ea typeface="Cabin"/>
                <a:cs typeface="Cabin"/>
                <a:sym typeface="Cabin"/>
              </a:rPr>
              <a:t>Likelihood Ratio Test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75" name="Google Shape;7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350" y="1073500"/>
            <a:ext cx="1824225" cy="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" y="1680500"/>
            <a:ext cx="3985777" cy="2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6"/>
          <p:cNvSpPr txBox="1"/>
          <p:nvPr/>
        </p:nvSpPr>
        <p:spPr>
          <a:xfrm>
            <a:off x="1418500" y="459972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Timepoint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8" name="Google Shape;778;p46"/>
          <p:cNvSpPr txBox="1"/>
          <p:nvPr/>
        </p:nvSpPr>
        <p:spPr>
          <a:xfrm>
            <a:off x="4009625" y="22085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9" name="Google Shape;779;p46"/>
          <p:cNvSpPr txBox="1"/>
          <p:nvPr/>
        </p:nvSpPr>
        <p:spPr>
          <a:xfrm>
            <a:off x="4009625" y="35801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Mutant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0" name="Google Shape;780;p46"/>
          <p:cNvSpPr txBox="1"/>
          <p:nvPr/>
        </p:nvSpPr>
        <p:spPr>
          <a:xfrm>
            <a:off x="4641600" y="2450450"/>
            <a:ext cx="47205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design(dds) ← ~ genotype + timepoint + genotype:timepoint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dds ← DESeq(dds, test = “LRT”,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      reduced = ~ genotype)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4668825" y="2111250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7"/>
          <p:cNvSpPr txBox="1">
            <a:spLocks noGrp="1"/>
          </p:cNvSpPr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787" name="Google Shape;787;p47"/>
          <p:cNvSpPr txBox="1"/>
          <p:nvPr/>
        </p:nvSpPr>
        <p:spPr>
          <a:xfrm>
            <a:off x="302100" y="766875"/>
            <a:ext cx="8094900" cy="3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Differential expression tests are based on linear models, where the gene expression is modelled as an outcome of several variables of interest (e.g. treatment, genotype, infection status, etc.).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Linear models use </a:t>
            </a:r>
            <a:r>
              <a:rPr lang="en-GB" i="1">
                <a:latin typeface="Cabin"/>
                <a:ea typeface="Cabin"/>
                <a:cs typeface="Cabin"/>
                <a:sym typeface="Cabin"/>
              </a:rPr>
              <a:t>indicator or dummy variables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to encode categorical variables in a model matrix.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To define models in R/DESeq2 we use the formula syntax: 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variables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Some common models are: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Single factor: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additive: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interaction: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 + variable1:variable2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Interpreting our model coefficients allows us to define hypothesis/comparisons/contrasts of interest.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DESeq2 we use the `results()` function to obtain the log2(fold-change) in gene expression between groups of interest ("contrast").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Models in R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922400" y="694050"/>
            <a:ext cx="3846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 model is a simplified representation of how we think different variables relate to each other.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Linear models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 the most commonly used in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statistical inference.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1117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0692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Slope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4" name="Google Shape;104;p18"/>
          <p:cNvCxnSpPr>
            <a:stCxn id="102" idx="0"/>
          </p:cNvCxnSpPr>
          <p:nvPr/>
        </p:nvCxnSpPr>
        <p:spPr>
          <a:xfrm rot="10800000" flipH="1">
            <a:off x="3011425" y="2602550"/>
            <a:ext cx="152400" cy="1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5" name="Google Shape;105;p18"/>
          <p:cNvCxnSpPr>
            <a:stCxn id="103" idx="0"/>
          </p:cNvCxnSpPr>
          <p:nvPr/>
        </p:nvCxnSpPr>
        <p:spPr>
          <a:xfrm rot="10800000">
            <a:off x="3531375" y="2594750"/>
            <a:ext cx="175800" cy="2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25" y="1093300"/>
            <a:ext cx="2739825" cy="2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321600" y="219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 =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28" y="689700"/>
            <a:ext cx="2497625" cy="1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0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6" name="Google Shape;126;p20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26600" y="695100"/>
            <a:ext cx="22860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      </a:t>
            </a:r>
            <a:r>
              <a:rPr lang="en-GB" sz="12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xB</a:t>
            </a:r>
            <a:endParaRPr sz="12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38" name="Google Shape;138;p21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843625" y="3103450"/>
            <a:ext cx="3300300" cy="1693200"/>
          </a:xfrm>
          <a:prstGeom prst="rect">
            <a:avLst/>
          </a:prstGeom>
          <a:noFill/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 𝛽</a:t>
            </a:r>
            <a:r>
              <a:rPr lang="en-GB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+ 3 * X</a:t>
            </a:r>
            <a:r>
              <a:rPr lang="en-GB" baseline="-250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782800" y="2775149"/>
            <a:ext cx="117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5501" y="2565900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Indicator / Dummy variable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016750" y="2352875"/>
            <a:ext cx="373025" cy="398675"/>
          </a:xfrm>
          <a:custGeom>
            <a:avLst/>
            <a:gdLst/>
            <a:ahLst/>
            <a:cxnLst/>
            <a:rect l="l" t="t" r="r" b="b"/>
            <a:pathLst>
              <a:path w="14921" h="15947" extrusionOk="0">
                <a:moveTo>
                  <a:pt x="0" y="15947"/>
                </a:moveTo>
                <a:cubicBezTo>
                  <a:pt x="2241" y="14592"/>
                  <a:pt x="10996" y="10475"/>
                  <a:pt x="13445" y="7817"/>
                </a:cubicBezTo>
                <a:cubicBezTo>
                  <a:pt x="15894" y="5159"/>
                  <a:pt x="14488" y="1303"/>
                  <a:pt x="1469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143" name="Google Shape;143;p21"/>
          <p:cNvSpPr txBox="1"/>
          <p:nvPr/>
        </p:nvSpPr>
        <p:spPr>
          <a:xfrm>
            <a:off x="2939775" y="4070500"/>
            <a:ext cx="189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54308" y="3882909"/>
            <a:ext cx="29001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lang="en-GB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5   if “A”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lang="en-GB" b="1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8   if “B”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823033" y="3923950"/>
            <a:ext cx="117300" cy="682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2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54" name="Google Shape;154;p22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22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 b="1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="1" baseline="-25000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lang="en-GB" b="1" i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1" name="Google Shape;181;p23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14150" y="2463525"/>
            <a:ext cx="3189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1</a:t>
            </a:r>
            <a:endParaRPr sz="2200" b="1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baseline="30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average of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difference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4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4" name="Google Shape;194;p24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 baseline="-25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10525" y="2776950"/>
            <a:ext cx="6542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outcome </a:t>
            </a:r>
            <a:r>
              <a:rPr lang="en-GB" sz="1600" b="1">
                <a:latin typeface="Cabin"/>
                <a:ea typeface="Cabin"/>
                <a:cs typeface="Cabin"/>
                <a:sym typeface="Cabin"/>
              </a:rPr>
              <a:t>~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predictors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1774</Words>
  <Application>Microsoft Macintosh PowerPoint</Application>
  <PresentationFormat>On-screen Show (16:9)</PresentationFormat>
  <Paragraphs>421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Playfair Display</vt:lpstr>
      <vt:lpstr>Courier New</vt:lpstr>
      <vt:lpstr>Cabin</vt:lpstr>
      <vt:lpstr>Arial</vt:lpstr>
      <vt:lpstr>Simple light - custom</vt:lpstr>
      <vt:lpstr>Models and contrasts in R/DESeq2</vt:lpstr>
      <vt:lpstr>Outline</vt:lpstr>
      <vt:lpstr>Linear Models in R</vt:lpstr>
      <vt:lpstr>Linear Models in R | Categorical Variables </vt:lpstr>
      <vt:lpstr>Linear Models in R | Categorical Variables </vt:lpstr>
      <vt:lpstr>Linear Models in R | Categorical Variables </vt:lpstr>
      <vt:lpstr>Linear Models in R | Null Hypothesis Testing</vt:lpstr>
      <vt:lpstr>Linear Models in R | Null Hypothesis Testing</vt:lpstr>
      <vt:lpstr>Linear Models in R | Model Specification</vt:lpstr>
      <vt:lpstr>Linear Models in R | Model Specification </vt:lpstr>
      <vt:lpstr>Linear Models in R | Model Specification </vt:lpstr>
      <vt:lpstr>Linear Models in R | Model Specification </vt:lpstr>
      <vt:lpstr>Common Designs </vt:lpstr>
      <vt:lpstr>Common Designs | One factor, 3 levels</vt:lpstr>
      <vt:lpstr>Model Designs | Two factors - additive model</vt:lpstr>
      <vt:lpstr>Model Designs | Two factors - interaction model</vt:lpstr>
      <vt:lpstr>Model Specification in DESeq2</vt:lpstr>
      <vt:lpstr>Model Specification in DESeq2</vt:lpstr>
      <vt:lpstr>Model Specification in DESeq2 | Interpreting the Results</vt:lpstr>
      <vt:lpstr>Model Specification in DESeq2 | Likelihood-ratio Test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and contrasts in R/DESeq2</dc:title>
  <cp:lastModifiedBy>Abigail Edwards</cp:lastModifiedBy>
  <cp:revision>1</cp:revision>
  <dcterms:modified xsi:type="dcterms:W3CDTF">2023-03-19T22:43:50Z</dcterms:modified>
</cp:coreProperties>
</file>