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7"/>
  </p:notesMasterIdLst>
  <p:sldIdLst>
    <p:sldId id="256" r:id="rId2"/>
    <p:sldId id="257" r:id="rId3"/>
    <p:sldId id="258" r:id="rId4"/>
    <p:sldId id="265" r:id="rId5"/>
    <p:sldId id="266" r:id="rId6"/>
  </p:sldIdLst>
  <p:sldSz cx="9144000" cy="5143500" type="screen16x9"/>
  <p:notesSz cx="6858000" cy="9144000"/>
  <p:embeddedFontLst>
    <p:embeddedFont>
      <p:font typeface="Cabin" pitchFamily="2" charset="77"/>
      <p:regular r:id="rId8"/>
      <p:bold r:id="rId9"/>
      <p:italic r:id="rId10"/>
      <p:boldItalic r:id="rId11"/>
    </p:embeddedFont>
    <p:embeddedFont>
      <p:font typeface="Playfair Display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8"/>
  </p:normalViewPr>
  <p:slideViewPr>
    <p:cSldViewPr snapToGrid="0">
      <p:cViewPr varScale="1">
        <p:scale>
          <a:sx n="155" d="100"/>
          <a:sy n="155" d="100"/>
        </p:scale>
        <p:origin x="20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aa562ca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aa562ca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f9431a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f9431a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4aa562ca2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4aa562ca2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4aa562ca2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4aa562ca2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21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aption">
  <p:cSld name="CAPTION_ONLY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0" name="Google Shape;70;p13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758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eft Textbox">
  <p:cSld name="TITLE_ONLY_1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7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7"/>
          <p:cNvSpPr txBox="1"/>
          <p:nvPr/>
        </p:nvSpPr>
        <p:spPr>
          <a:xfrm>
            <a:off x="311575" y="849225"/>
            <a:ext cx="178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Slide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Message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8" name="Google Shape;38;p7"/>
          <p:cNvCxnSpPr/>
          <p:nvPr/>
        </p:nvCxnSpPr>
        <p:spPr>
          <a:xfrm>
            <a:off x="311575" y="79730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7"/>
          <p:cNvCxnSpPr/>
          <p:nvPr/>
        </p:nvCxnSpPr>
        <p:spPr>
          <a:xfrm>
            <a:off x="311575" y="160615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eft Textbox + Bullet">
  <p:cSld name="TITLE_ONLY_1_1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311575" y="79730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8"/>
          <p:cNvCxnSpPr/>
          <p:nvPr/>
        </p:nvCxnSpPr>
        <p:spPr>
          <a:xfrm>
            <a:off x="311575" y="198715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311700" y="819824"/>
            <a:ext cx="1780500" cy="11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352200" y="2200550"/>
            <a:ext cx="2508900" cy="26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Char char="●"/>
              <a:defRPr sz="1800"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●"/>
              <a:defRPr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●"/>
              <a:defRPr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311708" y="58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RNA-seq data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311700" y="2148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3 recap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11" y="4042250"/>
            <a:ext cx="3274399" cy="10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6CEA561-9DAD-5D52-7BC2-7E1F461F2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74" y="4025601"/>
            <a:ext cx="4696426" cy="1030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175" y="746150"/>
            <a:ext cx="4927279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Bioinformatics Analysis Workflow</a:t>
            </a:r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F226EA2-2DC7-9FBB-9AD8-85EFF4FA2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847285"/>
            <a:ext cx="7772400" cy="39118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901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DESeq2 | Models and Hypothesis Testing | </a:t>
            </a:r>
            <a:r>
              <a:rPr lang="en-GB">
                <a:solidFill>
                  <a:srgbClr val="E06666"/>
                </a:solidFill>
              </a:rPr>
              <a:t>Two-Factor </a:t>
            </a:r>
            <a:r>
              <a:rPr lang="en-GB" u="sng">
                <a:solidFill>
                  <a:srgbClr val="E06666"/>
                </a:solidFill>
              </a:rPr>
              <a:t>Interaction </a:t>
            </a:r>
            <a:r>
              <a:rPr lang="en-GB">
                <a:solidFill>
                  <a:srgbClr val="E06666"/>
                </a:solidFill>
              </a:rPr>
              <a:t>Model</a:t>
            </a:r>
            <a:endParaRPr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72575" y="1047625"/>
            <a:ext cx="4851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 syntax: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~ Status + TimePoint + Status:TimePoint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~ Status * TimePoint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5" name="Google Shape;205;p25"/>
          <p:cNvGrpSpPr/>
          <p:nvPr/>
        </p:nvGrpSpPr>
        <p:grpSpPr>
          <a:xfrm>
            <a:off x="1786250" y="2249684"/>
            <a:ext cx="2379010" cy="2611301"/>
            <a:chOff x="1786250" y="2097284"/>
            <a:chExt cx="2379010" cy="2611301"/>
          </a:xfrm>
        </p:grpSpPr>
        <p:cxnSp>
          <p:nvCxnSpPr>
            <p:cNvPr id="206" name="Google Shape;206;p25"/>
            <p:cNvCxnSpPr/>
            <p:nvPr/>
          </p:nvCxnSpPr>
          <p:spPr>
            <a:xfrm>
              <a:off x="1786250" y="4069575"/>
              <a:ext cx="20970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5"/>
            <p:cNvCxnSpPr/>
            <p:nvPr/>
          </p:nvCxnSpPr>
          <p:spPr>
            <a:xfrm rot="10800000">
              <a:off x="1793154" y="2311093"/>
              <a:ext cx="0" cy="176790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" name="Google Shape;208;p25"/>
            <p:cNvSpPr/>
            <p:nvPr/>
          </p:nvSpPr>
          <p:spPr>
            <a:xfrm>
              <a:off x="2121893" y="3513360"/>
              <a:ext cx="236700" cy="2364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 txBox="1"/>
            <p:nvPr/>
          </p:nvSpPr>
          <p:spPr>
            <a:xfrm>
              <a:off x="2609123" y="3043876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1</a:t>
              </a:r>
              <a:endParaRPr/>
            </a:p>
          </p:txBody>
        </p:sp>
        <p:sp>
          <p:nvSpPr>
            <p:cNvPr id="210" name="Google Shape;210;p25"/>
            <p:cNvSpPr txBox="1"/>
            <p:nvPr/>
          </p:nvSpPr>
          <p:spPr>
            <a:xfrm>
              <a:off x="3111078" y="3223064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2</a:t>
              </a:r>
              <a:endParaRPr/>
            </a:p>
          </p:txBody>
        </p:sp>
        <p:sp>
          <p:nvSpPr>
            <p:cNvPr id="211" name="Google Shape;211;p25"/>
            <p:cNvSpPr txBox="1"/>
            <p:nvPr/>
          </p:nvSpPr>
          <p:spPr>
            <a:xfrm>
              <a:off x="1887629" y="4092985"/>
              <a:ext cx="74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Un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d11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2" name="Google Shape;212;p25"/>
            <p:cNvSpPr txBox="1"/>
            <p:nvPr/>
          </p:nvSpPr>
          <p:spPr>
            <a:xfrm>
              <a:off x="2822542" y="4092985"/>
              <a:ext cx="74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Un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d33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213" name="Google Shape;213;p25"/>
            <p:cNvCxnSpPr/>
            <p:nvPr/>
          </p:nvCxnSpPr>
          <p:spPr>
            <a:xfrm>
              <a:off x="2313957" y="3642196"/>
              <a:ext cx="13191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5"/>
            <p:cNvSpPr txBox="1"/>
            <p:nvPr/>
          </p:nvSpPr>
          <p:spPr>
            <a:xfrm>
              <a:off x="3569760" y="3214731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2</a:t>
              </a:r>
              <a:endParaRPr/>
            </a:p>
          </p:txBody>
        </p:sp>
        <p:sp>
          <p:nvSpPr>
            <p:cNvPr id="215" name="Google Shape;215;p25"/>
            <p:cNvSpPr txBox="1"/>
            <p:nvPr/>
          </p:nvSpPr>
          <p:spPr>
            <a:xfrm>
              <a:off x="3568159" y="2659590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1</a:t>
              </a:r>
              <a:endParaRPr/>
            </a:p>
          </p:txBody>
        </p:sp>
        <p:grpSp>
          <p:nvGrpSpPr>
            <p:cNvPr id="216" name="Google Shape;216;p25"/>
            <p:cNvGrpSpPr/>
            <p:nvPr/>
          </p:nvGrpSpPr>
          <p:grpSpPr>
            <a:xfrm>
              <a:off x="3051215" y="3067929"/>
              <a:ext cx="262189" cy="262269"/>
              <a:chOff x="2735900" y="2493575"/>
              <a:chExt cx="609600" cy="725100"/>
            </a:xfrm>
          </p:grpSpPr>
          <p:sp>
            <p:nvSpPr>
              <p:cNvPr id="217" name="Google Shape;217;p25"/>
              <p:cNvSpPr/>
              <p:nvPr/>
            </p:nvSpPr>
            <p:spPr>
              <a:xfrm>
                <a:off x="2735900" y="2493575"/>
                <a:ext cx="609600" cy="5727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 rot="10800000" flipH="1">
                <a:off x="2735900" y="2645975"/>
                <a:ext cx="609600" cy="5727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25"/>
            <p:cNvGrpSpPr/>
            <p:nvPr/>
          </p:nvGrpSpPr>
          <p:grpSpPr>
            <a:xfrm>
              <a:off x="3499312" y="2097284"/>
              <a:ext cx="262189" cy="262269"/>
              <a:chOff x="2735900" y="2493575"/>
              <a:chExt cx="609600" cy="725100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2735900" y="2493575"/>
                <a:ext cx="609600" cy="572700"/>
              </a:xfrm>
              <a:prstGeom prst="triangle">
                <a:avLst>
                  <a:gd name="adj" fmla="val 50000"/>
                </a:avLst>
              </a:prstGeom>
              <a:solidFill>
                <a:srgbClr val="A64D79"/>
              </a:solidFill>
              <a:ln w="9525" cap="flat" cmpd="sng">
                <a:solidFill>
                  <a:srgbClr val="A64D7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rot="10800000" flipH="1">
                <a:off x="2735900" y="2645975"/>
                <a:ext cx="609600" cy="572700"/>
              </a:xfrm>
              <a:prstGeom prst="triangle">
                <a:avLst>
                  <a:gd name="adj" fmla="val 50000"/>
                </a:avLst>
              </a:prstGeom>
              <a:solidFill>
                <a:srgbClr val="A64D79"/>
              </a:solidFill>
              <a:ln w="9525" cap="flat" cmpd="sng">
                <a:solidFill>
                  <a:srgbClr val="A64D7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22" name="Google Shape;222;p25"/>
            <p:cNvCxnSpPr/>
            <p:nvPr/>
          </p:nvCxnSpPr>
          <p:spPr>
            <a:xfrm rot="10800000" flipH="1">
              <a:off x="3181643" y="3207585"/>
              <a:ext cx="3300" cy="440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" name="Google Shape;223;p25"/>
            <p:cNvCxnSpPr/>
            <p:nvPr/>
          </p:nvCxnSpPr>
          <p:spPr>
            <a:xfrm rot="10800000" flipH="1">
              <a:off x="3644177" y="3207585"/>
              <a:ext cx="3300" cy="440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4" name="Google Shape;224;p25"/>
            <p:cNvSpPr/>
            <p:nvPr/>
          </p:nvSpPr>
          <p:spPr>
            <a:xfrm>
              <a:off x="2568120" y="2799108"/>
              <a:ext cx="236700" cy="236400"/>
            </a:xfrm>
            <a:prstGeom prst="ellipse">
              <a:avLst/>
            </a:prstGeom>
            <a:solidFill>
              <a:srgbClr val="A64D7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5" name="Google Shape;225;p25"/>
            <p:cNvCxnSpPr/>
            <p:nvPr/>
          </p:nvCxnSpPr>
          <p:spPr>
            <a:xfrm rot="10800000">
              <a:off x="3633731" y="2599609"/>
              <a:ext cx="9600" cy="58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" name="Google Shape;226;p25"/>
            <p:cNvCxnSpPr/>
            <p:nvPr/>
          </p:nvCxnSpPr>
          <p:spPr>
            <a:xfrm rot="10800000">
              <a:off x="2684755" y="2937343"/>
              <a:ext cx="0" cy="709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227;p25"/>
            <p:cNvSpPr txBox="1"/>
            <p:nvPr/>
          </p:nvSpPr>
          <p:spPr>
            <a:xfrm>
              <a:off x="1857921" y="3422218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0</a:t>
              </a:r>
              <a:endParaRPr/>
            </a:p>
          </p:txBody>
        </p:sp>
        <p:sp>
          <p:nvSpPr>
            <p:cNvPr id="228" name="Google Shape;228;p25"/>
            <p:cNvSpPr txBox="1"/>
            <p:nvPr/>
          </p:nvSpPr>
          <p:spPr>
            <a:xfrm>
              <a:off x="2355085" y="4092985"/>
              <a:ext cx="74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In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d11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Google Shape;229;p25"/>
            <p:cNvSpPr txBox="1"/>
            <p:nvPr/>
          </p:nvSpPr>
          <p:spPr>
            <a:xfrm>
              <a:off x="3289998" y="4092985"/>
              <a:ext cx="74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In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d33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230" name="Google Shape;230;p25"/>
            <p:cNvCxnSpPr/>
            <p:nvPr/>
          </p:nvCxnSpPr>
          <p:spPr>
            <a:xfrm rot="10800000">
              <a:off x="3636317" y="2270382"/>
              <a:ext cx="0" cy="311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1" name="Google Shape;231;p25"/>
            <p:cNvSpPr txBox="1"/>
            <p:nvPr/>
          </p:nvSpPr>
          <p:spPr>
            <a:xfrm>
              <a:off x="3568159" y="2223427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3</a:t>
              </a:r>
              <a:endParaRPr/>
            </a:p>
          </p:txBody>
        </p:sp>
      </p:grp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25" y="589950"/>
            <a:ext cx="709164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5901300" y="1075988"/>
            <a:ext cx="32427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Infected vs Uninfected (</a:t>
            </a:r>
            <a:r>
              <a:rPr lang="en-GB" u="sng">
                <a:latin typeface="Cabin"/>
                <a:ea typeface="Cabin"/>
                <a:cs typeface="Cabin"/>
                <a:sym typeface="Cabin"/>
              </a:rPr>
              <a:t>d11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)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Infected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vs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Uninfected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GB" u="sng">
                <a:latin typeface="Cabin"/>
                <a:ea typeface="Cabin"/>
                <a:cs typeface="Cabin"/>
                <a:sym typeface="Cabin"/>
              </a:rPr>
              <a:t>d33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d33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vs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d11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GB" u="sng">
                <a:latin typeface="Cabin"/>
                <a:ea typeface="Cabin"/>
                <a:cs typeface="Cabin"/>
                <a:sym typeface="Cabin"/>
              </a:rPr>
              <a:t>Uninfected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d33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vs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d11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GB" u="sng">
                <a:latin typeface="Cabin"/>
                <a:ea typeface="Cabin"/>
                <a:cs typeface="Cabin"/>
                <a:sym typeface="Cabin"/>
              </a:rPr>
              <a:t>Infected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Interaction (“Difference of differences”)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DESeq2 | Models and Hypothesis Testing | Summary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54E37-2885-5079-D032-493462B151BF}"/>
              </a:ext>
            </a:extLst>
          </p:cNvPr>
          <p:cNvSpPr txBox="1"/>
          <p:nvPr/>
        </p:nvSpPr>
        <p:spPr>
          <a:xfrm>
            <a:off x="873211" y="2957150"/>
            <a:ext cx="6013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Consider Experimental Design – Knowledge of the biology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QC your analysis at every stage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Select the simplest appropriate model for your data which best describes the majority of genes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Know when to visit a bioinformatician or statistician.</a:t>
            </a:r>
          </a:p>
        </p:txBody>
      </p:sp>
      <p:pic>
        <p:nvPicPr>
          <p:cNvPr id="3" name="Google Shape;688;p42">
            <a:extLst>
              <a:ext uri="{FF2B5EF4-FFF2-40B4-BE49-F238E27FC236}">
                <a16:creationId xmlns:a16="http://schemas.microsoft.com/office/drawing/2014/main" id="{0F3BC841-15BB-6292-497E-4F5104D82A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249" y="624546"/>
            <a:ext cx="4815501" cy="207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7422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 - custom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162</Words>
  <Application>Microsoft Macintosh PowerPoint</Application>
  <PresentationFormat>On-screen Show (16:9)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Courier New</vt:lpstr>
      <vt:lpstr>Playfair Display</vt:lpstr>
      <vt:lpstr>Arial</vt:lpstr>
      <vt:lpstr>Cabin</vt:lpstr>
      <vt:lpstr>Simple light - custom</vt:lpstr>
      <vt:lpstr>Analysis of RNA-seq data</vt:lpstr>
      <vt:lpstr>Case Study</vt:lpstr>
      <vt:lpstr>Bioinformatics Analysis Workflow</vt:lpstr>
      <vt:lpstr>DESeq2 | Models and Hypothesis Testing | Two-Factor Interaction Model </vt:lpstr>
      <vt:lpstr>DESeq2 | Models and Hypothesis Testing |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RNA-seq data</dc:title>
  <cp:lastModifiedBy>Abigail Edwards</cp:lastModifiedBy>
  <cp:revision>3</cp:revision>
  <dcterms:modified xsi:type="dcterms:W3CDTF">2023-03-21T07:06:12Z</dcterms:modified>
</cp:coreProperties>
</file>