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1"/>
  </p:normalViewPr>
  <p:slideViewPr>
    <p:cSldViewPr snapToGrid="0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82FE-6888-91FF-48BC-4A754D6DF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56BD1-E120-F86A-798F-08772A94A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FD7FD-6EC0-C3C8-14B9-2354CA3D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EB02-ECBF-B846-83CB-26BAF5AC449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2CAA-0F56-B8B0-79CC-A6070F29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21DB-E7D7-CA59-200C-A40AE996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EB2C-8A22-B94B-9109-7C5E2B9A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F5BF-7D24-2D26-F571-57308818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B885C-9ED2-7990-F5AE-D0CABEB2F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6DF1-F190-1F73-9D19-A5CA60F7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EB02-ECBF-B846-83CB-26BAF5AC449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DF2C-4AD9-D35B-BFE1-DC8949B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8365-1398-145A-90B6-590017E4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EB2C-8A22-B94B-9109-7C5E2B9A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D4B86-EC7B-6E4D-B439-CE68376AA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1A9B3-8648-4BCD-7E27-A8CACAAD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56D8-95AB-0006-4BE0-4E7088C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EB02-ECBF-B846-83CB-26BAF5AC449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A7A8-AA14-9B13-60E4-DBE91644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AE71-25F1-38BD-57B6-AA490675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EB2C-8A22-B94B-9109-7C5E2B9A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2363-33F8-008F-998B-5F281FE8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69E91-8978-4334-1F28-7EA7CC6A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E84D-56FF-FCDB-63E5-D54DA434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EB02-ECBF-B846-83CB-26BAF5AC449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BEAF-6B3A-7FA9-F438-93D3FB71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7F246-119D-3CD7-50B0-38728ADC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EB2C-8A22-B94B-9109-7C5E2B9A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5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6741-49FA-FAD0-D406-52532719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C2C01-DBC8-0F01-C487-3E5655B76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E611-37A4-22AE-BFFD-22A830E3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EB02-ECBF-B846-83CB-26BAF5AC449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24482-0758-7605-77CD-79C622E0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4F892-DEC3-C91B-0BCD-4F7FEBD1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EB2C-8A22-B94B-9109-7C5E2B9A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1943-34B3-6E5F-AC25-8614A112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57F5-3664-7D11-0497-25EB781D9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CE619-DB73-33D5-D04C-6692D5A67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25F92-F28E-1578-B5AD-7C73A780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EB02-ECBF-B846-83CB-26BAF5AC449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4BEA6-51C0-A04C-96A6-D3D73B92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321A9-7B89-A81D-601E-59749C34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EB2C-8A22-B94B-9109-7C5E2B9A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EA1C-7048-2D24-0275-82531F3F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59F75-7F38-AE63-62DD-A5A3E98CE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1FED9-D315-C4BD-C802-8CF7D7A67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11BBA-0F2E-A2FC-84A2-A67F0FBDF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5A0A4-81D2-BA1A-569B-795BBD171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EF7FD-BD42-0676-6728-E6B45E1E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EB02-ECBF-B846-83CB-26BAF5AC449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2FB5A-4052-C7B2-800C-3BCBD487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0303A-97F0-1FEC-6670-9A5A4675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EB2C-8A22-B94B-9109-7C5E2B9A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5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7D76-C44A-69AA-96B2-07E143F8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68232-CA9A-3597-3295-ABBA3B79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EB02-ECBF-B846-83CB-26BAF5AC449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A68E2-9591-596E-FB4B-30739768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265ED-2E6A-0B2F-28A3-62899430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EB2C-8A22-B94B-9109-7C5E2B9A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0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2AF28-E51D-EB50-A084-46B7CA5B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EB02-ECBF-B846-83CB-26BAF5AC449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155A7-AAFB-6952-1194-86488251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90F47-2212-95C6-8F62-CE264B5C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EB2C-8A22-B94B-9109-7C5E2B9A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D507-B0D7-6F1C-19F2-CB3CA4C3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F93D-C17C-ADD6-D41F-AC5B44B32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81733-639E-D542-9235-78AF8132A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76F3D-79C9-1139-B346-E0CD0ECB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EB02-ECBF-B846-83CB-26BAF5AC449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87D95-CDA2-881A-7A1B-47105675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B8CD3-A2A5-2043-AA92-9A8E66A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EB2C-8A22-B94B-9109-7C5E2B9A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CCE-2AD4-28B1-4920-0428E1F3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99843-01B8-D396-25F6-BE56E3AE2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B70DC-8EAA-7442-77FA-5E99646EA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44309-7AEE-909C-A05D-62709EEE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EB02-ECBF-B846-83CB-26BAF5AC449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8A9E3-0732-0820-B4C5-CCF3BC9D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F3961-FA84-E33A-5552-205BB932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EB2C-8A22-B94B-9109-7C5E2B9A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1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6FECB-1B5A-FAE3-C345-02A09C09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B1ECE-4B34-D1A7-003C-580A88A57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3AEBB-154B-2778-A1B2-FF5E9A7D1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C5EB02-ECBF-B846-83CB-26BAF5AC449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87AE-2F5C-D962-2FF5-FC41D6F5C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B8BF-66C1-D947-C86B-01FAA8CC8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53EB2C-8A22-B94B-9109-7C5E2B9A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4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FB36DF-9B16-7901-5006-430785700688}"/>
              </a:ext>
            </a:extLst>
          </p:cNvPr>
          <p:cNvSpPr txBox="1"/>
          <p:nvPr/>
        </p:nvSpPr>
        <p:spPr>
          <a:xfrm>
            <a:off x="143220" y="165253"/>
            <a:ext cx="7160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Flow chart of the statistical design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4D5501-ADB4-10B1-EB12-EDEDFDA21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45671"/>
              </p:ext>
            </p:extLst>
          </p:nvPr>
        </p:nvGraphicFramePr>
        <p:xfrm>
          <a:off x="3071823" y="1255400"/>
          <a:ext cx="2384980" cy="434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226">
                  <a:extLst>
                    <a:ext uri="{9D8B030D-6E8A-4147-A177-3AD203B41FA5}">
                      <a16:colId xmlns:a16="http://schemas.microsoft.com/office/drawing/2014/main" val="1015683831"/>
                    </a:ext>
                  </a:extLst>
                </a:gridCol>
                <a:gridCol w="1145754">
                  <a:extLst>
                    <a:ext uri="{9D8B030D-6E8A-4147-A177-3AD203B41FA5}">
                      <a16:colId xmlns:a16="http://schemas.microsoft.com/office/drawing/2014/main" val="1261168702"/>
                    </a:ext>
                  </a:extLst>
                </a:gridCol>
              </a:tblGrid>
              <a:tr h="8694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Tumor volume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80951423"/>
                  </a:ext>
                </a:extLst>
              </a:tr>
              <a:tr h="8694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53146"/>
                  </a:ext>
                </a:extLst>
              </a:tr>
              <a:tr h="8694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57252"/>
                  </a:ext>
                </a:extLst>
              </a:tr>
              <a:tr h="8694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452116"/>
                  </a:ext>
                </a:extLst>
              </a:tr>
              <a:tr h="8694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2046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81FB108-BB03-48E7-7914-2E0F14440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114" y="2139008"/>
            <a:ext cx="828000" cy="78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7A831-1AC0-04E7-A25B-2C561E85E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352" y="3048653"/>
            <a:ext cx="828000" cy="787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7F30DD-C5D5-828D-98A1-B951CE2FB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592" y="3901140"/>
            <a:ext cx="828000" cy="787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24CAA7-8468-6967-7297-8646A9193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114" y="4753630"/>
            <a:ext cx="828000" cy="78739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EC545A-32E9-7749-B8A2-208DC3F22CB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01114" y="2532706"/>
            <a:ext cx="3791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FB65DA-0DAC-6E2A-9DCC-75B835229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86063"/>
              </p:ext>
            </p:extLst>
          </p:nvPr>
        </p:nvGraphicFramePr>
        <p:xfrm>
          <a:off x="6822468" y="569600"/>
          <a:ext cx="21116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84">
                  <a:extLst>
                    <a:ext uri="{9D8B030D-6E8A-4147-A177-3AD203B41FA5}">
                      <a16:colId xmlns:a16="http://schemas.microsoft.com/office/drawing/2014/main" val="1425092507"/>
                    </a:ext>
                  </a:extLst>
                </a:gridCol>
              </a:tblGrid>
              <a:tr h="24375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Experimental groups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56218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34957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Carboplatin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798737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Nivolumab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703618"/>
                  </a:ext>
                </a:extLst>
              </a:tr>
              <a:tr h="24375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Carbo + nivolumab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38441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38968F9-FEAD-ABEA-C799-2B646B610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72812"/>
              </p:ext>
            </p:extLst>
          </p:nvPr>
        </p:nvGraphicFramePr>
        <p:xfrm>
          <a:off x="6822468" y="2395546"/>
          <a:ext cx="211168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84">
                  <a:extLst>
                    <a:ext uri="{9D8B030D-6E8A-4147-A177-3AD203B41FA5}">
                      <a16:colId xmlns:a16="http://schemas.microsoft.com/office/drawing/2014/main" val="1425092507"/>
                    </a:ext>
                  </a:extLst>
                </a:gridCol>
              </a:tblGrid>
              <a:tr h="24375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Experimental groups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56218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8F7812-9A7D-FC21-6BCD-A8238D679B50}"/>
              </a:ext>
            </a:extLst>
          </p:cNvPr>
          <p:cNvCxnSpPr>
            <a:cxnSpLocks/>
          </p:cNvCxnSpPr>
          <p:nvPr/>
        </p:nvCxnSpPr>
        <p:spPr>
          <a:xfrm>
            <a:off x="6296347" y="3428061"/>
            <a:ext cx="3791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A6EF499-704C-2B82-C144-CAFF1975B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519717"/>
              </p:ext>
            </p:extLst>
          </p:nvPr>
        </p:nvGraphicFramePr>
        <p:xfrm>
          <a:off x="6817701" y="3290901"/>
          <a:ext cx="211168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84">
                  <a:extLst>
                    <a:ext uri="{9D8B030D-6E8A-4147-A177-3AD203B41FA5}">
                      <a16:colId xmlns:a16="http://schemas.microsoft.com/office/drawing/2014/main" val="1425092507"/>
                    </a:ext>
                  </a:extLst>
                </a:gridCol>
              </a:tblGrid>
              <a:tr h="24375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Experimental groups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56218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4520BF-41EE-A5DB-1BA1-AFA28ED8EC4E}"/>
              </a:ext>
            </a:extLst>
          </p:cNvPr>
          <p:cNvCxnSpPr>
            <a:cxnSpLocks/>
          </p:cNvCxnSpPr>
          <p:nvPr/>
        </p:nvCxnSpPr>
        <p:spPr>
          <a:xfrm>
            <a:off x="6305872" y="4294840"/>
            <a:ext cx="3791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6F49F95-8EBC-22B0-6ED7-FFB42C1C0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64576"/>
              </p:ext>
            </p:extLst>
          </p:nvPr>
        </p:nvGraphicFramePr>
        <p:xfrm>
          <a:off x="6827226" y="4157680"/>
          <a:ext cx="211168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84">
                  <a:extLst>
                    <a:ext uri="{9D8B030D-6E8A-4147-A177-3AD203B41FA5}">
                      <a16:colId xmlns:a16="http://schemas.microsoft.com/office/drawing/2014/main" val="1425092507"/>
                    </a:ext>
                  </a:extLst>
                </a:gridCol>
              </a:tblGrid>
              <a:tr h="24375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Experimental groups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56218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167371-CF4F-D6B5-898E-88F4A01E4C22}"/>
              </a:ext>
            </a:extLst>
          </p:cNvPr>
          <p:cNvCxnSpPr>
            <a:cxnSpLocks/>
          </p:cNvCxnSpPr>
          <p:nvPr/>
        </p:nvCxnSpPr>
        <p:spPr>
          <a:xfrm>
            <a:off x="6315394" y="5175900"/>
            <a:ext cx="3791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908A4F7-A25B-0873-F5CA-54A0BE100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23907"/>
              </p:ext>
            </p:extLst>
          </p:nvPr>
        </p:nvGraphicFramePr>
        <p:xfrm>
          <a:off x="6836748" y="5038740"/>
          <a:ext cx="211168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84">
                  <a:extLst>
                    <a:ext uri="{9D8B030D-6E8A-4147-A177-3AD203B41FA5}">
                      <a16:colId xmlns:a16="http://schemas.microsoft.com/office/drawing/2014/main" val="1425092507"/>
                    </a:ext>
                  </a:extLst>
                </a:gridCol>
              </a:tblGrid>
              <a:tr h="24375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Experimental groups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05621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43E9E70-2B2C-558C-F32B-A7795EA6BA4D}"/>
              </a:ext>
            </a:extLst>
          </p:cNvPr>
          <p:cNvSpPr txBox="1"/>
          <p:nvPr/>
        </p:nvSpPr>
        <p:spPr>
          <a:xfrm>
            <a:off x="4281799" y="6270576"/>
            <a:ext cx="70053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Tumour</a:t>
            </a:r>
            <a:r>
              <a:rPr lang="en-US" b="1" dirty="0"/>
              <a:t> volume (mm</a:t>
            </a:r>
            <a:r>
              <a:rPr lang="en-US" b="1" baseline="30000" dirty="0"/>
              <a:t>3</a:t>
            </a:r>
            <a:r>
              <a:rPr lang="en-US" b="1" dirty="0"/>
              <a:t>) assessment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BEF30D-AD30-72C8-57D1-9D15EF73DF04}"/>
              </a:ext>
            </a:extLst>
          </p:cNvPr>
          <p:cNvSpPr txBox="1"/>
          <p:nvPr/>
        </p:nvSpPr>
        <p:spPr>
          <a:xfrm>
            <a:off x="4014788" y="5756322"/>
            <a:ext cx="43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Baseline and 1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week: daily by Mark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1BC1FE-9B05-16C7-C8B2-387946FC4E2F}"/>
              </a:ext>
            </a:extLst>
          </p:cNvPr>
          <p:cNvSpPr txBox="1"/>
          <p:nvPr/>
        </p:nvSpPr>
        <p:spPr>
          <a:xfrm>
            <a:off x="8613771" y="5765024"/>
            <a:ext cx="285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week: daily by Peter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CE5C02-DABB-2417-1152-2856CC0B0D37}"/>
              </a:ext>
            </a:extLst>
          </p:cNvPr>
          <p:cNvCxnSpPr>
            <a:cxnSpLocks/>
          </p:cNvCxnSpPr>
          <p:nvPr/>
        </p:nvCxnSpPr>
        <p:spPr>
          <a:xfrm>
            <a:off x="4281799" y="6167437"/>
            <a:ext cx="11750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3D12DDE-917D-D847-765A-91BD5414A8D4}"/>
              </a:ext>
            </a:extLst>
          </p:cNvPr>
          <p:cNvCxnSpPr>
            <a:cxnSpLocks/>
          </p:cNvCxnSpPr>
          <p:nvPr/>
        </p:nvCxnSpPr>
        <p:spPr>
          <a:xfrm>
            <a:off x="8472485" y="6167437"/>
            <a:ext cx="281463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utations tied to autism may alter gut function, microbiome in mice | The  Transmitter: Neuroscience News and Perspectives">
            <a:extLst>
              <a:ext uri="{FF2B5EF4-FFF2-40B4-BE49-F238E27FC236}">
                <a16:creationId xmlns:a16="http://schemas.microsoft.com/office/drawing/2014/main" id="{ED37056F-5BF9-80A5-2B70-E13430E31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41" y="2684176"/>
            <a:ext cx="2287727" cy="154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Mutations tied to autism may alter gut function, microbiome in mice | The  Transmitter: Neuroscience News and Perspectives">
            <a:extLst>
              <a:ext uri="{FF2B5EF4-FFF2-40B4-BE49-F238E27FC236}">
                <a16:creationId xmlns:a16="http://schemas.microsoft.com/office/drawing/2014/main" id="{04EEB351-C37E-63EB-7695-E547CCC4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257" y="2678142"/>
            <a:ext cx="2287727" cy="154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903D8D-BE69-A466-D225-406BC32C2569}"/>
              </a:ext>
            </a:extLst>
          </p:cNvPr>
          <p:cNvCxnSpPr>
            <a:cxnSpLocks/>
          </p:cNvCxnSpPr>
          <p:nvPr/>
        </p:nvCxnSpPr>
        <p:spPr>
          <a:xfrm>
            <a:off x="5634699" y="6172203"/>
            <a:ext cx="26806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65FCFAC-48B2-1526-0E0A-43D9E349BCD4}"/>
              </a:ext>
            </a:extLst>
          </p:cNvPr>
          <p:cNvSpPr txBox="1"/>
          <p:nvPr/>
        </p:nvSpPr>
        <p:spPr>
          <a:xfrm>
            <a:off x="689637" y="2225556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Batch 1: April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DF9C51-B07E-1DA3-3A97-3E9D7D039CAA}"/>
              </a:ext>
            </a:extLst>
          </p:cNvPr>
          <p:cNvSpPr txBox="1"/>
          <p:nvPr/>
        </p:nvSpPr>
        <p:spPr>
          <a:xfrm>
            <a:off x="9629772" y="2210880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Batch 2: May</a:t>
            </a:r>
          </a:p>
        </p:txBody>
      </p:sp>
    </p:spTree>
    <p:extLst>
      <p:ext uri="{BB962C8B-B14F-4D97-AF65-F5344CB8AC3E}">
        <p14:creationId xmlns:p14="http://schemas.microsoft.com/office/powerpoint/2010/main" val="341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59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Porcu</dc:creator>
  <cp:lastModifiedBy>Luca Porcu</cp:lastModifiedBy>
  <cp:revision>5</cp:revision>
  <dcterms:created xsi:type="dcterms:W3CDTF">2025-02-13T17:51:34Z</dcterms:created>
  <dcterms:modified xsi:type="dcterms:W3CDTF">2025-02-13T18:37:39Z</dcterms:modified>
</cp:coreProperties>
</file>