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54" r:id="rId1"/>
  </p:sldMasterIdLst>
  <p:notesMasterIdLst>
    <p:notesMasterId r:id="rId11"/>
  </p:notesMasterIdLst>
  <p:sldIdLst>
    <p:sldId id="256" r:id="rId2"/>
    <p:sldId id="375" r:id="rId3"/>
    <p:sldId id="404" r:id="rId4"/>
    <p:sldId id="407" r:id="rId5"/>
    <p:sldId id="405" r:id="rId6"/>
    <p:sldId id="406" r:id="rId7"/>
    <p:sldId id="391" r:id="rId8"/>
    <p:sldId id="386" r:id="rId9"/>
    <p:sldId id="365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T Sans" panose="020B0503020203020204" pitchFamily="34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61466A-57C7-402C-99C6-B842C644E57B}">
  <a:tblStyle styleId="{7261466A-57C7-402C-99C6-B842C644E5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2E350B7-13DF-4534-9EBA-6B5EBF3B8E4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89065" autoAdjust="0"/>
  </p:normalViewPr>
  <p:slideViewPr>
    <p:cSldViewPr snapToGrid="0">
      <p:cViewPr>
        <p:scale>
          <a:sx n="95" d="100"/>
          <a:sy n="95" d="100"/>
        </p:scale>
        <p:origin x="41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FAIR</a:t>
            </a:r>
            <a:r>
              <a:rPr lang="en-GB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principles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5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dirty="0">
                <a:solidFill>
                  <a:schemeClr val="tx1"/>
                </a:solidFill>
              </a:rPr>
              <a:t>F</a:t>
            </a:r>
            <a:r>
              <a:rPr lang="en-GB" sz="1600" dirty="0">
                <a:solidFill>
                  <a:schemeClr val="tx1"/>
                </a:solidFill>
              </a:rPr>
              <a:t>indable</a:t>
            </a:r>
          </a:p>
          <a:p>
            <a:r>
              <a:rPr lang="en-GB" dirty="0">
                <a:solidFill>
                  <a:schemeClr val="tx1"/>
                </a:solidFill>
              </a:rPr>
              <a:t>	- easily discoverable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A</a:t>
            </a:r>
            <a:r>
              <a:rPr lang="en-GB" sz="1600" dirty="0">
                <a:solidFill>
                  <a:schemeClr val="tx1"/>
                </a:solidFill>
              </a:rPr>
              <a:t>ccessible</a:t>
            </a:r>
          </a:p>
          <a:p>
            <a:r>
              <a:rPr lang="en-GB" dirty="0">
                <a:solidFill>
                  <a:schemeClr val="tx1"/>
                </a:solidFill>
              </a:rPr>
              <a:t>	- no restriction to access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nteroperable</a:t>
            </a:r>
          </a:p>
          <a:p>
            <a:r>
              <a:rPr lang="en-GB" dirty="0">
                <a:solidFill>
                  <a:schemeClr val="tx1"/>
                </a:solidFill>
              </a:rPr>
              <a:t>	- doesn’t rely on one 	specific type of software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R</a:t>
            </a:r>
            <a:r>
              <a:rPr lang="en-GB" sz="1600" dirty="0">
                <a:solidFill>
                  <a:schemeClr val="tx1"/>
                </a:solidFill>
              </a:rPr>
              <a:t>eusable</a:t>
            </a:r>
          </a:p>
          <a:p>
            <a:r>
              <a:rPr lang="en-GB" dirty="0">
                <a:solidFill>
                  <a:schemeClr val="tx1"/>
                </a:solidFill>
              </a:rPr>
              <a:t>	- is clearly licensed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20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6B07-E3F9-4E72-96C7-F4CE7F61A90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88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GB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INDUSTRY?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480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Shape 1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7" name="Shape 1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Shape 14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6EC-1725-D244-80CF-D5272F536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4ECEE-E096-A049-B9AF-1DF9915F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0E52-AFAC-D748-9DA5-17AADBA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1098-4EE5-8A4A-990A-F73878E3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A16C-392E-2845-ABA6-D787114C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2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C6DA-C359-3449-AE8D-6BA328B8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15D5A-E66F-4347-B129-059FB5B4C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6996-D34E-EC42-AFF0-78F80FB0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D791-BF9C-1243-A44C-D982C504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F056-90EE-B045-8427-62C742AD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9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C5795-75BE-B340-AD39-0922C4E68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75B9E-1D81-6C48-8D2A-60434C740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4058-1343-7B40-81A4-16031D61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1B17-8C81-AE48-8E0E-6CB7CCDA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B73B-6A72-4C44-B0DF-E55C3819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03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7352" y="206084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4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63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84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2420888"/>
            <a:ext cx="8229600" cy="37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95536" y="260648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534B"/>
              </a:buClr>
              <a:buSzPts val="1400"/>
              <a:buFont typeface="PT Sans"/>
              <a:buNone/>
              <a:defRPr sz="3200" b="0" i="0" u="none" strike="noStrike" cap="none">
                <a:solidFill>
                  <a:srgbClr val="61534B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7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5753-94C4-1B46-9FD5-479CEA6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E26A-A31D-AE4F-AA13-15FB1BF0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A2B5-BBFB-1F44-A9C7-040FE2B3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739A-7665-924B-9FA5-56EFB467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5CE9-2497-D543-BB76-58683E1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91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1658-7412-7E49-9EEA-2E121C56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5C9B2-3BDE-5548-884D-29F5C965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1207-0F34-7947-80DA-5CC04260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CF60-4168-8D45-B080-166122A5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5E52-23A0-804A-BA06-071FC59E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2559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7C15-D960-3741-9524-CBDD0C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0725-1A36-BB46-AA3A-8537F13B1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50BA0-7C62-ED44-8DFD-8A020B02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9E2F-A35F-D444-8636-DAC9780A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123F7-3C3A-8B46-8858-500426D8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C1E2F-5D47-3641-806E-A150D6EA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34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7EB8-3CF9-4D4F-B548-53F4DAE3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0A7A-2B0B-124F-88B1-1BFB2876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806DB-E60C-9E4B-BBA3-54F3998F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258E5-9C26-E64C-8D66-8F31F7E79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65266-C670-4D4A-89B6-7996483ED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78B5B-2E65-3D47-A9E8-7C98672F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204FF-0AB8-8D42-8052-6357EAD1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A06D1-C74C-0842-BAE5-41E2B682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78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A1A6-FA2E-584F-92CE-6EE70B83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48187-6D1E-C845-9A8E-C16F1B89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A9935-7D42-574E-878D-7CC83E09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DE12E-3EE5-3C4F-AABD-83C30327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1771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5E139-496B-0549-A7EF-2AE056D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31798-D5BA-8446-B491-EE55A24C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3A837-B753-BD47-9821-B5EC685D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7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E81-A872-834D-AE30-29661A6E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0943-3B86-2049-93BA-2E906F28C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FFBDC-1805-2D4A-A036-7C8BC267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5F819-0CA9-EA4B-A07A-27596D33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111DA-4B80-4149-98BB-762209B0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32F2E-4D0A-1346-876B-1C3F80BC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605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A8FA-3F14-A047-84F1-8468C420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CF1F8-0101-CA41-A86A-746762826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45C83-6407-6243-AAD7-44ACE981A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4EDB-DB89-224D-A743-418D27E1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2A994-7460-0B47-9C92-D37EF938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ED9D-9A4B-6244-8DBC-BAA71E6E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7819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F3324-4F8B-5D40-B722-483182C7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5589-7650-9544-B733-ACAB2E13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AA2C-2946-8342-B4C8-4F2068720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5270D-946C-214B-90F0-9F8665AB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275E-2F30-B54C-9DF0-51C36C08D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71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ata.cam.ac.uk/funders" TargetMode="External"/><Relationship Id="rId4" Type="http://schemas.openxmlformats.org/officeDocument/2006/relationships/hyperlink" Target="http://www.data.cam.ac.uk/DMPsuppor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.nhs.uk/data-and-information/looking-after-informati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-integrity.admin.cam.ac.uk/research-eth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ukdataservice.ac.uk/media/621794/gdpr-faqs.pdf" TargetMode="External"/><Relationship Id="rId4" Type="http://schemas.openxmlformats.org/officeDocument/2006/relationships/hyperlink" Target="https://www.hra.nhs.uk/hra-guidance-general-data-protection-regulati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tra.edina.ac.u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ukdataservice.ac.uk/manage-data/training" TargetMode="External"/><Relationship Id="rId4" Type="http://schemas.openxmlformats.org/officeDocument/2006/relationships/hyperlink" Target="https://www.fosteropenscience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DA4BF7-3EDF-DA42-9605-49F55EAC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354" y="1338953"/>
            <a:ext cx="8059571" cy="4652773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/>
              <a:t>Managing your Research Data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Introduction:</a:t>
            </a:r>
            <a:br>
              <a:rPr lang="en-GB" b="1" dirty="0"/>
            </a:br>
            <a:r>
              <a:rPr lang="en-GB" b="1" dirty="0"/>
              <a:t>-  </a:t>
            </a:r>
            <a:r>
              <a:rPr lang="en-GB" b="1" u="sng" dirty="0"/>
              <a:t>Data Management plans</a:t>
            </a:r>
            <a:br>
              <a:rPr lang="en-GB" b="1" dirty="0"/>
            </a:br>
            <a:r>
              <a:rPr lang="en-GB" b="1" dirty="0"/>
              <a:t>   -  Data formatting</a:t>
            </a:r>
            <a:br>
              <a:rPr lang="en-GB" b="1" dirty="0"/>
            </a:br>
            <a:r>
              <a:rPr lang="en-GB" b="1" dirty="0"/>
              <a:t>   -  File management</a:t>
            </a:r>
            <a:br>
              <a:rPr lang="en-GB" b="1" dirty="0"/>
            </a:br>
            <a:r>
              <a:rPr lang="en-GB" b="1" dirty="0"/>
              <a:t>   -  Data sharing &amp; backup</a:t>
            </a:r>
            <a:br>
              <a:rPr lang="en-GB" b="1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47472" y="-1088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534B"/>
              </a:buClr>
              <a:buSzPts val="1400"/>
              <a:buFont typeface="PT Sans"/>
              <a:buNone/>
            </a:pPr>
            <a:r>
              <a:rPr lang="en-GB" b="1" i="0" u="sng" strike="noStrike" cap="none" dirty="0">
                <a:solidFill>
                  <a:srgbClr val="61534B"/>
                </a:solidFill>
                <a:latin typeface="PT Sans"/>
                <a:ea typeface="PT Sans"/>
                <a:cs typeface="PT Sans"/>
                <a:sym typeface="PT Sans"/>
              </a:rPr>
              <a:t>And what is ‘Data’ ?</a:t>
            </a:r>
            <a:endParaRPr b="1" i="0" u="sng" strike="noStrike" cap="none" dirty="0">
              <a:solidFill>
                <a:srgbClr val="61534B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714368" y="1114682"/>
            <a:ext cx="3761379" cy="424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sym typeface="Arial"/>
              </a:rPr>
              <a:t>Raw instrument readings</a:t>
            </a:r>
            <a:endParaRPr sz="2400" b="1" i="0" u="none" strike="noStrike" cap="none" dirty="0">
              <a:solidFill>
                <a:srgbClr val="000000"/>
              </a:solidFill>
              <a:latin typeface="PT Sans" panose="020B0503020203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sym typeface="Arial"/>
              </a:rPr>
              <a:t>Processed data</a:t>
            </a:r>
            <a:endParaRPr sz="2400" b="1" i="0" u="none" strike="noStrike" cap="none" dirty="0">
              <a:solidFill>
                <a:srgbClr val="000000"/>
              </a:solidFill>
              <a:latin typeface="PT Sans" panose="020B0503020203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sym typeface="Arial"/>
              </a:rPr>
              <a:t>Analysed data</a:t>
            </a:r>
            <a:endParaRPr sz="2400" b="1" i="0" u="none" strike="noStrike" cap="none" dirty="0">
              <a:solidFill>
                <a:srgbClr val="000000"/>
              </a:solidFill>
              <a:latin typeface="PT Sans" panose="020B0503020203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sym typeface="Arial"/>
              </a:rPr>
              <a:t>Genomic data</a:t>
            </a:r>
            <a:endParaRPr sz="2400" b="1" i="0" u="none" strike="noStrike" cap="none" dirty="0">
              <a:solidFill>
                <a:srgbClr val="000000"/>
              </a:solidFill>
              <a:latin typeface="PT Sans" panose="020B0503020203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sym typeface="Arial"/>
              </a:rPr>
              <a:t>Microscopic photos, Western blot images and measurement</a:t>
            </a:r>
            <a:endParaRPr sz="2400" b="1" i="0" u="none" strike="noStrike" cap="none" dirty="0">
              <a:solidFill>
                <a:srgbClr val="000000"/>
              </a:solidFill>
              <a:latin typeface="PT Sans" panose="020B0503020203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sym typeface="Arial"/>
              </a:rPr>
              <a:t>Spreadsheets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Data Formats/Metadata</a:t>
            </a:r>
            <a:endParaRPr sz="2400" b="1" i="0" u="none" strike="noStrike" cap="none" dirty="0">
              <a:solidFill>
                <a:srgbClr val="000000"/>
              </a:solidFill>
              <a:latin typeface="PT Sans" panose="020B0503020203020204" pitchFamily="34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512" y="5361432"/>
            <a:ext cx="8234560" cy="9541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PT Sans" panose="020B0503020203020204" pitchFamily="34" charset="0"/>
              </a:rPr>
              <a:t>It’s basically anything you produce in the course of your research and is the ‘bed-rock’ of your findings!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114682"/>
            <a:ext cx="3491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Videos</a:t>
            </a:r>
          </a:p>
          <a:p>
            <a:pPr marL="285750" lvl="0" indent="-285750"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Surveys and interviews</a:t>
            </a:r>
          </a:p>
          <a:p>
            <a:pPr marL="285750" lvl="0" indent="-285750"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Field notes</a:t>
            </a:r>
          </a:p>
          <a:p>
            <a:pPr marL="285750" lvl="0" indent="-285750"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Maps</a:t>
            </a:r>
          </a:p>
          <a:p>
            <a:pPr marL="285750" lvl="0" indent="-285750"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Lab books</a:t>
            </a:r>
          </a:p>
          <a:p>
            <a:pPr marL="285750" lvl="0" indent="-285750"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Physical samples</a:t>
            </a:r>
          </a:p>
          <a:p>
            <a:pPr marL="285750" lvl="0" indent="-285750"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Protocols</a:t>
            </a:r>
          </a:p>
          <a:p>
            <a:pPr marL="285750" lvl="0" indent="-285750"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Software</a:t>
            </a:r>
          </a:p>
          <a:p>
            <a:pPr marL="285750" lvl="0" indent="-285750">
              <a:buSzPts val="1400"/>
              <a:buFont typeface="Arial"/>
              <a:buChar char="-"/>
            </a:pPr>
            <a:r>
              <a:rPr lang="en-GB" sz="2400" b="1" dirty="0">
                <a:latin typeface="PT Sans" panose="020B0503020203020204" pitchFamily="34" charset="0"/>
              </a:rPr>
              <a:t>Graphs/Figures</a:t>
            </a:r>
          </a:p>
        </p:txBody>
      </p:sp>
    </p:spTree>
    <p:extLst>
      <p:ext uri="{BB962C8B-B14F-4D97-AF65-F5344CB8AC3E}">
        <p14:creationId xmlns:p14="http://schemas.microsoft.com/office/powerpoint/2010/main" val="132595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2E1EB-90A6-CE40-BC2C-5F485C8B25F6}"/>
              </a:ext>
            </a:extLst>
          </p:cNvPr>
          <p:cNvSpPr txBox="1"/>
          <p:nvPr/>
        </p:nvSpPr>
        <p:spPr>
          <a:xfrm>
            <a:off x="1299411" y="216568"/>
            <a:ext cx="7457491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What is a Data Management Plan?</a:t>
            </a:r>
          </a:p>
          <a:p>
            <a:endParaRPr lang="en-US" sz="2800" dirty="0"/>
          </a:p>
          <a:p>
            <a:r>
              <a:rPr lang="en-GB" sz="2400" dirty="0"/>
              <a:t>A short document (typically 2-3 pages) which </a:t>
            </a:r>
            <a:br>
              <a:rPr lang="en-GB" sz="2400" dirty="0"/>
            </a:br>
            <a:r>
              <a:rPr lang="en-GB" sz="2400" dirty="0"/>
              <a:t>contains information about: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Data sources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Data input methods  (validation)</a:t>
            </a:r>
          </a:p>
          <a:p>
            <a:r>
              <a:rPr lang="en-GB" sz="2400" dirty="0"/>
              <a:t>- Back up strategies (Consider &amp; select option(s))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Plans for data sharing (Suitable repository &amp;</a:t>
            </a:r>
            <a:br>
              <a:rPr lang="en-GB" sz="2400" dirty="0"/>
            </a:br>
            <a:r>
              <a:rPr lang="en-GB" sz="2400" dirty="0"/>
              <a:t>appropriate access controls – FAIR data principles)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Ethical/legal restrictions (e.g. Patient Data)</a:t>
            </a:r>
          </a:p>
          <a:p>
            <a:r>
              <a:rPr lang="en-GB" sz="2400" dirty="0"/>
              <a:t> - Who is responsible for the data</a:t>
            </a:r>
          </a:p>
          <a:p>
            <a:endParaRPr lang="en-GB" sz="2400" b="1" dirty="0"/>
          </a:p>
          <a:p>
            <a:r>
              <a:rPr lang="en-GB" sz="2400" dirty="0"/>
              <a:t>Researcher needs to write a DMP </a:t>
            </a:r>
            <a:r>
              <a:rPr lang="en-GB" sz="2400" u="sng" dirty="0"/>
              <a:t>before</a:t>
            </a:r>
            <a:r>
              <a:rPr lang="en-GB" sz="2400" dirty="0"/>
              <a:t> the </a:t>
            </a:r>
            <a:br>
              <a:rPr lang="en-GB" sz="2400" dirty="0"/>
            </a:br>
            <a:r>
              <a:rPr lang="en-GB" sz="2400" dirty="0"/>
              <a:t>project begins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3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B5831-6CB6-2441-93CD-50523306BE4F}"/>
              </a:ext>
            </a:extLst>
          </p:cNvPr>
          <p:cNvSpPr txBox="1"/>
          <p:nvPr/>
        </p:nvSpPr>
        <p:spPr>
          <a:xfrm>
            <a:off x="235076" y="491827"/>
            <a:ext cx="42450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Why do I need a Data Plan?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protect your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Re-usable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Reproducible better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help your future you and your </a:t>
            </a:r>
            <a:br>
              <a:rPr lang="en-US" sz="2000" dirty="0"/>
            </a:br>
            <a:r>
              <a:rPr lang="en-US" sz="2000" dirty="0"/>
              <a:t>current colleagues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major funders require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University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Legal requirements e.g. use of </a:t>
            </a:r>
            <a:br>
              <a:rPr lang="en-US" sz="2000" dirty="0"/>
            </a:br>
            <a:r>
              <a:rPr lang="en-US" sz="2000" dirty="0"/>
              <a:t>personal data or </a:t>
            </a:r>
            <a:br>
              <a:rPr lang="en-US" sz="2000" dirty="0"/>
            </a:br>
            <a:r>
              <a:rPr lang="en-US" sz="2000" dirty="0"/>
              <a:t>confidentiality agreements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7F7E2-B0D1-3B4D-84C5-0F71744E4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105" y="3933914"/>
            <a:ext cx="6322895" cy="2816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0132B-5614-A540-A603-E4CB33EB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56" y="1219129"/>
            <a:ext cx="3886144" cy="18333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1B1783-1C89-4947-99AF-9A3A52FE3144}"/>
              </a:ext>
            </a:extLst>
          </p:cNvPr>
          <p:cNvSpPr/>
          <p:nvPr/>
        </p:nvSpPr>
        <p:spPr>
          <a:xfrm>
            <a:off x="4480149" y="3052483"/>
            <a:ext cx="4912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www.dcc.ac.uk</a:t>
            </a:r>
            <a:r>
              <a:rPr lang="en-US" dirty="0"/>
              <a:t>/resources/data-management-plans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035D5-F993-EC43-ABCB-8589E841DD63}"/>
              </a:ext>
            </a:extLst>
          </p:cNvPr>
          <p:cNvSpPr/>
          <p:nvPr/>
        </p:nvSpPr>
        <p:spPr>
          <a:xfrm>
            <a:off x="363070" y="571185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3F3F3F"/>
                </a:solidFill>
                <a:latin typeface="Calibri" panose="020F0502020204030204" pitchFamily="34" charset="0"/>
                <a:hlinkClick r:id="rId4"/>
              </a:rPr>
              <a:t>www.data.cam.ac.uk/DMPsupport</a:t>
            </a:r>
            <a:endParaRPr lang="en-GB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3F3F3F"/>
                </a:solidFill>
                <a:latin typeface="Calibri" panose="020F0502020204030204" pitchFamily="34" charset="0"/>
                <a:hlinkClick r:id="rId5"/>
              </a:rPr>
              <a:t>www.data.cam.ac.uk/funders</a:t>
            </a:r>
            <a:endParaRPr lang="en-GB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23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EFF11-B172-104F-B4FF-D654AC689239}"/>
              </a:ext>
            </a:extLst>
          </p:cNvPr>
          <p:cNvSpPr txBox="1"/>
          <p:nvPr/>
        </p:nvSpPr>
        <p:spPr>
          <a:xfrm>
            <a:off x="0" y="0"/>
            <a:ext cx="840326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Protection issues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legislation imposes requirements for use of personal </a:t>
            </a:r>
            <a:b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data, but most research will be subject to one of two exemptions:</a:t>
            </a:r>
          </a:p>
          <a:p>
            <a:r>
              <a:rPr lang="en-GB" sz="22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Research purposes 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used where: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standard provisions would seriously impair research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damage or distress to data subjects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individual decision-making about data subjects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Safeguards are in place</a:t>
            </a:r>
          </a:p>
          <a:p>
            <a:pPr marL="508000" lvl="1" indent="0">
              <a:buNone/>
            </a:pP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2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Academic expression 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used where: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Complying with the standard provisions would be incompatible with the </a:t>
            </a:r>
            <a:b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academic purpose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will be a publication in the public interest</a:t>
            </a:r>
          </a:p>
          <a:p>
            <a:pPr lvl="1">
              <a:buSzPct val="80000"/>
            </a:pP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4C8D4-B1F9-5648-9007-9BFC0DEF3ADD}"/>
              </a:ext>
            </a:extLst>
          </p:cNvPr>
          <p:cNvSpPr txBox="1"/>
          <p:nvPr/>
        </p:nvSpPr>
        <p:spPr>
          <a:xfrm>
            <a:off x="0" y="4282850"/>
            <a:ext cx="8555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SzPct val="80000"/>
            </a:pPr>
            <a:r>
              <a:rPr lang="en-GB" sz="22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 identifiable Data (has more requirements)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more sensitive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Protects patients living and deceased unlike Data Protection Act 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focuses upon living.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seldom allowed to breach except in interests of patients 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and well-being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https://digital.nhs.uk/data-and-information/looking-after-information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CF0378-DA88-2C48-B46F-CFAD7E8C750B}"/>
              </a:ext>
            </a:extLst>
          </p:cNvPr>
          <p:cNvSpPr/>
          <p:nvPr/>
        </p:nvSpPr>
        <p:spPr>
          <a:xfrm>
            <a:off x="645459" y="114035"/>
            <a:ext cx="74900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chemeClr val="tx1"/>
                </a:solidFill>
              </a:rPr>
              <a:t>Data protection requirements upon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Know and communicate your legal basis (</a:t>
            </a:r>
            <a:r>
              <a:rPr lang="en-GB" b="1" dirty="0">
                <a:solidFill>
                  <a:schemeClr val="tx1"/>
                </a:solidFill>
              </a:rPr>
              <a:t>research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Be transparent with data subjects (</a:t>
            </a:r>
            <a:r>
              <a:rPr lang="en-GB" b="1" dirty="0">
                <a:solidFill>
                  <a:schemeClr val="tx1"/>
                </a:solidFill>
              </a:rPr>
              <a:t>research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Process accurately and only what you need (</a:t>
            </a:r>
            <a:r>
              <a:rPr lang="en-GB" b="1" dirty="0">
                <a:solidFill>
                  <a:schemeClr val="tx1"/>
                </a:solidFill>
              </a:rPr>
              <a:t>research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Keep personal data secure (</a:t>
            </a:r>
            <a:r>
              <a:rPr lang="en-GB" b="1" dirty="0">
                <a:solidFill>
                  <a:schemeClr val="tx1"/>
                </a:solidFill>
              </a:rPr>
              <a:t>research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Process fairly, considering any ethical risks to the data subject (</a:t>
            </a:r>
            <a:r>
              <a:rPr lang="en-GB" b="1" dirty="0">
                <a:solidFill>
                  <a:schemeClr val="tx1"/>
                </a:solidFill>
              </a:rPr>
              <a:t>research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Comply with institutional accountability processes, e.g. ethical review (</a:t>
            </a:r>
            <a:r>
              <a:rPr lang="en-GB" b="1" dirty="0">
                <a:solidFill>
                  <a:schemeClr val="tx1"/>
                </a:solidFill>
              </a:rPr>
              <a:t>research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academic expression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r>
              <a:rPr lang="en-GB" u="sng" dirty="0">
                <a:solidFill>
                  <a:schemeClr val="tx1"/>
                </a:solidFill>
              </a:rPr>
              <a:t>Storage of Personal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    Personal data may only be used under the research exemption if appropriate security measures are taken.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    Ideally this will be prompt anonymization or pseudonymisation.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    Ensure that portable systems or devices are fully encrypted.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    Ensure physical security for hard copy data.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(More about storage and backup later in course)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u="sng" dirty="0">
                <a:solidFill>
                  <a:schemeClr val="tx1"/>
                </a:solidFill>
              </a:rPr>
              <a:t>Handling Personal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PT Sans"/>
              </a:rPr>
              <a:t>If possible, don’t collect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PT Sans"/>
              </a:rPr>
              <a:t>Gain informed, preferably open and written, </a:t>
            </a:r>
            <a:r>
              <a:rPr lang="en-GB" u="sng" dirty="0">
                <a:solidFill>
                  <a:schemeClr val="tx1"/>
                </a:solidFill>
                <a:sym typeface="PT Sans"/>
              </a:rPr>
              <a:t>consent</a:t>
            </a:r>
            <a:r>
              <a:rPr lang="en-GB" dirty="0">
                <a:solidFill>
                  <a:schemeClr val="tx1"/>
                </a:solidFill>
                <a:sym typeface="PT Sans"/>
              </a:rPr>
              <a:t>. See UK Data Service for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PT Sans"/>
              </a:rPr>
              <a:t>Anonymise data</a:t>
            </a:r>
            <a:br>
              <a:rPr lang="en-GB" dirty="0">
                <a:solidFill>
                  <a:schemeClr val="tx1"/>
                </a:solidFill>
                <a:sym typeface="PT Sans"/>
              </a:rPr>
            </a:br>
            <a:r>
              <a:rPr lang="en-GB" dirty="0">
                <a:solidFill>
                  <a:schemeClr val="tx1"/>
                </a:solidFill>
                <a:sym typeface="PT Sans"/>
              </a:rPr>
              <a:t>Remove identifiers,  Aggregate results, Generalise a variable, Remove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Use managed access repositories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1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63" y="3382882"/>
            <a:ext cx="2171705" cy="82753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44DAC6-4F46-744D-9287-530B48AC87C5}"/>
              </a:ext>
            </a:extLst>
          </p:cNvPr>
          <p:cNvSpPr txBox="1"/>
          <p:nvPr/>
        </p:nvSpPr>
        <p:spPr>
          <a:xfrm>
            <a:off x="5943600" y="3071643"/>
            <a:ext cx="22557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UIS</a:t>
            </a:r>
          </a:p>
          <a:p>
            <a:r>
              <a:rPr lang="en-US" dirty="0"/>
              <a:t>https://</a:t>
            </a:r>
            <a:r>
              <a:rPr lang="en-US" dirty="0" err="1"/>
              <a:t>www.uis.cam.ac.uk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CAB09-E93C-BC47-BF0D-AB5A622DC2CC}"/>
              </a:ext>
            </a:extLst>
          </p:cNvPr>
          <p:cNvSpPr txBox="1"/>
          <p:nvPr/>
        </p:nvSpPr>
        <p:spPr>
          <a:xfrm>
            <a:off x="4056062" y="4722318"/>
            <a:ext cx="4104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Data Champions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www.data.cam.ac.uk</a:t>
            </a:r>
            <a:r>
              <a:rPr lang="en-US" dirty="0"/>
              <a:t>/intro-data-champions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7DE5D-9ADA-8841-A231-F56AD0B6D43A}"/>
              </a:ext>
            </a:extLst>
          </p:cNvPr>
          <p:cNvSpPr txBox="1"/>
          <p:nvPr/>
        </p:nvSpPr>
        <p:spPr>
          <a:xfrm>
            <a:off x="2036120" y="601579"/>
            <a:ext cx="50353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Where to go for further help </a:t>
            </a:r>
          </a:p>
          <a:p>
            <a:pPr algn="ctr"/>
            <a:r>
              <a:rPr lang="en-US" sz="2800" b="1" u="sng" dirty="0"/>
              <a:t>and advice on your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C6DF2-E844-8D4E-A680-9E958A2AB203}"/>
              </a:ext>
            </a:extLst>
          </p:cNvPr>
          <p:cNvSpPr/>
          <p:nvPr/>
        </p:nvSpPr>
        <p:spPr>
          <a:xfrm>
            <a:off x="278544" y="4210416"/>
            <a:ext cx="2372124" cy="703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591" marR="40591" lvl="0" indent="-2490" algn="ctr">
              <a:lnSpc>
                <a:spcPct val="150000"/>
              </a:lnSpc>
              <a:buClr>
                <a:schemeClr val="dk1"/>
              </a:buClr>
              <a:buSzPts val="700"/>
            </a:pPr>
            <a:r>
              <a:rPr lang="en-GB" dirty="0">
                <a:solidFill>
                  <a:schemeClr val="dk1"/>
                </a:solidFill>
                <a:latin typeface="PT Sans" panose="020B0503020203020204" pitchFamily="34" charset="0"/>
                <a:ea typeface="Calibri"/>
                <a:cs typeface="Calibri"/>
                <a:sym typeface="Calibri"/>
              </a:rPr>
              <a:t>Tweets as @</a:t>
            </a:r>
            <a:r>
              <a:rPr lang="en-GB" dirty="0" err="1">
                <a:solidFill>
                  <a:schemeClr val="dk1"/>
                </a:solidFill>
                <a:latin typeface="PT Sans" panose="020B0503020203020204" pitchFamily="34" charset="0"/>
                <a:ea typeface="Calibri"/>
                <a:cs typeface="Calibri"/>
                <a:sym typeface="Calibri"/>
              </a:rPr>
              <a:t>CamOpenData</a:t>
            </a:r>
            <a:endParaRPr lang="en-GB" dirty="0">
              <a:solidFill>
                <a:schemeClr val="dk1"/>
              </a:solidFill>
              <a:latin typeface="PT Sans" panose="020B0503020203020204" pitchFamily="34" charset="0"/>
              <a:ea typeface="Calibri"/>
              <a:cs typeface="Calibri"/>
              <a:sym typeface="Calibri"/>
            </a:endParaRPr>
          </a:p>
          <a:p>
            <a:pPr marL="40591" marR="40591" lvl="0" indent="-2490" algn="ctr">
              <a:lnSpc>
                <a:spcPct val="150000"/>
              </a:lnSpc>
              <a:buClr>
                <a:schemeClr val="dk1"/>
              </a:buClr>
              <a:buSzPts val="700"/>
            </a:pPr>
            <a:r>
              <a:rPr lang="en-GB" dirty="0">
                <a:solidFill>
                  <a:schemeClr val="dk1"/>
                </a:solidFill>
                <a:latin typeface="PT Sans" panose="020B0503020203020204" pitchFamily="34" charset="0"/>
                <a:cs typeface="Calibri"/>
                <a:sym typeface="Calibri"/>
              </a:rPr>
              <a:t>https://</a:t>
            </a:r>
            <a:r>
              <a:rPr lang="en-GB" dirty="0" err="1">
                <a:solidFill>
                  <a:schemeClr val="dk1"/>
                </a:solidFill>
                <a:latin typeface="PT Sans" panose="020B0503020203020204" pitchFamily="34" charset="0"/>
                <a:cs typeface="Calibri"/>
                <a:sym typeface="Calibri"/>
              </a:rPr>
              <a:t>www.data.cam.ac.uk</a:t>
            </a:r>
            <a:endParaRPr lang="en-GB" dirty="0">
              <a:latin typeface="PT Sans" panose="020B05030202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916CF-838C-814E-B3F5-B91959305846}"/>
              </a:ext>
            </a:extLst>
          </p:cNvPr>
          <p:cNvSpPr txBox="1"/>
          <p:nvPr/>
        </p:nvSpPr>
        <p:spPr>
          <a:xfrm>
            <a:off x="2999524" y="250164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Your local IT Support desk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03444-9305-754E-9F05-460E08EF2C6A}"/>
              </a:ext>
            </a:extLst>
          </p:cNvPr>
          <p:cNvSpPr txBox="1"/>
          <p:nvPr/>
        </p:nvSpPr>
        <p:spPr>
          <a:xfrm>
            <a:off x="278544" y="5037950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NB I have used materials</a:t>
            </a:r>
            <a:br>
              <a:rPr lang="en-US" b="1" i="1" dirty="0"/>
            </a:br>
            <a:r>
              <a:rPr lang="en-US" b="1" i="1" dirty="0"/>
              <a:t>from OSC in this </a:t>
            </a:r>
            <a:r>
              <a:rPr lang="en-US" b="1" i="1" dirty="0" err="1"/>
              <a:t>slidedeck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1563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395535" y="764703"/>
            <a:ext cx="8280873" cy="583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763"/>
              <a:buNone/>
            </a:pPr>
            <a:r>
              <a:rPr lang="en-GB" sz="2000" b="1" dirty="0"/>
              <a:t>Institutional website, </a:t>
            </a:r>
            <a:r>
              <a:rPr lang="en-GB" sz="2000" b="1" dirty="0" err="1"/>
              <a:t>e.g</a:t>
            </a:r>
            <a:r>
              <a:rPr lang="en-GB" sz="2000" b="1" dirty="0"/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763"/>
              <a:buNone/>
            </a:pPr>
            <a:r>
              <a:rPr lang="en-GB" sz="2000" dirty="0"/>
              <a:t>University Research Ethics website: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763"/>
              <a:buNone/>
            </a:pPr>
            <a:r>
              <a:rPr lang="en-GB" sz="2000" dirty="0">
                <a:hlinkClick r:id="rId3"/>
              </a:rPr>
              <a:t>https://www.research-integrity.admin.cam.ac.uk/research-ethics</a:t>
            </a:r>
            <a:r>
              <a:rPr lang="en-GB" sz="20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763"/>
              <a:buNone/>
            </a:pPr>
            <a:endParaRPr lang="en-GB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763"/>
              <a:buNone/>
            </a:pPr>
            <a:r>
              <a:rPr lang="en-GB" sz="2000" b="1" dirty="0"/>
              <a:t>NHS Health Research Authority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763"/>
              <a:buNone/>
            </a:pPr>
            <a:r>
              <a:rPr lang="en-GB" sz="2000" dirty="0">
                <a:hlinkClick r:id="rId4"/>
              </a:rPr>
              <a:t>https://www.hra.nhs.uk/hra-guidance-general-data-protection-regulation/</a:t>
            </a:r>
            <a:endParaRPr lang="en-GB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763"/>
              <a:buNone/>
            </a:pPr>
            <a:endParaRPr lang="en-GB" sz="20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3"/>
              <a:buNone/>
            </a:pPr>
            <a:r>
              <a:rPr lang="en-GB" sz="2000" b="1" dirty="0"/>
              <a:t>UK Data Service FAQs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763"/>
              <a:buNone/>
            </a:pPr>
            <a:r>
              <a:rPr lang="en-GB" sz="2000" dirty="0">
                <a:hlinkClick r:id="rId5"/>
              </a:rPr>
              <a:t>https://www.ukdataservice.ac.uk/media/621794/gdpr-faqs.pdf</a:t>
            </a:r>
            <a:endParaRPr lang="en-GB" sz="20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763"/>
              <a:buNone/>
            </a:pPr>
            <a:endParaRPr lang="en-GB" sz="2000" dirty="0"/>
          </a:p>
        </p:txBody>
      </p:sp>
      <p:sp>
        <p:nvSpPr>
          <p:cNvPr id="923" name="Shape 923"/>
          <p:cNvSpPr txBox="1">
            <a:spLocks noGrp="1"/>
          </p:cNvSpPr>
          <p:nvPr>
            <p:ph type="title"/>
          </p:nvPr>
        </p:nvSpPr>
        <p:spPr>
          <a:xfrm>
            <a:off x="395536" y="44703"/>
            <a:ext cx="7797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PT Sans"/>
              <a:buNone/>
            </a:pPr>
            <a:r>
              <a:rPr lang="en-GB" sz="28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Guidance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3200" b="0" i="0" u="none" strike="noStrike" cap="none" dirty="0">
              <a:solidFill>
                <a:srgbClr val="61534B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4203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>
            <a:spLocks noGrp="1"/>
          </p:cNvSpPr>
          <p:nvPr>
            <p:ph type="title"/>
          </p:nvPr>
        </p:nvSpPr>
        <p:spPr>
          <a:xfrm>
            <a:off x="460375" y="4709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534B"/>
              </a:buClr>
              <a:buSzPts val="800"/>
              <a:buFont typeface="PT Sans"/>
              <a:buNone/>
            </a:pPr>
            <a:r>
              <a:rPr lang="en-GB" sz="3200" b="0" i="0" u="none" strike="noStrike" cap="none" dirty="0">
                <a:solidFill>
                  <a:srgbClr val="61534B"/>
                </a:solidFill>
                <a:latin typeface="PT Sans"/>
                <a:ea typeface="PT Sans"/>
                <a:cs typeface="PT Sans"/>
                <a:sym typeface="PT Sans"/>
              </a:rPr>
              <a:t>Online courses:</a:t>
            </a:r>
            <a:endParaRPr sz="3200" b="0" i="0" u="none" strike="noStrike" cap="none" dirty="0">
              <a:solidFill>
                <a:srgbClr val="61534B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81" name="Shape 1481" descr="http://www.data.cam.ac.uk/sites/www.data.cam.ac.uk/files/styles/leading/public/support_small.jpg?itok=J2o9M-EW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Shape 1482"/>
          <p:cNvSpPr txBox="1"/>
          <p:nvPr/>
        </p:nvSpPr>
        <p:spPr>
          <a:xfrm>
            <a:off x="704999" y="1613952"/>
            <a:ext cx="774035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ea typeface="Calibri"/>
                <a:cs typeface="Calibri"/>
                <a:sym typeface="Calibri"/>
              </a:rPr>
              <a:t>Mantra from Edinburgh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PT Sans" panose="020B0503020203020204" pitchFamily="34" charset="0"/>
                <a:ea typeface="Calibri"/>
                <a:cs typeface="Calibri"/>
                <a:sym typeface="Calibri"/>
              </a:rPr>
              <a:t>Uni</a:t>
            </a:r>
            <a:endParaRPr lang="en-GB" sz="2800" b="0" i="0" u="none" strike="noStrike" cap="none" dirty="0">
              <a:solidFill>
                <a:srgbClr val="000000"/>
              </a:solidFill>
              <a:latin typeface="PT Sans" panose="020B0503020203020204" pitchFamily="34" charset="0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SzPts val="2800"/>
            </a:pPr>
            <a:r>
              <a:rPr lang="en-GB" sz="2800" dirty="0">
                <a:latin typeface="PT Sans" panose="020B0503020203020204" pitchFamily="34" charset="0"/>
                <a:hlinkClick r:id="rId3"/>
              </a:rPr>
              <a:t>https://mantra.edina.ac.uk/</a:t>
            </a:r>
            <a:endParaRPr lang="en-GB" sz="2800" dirty="0">
              <a:latin typeface="PT Sans" panose="020B0503020203020204" pitchFamily="34" charset="0"/>
            </a:endParaRPr>
          </a:p>
          <a:p>
            <a:pPr marL="285750" lvl="0" indent="-2857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sym typeface="Arial"/>
              </a:rPr>
              <a:t>Foster Open Science</a:t>
            </a:r>
          </a:p>
          <a:p>
            <a:pPr lvl="0">
              <a:lnSpc>
                <a:spcPct val="150000"/>
              </a:lnSpc>
              <a:buSzPts val="2800"/>
            </a:pPr>
            <a:r>
              <a:rPr lang="en-GB" sz="2800" dirty="0">
                <a:latin typeface="PT Sans" panose="020B0503020203020204" pitchFamily="34" charset="0"/>
                <a:hlinkClick r:id="rId4"/>
              </a:rPr>
              <a:t>https://www.fosteropenscience.eu/</a:t>
            </a:r>
            <a:endParaRPr lang="en-GB" sz="2800" dirty="0">
              <a:latin typeface="PT Sans" panose="020B0503020203020204" pitchFamily="34" charset="0"/>
            </a:endParaRPr>
          </a:p>
          <a:p>
            <a:pPr marL="457200" lvl="0" indent="-45720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n-GB" sz="2800" dirty="0">
                <a:latin typeface="PT Sans" panose="020B0503020203020204" pitchFamily="34" charset="0"/>
              </a:rPr>
              <a:t>UK Data Service</a:t>
            </a:r>
          </a:p>
          <a:p>
            <a:pPr lvl="0">
              <a:lnSpc>
                <a:spcPct val="150000"/>
              </a:lnSpc>
              <a:buSzPts val="2800"/>
            </a:pPr>
            <a:r>
              <a:rPr lang="en-GB" sz="2800" dirty="0">
                <a:latin typeface="PT Sans" panose="020B0503020203020204" pitchFamily="34" charset="0"/>
                <a:hlinkClick r:id="rId5"/>
              </a:rPr>
              <a:t>https://www.ukdataservice.ac.uk/manage-data/training</a:t>
            </a:r>
            <a:endParaRPr lang="en-GB" sz="2800" dirty="0">
              <a:latin typeface="PT Sans" panose="020B0503020203020204" pitchFamily="34" charset="0"/>
            </a:endParaRPr>
          </a:p>
          <a:p>
            <a:pPr lvl="0">
              <a:lnSpc>
                <a:spcPct val="150000"/>
              </a:lnSpc>
              <a:buSzPts val="2800"/>
            </a:pPr>
            <a:endParaRPr lang="en-GB" sz="2800" dirty="0">
              <a:latin typeface="PT Sans" panose="020B0503020203020204" pitchFamily="34" charset="0"/>
            </a:endParaRPr>
          </a:p>
          <a:p>
            <a:pPr lvl="0">
              <a:lnSpc>
                <a:spcPct val="150000"/>
              </a:lnSpc>
              <a:buSzPts val="2800"/>
            </a:pPr>
            <a:endParaRPr sz="1400" b="0" i="0" u="none" strike="noStrike" cap="none" dirty="0">
              <a:solidFill>
                <a:srgbClr val="000000"/>
              </a:solidFill>
              <a:latin typeface="PT Sans" panose="020B0503020203020204" pitchFamily="34" charset="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</TotalTime>
  <Words>485</Words>
  <Application>Microsoft Macintosh PowerPoint</Application>
  <PresentationFormat>On-screen Show (4:3)</PresentationFormat>
  <Paragraphs>119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Arial</vt:lpstr>
      <vt:lpstr>Wingdings</vt:lpstr>
      <vt:lpstr>Courier New</vt:lpstr>
      <vt:lpstr>PT Sans</vt:lpstr>
      <vt:lpstr>Calibri Light</vt:lpstr>
      <vt:lpstr>Office Theme</vt:lpstr>
      <vt:lpstr>Managing your Research Data  Introduction: -  Data Management plans    -  Data formatting    -  File management    -  Data sharing &amp; backup </vt:lpstr>
      <vt:lpstr>And what is ‘Data’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Guidance </vt:lpstr>
      <vt:lpstr>Online courses: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research data management</dc:title>
  <dc:creator>Katie Hughes</dc:creator>
  <cp:lastModifiedBy>Microsoft Office User</cp:lastModifiedBy>
  <cp:revision>146</cp:revision>
  <dcterms:modified xsi:type="dcterms:W3CDTF">2019-02-15T11:51:12Z</dcterms:modified>
</cp:coreProperties>
</file>