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85" r:id="rId7"/>
    <p:sldId id="286" r:id="rId8"/>
    <p:sldId id="292" r:id="rId9"/>
    <p:sldId id="290" r:id="rId10"/>
    <p:sldId id="291" r:id="rId11"/>
    <p:sldId id="270" r:id="rId12"/>
    <p:sldId id="266" r:id="rId13"/>
    <p:sldId id="271" r:id="rId14"/>
    <p:sldId id="272" r:id="rId15"/>
    <p:sldId id="273" r:id="rId16"/>
    <p:sldId id="269" r:id="rId17"/>
    <p:sldId id="274" r:id="rId18"/>
    <p:sldId id="275" r:id="rId19"/>
    <p:sldId id="277" r:id="rId20"/>
    <p:sldId id="278" r:id="rId21"/>
    <p:sldId id="279" r:id="rId22"/>
    <p:sldId id="280" r:id="rId23"/>
    <p:sldId id="283" r:id="rId24"/>
    <p:sldId id="281" r:id="rId25"/>
    <p:sldId id="294" r:id="rId26"/>
    <p:sldId id="289" r:id="rId27"/>
    <p:sldId id="293" r:id="rId28"/>
    <p:sldId id="287" r:id="rId29"/>
    <p:sldId id="298"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0"/>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3A08-E32D-644B-A770-5388D11C6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E95A8-B2C8-D746-8207-5BF11F457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0D6A8B-B0EC-0543-83DF-D562795D6AB4}"/>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FCAD89C4-861A-EC46-8D0E-D1B19E5BB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862C5-8ED6-4A4F-B8AC-B531C94D5C88}"/>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51088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160B-0AC1-7B4A-870A-EC6A28855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DA24CF-32F0-D64E-BE85-0EF2D2C71F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5C68-8CA1-CD41-8A42-D356B0CEED33}"/>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C4C606C1-CB0F-2347-94B6-B85BCD8B7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4E99C-4608-0644-8013-456D4E0DF6FA}"/>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97356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30CAC-6B55-BA41-B9A8-89FB37CED9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C5776F-01AE-544D-9303-3E2B156EC8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D76A0-F649-4545-BE1C-3BF38AC0E1B7}"/>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2A8CF8EA-7E59-0543-B241-429B7965D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E5D01-6BDD-5247-A05C-D8ECBF52DDA2}"/>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57541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61A2-16DC-7F4B-AFC2-F55A3C5D0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32A5D-F3D5-7249-9676-FF5F7FAF06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336D1-1031-1B40-8B5F-ADD26C50F6D4}"/>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67579F04-7FAC-9046-8807-90F9A0A1D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20D0C-2F33-3547-8111-5273C8BBE7E5}"/>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387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BCFB-C35C-9248-BA23-B45DF8DC9A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705B5-B605-8C4E-8144-4EA67B822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2792A1-4CBE-E741-9555-193F4ABA97D7}"/>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15E63852-9249-FB49-A8E9-4BF167FA7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4F4D5-22A5-2C48-9643-403E22C3927C}"/>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243752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5ACF-F57D-EC4C-A8AB-58CD3ED1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6CC40-9C3D-FE40-9A4E-04051946E1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A6F56-24DB-7C4B-A1B1-220EF4A280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75AC8-54F0-2F4F-9AE4-EE8639FF3DB2}"/>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6" name="Footer Placeholder 5">
            <a:extLst>
              <a:ext uri="{FF2B5EF4-FFF2-40B4-BE49-F238E27FC236}">
                <a16:creationId xmlns:a16="http://schemas.microsoft.com/office/drawing/2014/main" id="{8FB757DD-EE6A-6747-93F2-F6FC13759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1BDB8-9E15-6640-9B97-AA6B747E297E}"/>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73415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D6-F2DE-8341-B072-F2D3F0C05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46A2D5-0FE1-364C-BC11-3EBDE1B48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6C9E4-26F2-5F4E-AF81-E92440F68B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B2C67-8E2C-3D4C-A721-7E0A1640B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60DE2A-89CF-F243-A877-FC1C688C5D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A1750-6BB8-274C-BFCA-7F2517A6C11A}"/>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8" name="Footer Placeholder 7">
            <a:extLst>
              <a:ext uri="{FF2B5EF4-FFF2-40B4-BE49-F238E27FC236}">
                <a16:creationId xmlns:a16="http://schemas.microsoft.com/office/drawing/2014/main" id="{C9F96E8B-9D39-CE42-B5A1-17EE420CF4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2456F8-D5E7-F64C-9CBC-CA8FB6DEC51E}"/>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35498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EEDE-86D5-5B43-ACD0-588AA8E06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190AC-995B-4640-A4F5-A5C9D4883A07}"/>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4" name="Footer Placeholder 3">
            <a:extLst>
              <a:ext uri="{FF2B5EF4-FFF2-40B4-BE49-F238E27FC236}">
                <a16:creationId xmlns:a16="http://schemas.microsoft.com/office/drawing/2014/main" id="{540C15D4-DF16-F040-B9CC-324AA65654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4EF047-2467-D340-8D7E-53A457B6D50F}"/>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1625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87DCA-B9CE-E24C-B23B-2A16CDD0BC8E}"/>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3" name="Footer Placeholder 2">
            <a:extLst>
              <a:ext uri="{FF2B5EF4-FFF2-40B4-BE49-F238E27FC236}">
                <a16:creationId xmlns:a16="http://schemas.microsoft.com/office/drawing/2014/main" id="{FECD4A51-DE63-FC4C-B9DC-DF853E5BE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22CF8-A5C8-6E4B-8C62-60CD15AAA319}"/>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4312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3CE0-FA3C-7840-A917-3EDA0CC77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876F2-AD45-7140-BAA5-621DC835A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82A2C-E763-434E-B27F-C5749F89C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AD7B6C-AF0F-BD43-9856-956E8121AAD3}"/>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6" name="Footer Placeholder 5">
            <a:extLst>
              <a:ext uri="{FF2B5EF4-FFF2-40B4-BE49-F238E27FC236}">
                <a16:creationId xmlns:a16="http://schemas.microsoft.com/office/drawing/2014/main" id="{3A293061-E788-824A-AA35-B8EB66FAF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936D-7030-6043-9AB4-4644AA677932}"/>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09930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78FE-67A7-954E-9225-7BFC62289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1B8159-74F7-844B-B040-CC183DCD4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CDF7E-5A43-3B49-BC22-B7EFD784D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DF403B-64F0-924A-93E6-E7CF3D65BCA6}"/>
              </a:ext>
            </a:extLst>
          </p:cNvPr>
          <p:cNvSpPr>
            <a:spLocks noGrp="1"/>
          </p:cNvSpPr>
          <p:nvPr>
            <p:ph type="dt" sz="half" idx="10"/>
          </p:nvPr>
        </p:nvSpPr>
        <p:spPr/>
        <p:txBody>
          <a:bodyPr/>
          <a:lstStyle/>
          <a:p>
            <a:fld id="{1886E3E4-BBB0-9841-947E-52D7BC216E92}" type="datetimeFigureOut">
              <a:rPr lang="en-US" smtClean="0"/>
              <a:t>11/27/19</a:t>
            </a:fld>
            <a:endParaRPr lang="en-US"/>
          </a:p>
        </p:txBody>
      </p:sp>
      <p:sp>
        <p:nvSpPr>
          <p:cNvPr id="6" name="Footer Placeholder 5">
            <a:extLst>
              <a:ext uri="{FF2B5EF4-FFF2-40B4-BE49-F238E27FC236}">
                <a16:creationId xmlns:a16="http://schemas.microsoft.com/office/drawing/2014/main" id="{45748124-B545-5F45-9E86-2AEAD85D3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8A4A2-DAE1-ED44-8AD4-8C0AC9A308AA}"/>
              </a:ext>
            </a:extLst>
          </p:cNvPr>
          <p:cNvSpPr>
            <a:spLocks noGrp="1"/>
          </p:cNvSpPr>
          <p:nvPr>
            <p:ph type="sldNum" sz="quarter" idx="12"/>
          </p:nvPr>
        </p:nvSpPr>
        <p:spPr/>
        <p:txBody>
          <a:bodyPr/>
          <a:lstStyle/>
          <a:p>
            <a:fld id="{796A7234-6348-A54A-9423-950F93499A60}" type="slidenum">
              <a:rPr lang="en-US" smtClean="0"/>
              <a:t>‹#›</a:t>
            </a:fld>
            <a:endParaRPr lang="en-US"/>
          </a:p>
        </p:txBody>
      </p:sp>
    </p:spTree>
    <p:extLst>
      <p:ext uri="{BB962C8B-B14F-4D97-AF65-F5344CB8AC3E}">
        <p14:creationId xmlns:p14="http://schemas.microsoft.com/office/powerpoint/2010/main" val="16725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BDD36-2B96-0D40-A320-8E55882F5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238B0-6EED-4B4B-BACA-2F810F7F1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2E040-7D1E-A64E-B3E9-2622CBD17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6E3E4-BBB0-9841-947E-52D7BC216E92}" type="datetimeFigureOut">
              <a:rPr lang="en-US" smtClean="0"/>
              <a:t>11/27/19</a:t>
            </a:fld>
            <a:endParaRPr lang="en-US"/>
          </a:p>
        </p:txBody>
      </p:sp>
      <p:sp>
        <p:nvSpPr>
          <p:cNvPr id="5" name="Footer Placeholder 4">
            <a:extLst>
              <a:ext uri="{FF2B5EF4-FFF2-40B4-BE49-F238E27FC236}">
                <a16:creationId xmlns:a16="http://schemas.microsoft.com/office/drawing/2014/main" id="{3C3F50A6-6A45-8344-BECA-5A1E9B35E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DA90E-BE64-1A47-BFB4-67B521A39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A7234-6348-A54A-9423-950F93499A60}" type="slidenum">
              <a:rPr lang="en-US" smtClean="0"/>
              <a:t>‹#›</a:t>
            </a:fld>
            <a:endParaRPr lang="en-US"/>
          </a:p>
        </p:txBody>
      </p:sp>
    </p:spTree>
    <p:extLst>
      <p:ext uri="{BB962C8B-B14F-4D97-AF65-F5344CB8AC3E}">
        <p14:creationId xmlns:p14="http://schemas.microsoft.com/office/powerpoint/2010/main" val="1464042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bioinformatics.cruk.cam.ac.uk/apps/camcAPP/"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unitsofmeasure.org/ucum.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unitsofmeasure.org/ucum.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jFlvKl6bbZAhUEKuwKHRuFCssQjRx6BAgAEAY&amp;url=https://saisoto.deviantart.com/art/Gibbs-Slap-173459786&amp;psig=AOvVaw2rJCoZvHkzw_QigDZ_K5Iy&amp;ust=1519296092526177"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openrefine.org/" TargetMode="External"/><Relationship Id="rId2" Type="http://schemas.openxmlformats.org/officeDocument/2006/relationships/hyperlink" Target="https://datachampcam.github.io/data-formatting/patient-data.txt" TargetMode="Externa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nomebiology.biomedcentral.com/articles/10.1186/s13059-015-0850-7" TargetMode="Externa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7gYIs7uYbMo" TargetMode="External"/><Relationship Id="rId2" Type="http://schemas.openxmlformats.org/officeDocument/2006/relationships/hyperlink" Target="http://www.nytimes.com/2011/07/08/health/research/08genes.html" TargetMode="Externa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http://retractionwatch.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enomebiology.biomedcentral.com/articles/10.1186/s13059-016-1044-70" TargetMode="External"/><Relationship Id="rId2" Type="http://schemas.openxmlformats.org/officeDocument/2006/relationships/hyperlink" Target="https://support.illumina.com/bulletins/2016/10/important-information-about-using-digit-beadchip-barcodes-in-genomestudio-sample-sheets.html" TargetMode="Externa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tiff"/><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google.co.uk/url?sa=i&amp;rct=j&amp;q=&amp;esrc=s&amp;source=images&amp;cd=&amp;ved=2ahUKEwjFlvKl6bbZAhUEKuwKHRuFCssQjRx6BAgAEAY&amp;url=https://saisoto.deviantart.com/art/Gibbs-Slap-173459786&amp;psig=AOvVaw2rJCoZvHkzw_QigDZ_K5Iy&amp;ust=1519296092526177" TargetMode="Externa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inquisitr.com/309687/jesus-painting-restoration-goes-wrong-well-intentioned-old-lady-destroys-100-year-old-fresco/" TargetMode="Externa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5FB8B1-973A-C845-9ED4-EF496CC1DAF5}"/>
              </a:ext>
            </a:extLst>
          </p:cNvPr>
          <p:cNvSpPr/>
          <p:nvPr/>
        </p:nvSpPr>
        <p:spPr>
          <a:xfrm>
            <a:off x="568737" y="1099929"/>
            <a:ext cx="8190949" cy="2062103"/>
          </a:xfrm>
          <a:prstGeom prst="rect">
            <a:avLst/>
          </a:prstGeom>
        </p:spPr>
        <p:txBody>
          <a:bodyPr wrap="square">
            <a:spAutoFit/>
          </a:bodyPr>
          <a:lstStyle/>
          <a:p>
            <a:r>
              <a:rPr lang="en-GB" sz="3200" b="1" dirty="0"/>
              <a:t>Data Formatting Issues</a:t>
            </a:r>
          </a:p>
          <a:p>
            <a:r>
              <a:rPr lang="en-GB" sz="3200" b="1" dirty="0"/>
              <a:t>Managing Your Research Data– </a:t>
            </a:r>
          </a:p>
          <a:p>
            <a:r>
              <a:rPr lang="en-GB" sz="3200" b="1" dirty="0"/>
              <a:t>Best practices in Research Data Management </a:t>
            </a:r>
          </a:p>
          <a:p>
            <a:r>
              <a:rPr lang="en-GB" sz="3200" b="1" dirty="0"/>
              <a:t>for the Biological Sciences</a:t>
            </a:r>
          </a:p>
        </p:txBody>
      </p:sp>
      <p:pic>
        <p:nvPicPr>
          <p:cNvPr id="5" name="Picture 4" descr="http://dtsinfotech.com/wp-content/uploads/2016/10/DBDR_.jpg">
            <a:extLst>
              <a:ext uri="{FF2B5EF4-FFF2-40B4-BE49-F238E27FC236}">
                <a16:creationId xmlns:a16="http://schemas.microsoft.com/office/drawing/2014/main" id="{66252679-625F-AB46-BD09-5959A8098E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59686" y="1070299"/>
            <a:ext cx="3128618" cy="4200940"/>
          </a:xfrm>
          <a:prstGeom prst="rect">
            <a:avLst/>
          </a:prstGeom>
          <a:noFill/>
        </p:spPr>
      </p:pic>
      <p:pic>
        <p:nvPicPr>
          <p:cNvPr id="4" name="Picture 3">
            <a:extLst>
              <a:ext uri="{FF2B5EF4-FFF2-40B4-BE49-F238E27FC236}">
                <a16:creationId xmlns:a16="http://schemas.microsoft.com/office/drawing/2014/main" id="{1895C895-F863-AA45-958B-F6EE76958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21252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5BED88-073C-8A40-8711-551DCAD1F046}"/>
              </a:ext>
            </a:extLst>
          </p:cNvPr>
          <p:cNvSpPr/>
          <p:nvPr/>
        </p:nvSpPr>
        <p:spPr>
          <a:xfrm>
            <a:off x="2305878" y="463094"/>
            <a:ext cx="5740931" cy="461665"/>
          </a:xfrm>
          <a:prstGeom prst="rect">
            <a:avLst/>
          </a:prstGeom>
        </p:spPr>
        <p:txBody>
          <a:bodyPr wrap="none">
            <a:spAutoFit/>
          </a:bodyPr>
          <a:lstStyle/>
          <a:p>
            <a:r>
              <a:rPr lang="en-GB" sz="2400" b="1"/>
              <a:t>Rule 1 -</a:t>
            </a:r>
            <a:r>
              <a:rPr lang="en-GB" sz="2400" b="1" i="1"/>
              <a:t>Never work directly on the raw data</a:t>
            </a:r>
            <a:endParaRPr lang="en-GB" sz="2400" b="1"/>
          </a:p>
        </p:txBody>
      </p:sp>
      <p:pic>
        <p:nvPicPr>
          <p:cNvPr id="5" name="Picture 4">
            <a:extLst>
              <a:ext uri="{FF2B5EF4-FFF2-40B4-BE49-F238E27FC236}">
                <a16:creationId xmlns:a16="http://schemas.microsoft.com/office/drawing/2014/main" id="{DCB74697-58ED-1C4F-A29F-351254C6D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2" name="Rectangle 1">
            <a:extLst>
              <a:ext uri="{FF2B5EF4-FFF2-40B4-BE49-F238E27FC236}">
                <a16:creationId xmlns:a16="http://schemas.microsoft.com/office/drawing/2014/main" id="{3DC14C4D-F4D8-4B40-B594-42C850210AA9}"/>
              </a:ext>
            </a:extLst>
          </p:cNvPr>
          <p:cNvSpPr/>
          <p:nvPr/>
        </p:nvSpPr>
        <p:spPr>
          <a:xfrm>
            <a:off x="2305878" y="1795166"/>
            <a:ext cx="7845287" cy="1938992"/>
          </a:xfrm>
          <a:prstGeom prst="rect">
            <a:avLst/>
          </a:prstGeom>
        </p:spPr>
        <p:txBody>
          <a:bodyPr wrap="square">
            <a:spAutoFit/>
          </a:bodyPr>
          <a:lstStyle/>
          <a:p>
            <a:pPr>
              <a:buFont typeface="Arial" panose="020B0604020202020204" pitchFamily="34" charset="0"/>
              <a:buChar char="•"/>
            </a:pPr>
            <a:r>
              <a:rPr lang="en-GB" sz="2400" dirty="0"/>
              <a:t> Hard to reverse all the manual steps performed and </a:t>
            </a:r>
            <a:br>
              <a:rPr lang="en-GB" sz="2400" dirty="0"/>
            </a:br>
            <a:r>
              <a:rPr lang="en-GB" sz="2400" dirty="0"/>
              <a:t>invites errors</a:t>
            </a:r>
          </a:p>
          <a:p>
            <a:pPr>
              <a:buFont typeface="Arial" panose="020B0604020202020204" pitchFamily="34" charset="0"/>
              <a:buChar char="•"/>
            </a:pPr>
            <a:endParaRPr lang="en-GB" sz="2400" dirty="0"/>
          </a:p>
          <a:p>
            <a:pPr>
              <a:buFont typeface="Arial" panose="020B0604020202020204" pitchFamily="34" charset="0"/>
              <a:buChar char="•"/>
            </a:pPr>
            <a:r>
              <a:rPr lang="en-GB" sz="2400" dirty="0"/>
              <a:t> Store the original data somewhere </a:t>
            </a:r>
            <a:r>
              <a:rPr lang="en-GB" sz="2400" b="1" u="sng" dirty="0"/>
              <a:t>safe</a:t>
            </a:r>
          </a:p>
          <a:p>
            <a:pPr marL="742950" lvl="1" indent="-285750">
              <a:buFont typeface="Arial" panose="020B0604020202020204" pitchFamily="34" charset="0"/>
              <a:buChar char="•"/>
            </a:pPr>
            <a:r>
              <a:rPr lang="en-GB" sz="2400" dirty="0"/>
              <a:t>see later on today (</a:t>
            </a:r>
            <a:r>
              <a:rPr lang="en-GB" sz="2400" dirty="0" err="1"/>
              <a:t>OpenRefine</a:t>
            </a:r>
            <a:r>
              <a:rPr lang="en-GB" sz="2400" dirty="0"/>
              <a:t> exercise)</a:t>
            </a:r>
          </a:p>
        </p:txBody>
      </p:sp>
    </p:spTree>
    <p:extLst>
      <p:ext uri="{BB962C8B-B14F-4D97-AF65-F5344CB8AC3E}">
        <p14:creationId xmlns:p14="http://schemas.microsoft.com/office/powerpoint/2010/main" val="372520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D4F4A83-F335-E840-9AFF-D71B49148C84}"/>
              </a:ext>
            </a:extLst>
          </p:cNvPr>
          <p:cNvGraphicFramePr>
            <a:graphicFrameLocks noGrp="1"/>
          </p:cNvGraphicFramePr>
          <p:nvPr>
            <p:extLst>
              <p:ext uri="{D42A27DB-BD31-4B8C-83A1-F6EECF244321}">
                <p14:modId xmlns:p14="http://schemas.microsoft.com/office/powerpoint/2010/main" val="3446574555"/>
              </p:ext>
            </p:extLst>
          </p:nvPr>
        </p:nvGraphicFramePr>
        <p:xfrm>
          <a:off x="983973" y="1778241"/>
          <a:ext cx="10515600" cy="3200400"/>
        </p:xfrm>
        <a:graphic>
          <a:graphicData uri="http://schemas.openxmlformats.org/drawingml/2006/table">
            <a:tbl>
              <a:tblPr/>
              <a:tblGrid>
                <a:gridCol w="2628900">
                  <a:extLst>
                    <a:ext uri="{9D8B030D-6E8A-4147-A177-3AD203B41FA5}">
                      <a16:colId xmlns:a16="http://schemas.microsoft.com/office/drawing/2014/main" val="4196115747"/>
                    </a:ext>
                  </a:extLst>
                </a:gridCol>
                <a:gridCol w="2628900">
                  <a:extLst>
                    <a:ext uri="{9D8B030D-6E8A-4147-A177-3AD203B41FA5}">
                      <a16:colId xmlns:a16="http://schemas.microsoft.com/office/drawing/2014/main" val="438049236"/>
                    </a:ext>
                  </a:extLst>
                </a:gridCol>
                <a:gridCol w="2628900">
                  <a:extLst>
                    <a:ext uri="{9D8B030D-6E8A-4147-A177-3AD203B41FA5}">
                      <a16:colId xmlns:a16="http://schemas.microsoft.com/office/drawing/2014/main" val="3802013171"/>
                    </a:ext>
                  </a:extLst>
                </a:gridCol>
                <a:gridCol w="2628900">
                  <a:extLst>
                    <a:ext uri="{9D8B030D-6E8A-4147-A177-3AD203B41FA5}">
                      <a16:colId xmlns:a16="http://schemas.microsoft.com/office/drawing/2014/main" val="2037673364"/>
                    </a:ext>
                  </a:extLst>
                </a:gridCol>
              </a:tblGrid>
              <a:tr h="0">
                <a:tc>
                  <a:txBody>
                    <a:bodyPr/>
                    <a:lstStyle/>
                    <a:p>
                      <a:r>
                        <a:rPr lang="en-GB"/>
                        <a:t>Patient ID</a:t>
                      </a:r>
                    </a:p>
                  </a:txBody>
                  <a:tcPr anchor="ctr">
                    <a:lnL>
                      <a:noFill/>
                    </a:lnL>
                    <a:lnR>
                      <a:noFill/>
                    </a:lnR>
                    <a:lnT>
                      <a:noFill/>
                    </a:lnT>
                    <a:lnB>
                      <a:noFill/>
                    </a:lnB>
                  </a:tcPr>
                </a:tc>
                <a:tc>
                  <a:txBody>
                    <a:bodyPr/>
                    <a:lstStyle/>
                    <a:p>
                      <a:r>
                        <a:rPr lang="en-GB" dirty="0"/>
                        <a:t>Sex</a:t>
                      </a:r>
                    </a:p>
                  </a:txBody>
                  <a:tcPr anchor="ctr">
                    <a:lnL>
                      <a:noFill/>
                    </a:lnL>
                    <a:lnR>
                      <a:noFill/>
                    </a:lnR>
                    <a:lnT>
                      <a:noFill/>
                    </a:lnT>
                    <a:lnB>
                      <a:noFill/>
                    </a:lnB>
                  </a:tcPr>
                </a:tc>
                <a:tc>
                  <a:txBody>
                    <a:bodyPr/>
                    <a:lstStyle/>
                    <a:p>
                      <a:r>
                        <a:rPr lang="en-GB"/>
                        <a:t>Date of Diagnosis</a:t>
                      </a:r>
                    </a:p>
                  </a:txBody>
                  <a:tcPr anchor="ctr">
                    <a:lnL>
                      <a:noFill/>
                    </a:lnL>
                    <a:lnR>
                      <a:noFill/>
                    </a:lnR>
                    <a:lnT>
                      <a:noFill/>
                    </a:lnT>
                    <a:lnB>
                      <a:noFill/>
                    </a:lnB>
                  </a:tcPr>
                </a:tc>
                <a:tc>
                  <a:txBody>
                    <a:bodyPr/>
                    <a:lstStyle/>
                    <a:p>
                      <a:r>
                        <a:rPr lang="en-GB"/>
                        <a:t>Tumour Size</a:t>
                      </a:r>
                    </a:p>
                  </a:txBody>
                  <a:tcPr anchor="ctr">
                    <a:lnL>
                      <a:noFill/>
                    </a:lnL>
                    <a:lnR>
                      <a:noFill/>
                    </a:lnR>
                    <a:lnT>
                      <a:noFill/>
                    </a:lnT>
                    <a:lnB>
                      <a:noFill/>
                    </a:lnB>
                  </a:tcPr>
                </a:tc>
                <a:extLst>
                  <a:ext uri="{0D108BD9-81ED-4DB2-BD59-A6C34878D82A}">
                    <a16:rowId xmlns:a16="http://schemas.microsoft.com/office/drawing/2014/main" val="2976597157"/>
                  </a:ext>
                </a:extLst>
              </a:tr>
              <a:tr h="0">
                <a:tc>
                  <a:txBody>
                    <a:bodyPr/>
                    <a:lstStyle/>
                    <a:p>
                      <a:r>
                        <a:rPr lang="en-GB"/>
                        <a:t>1</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01-01-2013</a:t>
                      </a:r>
                    </a:p>
                  </a:txBody>
                  <a:tcPr anchor="ctr">
                    <a:lnL>
                      <a:noFill/>
                    </a:lnL>
                    <a:lnR>
                      <a:noFill/>
                    </a:lnR>
                    <a:lnT>
                      <a:noFill/>
                    </a:lnT>
                    <a:lnB>
                      <a:noFill/>
                    </a:lnB>
                  </a:tcPr>
                </a:tc>
                <a:tc>
                  <a:txBody>
                    <a:bodyPr/>
                    <a:lstStyle/>
                    <a:p>
                      <a:r>
                        <a:rPr lang="en-GB"/>
                        <a:t>3.1</a:t>
                      </a:r>
                    </a:p>
                  </a:txBody>
                  <a:tcPr anchor="ctr">
                    <a:lnL>
                      <a:noFill/>
                    </a:lnL>
                    <a:lnR>
                      <a:noFill/>
                    </a:lnR>
                    <a:lnT>
                      <a:noFill/>
                    </a:lnT>
                    <a:lnB>
                      <a:noFill/>
                    </a:lnB>
                  </a:tcPr>
                </a:tc>
                <a:extLst>
                  <a:ext uri="{0D108BD9-81ED-4DB2-BD59-A6C34878D82A}">
                    <a16:rowId xmlns:a16="http://schemas.microsoft.com/office/drawing/2014/main" val="2461078024"/>
                  </a:ext>
                </a:extLst>
              </a:tr>
              <a:tr h="0">
                <a:tc>
                  <a:txBody>
                    <a:bodyPr/>
                    <a:lstStyle/>
                    <a:p>
                      <a:r>
                        <a:rPr lang="en-GB"/>
                        <a:t>2</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04-18-1998</a:t>
                      </a:r>
                    </a:p>
                  </a:txBody>
                  <a:tcPr anchor="ctr">
                    <a:lnL>
                      <a:noFill/>
                    </a:lnL>
                    <a:lnR>
                      <a:noFill/>
                    </a:lnR>
                    <a:lnT>
                      <a:noFill/>
                    </a:lnT>
                    <a:lnB>
                      <a:noFill/>
                    </a:lnB>
                  </a:tcPr>
                </a:tc>
                <a:tc>
                  <a:txBody>
                    <a:bodyPr/>
                    <a:lstStyle/>
                    <a:p>
                      <a:r>
                        <a:rPr lang="en-GB"/>
                        <a:t>1.5</a:t>
                      </a:r>
                    </a:p>
                  </a:txBody>
                  <a:tcPr anchor="ctr">
                    <a:lnL>
                      <a:noFill/>
                    </a:lnL>
                    <a:lnR>
                      <a:noFill/>
                    </a:lnR>
                    <a:lnT>
                      <a:noFill/>
                    </a:lnT>
                    <a:lnB>
                      <a:noFill/>
                    </a:lnB>
                  </a:tcPr>
                </a:tc>
                <a:extLst>
                  <a:ext uri="{0D108BD9-81ED-4DB2-BD59-A6C34878D82A}">
                    <a16:rowId xmlns:a16="http://schemas.microsoft.com/office/drawing/2014/main" val="2407049649"/>
                  </a:ext>
                </a:extLst>
              </a:tr>
              <a:tr h="0">
                <a:tc>
                  <a:txBody>
                    <a:bodyPr/>
                    <a:lstStyle/>
                    <a:p>
                      <a:r>
                        <a:rPr lang="en-GB"/>
                        <a:t>3</a:t>
                      </a:r>
                    </a:p>
                  </a:txBody>
                  <a:tcPr anchor="ctr">
                    <a:lnL>
                      <a:noFill/>
                    </a:lnL>
                    <a:lnR>
                      <a:noFill/>
                    </a:lnR>
                    <a:lnT>
                      <a:noFill/>
                    </a:lnT>
                    <a:lnB>
                      <a:noFill/>
                    </a:lnB>
                  </a:tcPr>
                </a:tc>
                <a:tc>
                  <a:txBody>
                    <a:bodyPr/>
                    <a:lstStyle/>
                    <a:p>
                      <a:r>
                        <a:rPr lang="en-GB"/>
                        <a:t>Male</a:t>
                      </a:r>
                    </a:p>
                  </a:txBody>
                  <a:tcPr anchor="ctr">
                    <a:lnL>
                      <a:noFill/>
                    </a:lnL>
                    <a:lnR>
                      <a:noFill/>
                    </a:lnR>
                    <a:lnT>
                      <a:noFill/>
                    </a:lnT>
                    <a:lnB>
                      <a:noFill/>
                    </a:lnB>
                  </a:tcPr>
                </a:tc>
                <a:tc>
                  <a:txBody>
                    <a:bodyPr/>
                    <a:lstStyle/>
                    <a:p>
                      <a:r>
                        <a:rPr lang="en-GB"/>
                        <a:t>1st of April 2004</a:t>
                      </a:r>
                    </a:p>
                  </a:txBody>
                  <a:tcPr anchor="ctr">
                    <a:lnL>
                      <a:noFill/>
                    </a:lnL>
                    <a:lnR>
                      <a:noFill/>
                    </a:lnR>
                    <a:lnT>
                      <a:noFill/>
                    </a:lnT>
                    <a:lnB>
                      <a:noFill/>
                    </a:lnB>
                  </a:tcPr>
                </a:tc>
                <a:tc>
                  <a:txBody>
                    <a:bodyPr/>
                    <a:lstStyle/>
                    <a:p>
                      <a:r>
                        <a:rPr lang="en-GB"/>
                        <a:t>105</a:t>
                      </a:r>
                    </a:p>
                  </a:txBody>
                  <a:tcPr anchor="ctr">
                    <a:lnL>
                      <a:noFill/>
                    </a:lnL>
                    <a:lnR>
                      <a:noFill/>
                    </a:lnR>
                    <a:lnT>
                      <a:noFill/>
                    </a:lnT>
                    <a:lnB>
                      <a:noFill/>
                    </a:lnB>
                  </a:tcPr>
                </a:tc>
                <a:extLst>
                  <a:ext uri="{0D108BD9-81ED-4DB2-BD59-A6C34878D82A}">
                    <a16:rowId xmlns:a16="http://schemas.microsoft.com/office/drawing/2014/main" val="442809605"/>
                  </a:ext>
                </a:extLst>
              </a:tr>
              <a:tr h="0">
                <a:tc>
                  <a:txBody>
                    <a:bodyPr/>
                    <a:lstStyle/>
                    <a:p>
                      <a:r>
                        <a:rPr lang="en-GB"/>
                        <a:t>4</a:t>
                      </a:r>
                    </a:p>
                  </a:txBody>
                  <a:tcPr anchor="ctr">
                    <a:lnL>
                      <a:noFill/>
                    </a:lnL>
                    <a:lnR>
                      <a:noFill/>
                    </a:lnR>
                    <a:lnT>
                      <a:noFill/>
                    </a:lnT>
                    <a:lnB>
                      <a:noFill/>
                    </a:lnB>
                  </a:tcPr>
                </a:tc>
                <a:tc>
                  <a:txBody>
                    <a:bodyPr/>
                    <a:lstStyle/>
                    <a:p>
                      <a:r>
                        <a:rPr lang="en-GB"/>
                        <a:t>Female</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67</a:t>
                      </a:r>
                    </a:p>
                  </a:txBody>
                  <a:tcPr anchor="ctr">
                    <a:lnL>
                      <a:noFill/>
                    </a:lnL>
                    <a:lnR>
                      <a:noFill/>
                    </a:lnR>
                    <a:lnT>
                      <a:noFill/>
                    </a:lnT>
                    <a:lnB>
                      <a:noFill/>
                    </a:lnB>
                  </a:tcPr>
                </a:tc>
                <a:extLst>
                  <a:ext uri="{0D108BD9-81ED-4DB2-BD59-A6C34878D82A}">
                    <a16:rowId xmlns:a16="http://schemas.microsoft.com/office/drawing/2014/main" val="121409071"/>
                  </a:ext>
                </a:extLst>
              </a:tr>
              <a:tr h="0">
                <a:tc>
                  <a:txBody>
                    <a:bodyPr/>
                    <a:lstStyle/>
                    <a:p>
                      <a:r>
                        <a:rPr lang="en-GB"/>
                        <a:t>5</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2010/03/12</a:t>
                      </a:r>
                    </a:p>
                  </a:txBody>
                  <a:tcPr anchor="ctr">
                    <a:lnL>
                      <a:noFill/>
                    </a:lnL>
                    <a:lnR>
                      <a:noFill/>
                    </a:lnR>
                    <a:lnT>
                      <a:noFill/>
                    </a:lnT>
                    <a:lnB>
                      <a:noFill/>
                    </a:lnB>
                  </a:tcPr>
                </a:tc>
                <a:tc>
                  <a:txBody>
                    <a:bodyPr/>
                    <a:lstStyle/>
                    <a:p>
                      <a:r>
                        <a:rPr lang="en-GB"/>
                        <a:t>4.2</a:t>
                      </a:r>
                    </a:p>
                  </a:txBody>
                  <a:tcPr anchor="ctr">
                    <a:lnL>
                      <a:noFill/>
                    </a:lnL>
                    <a:lnR>
                      <a:noFill/>
                    </a:lnR>
                    <a:lnT>
                      <a:noFill/>
                    </a:lnT>
                    <a:lnB>
                      <a:noFill/>
                    </a:lnB>
                  </a:tcPr>
                </a:tc>
                <a:extLst>
                  <a:ext uri="{0D108BD9-81ED-4DB2-BD59-A6C34878D82A}">
                    <a16:rowId xmlns:a16="http://schemas.microsoft.com/office/drawing/2014/main" val="1125582138"/>
                  </a:ext>
                </a:extLst>
              </a:tr>
              <a:tr h="0">
                <a:tc>
                  <a:txBody>
                    <a:bodyPr/>
                    <a:lstStyle/>
                    <a:p>
                      <a:r>
                        <a:rPr lang="en-GB"/>
                        <a:t>6</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3.6</a:t>
                      </a:r>
                    </a:p>
                  </a:txBody>
                  <a:tcPr anchor="ctr">
                    <a:lnL>
                      <a:noFill/>
                    </a:lnL>
                    <a:lnR>
                      <a:noFill/>
                    </a:lnR>
                    <a:lnT>
                      <a:noFill/>
                    </a:lnT>
                    <a:lnB>
                      <a:noFill/>
                    </a:lnB>
                  </a:tcPr>
                </a:tc>
                <a:extLst>
                  <a:ext uri="{0D108BD9-81ED-4DB2-BD59-A6C34878D82A}">
                    <a16:rowId xmlns:a16="http://schemas.microsoft.com/office/drawing/2014/main" val="1314355992"/>
                  </a:ext>
                </a:extLst>
              </a:tr>
              <a:tr h="0">
                <a:tc>
                  <a:txBody>
                    <a:bodyPr/>
                    <a:lstStyle/>
                    <a:p>
                      <a:r>
                        <a:rPr lang="en-GB"/>
                        <a:t>7</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1994-11-05T08:15:30-05:00</a:t>
                      </a:r>
                    </a:p>
                  </a:txBody>
                  <a:tcPr anchor="ctr">
                    <a:lnL>
                      <a:noFill/>
                    </a:lnL>
                    <a:lnR>
                      <a:noFill/>
                    </a:lnR>
                    <a:lnT>
                      <a:noFill/>
                    </a:lnT>
                    <a:lnB>
                      <a:noFill/>
                    </a:lnB>
                  </a:tcPr>
                </a:tc>
                <a:tc>
                  <a:txBody>
                    <a:bodyPr/>
                    <a:lstStyle/>
                    <a:p>
                      <a:r>
                        <a:rPr lang="en-GB" dirty="0"/>
                        <a:t>232</a:t>
                      </a:r>
                    </a:p>
                  </a:txBody>
                  <a:tcPr anchor="ctr">
                    <a:lnL>
                      <a:noFill/>
                    </a:lnL>
                    <a:lnR>
                      <a:noFill/>
                    </a:lnR>
                    <a:lnT>
                      <a:noFill/>
                    </a:lnT>
                    <a:lnB>
                      <a:noFill/>
                    </a:lnB>
                  </a:tcPr>
                </a:tc>
                <a:extLst>
                  <a:ext uri="{0D108BD9-81ED-4DB2-BD59-A6C34878D82A}">
                    <a16:rowId xmlns:a16="http://schemas.microsoft.com/office/drawing/2014/main" val="3081503057"/>
                  </a:ext>
                </a:extLst>
              </a:tr>
            </a:tbl>
          </a:graphicData>
        </a:graphic>
      </p:graphicFrame>
      <p:pic>
        <p:nvPicPr>
          <p:cNvPr id="6146" name="Picture 2" descr="https://datachampcam.github.io/data-formatting/images/female.png">
            <a:extLst>
              <a:ext uri="{FF2B5EF4-FFF2-40B4-BE49-F238E27FC236}">
                <a16:creationId xmlns:a16="http://schemas.microsoft.com/office/drawing/2014/main" id="{4B3864F7-BBA4-BB48-8F22-1BC1779AE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34" y="-26354433"/>
            <a:ext cx="9398000" cy="6350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https://datachampcam.github.io/data-formatting/images/dates.jpg">
            <a:extLst>
              <a:ext uri="{FF2B5EF4-FFF2-40B4-BE49-F238E27FC236}">
                <a16:creationId xmlns:a16="http://schemas.microsoft.com/office/drawing/2014/main" id="{E884FB59-16BE-5E4F-A3DA-2C6CF0658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34" y="19238567"/>
            <a:ext cx="4572000" cy="539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4EF95C-0E07-CE4A-BABE-FA0E02D62D68}"/>
              </a:ext>
            </a:extLst>
          </p:cNvPr>
          <p:cNvSpPr/>
          <p:nvPr/>
        </p:nvSpPr>
        <p:spPr>
          <a:xfrm>
            <a:off x="2336130" y="840010"/>
            <a:ext cx="6969408" cy="461665"/>
          </a:xfrm>
          <a:prstGeom prst="rect">
            <a:avLst/>
          </a:prstGeom>
        </p:spPr>
        <p:txBody>
          <a:bodyPr wrap="none">
            <a:spAutoFit/>
          </a:bodyPr>
          <a:lstStyle/>
          <a:p>
            <a:r>
              <a:rPr lang="en-GB" sz="2400" b="1" dirty="0"/>
              <a:t>Example 1 – How many inconsistencies can you spot?</a:t>
            </a:r>
          </a:p>
        </p:txBody>
      </p:sp>
      <p:pic>
        <p:nvPicPr>
          <p:cNvPr id="6" name="Picture 5">
            <a:extLst>
              <a:ext uri="{FF2B5EF4-FFF2-40B4-BE49-F238E27FC236}">
                <a16:creationId xmlns:a16="http://schemas.microsoft.com/office/drawing/2014/main" id="{B2D9E32F-028B-A94C-B311-B2E029352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827919"/>
            <a:ext cx="3283200" cy="720058"/>
          </a:xfrm>
          <a:prstGeom prst="rect">
            <a:avLst/>
          </a:prstGeom>
        </p:spPr>
      </p:pic>
    </p:spTree>
    <p:extLst>
      <p:ext uri="{BB962C8B-B14F-4D97-AF65-F5344CB8AC3E}">
        <p14:creationId xmlns:p14="http://schemas.microsoft.com/office/powerpoint/2010/main" val="70024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F050D5-54B2-9141-A11B-C81E94E12D59}"/>
              </a:ext>
            </a:extLst>
          </p:cNvPr>
          <p:cNvSpPr>
            <a:spLocks noChangeArrowheads="1"/>
          </p:cNvSpPr>
          <p:nvPr/>
        </p:nvSpPr>
        <p:spPr bwMode="auto">
          <a:xfrm>
            <a:off x="776505" y="490302"/>
            <a:ext cx="114154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400" b="1" dirty="0"/>
              <a:t>Rule 2 - Maintain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endParaRPr kumimoji="0" lang="en-US" altLang="en-US" sz="40000" b="0" i="0" u="none" strike="noStrike" cap="none" normalizeH="0" baseline="0" dirty="0">
              <a:ln>
                <a:noFill/>
              </a:ln>
              <a:solidFill>
                <a:schemeClr val="tx1"/>
              </a:solidFill>
              <a:effectLst/>
              <a:latin typeface="Arial" panose="020B0604020202020204" pitchFamily="34" charset="0"/>
            </a:endParaRPr>
          </a:p>
        </p:txBody>
      </p:sp>
      <p:pic>
        <p:nvPicPr>
          <p:cNvPr id="5122" name="Picture 2" descr="https://datachampcam.github.io/data-formatting/images/female.png">
            <a:extLst>
              <a:ext uri="{FF2B5EF4-FFF2-40B4-BE49-F238E27FC236}">
                <a16:creationId xmlns:a16="http://schemas.microsoft.com/office/drawing/2014/main" id="{DC56A806-36FD-4845-AB15-86CE673F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231" y="813468"/>
            <a:ext cx="8365037" cy="56520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0A274B-A92C-0E44-B353-910D35CAC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54431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F978D1-6362-8F46-B465-50FC4733824F}"/>
              </a:ext>
            </a:extLst>
          </p:cNvPr>
          <p:cNvSpPr/>
          <p:nvPr/>
        </p:nvSpPr>
        <p:spPr>
          <a:xfrm>
            <a:off x="2279373" y="432786"/>
            <a:ext cx="6096000" cy="4154984"/>
          </a:xfrm>
          <a:prstGeom prst="rect">
            <a:avLst/>
          </a:prstGeom>
        </p:spPr>
        <p:txBody>
          <a:bodyPr>
            <a:spAutoFit/>
          </a:bodyPr>
          <a:lstStyle/>
          <a:p>
            <a:r>
              <a:rPr lang="en-GB" sz="2400" b="1" dirty="0"/>
              <a:t>Example 1 – applying Rule 2</a:t>
            </a:r>
          </a:p>
          <a:p>
            <a:pPr>
              <a:buFont typeface="Arial" panose="020B0604020202020204" pitchFamily="34" charset="0"/>
              <a:buChar char="•"/>
            </a:pPr>
            <a:r>
              <a:rPr lang="en-GB" sz="2400" dirty="0"/>
              <a:t>Consistency: F, female, f, fem, 2, …</a:t>
            </a:r>
          </a:p>
          <a:p>
            <a:pPr>
              <a:buFont typeface="Arial" panose="020B0604020202020204" pitchFamily="34" charset="0"/>
              <a:buChar char="•"/>
            </a:pPr>
            <a:r>
              <a:rPr lang="en-GB" sz="2400" dirty="0"/>
              <a:t>Units</a:t>
            </a:r>
          </a:p>
          <a:p>
            <a:pPr marL="742950" lvl="1" indent="-285750">
              <a:buFont typeface="Arial" panose="020B0604020202020204" pitchFamily="34" charset="0"/>
              <a:buChar char="•"/>
            </a:pPr>
            <a:r>
              <a:rPr lang="en-GB" sz="2400" dirty="0"/>
              <a:t>cm or mm; days, months or years</a:t>
            </a:r>
          </a:p>
          <a:p>
            <a:pPr>
              <a:buFont typeface="Arial" panose="020B0604020202020204" pitchFamily="34" charset="0"/>
              <a:buChar char="•"/>
            </a:pPr>
            <a:r>
              <a:rPr lang="en-GB" sz="2400" dirty="0"/>
              <a:t>You can introduce inconsistencies without realising it</a:t>
            </a:r>
          </a:p>
          <a:p>
            <a:pPr marL="742950" lvl="1" indent="-285750">
              <a:buFont typeface="Arial" panose="020B0604020202020204" pitchFamily="34" charset="0"/>
              <a:buChar char="•"/>
            </a:pPr>
            <a:r>
              <a:rPr lang="en-GB" sz="2400" dirty="0"/>
              <a:t>blank spaces (whitespace) at the end of text</a:t>
            </a:r>
          </a:p>
          <a:p>
            <a:pPr marL="742950" lvl="1" indent="-285750">
              <a:buFont typeface="Arial" panose="020B0604020202020204" pitchFamily="34" charset="0"/>
              <a:buChar char="•"/>
            </a:pPr>
            <a:r>
              <a:rPr lang="en-GB" sz="2400" dirty="0"/>
              <a:t>"Male " is not the same as "Male"</a:t>
            </a:r>
          </a:p>
          <a:p>
            <a:pPr>
              <a:buFont typeface="Arial" panose="020B0604020202020204" pitchFamily="34" charset="0"/>
              <a:buChar char="•"/>
            </a:pPr>
            <a:r>
              <a:rPr lang="en-GB" sz="2400" dirty="0"/>
              <a:t>Document choices you make about units in a </a:t>
            </a:r>
            <a:r>
              <a:rPr lang="en-GB" sz="2400" i="1" dirty="0"/>
              <a:t>README </a:t>
            </a:r>
            <a:r>
              <a:rPr lang="en-GB" sz="2400" dirty="0"/>
              <a:t>file</a:t>
            </a:r>
          </a:p>
        </p:txBody>
      </p:sp>
      <p:pic>
        <p:nvPicPr>
          <p:cNvPr id="3" name="Picture 2">
            <a:extLst>
              <a:ext uri="{FF2B5EF4-FFF2-40B4-BE49-F238E27FC236}">
                <a16:creationId xmlns:a16="http://schemas.microsoft.com/office/drawing/2014/main" id="{5F69C14A-E0FC-DB49-99D2-D99ED4F2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85950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F1AAA-E930-B84F-AEFB-BC97B39C59B4}"/>
              </a:ext>
            </a:extLst>
          </p:cNvPr>
          <p:cNvSpPr/>
          <p:nvPr/>
        </p:nvSpPr>
        <p:spPr>
          <a:xfrm>
            <a:off x="1298714" y="818036"/>
            <a:ext cx="6096000" cy="830997"/>
          </a:xfrm>
          <a:prstGeom prst="rect">
            <a:avLst/>
          </a:prstGeom>
        </p:spPr>
        <p:txBody>
          <a:bodyPr>
            <a:spAutoFit/>
          </a:bodyPr>
          <a:lstStyle/>
          <a:p>
            <a:r>
              <a:rPr lang="en-GB" sz="2400" b="1" dirty="0"/>
              <a:t>Regarding dates</a:t>
            </a:r>
          </a:p>
          <a:p>
            <a:r>
              <a:rPr lang="en-GB" sz="2400" dirty="0"/>
              <a:t>credit: @myusuf3</a:t>
            </a:r>
          </a:p>
        </p:txBody>
      </p:sp>
      <p:pic>
        <p:nvPicPr>
          <p:cNvPr id="7170" name="Picture 2" descr="https://datachampcam.github.io/data-formatting/images/dates.jpg">
            <a:extLst>
              <a:ext uri="{FF2B5EF4-FFF2-40B4-BE49-F238E27FC236}">
                <a16:creationId xmlns:a16="http://schemas.microsoft.com/office/drawing/2014/main" id="{4F87C61B-563A-CC46-89E9-9E26C2F47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375" y="818036"/>
            <a:ext cx="4572000" cy="539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6E50E80-64C0-504E-A83E-FD40E12B5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83746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2BCBC99-AACE-2B48-8E7E-2260F2FDBC7D}"/>
              </a:ext>
            </a:extLst>
          </p:cNvPr>
          <p:cNvGraphicFramePr>
            <a:graphicFrameLocks noGrp="1"/>
          </p:cNvGraphicFramePr>
          <p:nvPr>
            <p:extLst>
              <p:ext uri="{D42A27DB-BD31-4B8C-83A1-F6EECF244321}">
                <p14:modId xmlns:p14="http://schemas.microsoft.com/office/powerpoint/2010/main" val="3864756666"/>
              </p:ext>
            </p:extLst>
          </p:nvPr>
        </p:nvGraphicFramePr>
        <p:xfrm>
          <a:off x="891208" y="2233454"/>
          <a:ext cx="10515600" cy="2926080"/>
        </p:xfrm>
        <a:graphic>
          <a:graphicData uri="http://schemas.openxmlformats.org/drawingml/2006/table">
            <a:tbl>
              <a:tblPr/>
              <a:tblGrid>
                <a:gridCol w="2628900">
                  <a:extLst>
                    <a:ext uri="{9D8B030D-6E8A-4147-A177-3AD203B41FA5}">
                      <a16:colId xmlns:a16="http://schemas.microsoft.com/office/drawing/2014/main" val="703563116"/>
                    </a:ext>
                  </a:extLst>
                </a:gridCol>
                <a:gridCol w="2628900">
                  <a:extLst>
                    <a:ext uri="{9D8B030D-6E8A-4147-A177-3AD203B41FA5}">
                      <a16:colId xmlns:a16="http://schemas.microsoft.com/office/drawing/2014/main" val="40637918"/>
                    </a:ext>
                  </a:extLst>
                </a:gridCol>
                <a:gridCol w="2628900">
                  <a:extLst>
                    <a:ext uri="{9D8B030D-6E8A-4147-A177-3AD203B41FA5}">
                      <a16:colId xmlns:a16="http://schemas.microsoft.com/office/drawing/2014/main" val="3174326824"/>
                    </a:ext>
                  </a:extLst>
                </a:gridCol>
                <a:gridCol w="2628900">
                  <a:extLst>
                    <a:ext uri="{9D8B030D-6E8A-4147-A177-3AD203B41FA5}">
                      <a16:colId xmlns:a16="http://schemas.microsoft.com/office/drawing/2014/main" val="2279954041"/>
                    </a:ext>
                  </a:extLst>
                </a:gridCol>
              </a:tblGrid>
              <a:tr h="0">
                <a:tc>
                  <a:txBody>
                    <a:bodyPr/>
                    <a:lstStyle/>
                    <a:p>
                      <a:r>
                        <a:rPr lang="en-GB"/>
                        <a:t>Patient ID</a:t>
                      </a:r>
                    </a:p>
                  </a:txBody>
                  <a:tcPr anchor="ctr">
                    <a:lnL>
                      <a:noFill/>
                    </a:lnL>
                    <a:lnR>
                      <a:noFill/>
                    </a:lnR>
                    <a:lnT>
                      <a:noFill/>
                    </a:lnT>
                    <a:lnB>
                      <a:noFill/>
                    </a:lnB>
                  </a:tcPr>
                </a:tc>
                <a:tc>
                  <a:txBody>
                    <a:bodyPr/>
                    <a:lstStyle/>
                    <a:p>
                      <a:r>
                        <a:rPr lang="en-GB"/>
                        <a:t>Sex</a:t>
                      </a:r>
                    </a:p>
                  </a:txBody>
                  <a:tcPr anchor="ctr">
                    <a:lnL>
                      <a:noFill/>
                    </a:lnL>
                    <a:lnR>
                      <a:noFill/>
                    </a:lnR>
                    <a:lnT>
                      <a:noFill/>
                    </a:lnT>
                    <a:lnB>
                      <a:noFill/>
                    </a:lnB>
                  </a:tcPr>
                </a:tc>
                <a:tc>
                  <a:txBody>
                    <a:bodyPr/>
                    <a:lstStyle/>
                    <a:p>
                      <a:r>
                        <a:rPr lang="en-GB"/>
                        <a:t>Date of Diagnosis</a:t>
                      </a:r>
                    </a:p>
                  </a:txBody>
                  <a:tcPr anchor="ctr">
                    <a:lnL>
                      <a:noFill/>
                    </a:lnL>
                    <a:lnR>
                      <a:noFill/>
                    </a:lnR>
                    <a:lnT>
                      <a:noFill/>
                    </a:lnT>
                    <a:lnB>
                      <a:noFill/>
                    </a:lnB>
                  </a:tcPr>
                </a:tc>
                <a:tc>
                  <a:txBody>
                    <a:bodyPr/>
                    <a:lstStyle/>
                    <a:p>
                      <a:r>
                        <a:rPr lang="en-GB"/>
                        <a:t>Tumour Size</a:t>
                      </a:r>
                    </a:p>
                  </a:txBody>
                  <a:tcPr anchor="ctr">
                    <a:lnL>
                      <a:noFill/>
                    </a:lnL>
                    <a:lnR>
                      <a:noFill/>
                    </a:lnR>
                    <a:lnT>
                      <a:noFill/>
                    </a:lnT>
                    <a:lnB>
                      <a:noFill/>
                    </a:lnB>
                  </a:tcPr>
                </a:tc>
                <a:extLst>
                  <a:ext uri="{0D108BD9-81ED-4DB2-BD59-A6C34878D82A}">
                    <a16:rowId xmlns:a16="http://schemas.microsoft.com/office/drawing/2014/main" val="708246298"/>
                  </a:ext>
                </a:extLst>
              </a:tr>
              <a:tr h="0">
                <a:tc>
                  <a:txBody>
                    <a:bodyPr/>
                    <a:lstStyle/>
                    <a:p>
                      <a:r>
                        <a:rPr lang="en-GB"/>
                        <a:t>001</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dirty="0"/>
                        <a:t>2013-01-01</a:t>
                      </a:r>
                    </a:p>
                  </a:txBody>
                  <a:tcPr anchor="ctr">
                    <a:lnL>
                      <a:noFill/>
                    </a:lnL>
                    <a:lnR>
                      <a:noFill/>
                    </a:lnR>
                    <a:lnT>
                      <a:noFill/>
                    </a:lnT>
                    <a:lnB>
                      <a:noFill/>
                    </a:lnB>
                  </a:tcPr>
                </a:tc>
                <a:tc>
                  <a:txBody>
                    <a:bodyPr/>
                    <a:lstStyle/>
                    <a:p>
                      <a:r>
                        <a:rPr lang="en-GB"/>
                        <a:t>3.1 </a:t>
                      </a:r>
                    </a:p>
                  </a:txBody>
                  <a:tcPr anchor="ctr">
                    <a:lnL>
                      <a:noFill/>
                    </a:lnL>
                    <a:lnR>
                      <a:noFill/>
                    </a:lnR>
                    <a:lnT>
                      <a:noFill/>
                    </a:lnT>
                    <a:lnB>
                      <a:noFill/>
                    </a:lnB>
                  </a:tcPr>
                </a:tc>
                <a:extLst>
                  <a:ext uri="{0D108BD9-81ED-4DB2-BD59-A6C34878D82A}">
                    <a16:rowId xmlns:a16="http://schemas.microsoft.com/office/drawing/2014/main" val="2669871824"/>
                  </a:ext>
                </a:extLst>
              </a:tr>
              <a:tr h="0">
                <a:tc>
                  <a:txBody>
                    <a:bodyPr/>
                    <a:lstStyle/>
                    <a:p>
                      <a:r>
                        <a:rPr lang="en-GB"/>
                        <a:t>002</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1998-04-18</a:t>
                      </a:r>
                    </a:p>
                  </a:txBody>
                  <a:tcPr anchor="ctr">
                    <a:lnL>
                      <a:noFill/>
                    </a:lnL>
                    <a:lnR>
                      <a:noFill/>
                    </a:lnR>
                    <a:lnT>
                      <a:noFill/>
                    </a:lnT>
                    <a:lnB>
                      <a:noFill/>
                    </a:lnB>
                  </a:tcPr>
                </a:tc>
                <a:tc>
                  <a:txBody>
                    <a:bodyPr/>
                    <a:lstStyle/>
                    <a:p>
                      <a:r>
                        <a:rPr lang="en-GB"/>
                        <a:t>1.5</a:t>
                      </a:r>
                    </a:p>
                  </a:txBody>
                  <a:tcPr anchor="ctr">
                    <a:lnL>
                      <a:noFill/>
                    </a:lnL>
                    <a:lnR>
                      <a:noFill/>
                    </a:lnR>
                    <a:lnT>
                      <a:noFill/>
                    </a:lnT>
                    <a:lnB>
                      <a:noFill/>
                    </a:lnB>
                  </a:tcPr>
                </a:tc>
                <a:extLst>
                  <a:ext uri="{0D108BD9-81ED-4DB2-BD59-A6C34878D82A}">
                    <a16:rowId xmlns:a16="http://schemas.microsoft.com/office/drawing/2014/main" val="4172097876"/>
                  </a:ext>
                </a:extLst>
              </a:tr>
              <a:tr h="0">
                <a:tc>
                  <a:txBody>
                    <a:bodyPr/>
                    <a:lstStyle/>
                    <a:p>
                      <a:r>
                        <a:rPr lang="en-GB"/>
                        <a:t>003</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2004-04-01</a:t>
                      </a:r>
                    </a:p>
                  </a:txBody>
                  <a:tcPr anchor="ctr">
                    <a:lnL>
                      <a:noFill/>
                    </a:lnL>
                    <a:lnR>
                      <a:noFill/>
                    </a:lnR>
                    <a:lnT>
                      <a:noFill/>
                    </a:lnT>
                    <a:lnB>
                      <a:noFill/>
                    </a:lnB>
                  </a:tcPr>
                </a:tc>
                <a:tc>
                  <a:txBody>
                    <a:bodyPr/>
                    <a:lstStyle/>
                    <a:p>
                      <a:r>
                        <a:rPr lang="en-GB"/>
                        <a:t>1.05</a:t>
                      </a:r>
                    </a:p>
                  </a:txBody>
                  <a:tcPr anchor="ctr">
                    <a:lnL>
                      <a:noFill/>
                    </a:lnL>
                    <a:lnR>
                      <a:noFill/>
                    </a:lnR>
                    <a:lnT>
                      <a:noFill/>
                    </a:lnT>
                    <a:lnB>
                      <a:noFill/>
                    </a:lnB>
                  </a:tcPr>
                </a:tc>
                <a:extLst>
                  <a:ext uri="{0D108BD9-81ED-4DB2-BD59-A6C34878D82A}">
                    <a16:rowId xmlns:a16="http://schemas.microsoft.com/office/drawing/2014/main" val="1696753278"/>
                  </a:ext>
                </a:extLst>
              </a:tr>
              <a:tr h="0">
                <a:tc>
                  <a:txBody>
                    <a:bodyPr/>
                    <a:lstStyle/>
                    <a:p>
                      <a:r>
                        <a:rPr lang="en-GB"/>
                        <a:t>004</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0.67</a:t>
                      </a:r>
                    </a:p>
                  </a:txBody>
                  <a:tcPr anchor="ctr">
                    <a:lnL>
                      <a:noFill/>
                    </a:lnL>
                    <a:lnR>
                      <a:noFill/>
                    </a:lnR>
                    <a:lnT>
                      <a:noFill/>
                    </a:lnT>
                    <a:lnB>
                      <a:noFill/>
                    </a:lnB>
                  </a:tcPr>
                </a:tc>
                <a:extLst>
                  <a:ext uri="{0D108BD9-81ED-4DB2-BD59-A6C34878D82A}">
                    <a16:rowId xmlns:a16="http://schemas.microsoft.com/office/drawing/2014/main" val="3459622790"/>
                  </a:ext>
                </a:extLst>
              </a:tr>
              <a:tr h="0">
                <a:tc>
                  <a:txBody>
                    <a:bodyPr/>
                    <a:lstStyle/>
                    <a:p>
                      <a:r>
                        <a:rPr lang="en-GB"/>
                        <a:t>005</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2010-03-12</a:t>
                      </a:r>
                    </a:p>
                  </a:txBody>
                  <a:tcPr anchor="ctr">
                    <a:lnL>
                      <a:noFill/>
                    </a:lnL>
                    <a:lnR>
                      <a:noFill/>
                    </a:lnR>
                    <a:lnT>
                      <a:noFill/>
                    </a:lnT>
                    <a:lnB>
                      <a:noFill/>
                    </a:lnB>
                  </a:tcPr>
                </a:tc>
                <a:tc>
                  <a:txBody>
                    <a:bodyPr/>
                    <a:lstStyle/>
                    <a:p>
                      <a:r>
                        <a:rPr lang="en-GB"/>
                        <a:t>4.2</a:t>
                      </a:r>
                    </a:p>
                  </a:txBody>
                  <a:tcPr anchor="ctr">
                    <a:lnL>
                      <a:noFill/>
                    </a:lnL>
                    <a:lnR>
                      <a:noFill/>
                    </a:lnR>
                    <a:lnT>
                      <a:noFill/>
                    </a:lnT>
                    <a:lnB>
                      <a:noFill/>
                    </a:lnB>
                  </a:tcPr>
                </a:tc>
                <a:extLst>
                  <a:ext uri="{0D108BD9-81ED-4DB2-BD59-A6C34878D82A}">
                    <a16:rowId xmlns:a16="http://schemas.microsoft.com/office/drawing/2014/main" val="3348096579"/>
                  </a:ext>
                </a:extLst>
              </a:tr>
              <a:tr h="0">
                <a:tc>
                  <a:txBody>
                    <a:bodyPr/>
                    <a:lstStyle/>
                    <a:p>
                      <a:r>
                        <a:rPr lang="en-GB"/>
                        <a:t>006</a:t>
                      </a:r>
                    </a:p>
                  </a:txBody>
                  <a:tcPr anchor="ctr">
                    <a:lnL>
                      <a:noFill/>
                    </a:lnL>
                    <a:lnR>
                      <a:noFill/>
                    </a:lnR>
                    <a:lnT>
                      <a:noFill/>
                    </a:lnT>
                    <a:lnB>
                      <a:noFill/>
                    </a:lnB>
                  </a:tcPr>
                </a:tc>
                <a:tc>
                  <a:txBody>
                    <a:bodyPr/>
                    <a:lstStyle/>
                    <a:p>
                      <a:r>
                        <a:rPr lang="en-GB"/>
                        <a:t>F</a:t>
                      </a:r>
                    </a:p>
                  </a:txBody>
                  <a:tcPr anchor="ctr">
                    <a:lnL>
                      <a:noFill/>
                    </a:lnL>
                    <a:lnR>
                      <a:noFill/>
                    </a:lnR>
                    <a:lnT>
                      <a:noFill/>
                    </a:lnT>
                    <a:lnB>
                      <a:noFill/>
                    </a:lnB>
                  </a:tcPr>
                </a:tc>
                <a:tc>
                  <a:txBody>
                    <a:bodyPr/>
                    <a:lstStyle/>
                    <a:p>
                      <a:r>
                        <a:rPr lang="en-GB"/>
                        <a:t>NA</a:t>
                      </a:r>
                    </a:p>
                  </a:txBody>
                  <a:tcPr anchor="ctr">
                    <a:lnL>
                      <a:noFill/>
                    </a:lnL>
                    <a:lnR>
                      <a:noFill/>
                    </a:lnR>
                    <a:lnT>
                      <a:noFill/>
                    </a:lnT>
                    <a:lnB>
                      <a:noFill/>
                    </a:lnB>
                  </a:tcPr>
                </a:tc>
                <a:tc>
                  <a:txBody>
                    <a:bodyPr/>
                    <a:lstStyle/>
                    <a:p>
                      <a:r>
                        <a:rPr lang="en-GB"/>
                        <a:t>3.6</a:t>
                      </a:r>
                    </a:p>
                  </a:txBody>
                  <a:tcPr anchor="ctr">
                    <a:lnL>
                      <a:noFill/>
                    </a:lnL>
                    <a:lnR>
                      <a:noFill/>
                    </a:lnR>
                    <a:lnT>
                      <a:noFill/>
                    </a:lnT>
                    <a:lnB>
                      <a:noFill/>
                    </a:lnB>
                  </a:tcPr>
                </a:tc>
                <a:extLst>
                  <a:ext uri="{0D108BD9-81ED-4DB2-BD59-A6C34878D82A}">
                    <a16:rowId xmlns:a16="http://schemas.microsoft.com/office/drawing/2014/main" val="1006689088"/>
                  </a:ext>
                </a:extLst>
              </a:tr>
              <a:tr h="0">
                <a:tc>
                  <a:txBody>
                    <a:bodyPr/>
                    <a:lstStyle/>
                    <a:p>
                      <a:r>
                        <a:rPr lang="en-GB"/>
                        <a:t>007</a:t>
                      </a:r>
                    </a:p>
                  </a:txBody>
                  <a:tcPr anchor="ctr">
                    <a:lnL>
                      <a:noFill/>
                    </a:lnL>
                    <a:lnR>
                      <a:noFill/>
                    </a:lnR>
                    <a:lnT>
                      <a:noFill/>
                    </a:lnT>
                    <a:lnB>
                      <a:noFill/>
                    </a:lnB>
                  </a:tcPr>
                </a:tc>
                <a:tc>
                  <a:txBody>
                    <a:bodyPr/>
                    <a:lstStyle/>
                    <a:p>
                      <a:r>
                        <a:rPr lang="en-GB"/>
                        <a:t>M</a:t>
                      </a:r>
                    </a:p>
                  </a:txBody>
                  <a:tcPr anchor="ctr">
                    <a:lnL>
                      <a:noFill/>
                    </a:lnL>
                    <a:lnR>
                      <a:noFill/>
                    </a:lnR>
                    <a:lnT>
                      <a:noFill/>
                    </a:lnT>
                    <a:lnB>
                      <a:noFill/>
                    </a:lnB>
                  </a:tcPr>
                </a:tc>
                <a:tc>
                  <a:txBody>
                    <a:bodyPr/>
                    <a:lstStyle/>
                    <a:p>
                      <a:r>
                        <a:rPr lang="en-GB"/>
                        <a:t>1994-11-05</a:t>
                      </a:r>
                    </a:p>
                  </a:txBody>
                  <a:tcPr anchor="ctr">
                    <a:lnL>
                      <a:noFill/>
                    </a:lnL>
                    <a:lnR>
                      <a:noFill/>
                    </a:lnR>
                    <a:lnT>
                      <a:noFill/>
                    </a:lnT>
                    <a:lnB>
                      <a:noFill/>
                    </a:lnB>
                  </a:tcPr>
                </a:tc>
                <a:tc>
                  <a:txBody>
                    <a:bodyPr/>
                    <a:lstStyle/>
                    <a:p>
                      <a:r>
                        <a:rPr lang="en-GB" dirty="0"/>
                        <a:t>2.32</a:t>
                      </a:r>
                    </a:p>
                  </a:txBody>
                  <a:tcPr anchor="ctr">
                    <a:lnL>
                      <a:noFill/>
                    </a:lnL>
                    <a:lnR>
                      <a:noFill/>
                    </a:lnR>
                    <a:lnT>
                      <a:noFill/>
                    </a:lnT>
                    <a:lnB>
                      <a:noFill/>
                    </a:lnB>
                  </a:tcPr>
                </a:tc>
                <a:extLst>
                  <a:ext uri="{0D108BD9-81ED-4DB2-BD59-A6C34878D82A}">
                    <a16:rowId xmlns:a16="http://schemas.microsoft.com/office/drawing/2014/main" val="630329249"/>
                  </a:ext>
                </a:extLst>
              </a:tr>
            </a:tbl>
          </a:graphicData>
        </a:graphic>
      </p:graphicFrame>
      <p:sp>
        <p:nvSpPr>
          <p:cNvPr id="3" name="Rectangle 2">
            <a:extLst>
              <a:ext uri="{FF2B5EF4-FFF2-40B4-BE49-F238E27FC236}">
                <a16:creationId xmlns:a16="http://schemas.microsoft.com/office/drawing/2014/main" id="{51296407-420D-F344-B9C1-AA6345F9B152}"/>
              </a:ext>
            </a:extLst>
          </p:cNvPr>
          <p:cNvSpPr/>
          <p:nvPr/>
        </p:nvSpPr>
        <p:spPr>
          <a:xfrm>
            <a:off x="3195797" y="1389030"/>
            <a:ext cx="4606646" cy="461665"/>
          </a:xfrm>
          <a:prstGeom prst="rect">
            <a:avLst/>
          </a:prstGeom>
        </p:spPr>
        <p:txBody>
          <a:bodyPr wrap="none">
            <a:spAutoFit/>
          </a:bodyPr>
          <a:lstStyle/>
          <a:p>
            <a:r>
              <a:rPr lang="en-GB" sz="2400" b="1" dirty="0"/>
              <a:t>Example 1 – corrected using Rule 2</a:t>
            </a:r>
          </a:p>
        </p:txBody>
      </p:sp>
      <p:pic>
        <p:nvPicPr>
          <p:cNvPr id="4" name="Picture 3">
            <a:extLst>
              <a:ext uri="{FF2B5EF4-FFF2-40B4-BE49-F238E27FC236}">
                <a16:creationId xmlns:a16="http://schemas.microsoft.com/office/drawing/2014/main" id="{75B0DFE3-F6F4-4741-9721-3037328A9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47314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datachampcam.github.io/data-formatting/images/zeros-are-data.png">
            <a:extLst>
              <a:ext uri="{FF2B5EF4-FFF2-40B4-BE49-F238E27FC236}">
                <a16:creationId xmlns:a16="http://schemas.microsoft.com/office/drawing/2014/main" id="{9E1241A3-66D8-1C44-8A88-04FBEE2AE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331" y="320261"/>
            <a:ext cx="6350000" cy="635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932FE8-A314-8C4F-9EEC-09BD34C46D38}"/>
              </a:ext>
            </a:extLst>
          </p:cNvPr>
          <p:cNvSpPr/>
          <p:nvPr/>
        </p:nvSpPr>
        <p:spPr>
          <a:xfrm>
            <a:off x="450574" y="1178290"/>
            <a:ext cx="4280452" cy="1569660"/>
          </a:xfrm>
          <a:prstGeom prst="rect">
            <a:avLst/>
          </a:prstGeom>
        </p:spPr>
        <p:txBody>
          <a:bodyPr wrap="square">
            <a:spAutoFit/>
          </a:bodyPr>
          <a:lstStyle/>
          <a:p>
            <a:r>
              <a:rPr lang="en-GB" sz="2400" b="1" dirty="0"/>
              <a:t>Rule 3 – Missing values</a:t>
            </a:r>
          </a:p>
          <a:p>
            <a:r>
              <a:rPr lang="en-GB" sz="2400" dirty="0"/>
              <a:t>Figure showing locations of visitors to my Prostate Cancer </a:t>
            </a:r>
            <a:r>
              <a:rPr lang="en-GB" sz="2400" dirty="0">
                <a:hlinkClick r:id="rId3"/>
              </a:rPr>
              <a:t>data portal</a:t>
            </a:r>
            <a:endParaRPr lang="en-GB" sz="2400" dirty="0"/>
          </a:p>
        </p:txBody>
      </p:sp>
      <p:pic>
        <p:nvPicPr>
          <p:cNvPr id="4" name="Picture 3">
            <a:extLst>
              <a:ext uri="{FF2B5EF4-FFF2-40B4-BE49-F238E27FC236}">
                <a16:creationId xmlns:a16="http://schemas.microsoft.com/office/drawing/2014/main" id="{65FDD4DE-A13D-AB4E-9244-2D3B61458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05093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47EBC1-BE62-344D-ADFE-113481A237D8}"/>
              </a:ext>
            </a:extLst>
          </p:cNvPr>
          <p:cNvSpPr/>
          <p:nvPr/>
        </p:nvSpPr>
        <p:spPr>
          <a:xfrm>
            <a:off x="1577008" y="1208686"/>
            <a:ext cx="8984975" cy="3785652"/>
          </a:xfrm>
          <a:prstGeom prst="rect">
            <a:avLst/>
          </a:prstGeom>
        </p:spPr>
        <p:txBody>
          <a:bodyPr wrap="square">
            <a:spAutoFit/>
          </a:bodyPr>
          <a:lstStyle/>
          <a:p>
            <a:r>
              <a:rPr lang="en-GB" sz="2400" b="1" dirty="0"/>
              <a:t>Rule 3 - Don't use 0 to mean missing</a:t>
            </a:r>
          </a:p>
          <a:p>
            <a:pPr>
              <a:buFont typeface="Arial" panose="020B0604020202020204" pitchFamily="34" charset="0"/>
              <a:buChar char="•"/>
            </a:pPr>
            <a:r>
              <a:rPr lang="en-GB" sz="2400" dirty="0"/>
              <a:t>Zero values are data!</a:t>
            </a:r>
          </a:p>
          <a:p>
            <a:pPr marL="742950" lvl="1" indent="-285750">
              <a:buFont typeface="Arial" panose="020B0604020202020204" pitchFamily="34" charset="0"/>
              <a:buChar char="•"/>
            </a:pPr>
            <a:r>
              <a:rPr lang="en-GB" sz="2400" dirty="0"/>
              <a:t>Sometimes extreme values such as 999 are sometimes used</a:t>
            </a:r>
          </a:p>
          <a:p>
            <a:pPr marL="742950" lvl="1" indent="-285750">
              <a:buFont typeface="Arial" panose="020B0604020202020204" pitchFamily="34" charset="0"/>
              <a:buChar char="•"/>
            </a:pPr>
            <a:endParaRPr lang="en-GB" sz="2400" dirty="0"/>
          </a:p>
          <a:p>
            <a:pPr>
              <a:buFont typeface="Arial" panose="020B0604020202020204" pitchFamily="34" charset="0"/>
              <a:buChar char="•"/>
            </a:pPr>
            <a:r>
              <a:rPr lang="en-GB" sz="2400" dirty="0"/>
              <a:t>NA is Ok, but what if NA is a valid category in your data?</a:t>
            </a:r>
          </a:p>
          <a:p>
            <a:pPr marL="742950" lvl="1" indent="-285750">
              <a:buFont typeface="Arial" panose="020B0604020202020204" pitchFamily="34" charset="0"/>
              <a:buChar char="•"/>
            </a:pPr>
            <a:r>
              <a:rPr lang="en-GB" sz="2400" dirty="0"/>
              <a:t>R will recognise NA as a missing value and can ignore it in calculations</a:t>
            </a:r>
          </a:p>
          <a:p>
            <a:pPr marL="742950" lvl="1" indent="-285750">
              <a:buFont typeface="Arial" panose="020B0604020202020204" pitchFamily="34" charset="0"/>
              <a:buChar char="•"/>
            </a:pPr>
            <a:endParaRPr lang="en-GB" sz="2400" dirty="0"/>
          </a:p>
          <a:p>
            <a:pPr>
              <a:buFont typeface="Arial" panose="020B0604020202020204" pitchFamily="34" charset="0"/>
              <a:buChar char="•"/>
            </a:pPr>
            <a:r>
              <a:rPr lang="en-GB" sz="2400" dirty="0"/>
              <a:t>Safest to leave the cell </a:t>
            </a:r>
            <a:r>
              <a:rPr lang="en-GB" sz="2400" i="1" dirty="0"/>
              <a:t>empty</a:t>
            </a:r>
            <a:endParaRPr lang="en-GB" sz="2400" dirty="0"/>
          </a:p>
          <a:p>
            <a:pPr marL="742950" lvl="1" indent="-285750">
              <a:buFont typeface="Arial" panose="020B0604020202020204" pitchFamily="34" charset="0"/>
              <a:buChar char="•"/>
            </a:pPr>
            <a:r>
              <a:rPr lang="en-GB" sz="2400" dirty="0"/>
              <a:t>but you need to be careful with blank spaces</a:t>
            </a:r>
          </a:p>
        </p:txBody>
      </p:sp>
      <p:pic>
        <p:nvPicPr>
          <p:cNvPr id="3" name="Picture 2">
            <a:extLst>
              <a:ext uri="{FF2B5EF4-FFF2-40B4-BE49-F238E27FC236}">
                <a16:creationId xmlns:a16="http://schemas.microsoft.com/office/drawing/2014/main" id="{B99EC450-7A51-824A-BF03-874FC5249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9058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1CFF7F-069E-8640-A3B2-8329501DB3C1}"/>
              </a:ext>
            </a:extLst>
          </p:cNvPr>
          <p:cNvGraphicFramePr>
            <a:graphicFrameLocks noGrp="1"/>
          </p:cNvGraphicFramePr>
          <p:nvPr>
            <p:extLst>
              <p:ext uri="{D42A27DB-BD31-4B8C-83A1-F6EECF244321}">
                <p14:modId xmlns:p14="http://schemas.microsoft.com/office/powerpoint/2010/main" val="2902748266"/>
              </p:ext>
            </p:extLst>
          </p:nvPr>
        </p:nvGraphicFramePr>
        <p:xfrm>
          <a:off x="798443" y="1955158"/>
          <a:ext cx="10515600" cy="2926080"/>
        </p:xfrm>
        <a:graphic>
          <a:graphicData uri="http://schemas.openxmlformats.org/drawingml/2006/table">
            <a:tbl>
              <a:tblPr/>
              <a:tblGrid>
                <a:gridCol w="3505200">
                  <a:extLst>
                    <a:ext uri="{9D8B030D-6E8A-4147-A177-3AD203B41FA5}">
                      <a16:colId xmlns:a16="http://schemas.microsoft.com/office/drawing/2014/main" val="2196242917"/>
                    </a:ext>
                  </a:extLst>
                </a:gridCol>
                <a:gridCol w="3505200">
                  <a:extLst>
                    <a:ext uri="{9D8B030D-6E8A-4147-A177-3AD203B41FA5}">
                      <a16:colId xmlns:a16="http://schemas.microsoft.com/office/drawing/2014/main" val="4230969054"/>
                    </a:ext>
                  </a:extLst>
                </a:gridCol>
                <a:gridCol w="3505200">
                  <a:extLst>
                    <a:ext uri="{9D8B030D-6E8A-4147-A177-3AD203B41FA5}">
                      <a16:colId xmlns:a16="http://schemas.microsoft.com/office/drawing/2014/main" val="3006573150"/>
                    </a:ext>
                  </a:extLst>
                </a:gridCol>
              </a:tblGrid>
              <a:tr h="0">
                <a:tc>
                  <a:txBody>
                    <a:bodyPr/>
                    <a:lstStyle/>
                    <a:p>
                      <a:r>
                        <a:rPr lang="en-GB"/>
                        <a:t>Patient ID</a:t>
                      </a:r>
                    </a:p>
                  </a:txBody>
                  <a:tcPr anchor="ctr">
                    <a:lnL>
                      <a:noFill/>
                    </a:lnL>
                    <a:lnR>
                      <a:noFill/>
                    </a:lnR>
                    <a:lnT>
                      <a:noFill/>
                    </a:lnT>
                    <a:lnB>
                      <a:noFill/>
                    </a:lnB>
                  </a:tcPr>
                </a:tc>
                <a:tc>
                  <a:txBody>
                    <a:bodyPr/>
                    <a:lstStyle/>
                    <a:p>
                      <a:r>
                        <a:rPr lang="en-GB"/>
                        <a:t>Date</a:t>
                      </a:r>
                    </a:p>
                  </a:txBody>
                  <a:tcPr anchor="ctr">
                    <a:lnL>
                      <a:noFill/>
                    </a:lnL>
                    <a:lnR>
                      <a:noFill/>
                    </a:lnR>
                    <a:lnT>
                      <a:noFill/>
                    </a:lnT>
                    <a:lnB>
                      <a:noFill/>
                    </a:lnB>
                  </a:tcPr>
                </a:tc>
                <a:tc>
                  <a:txBody>
                    <a:bodyPr/>
                    <a:lstStyle/>
                    <a:p>
                      <a:r>
                        <a:rPr lang="en-GB"/>
                        <a:t>Value</a:t>
                      </a:r>
                    </a:p>
                  </a:txBody>
                  <a:tcPr anchor="ctr">
                    <a:lnL>
                      <a:noFill/>
                    </a:lnL>
                    <a:lnR>
                      <a:noFill/>
                    </a:lnR>
                    <a:lnT>
                      <a:noFill/>
                    </a:lnT>
                    <a:lnB>
                      <a:noFill/>
                    </a:lnB>
                  </a:tcPr>
                </a:tc>
                <a:extLst>
                  <a:ext uri="{0D108BD9-81ED-4DB2-BD59-A6C34878D82A}">
                    <a16:rowId xmlns:a16="http://schemas.microsoft.com/office/drawing/2014/main" val="148689589"/>
                  </a:ext>
                </a:extLst>
              </a:tr>
              <a:tr h="0">
                <a:tc>
                  <a:txBody>
                    <a:bodyPr/>
                    <a:lstStyle/>
                    <a:p>
                      <a:r>
                        <a:rPr lang="en-GB"/>
                        <a:t>1</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213</a:t>
                      </a:r>
                    </a:p>
                  </a:txBody>
                  <a:tcPr anchor="ctr">
                    <a:lnL>
                      <a:noFill/>
                    </a:lnL>
                    <a:lnR>
                      <a:noFill/>
                    </a:lnR>
                    <a:lnT>
                      <a:noFill/>
                    </a:lnT>
                    <a:lnB>
                      <a:noFill/>
                    </a:lnB>
                  </a:tcPr>
                </a:tc>
                <a:extLst>
                  <a:ext uri="{0D108BD9-81ED-4DB2-BD59-A6C34878D82A}">
                    <a16:rowId xmlns:a16="http://schemas.microsoft.com/office/drawing/2014/main" val="344947812"/>
                  </a:ext>
                </a:extLst>
              </a:tr>
              <a:tr h="0">
                <a:tc>
                  <a:txBody>
                    <a:bodyPr/>
                    <a:lstStyle/>
                    <a:p>
                      <a:r>
                        <a:rPr lang="en-GB"/>
                        <a:t>2</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76.5</a:t>
                      </a:r>
                    </a:p>
                  </a:txBody>
                  <a:tcPr anchor="ctr">
                    <a:lnL>
                      <a:noFill/>
                    </a:lnL>
                    <a:lnR>
                      <a:noFill/>
                    </a:lnR>
                    <a:lnT>
                      <a:noFill/>
                    </a:lnT>
                    <a:lnB>
                      <a:noFill/>
                    </a:lnB>
                  </a:tcPr>
                </a:tc>
                <a:extLst>
                  <a:ext uri="{0D108BD9-81ED-4DB2-BD59-A6C34878D82A}">
                    <a16:rowId xmlns:a16="http://schemas.microsoft.com/office/drawing/2014/main" val="213363398"/>
                  </a:ext>
                </a:extLst>
              </a:tr>
              <a:tr h="0">
                <a:tc>
                  <a:txBody>
                    <a:bodyPr/>
                    <a:lstStyle/>
                    <a:p>
                      <a:r>
                        <a:rPr lang="en-GB"/>
                        <a:t>3</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32</a:t>
                      </a:r>
                    </a:p>
                  </a:txBody>
                  <a:tcPr anchor="ctr">
                    <a:lnL>
                      <a:noFill/>
                    </a:lnL>
                    <a:lnR>
                      <a:noFill/>
                    </a:lnR>
                    <a:lnT>
                      <a:noFill/>
                    </a:lnT>
                    <a:lnB>
                      <a:noFill/>
                    </a:lnB>
                  </a:tcPr>
                </a:tc>
                <a:extLst>
                  <a:ext uri="{0D108BD9-81ED-4DB2-BD59-A6C34878D82A}">
                    <a16:rowId xmlns:a16="http://schemas.microsoft.com/office/drawing/2014/main" val="3414189216"/>
                  </a:ext>
                </a:extLst>
              </a:tr>
              <a:tr h="0">
                <a:tc>
                  <a:txBody>
                    <a:bodyPr/>
                    <a:lstStyle/>
                    <a:p>
                      <a:r>
                        <a:rPr lang="en-GB"/>
                        <a:t>4</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120.3</a:t>
                      </a:r>
                    </a:p>
                  </a:txBody>
                  <a:tcPr anchor="ctr">
                    <a:lnL>
                      <a:noFill/>
                    </a:lnL>
                    <a:lnR>
                      <a:noFill/>
                    </a:lnR>
                    <a:lnT>
                      <a:noFill/>
                    </a:lnT>
                    <a:lnB>
                      <a:noFill/>
                    </a:lnB>
                  </a:tcPr>
                </a:tc>
                <a:extLst>
                  <a:ext uri="{0D108BD9-81ED-4DB2-BD59-A6C34878D82A}">
                    <a16:rowId xmlns:a16="http://schemas.microsoft.com/office/drawing/2014/main" val="4145007177"/>
                  </a:ext>
                </a:extLst>
              </a:tr>
              <a:tr h="0">
                <a:tc>
                  <a:txBody>
                    <a:bodyPr/>
                    <a:lstStyle/>
                    <a:p>
                      <a:r>
                        <a:rPr lang="en-GB"/>
                        <a:t>5</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109</a:t>
                      </a:r>
                    </a:p>
                  </a:txBody>
                  <a:tcPr anchor="ctr">
                    <a:lnL>
                      <a:noFill/>
                    </a:lnL>
                    <a:lnR>
                      <a:noFill/>
                    </a:lnR>
                    <a:lnT>
                      <a:noFill/>
                    </a:lnT>
                    <a:lnB>
                      <a:noFill/>
                    </a:lnB>
                  </a:tcPr>
                </a:tc>
                <a:extLst>
                  <a:ext uri="{0D108BD9-81ED-4DB2-BD59-A6C34878D82A}">
                    <a16:rowId xmlns:a16="http://schemas.microsoft.com/office/drawing/2014/main" val="3036188325"/>
                  </a:ext>
                </a:extLst>
              </a:tr>
              <a:tr h="0">
                <a:tc>
                  <a:txBody>
                    <a:bodyPr/>
                    <a:lstStyle/>
                    <a:p>
                      <a:r>
                        <a:rPr lang="en-GB"/>
                        <a:t>6</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endParaRPr lang="en-GB"/>
                    </a:p>
                  </a:txBody>
                  <a:tcPr anchor="ctr">
                    <a:lnL>
                      <a:noFill/>
                    </a:lnL>
                    <a:lnR>
                      <a:noFill/>
                    </a:lnR>
                    <a:lnT>
                      <a:noFill/>
                    </a:lnT>
                    <a:lnB>
                      <a:noFill/>
                    </a:lnB>
                  </a:tcPr>
                </a:tc>
                <a:extLst>
                  <a:ext uri="{0D108BD9-81ED-4DB2-BD59-A6C34878D82A}">
                    <a16:rowId xmlns:a16="http://schemas.microsoft.com/office/drawing/2014/main" val="911427592"/>
                  </a:ext>
                </a:extLst>
              </a:tr>
              <a:tr h="0">
                <a:tc>
                  <a:txBody>
                    <a:bodyPr/>
                    <a:lstStyle/>
                    <a:p>
                      <a:r>
                        <a:rPr lang="en-GB"/>
                        <a:t>7</a:t>
                      </a:r>
                    </a:p>
                  </a:txBody>
                  <a:tcPr anchor="ctr">
                    <a:lnL>
                      <a:noFill/>
                    </a:lnL>
                    <a:lnR>
                      <a:noFill/>
                    </a:lnR>
                    <a:lnT>
                      <a:noFill/>
                    </a:lnT>
                    <a:lnB>
                      <a:noFill/>
                    </a:lnB>
                  </a:tcPr>
                </a:tc>
                <a:tc>
                  <a:txBody>
                    <a:bodyPr/>
                    <a:lstStyle/>
                    <a:p>
                      <a:endParaRPr lang="en-GB"/>
                    </a:p>
                  </a:txBody>
                  <a:tcPr anchor="ctr">
                    <a:lnL>
                      <a:noFill/>
                    </a:lnL>
                    <a:lnR>
                      <a:noFill/>
                    </a:lnR>
                    <a:lnT>
                      <a:noFill/>
                    </a:lnT>
                    <a:lnB>
                      <a:noFill/>
                    </a:lnB>
                  </a:tcPr>
                </a:tc>
                <a:tc>
                  <a:txBody>
                    <a:bodyPr/>
                    <a:lstStyle/>
                    <a:p>
                      <a:r>
                        <a:rPr lang="en-GB"/>
                        <a:t>143</a:t>
                      </a:r>
                    </a:p>
                  </a:txBody>
                  <a:tcPr anchor="ctr">
                    <a:lnL>
                      <a:noFill/>
                    </a:lnL>
                    <a:lnR>
                      <a:noFill/>
                    </a:lnR>
                    <a:lnT>
                      <a:noFill/>
                    </a:lnT>
                    <a:lnB>
                      <a:noFill/>
                    </a:lnB>
                  </a:tcPr>
                </a:tc>
                <a:extLst>
                  <a:ext uri="{0D108BD9-81ED-4DB2-BD59-A6C34878D82A}">
                    <a16:rowId xmlns:a16="http://schemas.microsoft.com/office/drawing/2014/main" val="602006654"/>
                  </a:ext>
                </a:extLst>
              </a:tr>
            </a:tbl>
          </a:graphicData>
        </a:graphic>
      </p:graphicFrame>
      <p:sp>
        <p:nvSpPr>
          <p:cNvPr id="3" name="Rectangle 2">
            <a:extLst>
              <a:ext uri="{FF2B5EF4-FFF2-40B4-BE49-F238E27FC236}">
                <a16:creationId xmlns:a16="http://schemas.microsoft.com/office/drawing/2014/main" id="{CF59A1C2-B23A-E240-8EB3-28E74E51B0AB}"/>
              </a:ext>
            </a:extLst>
          </p:cNvPr>
          <p:cNvSpPr/>
          <p:nvPr/>
        </p:nvSpPr>
        <p:spPr>
          <a:xfrm>
            <a:off x="3779368" y="474572"/>
            <a:ext cx="3382657" cy="1107996"/>
          </a:xfrm>
          <a:prstGeom prst="rect">
            <a:avLst/>
          </a:prstGeom>
        </p:spPr>
        <p:txBody>
          <a:bodyPr wrap="none">
            <a:spAutoFit/>
          </a:bodyPr>
          <a:lstStyle/>
          <a:p>
            <a:r>
              <a:rPr lang="en-GB" sz="2400" b="1" dirty="0"/>
              <a:t>Rule 4 - Fill in all the cells</a:t>
            </a:r>
          </a:p>
          <a:p>
            <a:endParaRPr lang="en-GB" sz="2400" b="1" dirty="0"/>
          </a:p>
          <a:p>
            <a:r>
              <a:rPr lang="en-GB" b="1" dirty="0"/>
              <a:t>Example 2</a:t>
            </a:r>
          </a:p>
        </p:txBody>
      </p:sp>
      <p:pic>
        <p:nvPicPr>
          <p:cNvPr id="4" name="Picture 3">
            <a:extLst>
              <a:ext uri="{FF2B5EF4-FFF2-40B4-BE49-F238E27FC236}">
                <a16:creationId xmlns:a16="http://schemas.microsoft.com/office/drawing/2014/main" id="{39BEFB8A-E13B-264C-85AD-75FD4A65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91582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C4544-F0EF-2349-81AC-172663C75EF1}"/>
              </a:ext>
            </a:extLst>
          </p:cNvPr>
          <p:cNvSpPr/>
          <p:nvPr/>
        </p:nvSpPr>
        <p:spPr>
          <a:xfrm>
            <a:off x="2116746" y="1136448"/>
            <a:ext cx="8392228" cy="3785652"/>
          </a:xfrm>
          <a:prstGeom prst="rect">
            <a:avLst/>
          </a:prstGeom>
        </p:spPr>
        <p:txBody>
          <a:bodyPr wrap="square">
            <a:spAutoFit/>
          </a:bodyPr>
          <a:lstStyle/>
          <a:p>
            <a:r>
              <a:rPr lang="en-GB" sz="2400" b="1" dirty="0"/>
              <a:t>Rule 4 - Fill in all the cells</a:t>
            </a:r>
          </a:p>
          <a:p>
            <a:pPr>
              <a:buFont typeface="Arial" panose="020B0604020202020204" pitchFamily="34" charset="0"/>
              <a:buChar char="•"/>
            </a:pPr>
            <a:r>
              <a:rPr lang="en-GB" sz="2400" dirty="0"/>
              <a:t> It is tempting to make the table look cleaner by not repeating some values</a:t>
            </a:r>
          </a:p>
          <a:p>
            <a:pPr>
              <a:buFont typeface="Arial" panose="020B0604020202020204" pitchFamily="34" charset="0"/>
              <a:buChar char="•"/>
            </a:pPr>
            <a:r>
              <a:rPr lang="en-GB" sz="2400" dirty="0"/>
              <a:t> Fill in all cells!</a:t>
            </a:r>
          </a:p>
          <a:p>
            <a:pPr marL="742950" lvl="1" indent="-285750">
              <a:buFont typeface="Arial" panose="020B0604020202020204" pitchFamily="34" charset="0"/>
              <a:buChar char="•"/>
            </a:pPr>
            <a:r>
              <a:rPr lang="en-GB" sz="2400" dirty="0"/>
              <a:t>otherwise, problems when sorting</a:t>
            </a:r>
          </a:p>
          <a:p>
            <a:pPr>
              <a:buFont typeface="Arial" panose="020B0604020202020204" pitchFamily="34" charset="0"/>
              <a:buChar char="•"/>
            </a:pPr>
            <a:r>
              <a:rPr lang="en-GB" sz="2400" dirty="0"/>
              <a:t>Empty cell:</a:t>
            </a:r>
          </a:p>
          <a:p>
            <a:pPr marL="742950" lvl="1" indent="-285750">
              <a:buFont typeface="Arial" panose="020B0604020202020204" pitchFamily="34" charset="0"/>
              <a:buChar char="•"/>
            </a:pPr>
            <a:r>
              <a:rPr lang="en-GB" sz="2400" dirty="0"/>
              <a:t>missing value?</a:t>
            </a:r>
          </a:p>
          <a:p>
            <a:pPr marL="742950" lvl="1" indent="-285750">
              <a:buFont typeface="Arial" panose="020B0604020202020204" pitchFamily="34" charset="0"/>
              <a:buChar char="•"/>
            </a:pPr>
            <a:r>
              <a:rPr lang="en-GB" sz="2400" dirty="0"/>
              <a:t>value meant to be repeated multiple times?</a:t>
            </a:r>
          </a:p>
          <a:p>
            <a:pPr>
              <a:buFont typeface="Arial" panose="020B0604020202020204" pitchFamily="34" charset="0"/>
              <a:buChar char="•"/>
            </a:pPr>
            <a:r>
              <a:rPr lang="en-GB" sz="2400" dirty="0"/>
              <a:t>Make sure it’s clear that the data is missing and not unintentionally left blank</a:t>
            </a:r>
          </a:p>
        </p:txBody>
      </p:sp>
      <p:pic>
        <p:nvPicPr>
          <p:cNvPr id="3" name="Picture 2">
            <a:extLst>
              <a:ext uri="{FF2B5EF4-FFF2-40B4-BE49-F238E27FC236}">
                <a16:creationId xmlns:a16="http://schemas.microsoft.com/office/drawing/2014/main" id="{20F7B1DF-D10C-6749-B94D-12F069FE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63992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FDF18-1896-954A-8E9F-5113A08F82F5}"/>
              </a:ext>
            </a:extLst>
          </p:cNvPr>
          <p:cNvSpPr/>
          <p:nvPr/>
        </p:nvSpPr>
        <p:spPr>
          <a:xfrm>
            <a:off x="1683024" y="1316001"/>
            <a:ext cx="9316279" cy="3785652"/>
          </a:xfrm>
          <a:prstGeom prst="rect">
            <a:avLst/>
          </a:prstGeom>
        </p:spPr>
        <p:txBody>
          <a:bodyPr wrap="square">
            <a:spAutoFit/>
          </a:bodyPr>
          <a:lstStyle/>
          <a:p>
            <a:r>
              <a:rPr lang="en-GB" sz="2400" b="1" dirty="0"/>
              <a:t>Reproducible Research</a:t>
            </a:r>
          </a:p>
          <a:p>
            <a:pPr>
              <a:buFont typeface="Arial" panose="020B0604020202020204" pitchFamily="34" charset="0"/>
              <a:buChar char="•"/>
            </a:pPr>
            <a:r>
              <a:rPr lang="en-GB" sz="2400" dirty="0"/>
              <a:t>At some point in the future, someone, somewhere, might want to repeat your analysis for themselves or re-use your data.</a:t>
            </a:r>
          </a:p>
          <a:p>
            <a:pPr marL="742950" lvl="1" indent="-285750">
              <a:buFont typeface="Arial" panose="020B0604020202020204" pitchFamily="34" charset="0"/>
              <a:buChar char="•"/>
            </a:pPr>
            <a:r>
              <a:rPr lang="en-GB" sz="2400" dirty="0"/>
              <a:t>which will most likely be </a:t>
            </a:r>
            <a:r>
              <a:rPr lang="en-GB" sz="2400" b="1" i="1" dirty="0"/>
              <a:t>you!</a:t>
            </a:r>
            <a:br>
              <a:rPr lang="en-GB" sz="2400" b="1" i="1" dirty="0"/>
            </a:br>
            <a:endParaRPr lang="en-GB" sz="2400" dirty="0"/>
          </a:p>
          <a:p>
            <a:pPr>
              <a:buFont typeface="Arial" panose="020B0604020202020204" pitchFamily="34" charset="0"/>
              <a:buChar char="•"/>
            </a:pPr>
            <a:r>
              <a:rPr lang="en-GB" sz="2400" dirty="0"/>
              <a:t>Assuming that you'll be able to remember all the steps involved is dangerous, so making sure that everything is well-documented is key.</a:t>
            </a:r>
            <a:br>
              <a:rPr lang="en-GB" sz="2400" dirty="0"/>
            </a:br>
            <a:endParaRPr lang="en-GB" sz="2400" dirty="0"/>
          </a:p>
          <a:p>
            <a:pPr>
              <a:buFont typeface="Arial" panose="020B0604020202020204" pitchFamily="34" charset="0"/>
              <a:buChar char="•"/>
            </a:pPr>
            <a:r>
              <a:rPr lang="en-GB" sz="2400" dirty="0"/>
              <a:t>The documentation involves not only the methods used, but the files used as input and any transformations performed on them.</a:t>
            </a:r>
          </a:p>
        </p:txBody>
      </p:sp>
      <p:pic>
        <p:nvPicPr>
          <p:cNvPr id="3" name="Picture 2">
            <a:extLst>
              <a:ext uri="{FF2B5EF4-FFF2-40B4-BE49-F238E27FC236}">
                <a16:creationId xmlns:a16="http://schemas.microsoft.com/office/drawing/2014/main" id="{2689A52C-0BFB-844F-A22B-A5DBEECF4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49202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AF1879-9381-AB47-8930-481D09C47DE2}"/>
              </a:ext>
            </a:extLst>
          </p:cNvPr>
          <p:cNvGraphicFramePr>
            <a:graphicFrameLocks noGrp="1"/>
          </p:cNvGraphicFramePr>
          <p:nvPr>
            <p:extLst>
              <p:ext uri="{D42A27DB-BD31-4B8C-83A1-F6EECF244321}">
                <p14:modId xmlns:p14="http://schemas.microsoft.com/office/powerpoint/2010/main" val="3933225994"/>
              </p:ext>
            </p:extLst>
          </p:nvPr>
        </p:nvGraphicFramePr>
        <p:xfrm>
          <a:off x="824948" y="2061176"/>
          <a:ext cx="10515600" cy="2926080"/>
        </p:xfrm>
        <a:graphic>
          <a:graphicData uri="http://schemas.openxmlformats.org/drawingml/2006/table">
            <a:tbl>
              <a:tblPr/>
              <a:tblGrid>
                <a:gridCol w="3505200">
                  <a:extLst>
                    <a:ext uri="{9D8B030D-6E8A-4147-A177-3AD203B41FA5}">
                      <a16:colId xmlns:a16="http://schemas.microsoft.com/office/drawing/2014/main" val="3563308323"/>
                    </a:ext>
                  </a:extLst>
                </a:gridCol>
                <a:gridCol w="3505200">
                  <a:extLst>
                    <a:ext uri="{9D8B030D-6E8A-4147-A177-3AD203B41FA5}">
                      <a16:colId xmlns:a16="http://schemas.microsoft.com/office/drawing/2014/main" val="1751352338"/>
                    </a:ext>
                  </a:extLst>
                </a:gridCol>
                <a:gridCol w="3505200">
                  <a:extLst>
                    <a:ext uri="{9D8B030D-6E8A-4147-A177-3AD203B41FA5}">
                      <a16:colId xmlns:a16="http://schemas.microsoft.com/office/drawing/2014/main" val="1972870124"/>
                    </a:ext>
                  </a:extLst>
                </a:gridCol>
              </a:tblGrid>
              <a:tr h="0">
                <a:tc>
                  <a:txBody>
                    <a:bodyPr/>
                    <a:lstStyle/>
                    <a:p>
                      <a:r>
                        <a:rPr lang="en-GB"/>
                        <a:t>Patient ID</a:t>
                      </a:r>
                    </a:p>
                  </a:txBody>
                  <a:tcPr anchor="ctr">
                    <a:lnL>
                      <a:noFill/>
                    </a:lnL>
                    <a:lnR>
                      <a:noFill/>
                    </a:lnR>
                    <a:lnT>
                      <a:noFill/>
                    </a:lnT>
                    <a:lnB>
                      <a:noFill/>
                    </a:lnB>
                  </a:tcPr>
                </a:tc>
                <a:tc>
                  <a:txBody>
                    <a:bodyPr/>
                    <a:lstStyle/>
                    <a:p>
                      <a:r>
                        <a:rPr lang="en-GB" dirty="0"/>
                        <a:t>Date</a:t>
                      </a:r>
                    </a:p>
                  </a:txBody>
                  <a:tcPr anchor="ctr">
                    <a:lnL>
                      <a:noFill/>
                    </a:lnL>
                    <a:lnR>
                      <a:noFill/>
                    </a:lnR>
                    <a:lnT>
                      <a:noFill/>
                    </a:lnT>
                    <a:lnB>
                      <a:noFill/>
                    </a:lnB>
                  </a:tcPr>
                </a:tc>
                <a:tc>
                  <a:txBody>
                    <a:bodyPr/>
                    <a:lstStyle/>
                    <a:p>
                      <a:r>
                        <a:rPr lang="en-GB"/>
                        <a:t>Value</a:t>
                      </a:r>
                    </a:p>
                  </a:txBody>
                  <a:tcPr anchor="ctr">
                    <a:lnL>
                      <a:noFill/>
                    </a:lnL>
                    <a:lnR>
                      <a:noFill/>
                    </a:lnR>
                    <a:lnT>
                      <a:noFill/>
                    </a:lnT>
                    <a:lnB>
                      <a:noFill/>
                    </a:lnB>
                  </a:tcPr>
                </a:tc>
                <a:extLst>
                  <a:ext uri="{0D108BD9-81ED-4DB2-BD59-A6C34878D82A}">
                    <a16:rowId xmlns:a16="http://schemas.microsoft.com/office/drawing/2014/main" val="2670368932"/>
                  </a:ext>
                </a:extLst>
              </a:tr>
              <a:tr h="0">
                <a:tc>
                  <a:txBody>
                    <a:bodyPr/>
                    <a:lstStyle/>
                    <a:p>
                      <a:r>
                        <a:rPr lang="en-GB"/>
                        <a:t>1</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213</a:t>
                      </a:r>
                    </a:p>
                  </a:txBody>
                  <a:tcPr anchor="ctr">
                    <a:lnL>
                      <a:noFill/>
                    </a:lnL>
                    <a:lnR>
                      <a:noFill/>
                    </a:lnR>
                    <a:lnT>
                      <a:noFill/>
                    </a:lnT>
                    <a:lnB>
                      <a:noFill/>
                    </a:lnB>
                  </a:tcPr>
                </a:tc>
                <a:extLst>
                  <a:ext uri="{0D108BD9-81ED-4DB2-BD59-A6C34878D82A}">
                    <a16:rowId xmlns:a16="http://schemas.microsoft.com/office/drawing/2014/main" val="4001482416"/>
                  </a:ext>
                </a:extLst>
              </a:tr>
              <a:tr h="0">
                <a:tc>
                  <a:txBody>
                    <a:bodyPr/>
                    <a:lstStyle/>
                    <a:p>
                      <a:r>
                        <a:rPr lang="en-GB"/>
                        <a:t>2</a:t>
                      </a:r>
                    </a:p>
                  </a:txBody>
                  <a:tcPr anchor="ctr">
                    <a:lnL>
                      <a:noFill/>
                    </a:lnL>
                    <a:lnR>
                      <a:noFill/>
                    </a:lnR>
                    <a:lnT>
                      <a:noFill/>
                    </a:lnT>
                    <a:lnB>
                      <a:noFill/>
                    </a:lnB>
                  </a:tcPr>
                </a:tc>
                <a:tc>
                  <a:txBody>
                    <a:bodyPr/>
                    <a:lstStyle/>
                    <a:p>
                      <a:r>
                        <a:rPr lang="en-GB"/>
                        <a:t>2015-06-14</a:t>
                      </a:r>
                    </a:p>
                  </a:txBody>
                  <a:tcPr anchor="ctr">
                    <a:lnL>
                      <a:noFill/>
                    </a:lnL>
                    <a:lnR>
                      <a:noFill/>
                    </a:lnR>
                    <a:lnT>
                      <a:noFill/>
                    </a:lnT>
                    <a:lnB>
                      <a:noFill/>
                    </a:lnB>
                  </a:tcPr>
                </a:tc>
                <a:tc>
                  <a:txBody>
                    <a:bodyPr/>
                    <a:lstStyle/>
                    <a:p>
                      <a:r>
                        <a:rPr lang="en-GB"/>
                        <a:t>76.5</a:t>
                      </a:r>
                    </a:p>
                  </a:txBody>
                  <a:tcPr anchor="ctr">
                    <a:lnL>
                      <a:noFill/>
                    </a:lnL>
                    <a:lnR>
                      <a:noFill/>
                    </a:lnR>
                    <a:lnT>
                      <a:noFill/>
                    </a:lnT>
                    <a:lnB>
                      <a:noFill/>
                    </a:lnB>
                  </a:tcPr>
                </a:tc>
                <a:extLst>
                  <a:ext uri="{0D108BD9-81ED-4DB2-BD59-A6C34878D82A}">
                    <a16:rowId xmlns:a16="http://schemas.microsoft.com/office/drawing/2014/main" val="3957612579"/>
                  </a:ext>
                </a:extLst>
              </a:tr>
              <a:tr h="0">
                <a:tc>
                  <a:txBody>
                    <a:bodyPr/>
                    <a:lstStyle/>
                    <a:p>
                      <a:r>
                        <a:rPr lang="en-GB"/>
                        <a:t>3</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32</a:t>
                      </a:r>
                    </a:p>
                  </a:txBody>
                  <a:tcPr anchor="ctr">
                    <a:lnL>
                      <a:noFill/>
                    </a:lnL>
                    <a:lnR>
                      <a:noFill/>
                    </a:lnR>
                    <a:lnT>
                      <a:noFill/>
                    </a:lnT>
                    <a:lnB>
                      <a:noFill/>
                    </a:lnB>
                  </a:tcPr>
                </a:tc>
                <a:extLst>
                  <a:ext uri="{0D108BD9-81ED-4DB2-BD59-A6C34878D82A}">
                    <a16:rowId xmlns:a16="http://schemas.microsoft.com/office/drawing/2014/main" val="2601336327"/>
                  </a:ext>
                </a:extLst>
              </a:tr>
              <a:tr h="0">
                <a:tc>
                  <a:txBody>
                    <a:bodyPr/>
                    <a:lstStyle/>
                    <a:p>
                      <a:r>
                        <a:rPr lang="en-GB"/>
                        <a:t>4</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120.3</a:t>
                      </a:r>
                    </a:p>
                  </a:txBody>
                  <a:tcPr anchor="ctr">
                    <a:lnL>
                      <a:noFill/>
                    </a:lnL>
                    <a:lnR>
                      <a:noFill/>
                    </a:lnR>
                    <a:lnT>
                      <a:noFill/>
                    </a:lnT>
                    <a:lnB>
                      <a:noFill/>
                    </a:lnB>
                  </a:tcPr>
                </a:tc>
                <a:extLst>
                  <a:ext uri="{0D108BD9-81ED-4DB2-BD59-A6C34878D82A}">
                    <a16:rowId xmlns:a16="http://schemas.microsoft.com/office/drawing/2014/main" val="1650142885"/>
                  </a:ext>
                </a:extLst>
              </a:tr>
              <a:tr h="0">
                <a:tc>
                  <a:txBody>
                    <a:bodyPr/>
                    <a:lstStyle/>
                    <a:p>
                      <a:r>
                        <a:rPr lang="en-GB"/>
                        <a:t>5</a:t>
                      </a:r>
                    </a:p>
                  </a:txBody>
                  <a:tcPr anchor="ctr">
                    <a:lnL>
                      <a:noFill/>
                    </a:lnL>
                    <a:lnR>
                      <a:noFill/>
                    </a:lnR>
                    <a:lnT>
                      <a:noFill/>
                    </a:lnT>
                    <a:lnB>
                      <a:noFill/>
                    </a:lnB>
                  </a:tcPr>
                </a:tc>
                <a:tc>
                  <a:txBody>
                    <a:bodyPr/>
                    <a:lstStyle/>
                    <a:p>
                      <a:r>
                        <a:rPr lang="en-GB"/>
                        <a:t>2015-06-18</a:t>
                      </a:r>
                    </a:p>
                  </a:txBody>
                  <a:tcPr anchor="ctr">
                    <a:lnL>
                      <a:noFill/>
                    </a:lnL>
                    <a:lnR>
                      <a:noFill/>
                    </a:lnR>
                    <a:lnT>
                      <a:noFill/>
                    </a:lnT>
                    <a:lnB>
                      <a:noFill/>
                    </a:lnB>
                  </a:tcPr>
                </a:tc>
                <a:tc>
                  <a:txBody>
                    <a:bodyPr/>
                    <a:lstStyle/>
                    <a:p>
                      <a:r>
                        <a:rPr lang="en-GB"/>
                        <a:t>109</a:t>
                      </a:r>
                    </a:p>
                  </a:txBody>
                  <a:tcPr anchor="ctr">
                    <a:lnL>
                      <a:noFill/>
                    </a:lnL>
                    <a:lnR>
                      <a:noFill/>
                    </a:lnR>
                    <a:lnT>
                      <a:noFill/>
                    </a:lnT>
                    <a:lnB>
                      <a:noFill/>
                    </a:lnB>
                  </a:tcPr>
                </a:tc>
                <a:extLst>
                  <a:ext uri="{0D108BD9-81ED-4DB2-BD59-A6C34878D82A}">
                    <a16:rowId xmlns:a16="http://schemas.microsoft.com/office/drawing/2014/main" val="4078204932"/>
                  </a:ext>
                </a:extLst>
              </a:tr>
              <a:tr h="0">
                <a:tc>
                  <a:txBody>
                    <a:bodyPr/>
                    <a:lstStyle/>
                    <a:p>
                      <a:r>
                        <a:rPr lang="en-GB"/>
                        <a:t>6</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endParaRPr lang="en-GB"/>
                    </a:p>
                  </a:txBody>
                  <a:tcPr anchor="ctr">
                    <a:lnL>
                      <a:noFill/>
                    </a:lnL>
                    <a:lnR>
                      <a:noFill/>
                    </a:lnR>
                    <a:lnT>
                      <a:noFill/>
                    </a:lnT>
                    <a:lnB>
                      <a:noFill/>
                    </a:lnB>
                  </a:tcPr>
                </a:tc>
                <a:extLst>
                  <a:ext uri="{0D108BD9-81ED-4DB2-BD59-A6C34878D82A}">
                    <a16:rowId xmlns:a16="http://schemas.microsoft.com/office/drawing/2014/main" val="2669546209"/>
                  </a:ext>
                </a:extLst>
              </a:tr>
              <a:tr h="0">
                <a:tc>
                  <a:txBody>
                    <a:bodyPr/>
                    <a:lstStyle/>
                    <a:p>
                      <a:r>
                        <a:rPr lang="en-GB"/>
                        <a:t>7</a:t>
                      </a:r>
                    </a:p>
                  </a:txBody>
                  <a:tcPr anchor="ctr">
                    <a:lnL>
                      <a:noFill/>
                    </a:lnL>
                    <a:lnR>
                      <a:noFill/>
                    </a:lnR>
                    <a:lnT>
                      <a:noFill/>
                    </a:lnT>
                    <a:lnB>
                      <a:noFill/>
                    </a:lnB>
                  </a:tcPr>
                </a:tc>
                <a:tc>
                  <a:txBody>
                    <a:bodyPr/>
                    <a:lstStyle/>
                    <a:p>
                      <a:r>
                        <a:rPr lang="en-GB"/>
                        <a:t>2015-06-20</a:t>
                      </a:r>
                    </a:p>
                  </a:txBody>
                  <a:tcPr anchor="ctr">
                    <a:lnL>
                      <a:noFill/>
                    </a:lnL>
                    <a:lnR>
                      <a:noFill/>
                    </a:lnR>
                    <a:lnT>
                      <a:noFill/>
                    </a:lnT>
                    <a:lnB>
                      <a:noFill/>
                    </a:lnB>
                  </a:tcPr>
                </a:tc>
                <a:tc>
                  <a:txBody>
                    <a:bodyPr/>
                    <a:lstStyle/>
                    <a:p>
                      <a:r>
                        <a:rPr lang="en-GB" dirty="0"/>
                        <a:t>143</a:t>
                      </a:r>
                    </a:p>
                  </a:txBody>
                  <a:tcPr anchor="ctr">
                    <a:lnL>
                      <a:noFill/>
                    </a:lnL>
                    <a:lnR>
                      <a:noFill/>
                    </a:lnR>
                    <a:lnT>
                      <a:noFill/>
                    </a:lnT>
                    <a:lnB>
                      <a:noFill/>
                    </a:lnB>
                  </a:tcPr>
                </a:tc>
                <a:extLst>
                  <a:ext uri="{0D108BD9-81ED-4DB2-BD59-A6C34878D82A}">
                    <a16:rowId xmlns:a16="http://schemas.microsoft.com/office/drawing/2014/main" val="2237546045"/>
                  </a:ext>
                </a:extLst>
              </a:tr>
            </a:tbl>
          </a:graphicData>
        </a:graphic>
      </p:graphicFrame>
      <p:sp>
        <p:nvSpPr>
          <p:cNvPr id="3" name="Rectangle 2">
            <a:extLst>
              <a:ext uri="{FF2B5EF4-FFF2-40B4-BE49-F238E27FC236}">
                <a16:creationId xmlns:a16="http://schemas.microsoft.com/office/drawing/2014/main" id="{30901447-6BAE-1E41-AA99-7199E6ECD597}"/>
              </a:ext>
            </a:extLst>
          </p:cNvPr>
          <p:cNvSpPr/>
          <p:nvPr/>
        </p:nvSpPr>
        <p:spPr>
          <a:xfrm>
            <a:off x="3244112" y="1137239"/>
            <a:ext cx="4420569" cy="461665"/>
          </a:xfrm>
          <a:prstGeom prst="rect">
            <a:avLst/>
          </a:prstGeom>
        </p:spPr>
        <p:txBody>
          <a:bodyPr wrap="none">
            <a:spAutoFit/>
          </a:bodyPr>
          <a:lstStyle/>
          <a:p>
            <a:r>
              <a:rPr lang="en-GB" sz="2400" b="1" dirty="0"/>
              <a:t>Example 2 Corrected using Rule 4</a:t>
            </a:r>
          </a:p>
        </p:txBody>
      </p:sp>
      <p:pic>
        <p:nvPicPr>
          <p:cNvPr id="4" name="Picture 3">
            <a:extLst>
              <a:ext uri="{FF2B5EF4-FFF2-40B4-BE49-F238E27FC236}">
                <a16:creationId xmlns:a16="http://schemas.microsoft.com/office/drawing/2014/main" id="{1834DD94-6650-5D4A-8E43-C96DD9A27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91637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6E2A33-17EF-DC44-BD6D-4FFB5086FF1F}"/>
              </a:ext>
            </a:extLst>
          </p:cNvPr>
          <p:cNvSpPr/>
          <p:nvPr/>
        </p:nvSpPr>
        <p:spPr>
          <a:xfrm>
            <a:off x="2570921" y="1273651"/>
            <a:ext cx="7248939" cy="3416320"/>
          </a:xfrm>
          <a:prstGeom prst="rect">
            <a:avLst/>
          </a:prstGeom>
        </p:spPr>
        <p:txBody>
          <a:bodyPr wrap="square">
            <a:spAutoFit/>
          </a:bodyPr>
          <a:lstStyle/>
          <a:p>
            <a:r>
              <a:rPr lang="en-GB" sz="2400" b="1"/>
              <a:t>Rule 5 - Make it rectangular</a:t>
            </a:r>
          </a:p>
          <a:p>
            <a:pPr>
              <a:buFont typeface="Arial" panose="020B0604020202020204" pitchFamily="34" charset="0"/>
              <a:buChar char="•"/>
            </a:pPr>
            <a:r>
              <a:rPr lang="en-GB" sz="2400"/>
              <a:t>The computer expects a very rigid shape of data with rows and columns</a:t>
            </a:r>
          </a:p>
          <a:p>
            <a:endParaRPr lang="en-GB" sz="2400"/>
          </a:p>
          <a:p>
            <a:pPr>
              <a:buFont typeface="Arial" panose="020B0604020202020204" pitchFamily="34" charset="0"/>
              <a:buChar char="•"/>
            </a:pPr>
            <a:r>
              <a:rPr lang="en-GB" sz="2400"/>
              <a:t>Each column is a </a:t>
            </a:r>
            <a:r>
              <a:rPr lang="en-GB" sz="2400" i="1"/>
              <a:t>variable </a:t>
            </a:r>
            <a:r>
              <a:rPr lang="en-GB" sz="2400"/>
              <a:t>being examined</a:t>
            </a:r>
            <a:br>
              <a:rPr lang="en-GB" sz="2400"/>
            </a:br>
            <a:endParaRPr lang="en-GB" sz="2400"/>
          </a:p>
          <a:p>
            <a:pPr>
              <a:buFont typeface="Arial" panose="020B0604020202020204" pitchFamily="34" charset="0"/>
              <a:buChar char="•"/>
            </a:pPr>
            <a:r>
              <a:rPr lang="en-GB" sz="2400"/>
              <a:t>Each row is an observation</a:t>
            </a:r>
            <a:br>
              <a:rPr lang="en-GB" sz="2400"/>
            </a:br>
            <a:endParaRPr lang="en-GB" sz="2400"/>
          </a:p>
          <a:p>
            <a:pPr>
              <a:buFont typeface="Arial" panose="020B0604020202020204" pitchFamily="34" charset="0"/>
              <a:buChar char="•"/>
            </a:pPr>
            <a:r>
              <a:rPr lang="en-GB" sz="2400"/>
              <a:t>A concept commonly known as </a:t>
            </a:r>
            <a:r>
              <a:rPr lang="en-GB" sz="2400" i="1"/>
              <a:t>tidy data</a:t>
            </a:r>
            <a:endParaRPr lang="en-GB" sz="2400"/>
          </a:p>
        </p:txBody>
      </p:sp>
      <p:pic>
        <p:nvPicPr>
          <p:cNvPr id="3" name="Picture 2">
            <a:extLst>
              <a:ext uri="{FF2B5EF4-FFF2-40B4-BE49-F238E27FC236}">
                <a16:creationId xmlns:a16="http://schemas.microsoft.com/office/drawing/2014/main" id="{10678B68-6687-4041-8905-6C26F66B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07050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A45BFE-9205-F748-83FA-26DC6F4EB57E}"/>
              </a:ext>
            </a:extLst>
          </p:cNvPr>
          <p:cNvSpPr/>
          <p:nvPr/>
        </p:nvSpPr>
        <p:spPr>
          <a:xfrm>
            <a:off x="3639076" y="819186"/>
            <a:ext cx="3706015" cy="461665"/>
          </a:xfrm>
          <a:prstGeom prst="rect">
            <a:avLst/>
          </a:prstGeom>
        </p:spPr>
        <p:txBody>
          <a:bodyPr wrap="none">
            <a:spAutoFit/>
          </a:bodyPr>
          <a:lstStyle/>
          <a:p>
            <a:r>
              <a:rPr lang="en-GB" sz="2400" b="1"/>
              <a:t>Rule 5 - Make it rectangular</a:t>
            </a:r>
          </a:p>
        </p:txBody>
      </p:sp>
      <p:pic>
        <p:nvPicPr>
          <p:cNvPr id="5" name="Picture 4">
            <a:extLst>
              <a:ext uri="{FF2B5EF4-FFF2-40B4-BE49-F238E27FC236}">
                <a16:creationId xmlns:a16="http://schemas.microsoft.com/office/drawing/2014/main" id="{0B21C5E0-ADB6-5D40-B3B8-59490075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1858617"/>
            <a:ext cx="7874000" cy="2133600"/>
          </a:xfrm>
          <a:prstGeom prst="rect">
            <a:avLst/>
          </a:prstGeom>
        </p:spPr>
      </p:pic>
      <p:pic>
        <p:nvPicPr>
          <p:cNvPr id="8" name="Picture 7">
            <a:extLst>
              <a:ext uri="{FF2B5EF4-FFF2-40B4-BE49-F238E27FC236}">
                <a16:creationId xmlns:a16="http://schemas.microsoft.com/office/drawing/2014/main" id="{A6066FC0-3B91-E142-BF0E-2D9D451C8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74911"/>
            <a:ext cx="3283200" cy="720058"/>
          </a:xfrm>
          <a:prstGeom prst="rect">
            <a:avLst/>
          </a:prstGeom>
        </p:spPr>
      </p:pic>
    </p:spTree>
    <p:extLst>
      <p:ext uri="{BB962C8B-B14F-4D97-AF65-F5344CB8AC3E}">
        <p14:creationId xmlns:p14="http://schemas.microsoft.com/office/powerpoint/2010/main" val="134785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6262B6-E702-B746-84FF-E58D750EA178}"/>
              </a:ext>
            </a:extLst>
          </p:cNvPr>
          <p:cNvSpPr/>
          <p:nvPr/>
        </p:nvSpPr>
        <p:spPr>
          <a:xfrm>
            <a:off x="3307666" y="607152"/>
            <a:ext cx="3706015" cy="461665"/>
          </a:xfrm>
          <a:prstGeom prst="rect">
            <a:avLst/>
          </a:prstGeom>
        </p:spPr>
        <p:txBody>
          <a:bodyPr wrap="none">
            <a:spAutoFit/>
          </a:bodyPr>
          <a:lstStyle/>
          <a:p>
            <a:r>
              <a:rPr lang="en-GB" sz="2400" b="1" dirty="0"/>
              <a:t>Rule 5 - Make it rectangular</a:t>
            </a:r>
          </a:p>
        </p:txBody>
      </p:sp>
      <p:pic>
        <p:nvPicPr>
          <p:cNvPr id="4" name="Picture 3">
            <a:extLst>
              <a:ext uri="{FF2B5EF4-FFF2-40B4-BE49-F238E27FC236}">
                <a16:creationId xmlns:a16="http://schemas.microsoft.com/office/drawing/2014/main" id="{DFDC1E1C-CD82-3E43-BFF6-BC18421DE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015" y="1155189"/>
            <a:ext cx="5156200" cy="4483100"/>
          </a:xfrm>
          <a:prstGeom prst="rect">
            <a:avLst/>
          </a:prstGeom>
        </p:spPr>
      </p:pic>
      <p:pic>
        <p:nvPicPr>
          <p:cNvPr id="5" name="Picture 4">
            <a:extLst>
              <a:ext uri="{FF2B5EF4-FFF2-40B4-BE49-F238E27FC236}">
                <a16:creationId xmlns:a16="http://schemas.microsoft.com/office/drawing/2014/main" id="{9BEA6493-13E7-C345-AAA0-989A0A6D1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70170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F1672-3882-7643-83F8-2D738E40BC1F}"/>
              </a:ext>
            </a:extLst>
          </p:cNvPr>
          <p:cNvSpPr/>
          <p:nvPr/>
        </p:nvSpPr>
        <p:spPr>
          <a:xfrm>
            <a:off x="1626416" y="366526"/>
            <a:ext cx="8865704" cy="2677656"/>
          </a:xfrm>
          <a:prstGeom prst="rect">
            <a:avLst/>
          </a:prstGeom>
        </p:spPr>
        <p:txBody>
          <a:bodyPr wrap="square">
            <a:spAutoFit/>
          </a:bodyPr>
          <a:lstStyle/>
          <a:p>
            <a:r>
              <a:rPr lang="en-GB" sz="2400" b="1"/>
              <a:t>More</a:t>
            </a:r>
          </a:p>
          <a:p>
            <a:pPr>
              <a:buFont typeface="Arial" panose="020B0604020202020204" pitchFamily="34" charset="0"/>
              <a:buChar char="•"/>
            </a:pPr>
            <a:r>
              <a:rPr lang="en-GB" sz="2400"/>
              <a:t>Don’t put too much information in one cell</a:t>
            </a:r>
          </a:p>
          <a:p>
            <a:pPr marL="742950" lvl="1" indent="-285750">
              <a:buFont typeface="Arial" panose="020B0604020202020204" pitchFamily="34" charset="0"/>
              <a:buChar char="•"/>
            </a:pPr>
            <a:r>
              <a:rPr lang="en-GB" sz="2400"/>
              <a:t>1 cell = 1 piece of information</a:t>
            </a:r>
          </a:p>
          <a:p>
            <a:pPr>
              <a:buFont typeface="Arial" panose="020B0604020202020204" pitchFamily="34" charset="0"/>
              <a:buChar char="•"/>
            </a:pPr>
            <a:r>
              <a:rPr lang="en-GB" sz="2400"/>
              <a:t>Don’t include units such as "30 g" → "g" in the column name</a:t>
            </a:r>
          </a:p>
          <a:p>
            <a:pPr marL="742950" lvl="1" indent="-285750">
              <a:buFont typeface="Arial" panose="020B0604020202020204" pitchFamily="34" charset="0"/>
              <a:buChar char="•"/>
            </a:pPr>
            <a:r>
              <a:rPr lang="en-GB" sz="2400">
                <a:hlinkClick r:id="rId2"/>
              </a:rPr>
              <a:t>http://unitsofmeasure.org/ucum.html</a:t>
            </a:r>
            <a:endParaRPr lang="en-GB" sz="2400"/>
          </a:p>
          <a:p>
            <a:pPr>
              <a:buFont typeface="Arial" panose="020B0604020202020204" pitchFamily="34" charset="0"/>
              <a:buChar char="•"/>
            </a:pPr>
            <a:r>
              <a:rPr lang="en-GB" sz="2400"/>
              <a:t>Write notes in a separate column or data dictionary or metadata</a:t>
            </a:r>
          </a:p>
          <a:p>
            <a:pPr marL="742950" lvl="1" indent="-285750">
              <a:buFont typeface="Arial" panose="020B0604020202020204" pitchFamily="34" charset="0"/>
              <a:buChar char="•"/>
            </a:pPr>
            <a:r>
              <a:rPr lang="en-GB" sz="2400"/>
              <a:t>"0 (below threshold)"</a:t>
            </a:r>
          </a:p>
        </p:txBody>
      </p:sp>
      <p:pic>
        <p:nvPicPr>
          <p:cNvPr id="3" name="Picture 2">
            <a:extLst>
              <a:ext uri="{FF2B5EF4-FFF2-40B4-BE49-F238E27FC236}">
                <a16:creationId xmlns:a16="http://schemas.microsoft.com/office/drawing/2014/main" id="{933AD232-597D-654E-B9F2-600790401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8763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F1672-3882-7643-83F8-2D738E40BC1F}"/>
              </a:ext>
            </a:extLst>
          </p:cNvPr>
          <p:cNvSpPr/>
          <p:nvPr/>
        </p:nvSpPr>
        <p:spPr>
          <a:xfrm>
            <a:off x="1626416" y="366526"/>
            <a:ext cx="8865704" cy="5262979"/>
          </a:xfrm>
          <a:prstGeom prst="rect">
            <a:avLst/>
          </a:prstGeom>
        </p:spPr>
        <p:txBody>
          <a:bodyPr wrap="square">
            <a:spAutoFit/>
          </a:bodyPr>
          <a:lstStyle/>
          <a:p>
            <a:r>
              <a:rPr lang="en-GB" sz="2400" b="1" dirty="0"/>
              <a:t>More</a:t>
            </a:r>
          </a:p>
          <a:p>
            <a:pPr>
              <a:buFont typeface="Arial" panose="020B0604020202020204" pitchFamily="34" charset="0"/>
              <a:buChar char="•"/>
            </a:pPr>
            <a:r>
              <a:rPr lang="en-GB" sz="2400" dirty="0"/>
              <a:t>Don’t put too much information in one cell</a:t>
            </a:r>
          </a:p>
          <a:p>
            <a:pPr marL="742950" lvl="1" indent="-285750">
              <a:buFont typeface="Arial" panose="020B0604020202020204" pitchFamily="34" charset="0"/>
              <a:buChar char="•"/>
            </a:pPr>
            <a:r>
              <a:rPr lang="en-GB" sz="2400" dirty="0"/>
              <a:t>1 cell = 1 piece of information</a:t>
            </a:r>
          </a:p>
          <a:p>
            <a:pPr>
              <a:buFont typeface="Arial" panose="020B0604020202020204" pitchFamily="34" charset="0"/>
              <a:buChar char="•"/>
            </a:pPr>
            <a:r>
              <a:rPr lang="en-GB" sz="2400" dirty="0"/>
              <a:t>Don’t include units such as "30 g" → "g" in the column name</a:t>
            </a:r>
          </a:p>
          <a:p>
            <a:pPr marL="742950" lvl="1" indent="-285750">
              <a:buFont typeface="Arial" panose="020B0604020202020204" pitchFamily="34" charset="0"/>
              <a:buChar char="•"/>
            </a:pPr>
            <a:r>
              <a:rPr lang="en-GB" sz="2400" dirty="0">
                <a:hlinkClick r:id="rId2"/>
              </a:rPr>
              <a:t>http://unitsofmeasure.org/ucum.html</a:t>
            </a:r>
            <a:endParaRPr lang="en-GB" sz="2400" dirty="0"/>
          </a:p>
          <a:p>
            <a:pPr>
              <a:buFont typeface="Arial" panose="020B0604020202020204" pitchFamily="34" charset="0"/>
              <a:buChar char="•"/>
            </a:pPr>
            <a:r>
              <a:rPr lang="en-GB" sz="2400" dirty="0"/>
              <a:t>Write notes in a separate column or data dictionary or metadata</a:t>
            </a:r>
          </a:p>
          <a:p>
            <a:pPr>
              <a:buFont typeface="Arial" panose="020B0604020202020204" pitchFamily="34" charset="0"/>
              <a:buChar char="•"/>
            </a:pPr>
            <a:r>
              <a:rPr lang="en-GB" sz="2400" dirty="0"/>
              <a:t>"0 (below threshold)”</a:t>
            </a:r>
          </a:p>
          <a:p>
            <a:endParaRPr lang="en-GB" sz="2400" dirty="0"/>
          </a:p>
          <a:p>
            <a:r>
              <a:rPr lang="en-GB" sz="2400" b="1" dirty="0"/>
              <a:t>Design for machine readability</a:t>
            </a:r>
          </a:p>
          <a:p>
            <a:pPr>
              <a:buFont typeface="Arial" panose="020B0604020202020204" pitchFamily="34" charset="0"/>
              <a:buChar char="•"/>
            </a:pPr>
            <a:r>
              <a:rPr lang="en-GB" sz="2400" dirty="0"/>
              <a:t>NO calculations</a:t>
            </a:r>
          </a:p>
          <a:p>
            <a:pPr>
              <a:buFont typeface="Arial" panose="020B0604020202020204" pitchFamily="34" charset="0"/>
              <a:buChar char="•"/>
            </a:pPr>
            <a:r>
              <a:rPr lang="en-GB" sz="2400" dirty="0"/>
              <a:t>NO font </a:t>
            </a:r>
            <a:r>
              <a:rPr lang="en-GB" sz="2400" dirty="0">
                <a:solidFill>
                  <a:srgbClr val="FF0000"/>
                </a:solidFill>
              </a:rPr>
              <a:t>colours</a:t>
            </a:r>
          </a:p>
          <a:p>
            <a:pPr>
              <a:buFont typeface="Arial" panose="020B0604020202020204" pitchFamily="34" charset="0"/>
              <a:buChar char="•"/>
            </a:pPr>
            <a:r>
              <a:rPr lang="en-GB" sz="2400" dirty="0"/>
              <a:t>NO highlighting</a:t>
            </a:r>
          </a:p>
          <a:p>
            <a:r>
              <a:rPr lang="en-GB" sz="2400" dirty="0"/>
              <a:t>	Computer doesn’t need or recognize it!</a:t>
            </a:r>
          </a:p>
          <a:p>
            <a:pPr marL="742950" lvl="1" indent="-285750">
              <a:buFont typeface="Arial" panose="020B0604020202020204" pitchFamily="34" charset="0"/>
              <a:buChar char="•"/>
            </a:pPr>
            <a:endParaRPr lang="en-GB" sz="2400" dirty="0"/>
          </a:p>
        </p:txBody>
      </p:sp>
      <p:pic>
        <p:nvPicPr>
          <p:cNvPr id="3" name="Picture 2">
            <a:extLst>
              <a:ext uri="{FF2B5EF4-FFF2-40B4-BE49-F238E27FC236}">
                <a16:creationId xmlns:a16="http://schemas.microsoft.com/office/drawing/2014/main" id="{933AD232-597D-654E-B9F2-600790401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833908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3" name="TextBox 2">
            <a:extLst>
              <a:ext uri="{FF2B5EF4-FFF2-40B4-BE49-F238E27FC236}">
                <a16:creationId xmlns:a16="http://schemas.microsoft.com/office/drawing/2014/main" id="{60C2F6D8-EC45-9341-A6C2-B2581A65E3F0}"/>
              </a:ext>
            </a:extLst>
          </p:cNvPr>
          <p:cNvSpPr txBox="1"/>
          <p:nvPr/>
        </p:nvSpPr>
        <p:spPr>
          <a:xfrm>
            <a:off x="2464904" y="887896"/>
            <a:ext cx="5736057" cy="4431983"/>
          </a:xfrm>
          <a:prstGeom prst="rect">
            <a:avLst/>
          </a:prstGeom>
          <a:noFill/>
        </p:spPr>
        <p:txBody>
          <a:bodyPr wrap="none" rtlCol="0">
            <a:spAutoFit/>
          </a:bodyPr>
          <a:lstStyle/>
          <a:p>
            <a:r>
              <a:rPr lang="en-GB" sz="2400" b="1" u="sng" dirty="0"/>
              <a:t>Recapping the ‘Rules’</a:t>
            </a:r>
          </a:p>
          <a:p>
            <a:endParaRPr lang="en-GB" sz="2400" b="1" u="sng" dirty="0"/>
          </a:p>
          <a:p>
            <a:r>
              <a:rPr lang="en-GB" sz="2400" b="1" dirty="0"/>
              <a:t>Rule 1 -Never work directly on the raw data</a:t>
            </a:r>
          </a:p>
          <a:p>
            <a:endParaRPr lang="en-GB" sz="2400" b="1" u="sng" dirty="0"/>
          </a:p>
          <a:p>
            <a:r>
              <a:rPr lang="en-GB" sz="2400" b="1" dirty="0"/>
              <a:t>Rule 2 - Maintain consistency</a:t>
            </a:r>
          </a:p>
          <a:p>
            <a:endParaRPr lang="en-GB" sz="2400" b="1" dirty="0"/>
          </a:p>
          <a:p>
            <a:r>
              <a:rPr lang="en-GB" sz="2400" b="1" dirty="0"/>
              <a:t>Rule 3 - Don't use 0 to mean missing</a:t>
            </a:r>
          </a:p>
          <a:p>
            <a:endParaRPr lang="en-GB" sz="2400" b="1" dirty="0"/>
          </a:p>
          <a:p>
            <a:r>
              <a:rPr lang="en-GB" sz="2400" b="1" dirty="0"/>
              <a:t>Rule 4 - Fill in all the cells</a:t>
            </a:r>
          </a:p>
          <a:p>
            <a:br>
              <a:rPr lang="en-GB" sz="2400" dirty="0"/>
            </a:br>
            <a:r>
              <a:rPr lang="en-GB" sz="2400" b="1" dirty="0"/>
              <a:t>Rule 5 - Make it rectangular</a:t>
            </a:r>
          </a:p>
          <a:p>
            <a:endParaRPr lang="en-US" dirty="0"/>
          </a:p>
        </p:txBody>
      </p:sp>
      <p:pic>
        <p:nvPicPr>
          <p:cNvPr id="4" name="Picture 2" descr="Image result for gibbs slap">
            <a:hlinkClick r:id="rId3"/>
            <a:extLst>
              <a:ext uri="{FF2B5EF4-FFF2-40B4-BE49-F238E27FC236}">
                <a16:creationId xmlns:a16="http://schemas.microsoft.com/office/drawing/2014/main" id="{3C5F7C7B-8F1B-F940-9F46-E2EEC4E9A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271" y="2992507"/>
            <a:ext cx="4222198" cy="358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9BE72-D405-5A41-A0BA-63B65F87F79A}"/>
              </a:ext>
            </a:extLst>
          </p:cNvPr>
          <p:cNvSpPr/>
          <p:nvPr/>
        </p:nvSpPr>
        <p:spPr>
          <a:xfrm>
            <a:off x="591076" y="1407975"/>
            <a:ext cx="6096000" cy="2677656"/>
          </a:xfrm>
          <a:prstGeom prst="rect">
            <a:avLst/>
          </a:prstGeom>
        </p:spPr>
        <p:txBody>
          <a:bodyPr>
            <a:spAutoFit/>
          </a:bodyPr>
          <a:lstStyle/>
          <a:p>
            <a:r>
              <a:rPr lang="en-GB" sz="2400" b="1"/>
              <a:t>Write Protection</a:t>
            </a:r>
          </a:p>
          <a:p>
            <a:r>
              <a:rPr lang="en-GB" sz="2400" b="1"/>
              <a:t>Mac</a:t>
            </a:r>
          </a:p>
          <a:p>
            <a:pPr>
              <a:buFont typeface="Arial" panose="020B0604020202020204" pitchFamily="34" charset="0"/>
              <a:buChar char="•"/>
            </a:pPr>
            <a:r>
              <a:rPr lang="en-GB" sz="2400"/>
              <a:t>Right click on the file in Finder</a:t>
            </a:r>
          </a:p>
          <a:p>
            <a:pPr>
              <a:buFont typeface="Arial" panose="020B0604020202020204" pitchFamily="34" charset="0"/>
              <a:buChar char="•"/>
            </a:pPr>
            <a:r>
              <a:rPr lang="en-GB" sz="2400"/>
              <a:t>Select “Get Info”</a:t>
            </a:r>
          </a:p>
          <a:p>
            <a:pPr>
              <a:buFont typeface="Arial" panose="020B0604020202020204" pitchFamily="34" charset="0"/>
              <a:buChar char="•"/>
            </a:pPr>
            <a:r>
              <a:rPr lang="en-GB" sz="2400"/>
              <a:t>Sharing and permission</a:t>
            </a:r>
          </a:p>
          <a:p>
            <a:pPr>
              <a:buFont typeface="Arial" panose="020B0604020202020204" pitchFamily="34" charset="0"/>
              <a:buChar char="•"/>
            </a:pPr>
            <a:r>
              <a:rPr lang="en-GB" sz="2400"/>
              <a:t>Privilege</a:t>
            </a:r>
          </a:p>
          <a:p>
            <a:pPr>
              <a:buFont typeface="Arial" panose="020B0604020202020204" pitchFamily="34" charset="0"/>
              <a:buChar char="•"/>
            </a:pPr>
            <a:r>
              <a:rPr lang="en-GB" sz="2400"/>
              <a:t>Read only</a:t>
            </a:r>
            <a:endParaRPr lang="en-GB" sz="2400">
              <a:effectLst/>
            </a:endParaRPr>
          </a:p>
        </p:txBody>
      </p:sp>
      <p:pic>
        <p:nvPicPr>
          <p:cNvPr id="3" name="Picture 2">
            <a:extLst>
              <a:ext uri="{FF2B5EF4-FFF2-40B4-BE49-F238E27FC236}">
                <a16:creationId xmlns:a16="http://schemas.microsoft.com/office/drawing/2014/main" id="{2A15C270-4098-7F48-B1B6-C35BBC8C0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4" name="Rectangle 3">
            <a:extLst>
              <a:ext uri="{FF2B5EF4-FFF2-40B4-BE49-F238E27FC236}">
                <a16:creationId xmlns:a16="http://schemas.microsoft.com/office/drawing/2014/main" id="{89379BDD-FCA7-4F4D-B620-DE3C0C97CFBF}"/>
              </a:ext>
            </a:extLst>
          </p:cNvPr>
          <p:cNvSpPr/>
          <p:nvPr/>
        </p:nvSpPr>
        <p:spPr>
          <a:xfrm>
            <a:off x="6435286" y="1407975"/>
            <a:ext cx="6096000" cy="3046988"/>
          </a:xfrm>
          <a:prstGeom prst="rect">
            <a:avLst/>
          </a:prstGeom>
        </p:spPr>
        <p:txBody>
          <a:bodyPr>
            <a:spAutoFit/>
          </a:bodyPr>
          <a:lstStyle/>
          <a:p>
            <a:r>
              <a:rPr lang="en-GB" sz="2400" b="1"/>
              <a:t>Write Protection</a:t>
            </a:r>
          </a:p>
          <a:p>
            <a:r>
              <a:rPr lang="en-GB" sz="2400" b="1"/>
              <a:t>Windows</a:t>
            </a:r>
          </a:p>
          <a:p>
            <a:pPr>
              <a:buFont typeface="Arial" panose="020B0604020202020204" pitchFamily="34" charset="0"/>
              <a:buChar char="•"/>
            </a:pPr>
            <a:r>
              <a:rPr lang="en-GB" sz="2400"/>
              <a:t>Right click on the file in Windows </a:t>
            </a:r>
            <a:br>
              <a:rPr lang="en-GB" sz="2400"/>
            </a:br>
            <a:r>
              <a:rPr lang="en-GB" sz="2400"/>
              <a:t>Explorer</a:t>
            </a:r>
          </a:p>
          <a:p>
            <a:pPr>
              <a:buFont typeface="Arial" panose="020B0604020202020204" pitchFamily="34" charset="0"/>
              <a:buChar char="•"/>
            </a:pPr>
            <a:r>
              <a:rPr lang="en-GB" sz="2400"/>
              <a:t>Properties</a:t>
            </a:r>
          </a:p>
          <a:p>
            <a:pPr>
              <a:buFont typeface="Arial" panose="020B0604020202020204" pitchFamily="34" charset="0"/>
              <a:buChar char="•"/>
            </a:pPr>
            <a:r>
              <a:rPr lang="en-GB" sz="2400"/>
              <a:t>General tab</a:t>
            </a:r>
          </a:p>
          <a:p>
            <a:pPr>
              <a:buFont typeface="Arial" panose="020B0604020202020204" pitchFamily="34" charset="0"/>
              <a:buChar char="•"/>
            </a:pPr>
            <a:r>
              <a:rPr lang="en-GB" sz="2400"/>
              <a:t>Attributes</a:t>
            </a:r>
          </a:p>
          <a:p>
            <a:pPr>
              <a:buFont typeface="Arial" panose="020B0604020202020204" pitchFamily="34" charset="0"/>
              <a:buChar char="•"/>
            </a:pPr>
            <a:r>
              <a:rPr lang="en-GB" sz="2400"/>
              <a:t>Select the box for “read only”</a:t>
            </a:r>
          </a:p>
        </p:txBody>
      </p:sp>
    </p:spTree>
    <p:extLst>
      <p:ext uri="{BB962C8B-B14F-4D97-AF65-F5344CB8AC3E}">
        <p14:creationId xmlns:p14="http://schemas.microsoft.com/office/powerpoint/2010/main" val="3745088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6BF669-541B-294E-A926-47BDFEA1C321}"/>
              </a:ext>
            </a:extLst>
          </p:cNvPr>
          <p:cNvSpPr/>
          <p:nvPr/>
        </p:nvSpPr>
        <p:spPr>
          <a:xfrm>
            <a:off x="1775790" y="603767"/>
            <a:ext cx="7858540" cy="4524315"/>
          </a:xfrm>
          <a:prstGeom prst="rect">
            <a:avLst/>
          </a:prstGeom>
        </p:spPr>
        <p:txBody>
          <a:bodyPr wrap="square">
            <a:spAutoFit/>
          </a:bodyPr>
          <a:lstStyle/>
          <a:p>
            <a:r>
              <a:rPr lang="en-GB" sz="2400" b="1" dirty="0"/>
              <a:t>Practical - Practice (makes perfect)</a:t>
            </a:r>
          </a:p>
          <a:p>
            <a:endParaRPr lang="en-GB" sz="2400" b="1" dirty="0"/>
          </a:p>
          <a:p>
            <a:pPr>
              <a:buFont typeface="Arial" panose="020B0604020202020204" pitchFamily="34" charset="0"/>
              <a:buChar char="•"/>
            </a:pPr>
            <a:r>
              <a:rPr lang="en-GB" sz="2400" dirty="0"/>
              <a:t>Look at the file </a:t>
            </a:r>
            <a:r>
              <a:rPr lang="en-GB" sz="2400" dirty="0">
                <a:hlinkClick r:id="rId2"/>
              </a:rPr>
              <a:t>patient-data.txt</a:t>
            </a:r>
            <a:endParaRPr lang="en-GB" sz="2400" dirty="0"/>
          </a:p>
          <a:p>
            <a:pPr marL="742950" lvl="1" indent="-285750">
              <a:buFont typeface="Arial" panose="020B0604020202020204" pitchFamily="34" charset="0"/>
              <a:buChar char="•"/>
            </a:pPr>
            <a:r>
              <a:rPr lang="en-GB" sz="2400" dirty="0"/>
              <a:t>a simulated, but representative, example of </a:t>
            </a:r>
            <a:r>
              <a:rPr lang="en-GB" sz="2400" b="1" i="1" dirty="0"/>
              <a:t>bad data</a:t>
            </a:r>
            <a:endParaRPr lang="en-GB" sz="2400" dirty="0"/>
          </a:p>
          <a:p>
            <a:pPr marL="742950" lvl="1" indent="-285750">
              <a:buFont typeface="Arial" panose="020B0604020202020204" pitchFamily="34" charset="0"/>
              <a:buChar char="•"/>
            </a:pPr>
            <a:r>
              <a:rPr lang="en-GB" sz="2400" dirty="0"/>
              <a:t>discuss with your neighbours (around 5 minutes)</a:t>
            </a:r>
          </a:p>
          <a:p>
            <a:pPr>
              <a:buFont typeface="Arial" panose="020B0604020202020204" pitchFamily="34" charset="0"/>
              <a:buChar char="•"/>
            </a:pPr>
            <a:endParaRPr lang="en-GB" sz="2400" dirty="0"/>
          </a:p>
          <a:p>
            <a:pPr>
              <a:buFont typeface="Arial" panose="020B0604020202020204" pitchFamily="34" charset="0"/>
              <a:buChar char="•"/>
            </a:pPr>
            <a:r>
              <a:rPr lang="en-GB" sz="2400" dirty="0"/>
              <a:t>The next step is to look at how to clean the data with </a:t>
            </a:r>
            <a:r>
              <a:rPr lang="en-GB" sz="2400" i="1" dirty="0"/>
              <a:t>Open Refine</a:t>
            </a:r>
          </a:p>
          <a:p>
            <a:r>
              <a:rPr lang="en-GB" sz="2400" dirty="0">
                <a:latin typeface="Calibri" panose="020F0502020204030204" pitchFamily="34" charset="0"/>
                <a:ea typeface="Calibri" panose="020F0502020204030204" pitchFamily="34" charset="0"/>
                <a:cs typeface="Times New Roman" panose="02020603050405020304" pitchFamily="18" charset="0"/>
              </a:rPr>
              <a:t>NB If you are planning to use your own laptop then you will need to install the free package ‘</a:t>
            </a:r>
            <a:r>
              <a:rPr lang="en-GB" sz="2400" dirty="0" err="1">
                <a:latin typeface="Calibri" panose="020F0502020204030204" pitchFamily="34" charset="0"/>
                <a:ea typeface="Calibri" panose="020F0502020204030204" pitchFamily="34" charset="0"/>
                <a:cs typeface="Times New Roman" panose="02020603050405020304" pitchFamily="18" charset="0"/>
              </a:rPr>
              <a:t>OpenRefine</a:t>
            </a:r>
            <a:r>
              <a:rPr lang="en-GB" sz="2400" dirty="0">
                <a:latin typeface="Calibri" panose="020F0502020204030204" pitchFamily="34" charset="0"/>
                <a:ea typeface="Calibri" panose="020F0502020204030204" pitchFamily="34" charset="0"/>
                <a:cs typeface="Times New Roman" panose="02020603050405020304" pitchFamily="18" charset="0"/>
              </a:rPr>
              <a:t>’ from </a:t>
            </a:r>
            <a:r>
              <a:rPr lang="en-GB" sz="2400" dirty="0">
                <a:latin typeface="Calibri" panose="020F0502020204030204" pitchFamily="34" charset="0"/>
                <a:ea typeface="Calibri" panose="020F0502020204030204" pitchFamily="34" charset="0"/>
                <a:cs typeface="Times New Roman" panose="02020603050405020304" pitchFamily="18" charset="0"/>
                <a:hlinkClick r:id="rId3"/>
              </a:rPr>
              <a:t>http://openrefine.org</a:t>
            </a:r>
            <a:r>
              <a:rPr lang="en-GB" sz="2400" dirty="0">
                <a:latin typeface="Calibri" panose="020F0502020204030204" pitchFamily="34" charset="0"/>
                <a:ea typeface="Calibri" panose="020F0502020204030204" pitchFamily="34" charset="0"/>
                <a:cs typeface="Times New Roman" panose="02020603050405020304" pitchFamily="18" charset="0"/>
              </a:rPr>
              <a:t> .</a:t>
            </a:r>
          </a:p>
          <a:p>
            <a:pPr>
              <a:buFont typeface="Arial" panose="020B0604020202020204" pitchFamily="34" charset="0"/>
              <a:buChar char="•"/>
            </a:pPr>
            <a:endParaRPr lang="en-GB" sz="2400" dirty="0"/>
          </a:p>
        </p:txBody>
      </p:sp>
      <p:pic>
        <p:nvPicPr>
          <p:cNvPr id="3" name="Picture 2">
            <a:extLst>
              <a:ext uri="{FF2B5EF4-FFF2-40B4-BE49-F238E27FC236}">
                <a16:creationId xmlns:a16="http://schemas.microsoft.com/office/drawing/2014/main" id="{D096DE43-3119-C547-9623-A39BAA7DC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76157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7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5B77BA-E458-2D47-8FD4-BEC6871059F8}"/>
              </a:ext>
            </a:extLst>
          </p:cNvPr>
          <p:cNvSpPr/>
          <p:nvPr/>
        </p:nvSpPr>
        <p:spPr>
          <a:xfrm>
            <a:off x="1789043" y="907270"/>
            <a:ext cx="8481391" cy="1569660"/>
          </a:xfrm>
          <a:prstGeom prst="rect">
            <a:avLst/>
          </a:prstGeom>
        </p:spPr>
        <p:txBody>
          <a:bodyPr wrap="square">
            <a:spAutoFit/>
          </a:bodyPr>
          <a:lstStyle/>
          <a:p>
            <a:r>
              <a:rPr lang="en-GB" sz="2400" b="1" dirty="0"/>
              <a:t>Five selfish reasons</a:t>
            </a:r>
          </a:p>
          <a:p>
            <a:pPr>
              <a:buFont typeface="Arial" panose="020B0604020202020204" pitchFamily="34" charset="0"/>
              <a:buChar char="•"/>
            </a:pPr>
            <a:r>
              <a:rPr lang="en-GB" sz="2400" dirty="0"/>
              <a:t>Florian </a:t>
            </a:r>
            <a:r>
              <a:rPr lang="en-GB" sz="2400" dirty="0" err="1"/>
              <a:t>Markowetz</a:t>
            </a:r>
            <a:r>
              <a:rPr lang="en-GB" sz="2400"/>
              <a:t> has a great talk on why we should work reproducibly</a:t>
            </a:r>
          </a:p>
          <a:p>
            <a:pPr>
              <a:buFont typeface="Arial" panose="020B0604020202020204" pitchFamily="34" charset="0"/>
              <a:buChar char="•"/>
            </a:pPr>
            <a:r>
              <a:rPr lang="en-GB" sz="2400"/>
              <a:t>There is a </a:t>
            </a:r>
            <a:r>
              <a:rPr lang="en-GB" sz="2400">
                <a:hlinkClick r:id="rId2"/>
              </a:rPr>
              <a:t>Genome Biology paper</a:t>
            </a:r>
            <a:r>
              <a:rPr lang="en-GB" sz="2400"/>
              <a:t> that you should read.</a:t>
            </a:r>
          </a:p>
        </p:txBody>
      </p:sp>
      <p:pic>
        <p:nvPicPr>
          <p:cNvPr id="2056" name="Picture 8" descr="https://datachampcam.github.io/data-formatting/images/selfish-reasons.png">
            <a:extLst>
              <a:ext uri="{FF2B5EF4-FFF2-40B4-BE49-F238E27FC236}">
                <a16:creationId xmlns:a16="http://schemas.microsoft.com/office/drawing/2014/main" id="{053E13F7-D9FA-F343-9D15-B43F80572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659" y="2476930"/>
            <a:ext cx="7158659" cy="40313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2CA0CC-D083-5542-8558-3B4C1B988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324030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
        <p:nvSpPr>
          <p:cNvPr id="3" name="Rectangle 2">
            <a:extLst>
              <a:ext uri="{FF2B5EF4-FFF2-40B4-BE49-F238E27FC236}">
                <a16:creationId xmlns:a16="http://schemas.microsoft.com/office/drawing/2014/main" id="{B534F877-B3BE-E446-81AC-4B0B0A79A535}"/>
              </a:ext>
            </a:extLst>
          </p:cNvPr>
          <p:cNvSpPr/>
          <p:nvPr/>
        </p:nvSpPr>
        <p:spPr>
          <a:xfrm>
            <a:off x="355876" y="318052"/>
            <a:ext cx="11584333" cy="5909310"/>
          </a:xfrm>
          <a:prstGeom prst="rect">
            <a:avLst/>
          </a:prstGeom>
        </p:spPr>
        <p:txBody>
          <a:bodyPr wrap="square">
            <a:spAutoFit/>
          </a:bodyPr>
          <a:lstStyle/>
          <a:p>
            <a:pPr fontAlgn="base">
              <a:spcAft>
                <a:spcPts val="0"/>
              </a:spcAft>
            </a:pPr>
            <a:r>
              <a:rPr lang="en-GB" sz="2400" b="1" dirty="0"/>
              <a:t>Practical - Project proposals looking for a data plan (</a:t>
            </a:r>
            <a:r>
              <a:rPr lang="en-GB" sz="2400" b="1" dirty="0" err="1"/>
              <a:t>DataLine</a:t>
            </a:r>
            <a:r>
              <a:rPr lang="en-GB" sz="2400" b="1" dirty="0"/>
              <a:t>?)</a:t>
            </a:r>
          </a:p>
          <a:p>
            <a:pPr fontAlgn="base">
              <a:spcAft>
                <a:spcPts val="0"/>
              </a:spcAft>
            </a:pPr>
            <a:r>
              <a:rPr lang="en-GB" sz="2400" dirty="0"/>
              <a:t>(Discuss these in pairs – what considerations do you think a Funder needs?)</a:t>
            </a:r>
          </a:p>
          <a:p>
            <a:pPr marL="342900" indent="-342900" fontAlgn="base">
              <a:spcAft>
                <a:spcPts val="0"/>
              </a:spcAft>
              <a:buFont typeface="Arial" panose="020B0604020202020204" pitchFamily="34" charset="0"/>
              <a:buChar char="•"/>
            </a:pPr>
            <a:r>
              <a:rPr lang="en-GB" sz="2400" dirty="0"/>
              <a:t>Consented patient tumour samples will be analysed for particular SNPs. Sequencing will be done externally with computational analysis carried out in-house. A paper will be written and the experimental data shared.</a:t>
            </a:r>
          </a:p>
          <a:p>
            <a:pPr marL="342900" indent="-342900" fontAlgn="base">
              <a:spcAft>
                <a:spcPts val="0"/>
              </a:spcAft>
              <a:buFont typeface="Arial" panose="020B0604020202020204" pitchFamily="34" charset="0"/>
              <a:buChar char="•"/>
            </a:pPr>
            <a:r>
              <a:rPr lang="en-GB" sz="2400" dirty="0"/>
              <a:t>GP practices will get patients to fill in questionnaires relating to lifestyle and diet and to provide biological samples to analysed at researchers lab for bio-markers of cardiac disease.</a:t>
            </a:r>
          </a:p>
          <a:p>
            <a:pPr marL="342900" indent="-342900" fontAlgn="base">
              <a:spcAft>
                <a:spcPts val="0"/>
              </a:spcAft>
              <a:buFont typeface="Arial" panose="020B0604020202020204" pitchFamily="34" charset="0"/>
              <a:buChar char="•"/>
            </a:pPr>
            <a:r>
              <a:rPr lang="en-GB" sz="2400" dirty="0"/>
              <a:t>An archaeological dig is to be organised in North Walsham where it is anticipated that Roman remains will be uncovered. Finds will be verified by other national experts, site data will be stored for use by other academics and the findings made publicly available.</a:t>
            </a:r>
          </a:p>
          <a:p>
            <a:pPr marL="342900" indent="-342900" fontAlgn="base">
              <a:spcAft>
                <a:spcPts val="0"/>
              </a:spcAft>
              <a:buFont typeface="Arial" panose="020B0604020202020204" pitchFamily="34" charset="0"/>
              <a:buChar char="•"/>
            </a:pPr>
            <a:r>
              <a:rPr lang="en-GB" sz="2400" dirty="0"/>
              <a:t>A trial is planned of a new anti-depressant to help treat patients. One group will be given the new drug in their combination therapy and the other group will receive an existing one. A comparative analysis of </a:t>
            </a:r>
            <a:r>
              <a:rPr lang="en-GB" sz="2400" dirty="0" err="1"/>
              <a:t>transcripted</a:t>
            </a:r>
            <a:r>
              <a:rPr lang="en-GB" sz="2400" dirty="0"/>
              <a:t> patient interviews will be undertaken.</a:t>
            </a:r>
          </a:p>
          <a:p>
            <a:pPr marL="342900" indent="-342900" fontAlgn="base">
              <a:spcAft>
                <a:spcPts val="0"/>
              </a:spcAft>
              <a:buAutoNum type="arabicPeriod"/>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spcAft>
                <a:spcPts val="0"/>
              </a:spcAft>
              <a:buAutoNum type="arabicPeriod"/>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10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1E52A-2D2D-6148-BB07-FAFB89D0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389525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2D139D-EECD-E549-8928-6723261A3260}"/>
              </a:ext>
            </a:extLst>
          </p:cNvPr>
          <p:cNvSpPr/>
          <p:nvPr/>
        </p:nvSpPr>
        <p:spPr>
          <a:xfrm>
            <a:off x="1789041" y="835032"/>
            <a:ext cx="8428383" cy="3785652"/>
          </a:xfrm>
          <a:prstGeom prst="rect">
            <a:avLst/>
          </a:prstGeom>
        </p:spPr>
        <p:txBody>
          <a:bodyPr wrap="square">
            <a:spAutoFit/>
          </a:bodyPr>
          <a:lstStyle/>
          <a:p>
            <a:r>
              <a:rPr lang="en-GB" sz="2400" b="1" dirty="0"/>
              <a:t>A famous example</a:t>
            </a:r>
          </a:p>
          <a:p>
            <a:pPr>
              <a:buFont typeface="Arial" panose="020B0604020202020204" pitchFamily="34" charset="0"/>
              <a:buChar char="•"/>
            </a:pPr>
            <a:r>
              <a:rPr lang="en-GB" sz="2400" dirty="0"/>
              <a:t>Probably the most (in)famous example of failure to reproduce a study, which actually </a:t>
            </a:r>
            <a:r>
              <a:rPr lang="en-GB" sz="2400" i="1" dirty="0"/>
              <a:t>put people's lives at risk </a:t>
            </a:r>
            <a:r>
              <a:rPr lang="en-GB" sz="2400" dirty="0"/>
              <a:t>and </a:t>
            </a:r>
            <a:r>
              <a:rPr lang="en-GB" sz="2400" dirty="0">
                <a:hlinkClick r:id="rId2"/>
              </a:rPr>
              <a:t>rallied statisticians into action</a:t>
            </a:r>
            <a:endParaRPr lang="en-GB" sz="2400" dirty="0"/>
          </a:p>
          <a:p>
            <a:endParaRPr lang="en-GB" sz="2400" dirty="0"/>
          </a:p>
          <a:p>
            <a:pPr>
              <a:buFont typeface="Arial" panose="020B0604020202020204" pitchFamily="34" charset="0"/>
              <a:buChar char="•"/>
            </a:pPr>
            <a:r>
              <a:rPr lang="en-GB" sz="2400" dirty="0"/>
              <a:t>Keith </a:t>
            </a:r>
            <a:r>
              <a:rPr lang="en-GB" sz="2400" dirty="0" err="1"/>
              <a:t>Baggerly's</a:t>
            </a:r>
            <a:r>
              <a:rPr lang="en-GB" sz="2400" dirty="0"/>
              <a:t> lecture on the scandal is a </a:t>
            </a:r>
            <a:r>
              <a:rPr lang="en-GB" sz="2400" b="1" i="1" dirty="0"/>
              <a:t>must-see</a:t>
            </a:r>
            <a:r>
              <a:rPr lang="en-GB" sz="2400" dirty="0"/>
              <a:t>.</a:t>
            </a:r>
            <a:br>
              <a:rPr lang="en-GB" sz="2400" dirty="0"/>
            </a:br>
            <a:r>
              <a:rPr lang="en-GB" sz="2400" dirty="0">
                <a:hlinkClick r:id="rId3"/>
              </a:rPr>
              <a:t>https://www.youtube.com/watch?v=7gYIs7uYbMo</a:t>
            </a:r>
            <a:r>
              <a:rPr lang="en-GB" sz="2400" dirty="0"/>
              <a:t> </a:t>
            </a:r>
          </a:p>
          <a:p>
            <a:pPr>
              <a:buFont typeface="Arial" panose="020B0604020202020204" pitchFamily="34" charset="0"/>
              <a:buChar char="•"/>
            </a:pPr>
            <a:endParaRPr lang="en-GB" sz="2400" dirty="0"/>
          </a:p>
          <a:p>
            <a:pPr>
              <a:buFont typeface="Arial" panose="020B0604020202020204" pitchFamily="34" charset="0"/>
              <a:buChar char="•"/>
            </a:pPr>
            <a:r>
              <a:rPr lang="en-GB" sz="2400" dirty="0"/>
              <a:t> If that wasn’t enough to give you sleepless nights –</a:t>
            </a:r>
            <a:br>
              <a:rPr lang="en-GB" sz="2400" dirty="0"/>
            </a:br>
            <a:r>
              <a:rPr lang="en-GB" sz="2400" dirty="0"/>
              <a:t>Visit </a:t>
            </a:r>
            <a:r>
              <a:rPr lang="en-GB" sz="2400" dirty="0">
                <a:hlinkClick r:id="rId4"/>
              </a:rPr>
              <a:t>http://retractionwatch.com</a:t>
            </a:r>
            <a:r>
              <a:rPr lang="en-GB" sz="2400" dirty="0"/>
              <a:t> </a:t>
            </a:r>
          </a:p>
        </p:txBody>
      </p:sp>
      <p:pic>
        <p:nvPicPr>
          <p:cNvPr id="3" name="Picture 2">
            <a:extLst>
              <a:ext uri="{FF2B5EF4-FFF2-40B4-BE49-F238E27FC236}">
                <a16:creationId xmlns:a16="http://schemas.microsoft.com/office/drawing/2014/main" id="{8466BF42-9AA8-AC4F-BD2B-17A7A2C66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179534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783E4-0120-874F-BBCD-72EC371EE535}"/>
              </a:ext>
            </a:extLst>
          </p:cNvPr>
          <p:cNvSpPr/>
          <p:nvPr/>
        </p:nvSpPr>
        <p:spPr>
          <a:xfrm>
            <a:off x="1997476" y="440061"/>
            <a:ext cx="7434470" cy="4893647"/>
          </a:xfrm>
          <a:prstGeom prst="rect">
            <a:avLst/>
          </a:prstGeom>
        </p:spPr>
        <p:txBody>
          <a:bodyPr wrap="square">
            <a:spAutoFit/>
          </a:bodyPr>
          <a:lstStyle/>
          <a:p>
            <a:r>
              <a:rPr lang="en-GB" sz="2400" b="1" dirty="0"/>
              <a:t>Are spreadsheets programs like Excel evil?</a:t>
            </a:r>
          </a:p>
          <a:p>
            <a:pPr>
              <a:buFont typeface="Arial" panose="020B0604020202020204" pitchFamily="34" charset="0"/>
              <a:buChar char="•"/>
            </a:pPr>
            <a:r>
              <a:rPr lang="en-GB" sz="2400" dirty="0"/>
              <a:t>....Not necessarily.</a:t>
            </a:r>
            <a:br>
              <a:rPr lang="en-GB" sz="2400" dirty="0"/>
            </a:br>
            <a:endParaRPr lang="en-GB" sz="2400" dirty="0"/>
          </a:p>
          <a:p>
            <a:pPr>
              <a:buFont typeface="Arial" panose="020B0604020202020204" pitchFamily="34" charset="0"/>
              <a:buChar char="•"/>
            </a:pPr>
            <a:r>
              <a:rPr lang="en-GB" sz="2400" dirty="0"/>
              <a:t>Often much more convenient to eye-ball a spreadsheet and get an overall impression of your data.</a:t>
            </a:r>
            <a:br>
              <a:rPr lang="en-GB" sz="2400" dirty="0"/>
            </a:br>
            <a:endParaRPr lang="en-GB" sz="2400" dirty="0"/>
          </a:p>
          <a:p>
            <a:pPr>
              <a:buFont typeface="Arial" panose="020B0604020202020204" pitchFamily="34" charset="0"/>
              <a:buChar char="•"/>
            </a:pPr>
            <a:r>
              <a:rPr lang="en-GB" sz="2400" dirty="0"/>
              <a:t>But they have </a:t>
            </a:r>
            <a:r>
              <a:rPr lang="en-GB" sz="2400" i="1" dirty="0"/>
              <a:t>limitations </a:t>
            </a:r>
            <a:r>
              <a:rPr lang="en-GB" sz="2400" dirty="0"/>
              <a:t>making them not ideal for large-scale analyses.</a:t>
            </a:r>
            <a:br>
              <a:rPr lang="en-GB" sz="2400" dirty="0"/>
            </a:br>
            <a:endParaRPr lang="en-GB" sz="2400" dirty="0"/>
          </a:p>
          <a:p>
            <a:pPr>
              <a:buFont typeface="Arial" panose="020B0604020202020204" pitchFamily="34" charset="0"/>
              <a:buChar char="•"/>
            </a:pPr>
            <a:r>
              <a:rPr lang="en-GB" sz="2400" dirty="0"/>
              <a:t>Doing things by-hand only invites you to make copy-and-paste errors etc.</a:t>
            </a:r>
            <a:br>
              <a:rPr lang="en-GB" sz="2400" dirty="0"/>
            </a:br>
            <a:endParaRPr lang="en-GB" sz="2400" dirty="0"/>
          </a:p>
          <a:p>
            <a:pPr>
              <a:buFont typeface="Arial" panose="020B0604020202020204" pitchFamily="34" charset="0"/>
              <a:buChar char="•"/>
            </a:pPr>
            <a:r>
              <a:rPr lang="en-GB" sz="2400" dirty="0"/>
              <a:t>R cannot read all files as if by magic</a:t>
            </a:r>
          </a:p>
        </p:txBody>
      </p:sp>
      <p:pic>
        <p:nvPicPr>
          <p:cNvPr id="3" name="Picture 2">
            <a:extLst>
              <a:ext uri="{FF2B5EF4-FFF2-40B4-BE49-F238E27FC236}">
                <a16:creationId xmlns:a16="http://schemas.microsoft.com/office/drawing/2014/main" id="{C72082EC-C21E-F24A-88AE-695B26F1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77505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E9D86C-8A64-F64E-97D2-34B131610F4D}"/>
              </a:ext>
            </a:extLst>
          </p:cNvPr>
          <p:cNvSpPr/>
          <p:nvPr/>
        </p:nvSpPr>
        <p:spPr>
          <a:xfrm>
            <a:off x="2421546" y="1414808"/>
            <a:ext cx="8242852" cy="3416320"/>
          </a:xfrm>
          <a:prstGeom prst="rect">
            <a:avLst/>
          </a:prstGeom>
        </p:spPr>
        <p:txBody>
          <a:bodyPr wrap="square">
            <a:spAutoFit/>
          </a:bodyPr>
          <a:lstStyle/>
          <a:p>
            <a:r>
              <a:rPr lang="en-GB" sz="2400" b="1"/>
              <a:t>Helpful Data Validation features in Excel</a:t>
            </a:r>
          </a:p>
          <a:p>
            <a:pPr>
              <a:buFont typeface="Arial" panose="020B0604020202020204" pitchFamily="34" charset="0"/>
              <a:buChar char="•"/>
            </a:pPr>
            <a:r>
              <a:rPr lang="en-GB" sz="2400"/>
              <a:t>Excel data validation feature</a:t>
            </a:r>
          </a:p>
          <a:p>
            <a:pPr>
              <a:buFont typeface="Arial" panose="020B0604020202020204" pitchFamily="34" charset="0"/>
              <a:buChar char="•"/>
            </a:pPr>
            <a:r>
              <a:rPr lang="en-GB" sz="2400"/>
              <a:t>Select a column</a:t>
            </a:r>
          </a:p>
          <a:p>
            <a:pPr marL="742950" lvl="1" indent="-285750">
              <a:buFont typeface="Arial" panose="020B0604020202020204" pitchFamily="34" charset="0"/>
              <a:buChar char="•"/>
            </a:pPr>
            <a:r>
              <a:rPr lang="en-GB" sz="2400"/>
              <a:t>In the menu bar, choose “Data”</a:t>
            </a:r>
          </a:p>
          <a:p>
            <a:pPr marL="742950" lvl="1" indent="-285750">
              <a:buFont typeface="Arial" panose="020B0604020202020204" pitchFamily="34" charset="0"/>
              <a:buChar char="•"/>
            </a:pPr>
            <a:r>
              <a:rPr lang="en-GB" sz="2400"/>
              <a:t>Validation</a:t>
            </a:r>
          </a:p>
          <a:p>
            <a:pPr>
              <a:buFont typeface="Arial" panose="020B0604020202020204" pitchFamily="34" charset="0"/>
              <a:buChar char="•"/>
            </a:pPr>
            <a:r>
              <a:rPr lang="en-GB" sz="2400"/>
              <a:t>Integer or decimal number</a:t>
            </a:r>
          </a:p>
          <a:p>
            <a:pPr>
              <a:buFont typeface="Arial" panose="020B0604020202020204" pitchFamily="34" charset="0"/>
              <a:buChar char="•"/>
            </a:pPr>
            <a:r>
              <a:rPr lang="en-GB" sz="2400"/>
              <a:t>Range</a:t>
            </a:r>
          </a:p>
          <a:p>
            <a:pPr>
              <a:buFont typeface="Arial" panose="020B0604020202020204" pitchFamily="34" charset="0"/>
              <a:buChar char="•"/>
            </a:pPr>
            <a:r>
              <a:rPr lang="en-GB" sz="2400"/>
              <a:t>List of possible values</a:t>
            </a:r>
          </a:p>
          <a:p>
            <a:pPr>
              <a:buFont typeface="Arial" panose="020B0604020202020204" pitchFamily="34" charset="0"/>
              <a:buChar char="•"/>
            </a:pPr>
            <a:r>
              <a:rPr lang="en-GB" sz="2400"/>
              <a:t>Limited length text</a:t>
            </a:r>
          </a:p>
        </p:txBody>
      </p:sp>
      <p:pic>
        <p:nvPicPr>
          <p:cNvPr id="3" name="Picture 2">
            <a:extLst>
              <a:ext uri="{FF2B5EF4-FFF2-40B4-BE49-F238E27FC236}">
                <a16:creationId xmlns:a16="http://schemas.microsoft.com/office/drawing/2014/main" id="{A7571BBF-E980-8A40-B49B-81D8D48FD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pic>
        <p:nvPicPr>
          <p:cNvPr id="4" name="Picture 3">
            <a:extLst>
              <a:ext uri="{FF2B5EF4-FFF2-40B4-BE49-F238E27FC236}">
                <a16:creationId xmlns:a16="http://schemas.microsoft.com/office/drawing/2014/main" id="{E2BD8315-F452-494F-BFF9-DE56B591F369}"/>
              </a:ext>
            </a:extLst>
          </p:cNvPr>
          <p:cNvPicPr>
            <a:picLocks noChangeAspect="1"/>
          </p:cNvPicPr>
          <p:nvPr/>
        </p:nvPicPr>
        <p:blipFill>
          <a:blip r:embed="rId3"/>
          <a:stretch>
            <a:fillRect/>
          </a:stretch>
        </p:blipFill>
        <p:spPr>
          <a:xfrm>
            <a:off x="7999067" y="1414808"/>
            <a:ext cx="673100" cy="1143000"/>
          </a:xfrm>
          <a:prstGeom prst="rect">
            <a:avLst/>
          </a:prstGeom>
        </p:spPr>
      </p:pic>
    </p:spTree>
    <p:extLst>
      <p:ext uri="{BB962C8B-B14F-4D97-AF65-F5344CB8AC3E}">
        <p14:creationId xmlns:p14="http://schemas.microsoft.com/office/powerpoint/2010/main" val="235517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E8CD00-A041-5348-BAD9-B9044091AE15}"/>
              </a:ext>
            </a:extLst>
          </p:cNvPr>
          <p:cNvSpPr/>
          <p:nvPr/>
        </p:nvSpPr>
        <p:spPr>
          <a:xfrm>
            <a:off x="1997476" y="1003642"/>
            <a:ext cx="6096000" cy="3847207"/>
          </a:xfrm>
          <a:prstGeom prst="rect">
            <a:avLst/>
          </a:prstGeom>
        </p:spPr>
        <p:txBody>
          <a:bodyPr>
            <a:spAutoFit/>
          </a:bodyPr>
          <a:lstStyle/>
          <a:p>
            <a:r>
              <a:rPr lang="en-GB" sz="2800" b="1" u="sng" dirty="0"/>
              <a:t>Less helpful features in Excel</a:t>
            </a:r>
          </a:p>
          <a:p>
            <a:pPr>
              <a:buFont typeface="Arial" panose="020B0604020202020204" pitchFamily="34" charset="0"/>
              <a:buChar char="•"/>
            </a:pPr>
            <a:r>
              <a:rPr lang="en-GB" sz="2400" dirty="0"/>
              <a:t>When identifiers are long integers</a:t>
            </a:r>
          </a:p>
          <a:p>
            <a:pPr marL="742950" lvl="1" indent="-285750">
              <a:buFont typeface="Arial" panose="020B0604020202020204" pitchFamily="34" charset="0"/>
              <a:buChar char="•"/>
            </a:pPr>
            <a:r>
              <a:rPr lang="en-GB" sz="2400" dirty="0"/>
              <a:t>1000000 = 1e06</a:t>
            </a:r>
          </a:p>
          <a:p>
            <a:pPr marL="742950" lvl="1" indent="-285750">
              <a:buFont typeface="Arial" panose="020B0604020202020204" pitchFamily="34" charset="0"/>
              <a:buChar char="•"/>
            </a:pPr>
            <a:r>
              <a:rPr lang="en-GB" sz="2400" dirty="0">
                <a:hlinkClick r:id="rId2"/>
              </a:rPr>
              <a:t>Issue with Illumina microaray chip IDs</a:t>
            </a:r>
            <a:endParaRPr lang="en-GB" sz="2400" dirty="0"/>
          </a:p>
          <a:p>
            <a:pPr>
              <a:buFont typeface="Arial" panose="020B0604020202020204" pitchFamily="34" charset="0"/>
              <a:buChar char="•"/>
            </a:pPr>
            <a:r>
              <a:rPr lang="en-GB" sz="2400" dirty="0">
                <a:hlinkClick r:id="rId3"/>
              </a:rPr>
              <a:t>Excel can convert gene names to dates</a:t>
            </a:r>
            <a:endParaRPr lang="en-GB" sz="2400" dirty="0"/>
          </a:p>
          <a:p>
            <a:pPr marL="742950" lvl="1" indent="-285750">
              <a:buFont typeface="Arial" panose="020B0604020202020204" pitchFamily="34" charset="0"/>
              <a:buChar char="•"/>
            </a:pPr>
            <a:r>
              <a:rPr lang="en-GB" sz="2400" dirty="0"/>
              <a:t>SEPT2 (</a:t>
            </a:r>
            <a:r>
              <a:rPr lang="en-GB" sz="2400" dirty="0" err="1"/>
              <a:t>Septin</a:t>
            </a:r>
            <a:r>
              <a:rPr lang="en-GB" sz="2400" dirty="0"/>
              <a:t> 2) → ‘2-Sep’</a:t>
            </a:r>
          </a:p>
          <a:p>
            <a:pPr marL="742950" lvl="1" indent="-285750">
              <a:buFont typeface="Arial" panose="020B0604020202020204" pitchFamily="34" charset="0"/>
              <a:buChar char="•"/>
            </a:pPr>
            <a:r>
              <a:rPr lang="en-GB" sz="2400" dirty="0"/>
              <a:t>MARCH1 (Membrane-Associated Ring Finger (C3HC4) 1, E3 Ubiquitin Protein Ligase) → ‘1-Mar’</a:t>
            </a:r>
          </a:p>
          <a:p>
            <a:pPr marL="285750" indent="-285750">
              <a:buFont typeface="Arial" panose="020B0604020202020204" pitchFamily="34" charset="0"/>
              <a:buChar char="•"/>
            </a:pPr>
            <a:r>
              <a:rPr lang="en-GB" sz="2400" dirty="0"/>
              <a:t>Conversion of Study ID codes! </a:t>
            </a:r>
            <a:r>
              <a:rPr lang="en-GB" sz="2400" dirty="0">
                <a:sym typeface="Wingdings" pitchFamily="2" charset="2"/>
              </a:rPr>
              <a:t></a:t>
            </a:r>
            <a:endParaRPr lang="en-GB" sz="2400" dirty="0"/>
          </a:p>
        </p:txBody>
      </p:sp>
      <p:pic>
        <p:nvPicPr>
          <p:cNvPr id="3" name="Picture 2">
            <a:extLst>
              <a:ext uri="{FF2B5EF4-FFF2-40B4-BE49-F238E27FC236}">
                <a16:creationId xmlns:a16="http://schemas.microsoft.com/office/drawing/2014/main" id="{B80C9D7B-EBF5-BE45-AE6A-4045FD36C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pic>
        <p:nvPicPr>
          <p:cNvPr id="4" name="Picture 3">
            <a:extLst>
              <a:ext uri="{FF2B5EF4-FFF2-40B4-BE49-F238E27FC236}">
                <a16:creationId xmlns:a16="http://schemas.microsoft.com/office/drawing/2014/main" id="{BE1AF7CE-E6F6-D24D-BB90-E1989AAFA800}"/>
              </a:ext>
            </a:extLst>
          </p:cNvPr>
          <p:cNvPicPr>
            <a:picLocks noChangeAspect="1"/>
          </p:cNvPicPr>
          <p:nvPr/>
        </p:nvPicPr>
        <p:blipFill>
          <a:blip r:embed="rId5"/>
          <a:stretch>
            <a:fillRect/>
          </a:stretch>
        </p:blipFill>
        <p:spPr>
          <a:xfrm>
            <a:off x="7836452" y="802861"/>
            <a:ext cx="812800" cy="1117600"/>
          </a:xfrm>
          <a:prstGeom prst="rect">
            <a:avLst/>
          </a:prstGeom>
        </p:spPr>
      </p:pic>
      <p:pic>
        <p:nvPicPr>
          <p:cNvPr id="6" name="Picture 5">
            <a:extLst>
              <a:ext uri="{FF2B5EF4-FFF2-40B4-BE49-F238E27FC236}">
                <a16:creationId xmlns:a16="http://schemas.microsoft.com/office/drawing/2014/main" id="{CCE59106-671A-F443-A9B2-216E636DD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3476" y="2711802"/>
            <a:ext cx="4064000" cy="2971800"/>
          </a:xfrm>
          <a:prstGeom prst="rect">
            <a:avLst/>
          </a:prstGeom>
        </p:spPr>
      </p:pic>
    </p:spTree>
    <p:extLst>
      <p:ext uri="{BB962C8B-B14F-4D97-AF65-F5344CB8AC3E}">
        <p14:creationId xmlns:p14="http://schemas.microsoft.com/office/powerpoint/2010/main" val="110473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gibbs slap">
            <a:hlinkClick r:id="rId2"/>
            <a:extLst>
              <a:ext uri="{FF2B5EF4-FFF2-40B4-BE49-F238E27FC236}">
                <a16:creationId xmlns:a16="http://schemas.microsoft.com/office/drawing/2014/main" id="{D3F068CE-D946-9444-BFC4-C4232F30D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454" y="1044437"/>
            <a:ext cx="5422900" cy="4610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0EB49B-CDB5-F745-BFCC-844E8A797F25}"/>
              </a:ext>
            </a:extLst>
          </p:cNvPr>
          <p:cNvSpPr txBox="1"/>
          <p:nvPr/>
        </p:nvSpPr>
        <p:spPr>
          <a:xfrm>
            <a:off x="808383" y="1044437"/>
            <a:ext cx="4534126" cy="3785652"/>
          </a:xfrm>
          <a:prstGeom prst="rect">
            <a:avLst/>
          </a:prstGeom>
          <a:noFill/>
        </p:spPr>
        <p:txBody>
          <a:bodyPr wrap="none" rtlCol="0">
            <a:spAutoFit/>
          </a:bodyPr>
          <a:lstStyle/>
          <a:p>
            <a:r>
              <a:rPr lang="en-GB" sz="2400" b="1" u="sng" dirty="0"/>
              <a:t>Data Handling rules:</a:t>
            </a:r>
            <a:br>
              <a:rPr lang="en-GB" sz="2400" dirty="0"/>
            </a:br>
            <a:endParaRPr lang="en-GB" sz="2400" dirty="0"/>
          </a:p>
          <a:p>
            <a:r>
              <a:rPr lang="en-GB" sz="2400" dirty="0"/>
              <a:t>In TV’s NCIS, Special Agent Leroy </a:t>
            </a:r>
            <a:br>
              <a:rPr lang="en-GB" sz="2400" dirty="0"/>
            </a:br>
            <a:r>
              <a:rPr lang="en-GB" sz="2400" dirty="0"/>
              <a:t>‘Jethro’ Gibbs has a set of rules.</a:t>
            </a:r>
            <a:br>
              <a:rPr lang="en-GB" sz="2400" dirty="0"/>
            </a:br>
            <a:r>
              <a:rPr lang="en-GB" sz="2400" dirty="0"/>
              <a:t>Failure to observe Gibbs Rules </a:t>
            </a:r>
          </a:p>
          <a:p>
            <a:r>
              <a:rPr lang="en-GB" sz="2400" dirty="0"/>
              <a:t>results in </a:t>
            </a:r>
            <a:r>
              <a:rPr lang="en-US" sz="2400" dirty="0"/>
              <a:t>a ‘Gibbs Slap’</a:t>
            </a:r>
            <a:br>
              <a:rPr lang="en-US" sz="2400" dirty="0"/>
            </a:br>
            <a:br>
              <a:rPr lang="en-US" sz="2400" dirty="0"/>
            </a:br>
            <a:r>
              <a:rPr lang="en-US" sz="2400" dirty="0"/>
              <a:t>We’re not that cruel but here are </a:t>
            </a:r>
            <a:br>
              <a:rPr lang="en-US" sz="2400" dirty="0"/>
            </a:br>
            <a:r>
              <a:rPr lang="en-US" sz="2400" dirty="0"/>
              <a:t>some rules to follow when dealing </a:t>
            </a:r>
          </a:p>
          <a:p>
            <a:r>
              <a:rPr lang="en-US" sz="2400" dirty="0"/>
              <a:t>with your data.</a:t>
            </a:r>
            <a:endParaRPr lang="en-GB" sz="2400" dirty="0"/>
          </a:p>
        </p:txBody>
      </p:sp>
      <p:pic>
        <p:nvPicPr>
          <p:cNvPr id="4" name="Picture 3">
            <a:extLst>
              <a:ext uri="{FF2B5EF4-FFF2-40B4-BE49-F238E27FC236}">
                <a16:creationId xmlns:a16="http://schemas.microsoft.com/office/drawing/2014/main" id="{F9CABFB6-0237-FD4F-8D4C-E7AF8ED71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814667"/>
            <a:ext cx="3283200" cy="720058"/>
          </a:xfrm>
          <a:prstGeom prst="rect">
            <a:avLst/>
          </a:prstGeom>
        </p:spPr>
      </p:pic>
      <p:sp>
        <p:nvSpPr>
          <p:cNvPr id="3" name="Rectangle 2">
            <a:extLst>
              <a:ext uri="{FF2B5EF4-FFF2-40B4-BE49-F238E27FC236}">
                <a16:creationId xmlns:a16="http://schemas.microsoft.com/office/drawing/2014/main" id="{D83AC799-0BEE-1046-A351-84DBAC5D244F}"/>
              </a:ext>
            </a:extLst>
          </p:cNvPr>
          <p:cNvSpPr/>
          <p:nvPr/>
        </p:nvSpPr>
        <p:spPr>
          <a:xfrm>
            <a:off x="5665626" y="5331371"/>
            <a:ext cx="5606728" cy="646331"/>
          </a:xfrm>
          <a:prstGeom prst="rect">
            <a:avLst/>
          </a:prstGeom>
        </p:spPr>
        <p:txBody>
          <a:bodyPr wrap="none">
            <a:spAutoFit/>
          </a:bodyPr>
          <a:lstStyle/>
          <a:p>
            <a:r>
              <a:rPr lang="en-GB" dirty="0"/>
              <a:t>Image credit:</a:t>
            </a:r>
            <a:endParaRPr lang="en-US" dirty="0"/>
          </a:p>
          <a:p>
            <a:r>
              <a:rPr lang="en-US" dirty="0"/>
              <a:t>https://</a:t>
            </a:r>
            <a:r>
              <a:rPr lang="en-US" dirty="0" err="1"/>
              <a:t>saisoto.deviantart.com</a:t>
            </a:r>
            <a:r>
              <a:rPr lang="en-US" dirty="0"/>
              <a:t>/art/Gibbs-Slap-173459786</a:t>
            </a:r>
          </a:p>
        </p:txBody>
      </p:sp>
    </p:spTree>
    <p:extLst>
      <p:ext uri="{BB962C8B-B14F-4D97-AF65-F5344CB8AC3E}">
        <p14:creationId xmlns:p14="http://schemas.microsoft.com/office/powerpoint/2010/main" val="352943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0F2198-DA84-BB4B-B66D-5884E311377A}"/>
              </a:ext>
            </a:extLst>
          </p:cNvPr>
          <p:cNvSpPr/>
          <p:nvPr/>
        </p:nvSpPr>
        <p:spPr>
          <a:xfrm>
            <a:off x="2204278" y="4756817"/>
            <a:ext cx="6096000" cy="923330"/>
          </a:xfrm>
          <a:prstGeom prst="rect">
            <a:avLst/>
          </a:prstGeom>
        </p:spPr>
        <p:txBody>
          <a:bodyPr>
            <a:spAutoFit/>
          </a:bodyPr>
          <a:lstStyle/>
          <a:p>
            <a:r>
              <a:rPr lang="en-GB">
                <a:hlinkClick r:id="rId2"/>
              </a:rPr>
              <a:t>http://www.inquisitr.com/309687/jesus-painting-restoration-goes-wrong-well-intentioned-old-lady-destroys-100-year-old-fresco/</a:t>
            </a:r>
            <a:endParaRPr lang="en-US"/>
          </a:p>
        </p:txBody>
      </p:sp>
      <p:pic>
        <p:nvPicPr>
          <p:cNvPr id="4100" name="Picture 4" descr="http://cdn.inquisitr.com/wp-content/uploads/2012/08/jesus-christ-fresco.gif">
            <a:extLst>
              <a:ext uri="{FF2B5EF4-FFF2-40B4-BE49-F238E27FC236}">
                <a16:creationId xmlns:a16="http://schemas.microsoft.com/office/drawing/2014/main" id="{FC78B7F2-45FC-9A4F-9DD8-82C3374B7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878" y="1006271"/>
            <a:ext cx="5892800" cy="368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05BED88-073C-8A40-8711-551DCAD1F046}"/>
              </a:ext>
            </a:extLst>
          </p:cNvPr>
          <p:cNvSpPr/>
          <p:nvPr/>
        </p:nvSpPr>
        <p:spPr>
          <a:xfrm>
            <a:off x="2305878" y="463094"/>
            <a:ext cx="5740931" cy="461665"/>
          </a:xfrm>
          <a:prstGeom prst="rect">
            <a:avLst/>
          </a:prstGeom>
        </p:spPr>
        <p:txBody>
          <a:bodyPr wrap="none">
            <a:spAutoFit/>
          </a:bodyPr>
          <a:lstStyle/>
          <a:p>
            <a:r>
              <a:rPr lang="en-GB" sz="2400" b="1" dirty="0"/>
              <a:t>Rule 1 -</a:t>
            </a:r>
            <a:r>
              <a:rPr lang="en-GB" sz="2400" b="1" i="1" dirty="0"/>
              <a:t>Never work directly on the raw data</a:t>
            </a:r>
            <a:endParaRPr lang="en-GB" sz="2400" b="1" dirty="0"/>
          </a:p>
        </p:txBody>
      </p:sp>
      <p:pic>
        <p:nvPicPr>
          <p:cNvPr id="5" name="Picture 4">
            <a:extLst>
              <a:ext uri="{FF2B5EF4-FFF2-40B4-BE49-F238E27FC236}">
                <a16:creationId xmlns:a16="http://schemas.microsoft.com/office/drawing/2014/main" id="{DCB74697-58ED-1C4F-A29F-351254C6D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6" y="5761659"/>
            <a:ext cx="3283200" cy="720058"/>
          </a:xfrm>
          <a:prstGeom prst="rect">
            <a:avLst/>
          </a:prstGeom>
        </p:spPr>
      </p:pic>
    </p:spTree>
    <p:extLst>
      <p:ext uri="{BB962C8B-B14F-4D97-AF65-F5344CB8AC3E}">
        <p14:creationId xmlns:p14="http://schemas.microsoft.com/office/powerpoint/2010/main" val="2900627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1156</Words>
  <Application>Microsoft Macintosh PowerPoint</Application>
  <PresentationFormat>Widescreen</PresentationFormat>
  <Paragraphs>262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Fernandes</cp:lastModifiedBy>
  <cp:revision>40</cp:revision>
  <dcterms:created xsi:type="dcterms:W3CDTF">2018-02-21T07:52:21Z</dcterms:created>
  <dcterms:modified xsi:type="dcterms:W3CDTF">2019-11-27T18:51:29Z</dcterms:modified>
</cp:coreProperties>
</file>