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83" r:id="rId11"/>
    <p:sldId id="281" r:id="rId12"/>
    <p:sldId id="270" r:id="rId13"/>
    <p:sldId id="272" r:id="rId14"/>
    <p:sldId id="274" r:id="rId15"/>
    <p:sldId id="275" r:id="rId16"/>
    <p:sldId id="285" r:id="rId17"/>
    <p:sldId id="276" r:id="rId18"/>
    <p:sldId id="277" r:id="rId19"/>
    <p:sldId id="278" r:id="rId20"/>
    <p:sldId id="279" r:id="rId21"/>
    <p:sldId id="280" r:id="rId22"/>
    <p:sldId id="286" r:id="rId23"/>
    <p:sldId id="282" r:id="rId24"/>
    <p:sldId id="271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2"/>
    <p:restoredTop sz="96327"/>
  </p:normalViewPr>
  <p:slideViewPr>
    <p:cSldViewPr snapToGrid="0">
      <p:cViewPr varScale="1">
        <p:scale>
          <a:sx n="157" d="100"/>
          <a:sy n="157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1262-7EDB-474F-D470-71DBD2B17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69007-2401-9342-7091-79339A479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B3F0-ABFF-93F6-0899-ADE1AC37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14AB3-BF46-1041-272D-96AB373A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F023F-F488-7766-FA06-9734DAC3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8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C9BD-CC72-2B1A-4A33-05414F88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19092-18C4-72B0-3F28-E23878D7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9FE6C-963A-D4F0-1259-C44B1CD7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A8836-A8C7-6A48-5A9F-86709BBF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826D-1E63-1560-5E9D-0928EABA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6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99279-9FDB-BCE6-6F17-57B3757F8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59495-1F19-86FA-7C98-A166848D6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D621-676B-A3F3-1547-7A2CAB39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0AF85-BC89-5A05-11BC-42AAC71C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137C-8D05-083C-FD84-50DA46A5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1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231E-ECB3-90B5-5B64-FB105FC2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1F19-82C1-76C2-E2CB-A363574FB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751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E52FA-3C4A-CD73-752A-3D170843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EA657-F0CA-6624-E270-E94FE6CA2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947ED-B092-3D81-9F2F-83A2992D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8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99FD-AA89-7041-6D70-1DB16FCB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214E3-FA72-CB21-975C-78A234D46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D2353-FE14-B6A6-B8DD-F8AE3B54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7DCA0-8C20-FF3D-5235-514905FE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5BBE-6429-9016-E2CC-CD972AA7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6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08FD-4F49-6685-7E97-5014947F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B8C7-2FCD-4AA2-12FE-CC447AFE2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952B3-FC90-B8EB-6D22-584A34817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E5B3A-CCD1-C095-75E1-D4A86515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584CE-013E-BEBD-4267-B771AC05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7C41A-33D5-22E3-5972-789E9AD5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7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23E2-BF9B-332A-ED1D-EF473ED9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CF8EF-55B8-622D-6182-66082C020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3C013-4889-BA61-E59F-6FF731CC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785EE-1035-9585-E12A-B2A30DA2D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1247D-4D0D-EA34-FE53-DD4B73DEF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EB632-7F37-C46B-9AD8-BD145179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9BBCF-916E-0BC7-CB90-41B1DDE4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00D45-9633-CD58-97FE-11D46D5F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BF31-58CC-FDB2-7C2E-4DCD7AFC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98160-696B-E96D-BDF8-9979B058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FB080-5E48-BBDA-4D41-BEC66D9C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78869-6279-93F4-1B8B-F3E9649D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C3F50-9B1D-43FA-AD4F-0CF0DFC7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E0558-8954-BD88-6083-6346528C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C8039-063D-32B2-9A92-9AEF4EED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1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D8C1-80CB-B2C6-FA6A-09063FAD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0CB5-20DD-CE64-1E8D-07801100F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ED126-4CE7-8D1E-F76D-AD3E72300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D4540-C8AC-D6DE-F3CC-CDBBB74B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70C10-CE81-6B41-1BC2-FD9D7E1B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B921A-4A5B-C17B-9A9C-34823D42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0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4365-7AE5-C564-6980-99CA89F5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4D912-7E36-34FF-8BB3-91554B23C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209B4-AF6B-B9A5-05E6-7908A96E9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481B5-9675-5B35-294D-F927167F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C6F27-2B03-DFDA-DC5D-85F6ED6B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8D0BA-F377-2A10-5F97-E43951BA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4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F2FA1-A0AF-F8EF-76BE-5B2A52F0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0C8D5-BA42-CDF4-B2FA-94086905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D811B-D6FE-AFE1-62AB-4B31368FD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29D34-39FC-4184-EA35-E19AB64A6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7122A-AB14-F938-24BF-10D9F283E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15DDE5-B147-D988-E47D-76D2655EE48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00" y="6001417"/>
            <a:ext cx="3283200" cy="7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5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unitsofmeasure.org/ucum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bioinformatics-core-shared-training/Managing-your-research-data/master/patient_data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enomebiology.biomedcentral.com/articles/10.1186/s13059-015-0850-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youtube.com/watch?v=S8bU1CyEkR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tractionwatch.com/" TargetMode="External"/><Relationship Id="rId2" Type="http://schemas.openxmlformats.org/officeDocument/2006/relationships/hyperlink" Target="https://www.youtube.com/watch?v=7gYIs7uYbM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hyperlink" Target="https://genomebiology.biomedcentral.com/articles/10.1186/s13059-016-1044-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0741-242C-8269-F8B4-94EB87F39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000"/>
            <a:ext cx="9144000" cy="1053634"/>
          </a:xfrm>
        </p:spPr>
        <p:txBody>
          <a:bodyPr>
            <a:normAutofit/>
          </a:bodyPr>
          <a:lstStyle/>
          <a:p>
            <a:r>
              <a:rPr lang="en-US" sz="4000" dirty="0"/>
              <a:t>Managing Your Research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A9D6F-A196-D446-BB76-7DAFFCC43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69709"/>
            <a:ext cx="9144000" cy="1122362"/>
          </a:xfrm>
        </p:spPr>
        <p:txBody>
          <a:bodyPr>
            <a:normAutofit fontScale="92500"/>
          </a:bodyPr>
          <a:lstStyle/>
          <a:p>
            <a:r>
              <a:rPr lang="en-US" sz="6000" dirty="0"/>
              <a:t>Data Structure and Formatting</a:t>
            </a:r>
          </a:p>
        </p:txBody>
      </p:sp>
      <p:pic>
        <p:nvPicPr>
          <p:cNvPr id="4" name="Picture 3" descr="http://dtsinfotech.com/wp-content/uploads/2016/10/DBDR_.jpg">
            <a:extLst>
              <a:ext uri="{FF2B5EF4-FFF2-40B4-BE49-F238E27FC236}">
                <a16:creationId xmlns:a16="http://schemas.microsoft.com/office/drawing/2014/main" id="{50A490B8-9390-3940-0C88-BEF4826812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418" y="3705508"/>
            <a:ext cx="2347794" cy="3152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19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B7CF-2FEC-8A63-3D5C-6C861FB7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985D-77BF-87FE-71A1-7CA546BB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751"/>
            <a:ext cx="10515600" cy="34621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Rule 1 - Never work directly on the raw data</a:t>
            </a:r>
          </a:p>
          <a:p>
            <a:pPr marL="0" indent="0">
              <a:buNone/>
            </a:pPr>
            <a:r>
              <a:rPr lang="en-US" dirty="0"/>
              <a:t>Write protection: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EDCA12-6BB9-3C2C-EABB-06C570997FD7}"/>
              </a:ext>
            </a:extLst>
          </p:cNvPr>
          <p:cNvSpPr/>
          <p:nvPr/>
        </p:nvSpPr>
        <p:spPr>
          <a:xfrm>
            <a:off x="838200" y="2508492"/>
            <a:ext cx="45575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Mac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Right click on the file in Finder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Select “Get Info”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Sharing and permission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Under the “Privilege” column select “Read only”</a:t>
            </a:r>
            <a:endParaRPr lang="en-GB" sz="2400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E8A9FF-E66A-95C3-A52E-A5A3E71A9979}"/>
              </a:ext>
            </a:extLst>
          </p:cNvPr>
          <p:cNvSpPr/>
          <p:nvPr/>
        </p:nvSpPr>
        <p:spPr>
          <a:xfrm>
            <a:off x="5395776" y="2508492"/>
            <a:ext cx="59007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Right click on the file in Windows Explorer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General tab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Select the box for “read only”</a:t>
            </a:r>
          </a:p>
        </p:txBody>
      </p:sp>
    </p:spTree>
    <p:extLst>
      <p:ext uri="{BB962C8B-B14F-4D97-AF65-F5344CB8AC3E}">
        <p14:creationId xmlns:p14="http://schemas.microsoft.com/office/powerpoint/2010/main" val="59222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Rule 2 - </a:t>
            </a:r>
            <a:r>
              <a:rPr lang="en-GB" sz="2800" b="1" dirty="0"/>
              <a:t>Maintain consistency</a:t>
            </a:r>
            <a:endParaRPr lang="en-US" b="1" dirty="0"/>
          </a:p>
          <a:p>
            <a:pPr marL="0" indent="0" algn="ctr">
              <a:buNone/>
            </a:pPr>
            <a:r>
              <a:rPr lang="en-GB" sz="2800" dirty="0"/>
              <a:t>How many inconsistencies can you spot?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84A758-CB3A-9870-8489-0C239FE04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49044"/>
              </p:ext>
            </p:extLst>
          </p:nvPr>
        </p:nvGraphicFramePr>
        <p:xfrm>
          <a:off x="2481277" y="2697781"/>
          <a:ext cx="7399096" cy="2926080"/>
        </p:xfrm>
        <a:graphic>
          <a:graphicData uri="http://schemas.openxmlformats.org/drawingml/2006/table">
            <a:tbl>
              <a:tblPr/>
              <a:tblGrid>
                <a:gridCol w="1849774">
                  <a:extLst>
                    <a:ext uri="{9D8B030D-6E8A-4147-A177-3AD203B41FA5}">
                      <a16:colId xmlns:a16="http://schemas.microsoft.com/office/drawing/2014/main" val="4196115747"/>
                    </a:ext>
                  </a:extLst>
                </a:gridCol>
                <a:gridCol w="1244361">
                  <a:extLst>
                    <a:ext uri="{9D8B030D-6E8A-4147-A177-3AD203B41FA5}">
                      <a16:colId xmlns:a16="http://schemas.microsoft.com/office/drawing/2014/main" val="438049236"/>
                    </a:ext>
                  </a:extLst>
                </a:gridCol>
                <a:gridCol w="2160574">
                  <a:extLst>
                    <a:ext uri="{9D8B030D-6E8A-4147-A177-3AD203B41FA5}">
                      <a16:colId xmlns:a16="http://schemas.microsoft.com/office/drawing/2014/main" val="3802013171"/>
                    </a:ext>
                  </a:extLst>
                </a:gridCol>
                <a:gridCol w="2144387">
                  <a:extLst>
                    <a:ext uri="{9D8B030D-6E8A-4147-A177-3AD203B41FA5}">
                      <a16:colId xmlns:a16="http://schemas.microsoft.com/office/drawing/2014/main" val="20376733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Diagnosis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Tumour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597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01-01-2013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 cm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078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04-18-1998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049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1st of April 2004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80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9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2010/03/12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 cm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582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3.6 cm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355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1994-11-05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23.2 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50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84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Rule 2 - </a:t>
            </a:r>
            <a:r>
              <a:rPr lang="en-GB" sz="2800" b="1" dirty="0"/>
              <a:t>Maintain consistency</a:t>
            </a:r>
          </a:p>
          <a:p>
            <a:r>
              <a:rPr lang="en-US" dirty="0"/>
              <a:t>Consistency: F, female, f, fem, 2, …</a:t>
            </a:r>
          </a:p>
          <a:p>
            <a:r>
              <a:rPr lang="en-US" dirty="0"/>
              <a:t>Units - cm or mm; days, months or years</a:t>
            </a:r>
          </a:p>
          <a:p>
            <a:r>
              <a:rPr lang="en-US" dirty="0"/>
              <a:t>You can introduce inconsistencies without </a:t>
            </a:r>
            <a:r>
              <a:rPr lang="en-US" dirty="0" err="1"/>
              <a:t>realising</a:t>
            </a:r>
            <a:r>
              <a:rPr lang="en-US" dirty="0"/>
              <a:t> it, e.g. blank spaces (whitespace) at the end of text - "Male " is not the same as "Male”</a:t>
            </a:r>
          </a:p>
          <a:p>
            <a:r>
              <a:rPr lang="en-US" dirty="0"/>
              <a:t>Controlled vocabularies – standardize text entry option</a:t>
            </a:r>
          </a:p>
          <a:p>
            <a:r>
              <a:rPr lang="en-US" dirty="0"/>
              <a:t>Use data validation where possible</a:t>
            </a:r>
          </a:p>
          <a:p>
            <a:r>
              <a:rPr lang="en-US" dirty="0"/>
              <a:t>Document choices you make in a README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1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751"/>
            <a:ext cx="646890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Rule 2 - </a:t>
            </a:r>
            <a:r>
              <a:rPr lang="en-GB" sz="2800" b="1" dirty="0"/>
              <a:t>Maintain consistency</a:t>
            </a:r>
          </a:p>
          <a:p>
            <a:pPr marL="0" indent="0">
              <a:buNone/>
            </a:pPr>
            <a:r>
              <a:rPr lang="en-US" dirty="0"/>
              <a:t>A note on dates:</a:t>
            </a:r>
          </a:p>
          <a:p>
            <a:r>
              <a:rPr lang="en-US" dirty="0"/>
              <a:t>The formatting for dates varies widely e.g.: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May 2023</a:t>
            </a:r>
          </a:p>
          <a:p>
            <a:pPr lvl="1"/>
            <a:r>
              <a:rPr lang="en-US" dirty="0"/>
              <a:t>02-05-2023</a:t>
            </a:r>
          </a:p>
          <a:p>
            <a:pPr lvl="1"/>
            <a:r>
              <a:rPr lang="en-US" dirty="0"/>
              <a:t>2/5/2023</a:t>
            </a:r>
          </a:p>
          <a:p>
            <a:pPr lvl="1"/>
            <a:r>
              <a:rPr lang="en-US" dirty="0"/>
              <a:t>5-2-2023</a:t>
            </a:r>
          </a:p>
          <a:p>
            <a:pPr lvl="1"/>
            <a:r>
              <a:rPr lang="en-US" dirty="0"/>
              <a:t>May 2</a:t>
            </a:r>
            <a:r>
              <a:rPr lang="en-US" baseline="30000" dirty="0"/>
              <a:t>nd</a:t>
            </a:r>
            <a:r>
              <a:rPr lang="en-US" dirty="0"/>
              <a:t> 2023</a:t>
            </a:r>
          </a:p>
          <a:p>
            <a:r>
              <a:rPr lang="en-US" dirty="0"/>
              <a:t>The clearest is to use YYYY-MM-DD </a:t>
            </a:r>
          </a:p>
          <a:p>
            <a:pPr lvl="1"/>
            <a:r>
              <a:rPr lang="en-US" dirty="0"/>
              <a:t>i.e. 2023-05-02</a:t>
            </a:r>
          </a:p>
          <a:p>
            <a:pPr lvl="1"/>
            <a:r>
              <a:rPr lang="en-US" dirty="0"/>
              <a:t>This is international standard ISO 8601</a:t>
            </a:r>
          </a:p>
        </p:txBody>
      </p:sp>
      <p:pic>
        <p:nvPicPr>
          <p:cNvPr id="4" name="Picture 2" descr="https://datachampcam.github.io/data-formatting/images/dates.jpg">
            <a:extLst>
              <a:ext uri="{FF2B5EF4-FFF2-40B4-BE49-F238E27FC236}">
                <a16:creationId xmlns:a16="http://schemas.microsoft.com/office/drawing/2014/main" id="{CF08CDE1-8BFD-C1EC-62D1-13BDBD11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83" y="1538751"/>
            <a:ext cx="4103359" cy="484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73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Rule 2 - </a:t>
            </a:r>
            <a:r>
              <a:rPr lang="en-GB" sz="2800" b="1" dirty="0"/>
              <a:t>Maintain consistency</a:t>
            </a:r>
            <a:endParaRPr lang="en-US" b="1" dirty="0"/>
          </a:p>
          <a:p>
            <a:pPr marL="0" indent="0" algn="ctr">
              <a:buNone/>
            </a:pPr>
            <a:r>
              <a:rPr lang="en-GB" sz="2800" dirty="0"/>
              <a:t>Corrected Data Table</a:t>
            </a:r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84A758-CB3A-9870-8489-0C239FE04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70294"/>
              </p:ext>
            </p:extLst>
          </p:nvPr>
        </p:nvGraphicFramePr>
        <p:xfrm>
          <a:off x="2481277" y="2697781"/>
          <a:ext cx="7399096" cy="2926080"/>
        </p:xfrm>
        <a:graphic>
          <a:graphicData uri="http://schemas.openxmlformats.org/drawingml/2006/table">
            <a:tbl>
              <a:tblPr/>
              <a:tblGrid>
                <a:gridCol w="1849774">
                  <a:extLst>
                    <a:ext uri="{9D8B030D-6E8A-4147-A177-3AD203B41FA5}">
                      <a16:colId xmlns:a16="http://schemas.microsoft.com/office/drawing/2014/main" val="4196115747"/>
                    </a:ext>
                  </a:extLst>
                </a:gridCol>
                <a:gridCol w="1244361">
                  <a:extLst>
                    <a:ext uri="{9D8B030D-6E8A-4147-A177-3AD203B41FA5}">
                      <a16:colId xmlns:a16="http://schemas.microsoft.com/office/drawing/2014/main" val="438049236"/>
                    </a:ext>
                  </a:extLst>
                </a:gridCol>
                <a:gridCol w="2160574">
                  <a:extLst>
                    <a:ext uri="{9D8B030D-6E8A-4147-A177-3AD203B41FA5}">
                      <a16:colId xmlns:a16="http://schemas.microsoft.com/office/drawing/2014/main" val="3802013171"/>
                    </a:ext>
                  </a:extLst>
                </a:gridCol>
                <a:gridCol w="2144387">
                  <a:extLst>
                    <a:ext uri="{9D8B030D-6E8A-4147-A177-3AD203B41FA5}">
                      <a16:colId xmlns:a16="http://schemas.microsoft.com/office/drawing/2014/main" val="20376733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Diagnosis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Tumour Size (mm)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597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2013-01-01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078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1998-04-18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049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2004-04-01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80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9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2010-03-12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582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355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1994-11-05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50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222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Rule 3 – </a:t>
            </a:r>
            <a:r>
              <a:rPr lang="en-GB" sz="2800" b="1" dirty="0"/>
              <a:t>Don't use 0 to mean missing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Zero values are data!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Sometimes extreme values such as 999 are sometimes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“NA” is okay, except if NA is a valid category in your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Languages such as R or Python</a:t>
            </a:r>
            <a:r>
              <a:rPr lang="en-GB" sz="2400" dirty="0"/>
              <a:t> will recognise NA as a missing value and will ignore it in analyses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Another option is to leave the cell </a:t>
            </a:r>
            <a:r>
              <a:rPr lang="en-GB" sz="2400" i="1" dirty="0"/>
              <a:t>empty</a:t>
            </a:r>
          </a:p>
          <a:p>
            <a:pPr lvl="1"/>
            <a:r>
              <a:rPr lang="en-GB" dirty="0"/>
              <a:t>You need to be careful with blank spaces</a:t>
            </a:r>
          </a:p>
          <a:p>
            <a:pPr lvl="1"/>
            <a:r>
              <a:rPr lang="en-GB" dirty="0"/>
              <a:t>Does it mean the data weren’t collected or was it a data entry error?</a:t>
            </a:r>
          </a:p>
        </p:txBody>
      </p:sp>
    </p:spTree>
    <p:extLst>
      <p:ext uri="{BB962C8B-B14F-4D97-AF65-F5344CB8AC3E}">
        <p14:creationId xmlns:p14="http://schemas.microsoft.com/office/powerpoint/2010/main" val="24331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Rule 4 - Fill in all the cells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15F021-D24C-F2BD-0036-B9A74E4AF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09923"/>
              </p:ext>
            </p:extLst>
          </p:nvPr>
        </p:nvGraphicFramePr>
        <p:xfrm>
          <a:off x="3873402" y="2251380"/>
          <a:ext cx="4445196" cy="2926080"/>
        </p:xfrm>
        <a:graphic>
          <a:graphicData uri="http://schemas.openxmlformats.org/drawingml/2006/table">
            <a:tbl>
              <a:tblPr/>
              <a:tblGrid>
                <a:gridCol w="1481732">
                  <a:extLst>
                    <a:ext uri="{9D8B030D-6E8A-4147-A177-3AD203B41FA5}">
                      <a16:colId xmlns:a16="http://schemas.microsoft.com/office/drawing/2014/main" val="2196242917"/>
                    </a:ext>
                  </a:extLst>
                </a:gridCol>
                <a:gridCol w="1846762">
                  <a:extLst>
                    <a:ext uri="{9D8B030D-6E8A-4147-A177-3AD203B41FA5}">
                      <a16:colId xmlns:a16="http://schemas.microsoft.com/office/drawing/2014/main" val="4230969054"/>
                    </a:ext>
                  </a:extLst>
                </a:gridCol>
                <a:gridCol w="1116702">
                  <a:extLst>
                    <a:ext uri="{9D8B030D-6E8A-4147-A177-3AD203B41FA5}">
                      <a16:colId xmlns:a16="http://schemas.microsoft.com/office/drawing/2014/main" val="3006573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 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89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2015-06-14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47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76.5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63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2015-06-18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89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120.3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007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109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188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2015-06-20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95.6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42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06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213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Rule 4 - Fill in all the cells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It is tempting to make the table look cleaner by not repeating some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Fill in all cells!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otherwise, problems when sorting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Empty cell: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missing value?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value meant to be repeated multiple times?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Make sure it’s clear that the data is missing and not unintentionally left blank</a:t>
            </a:r>
          </a:p>
        </p:txBody>
      </p:sp>
    </p:spTree>
    <p:extLst>
      <p:ext uri="{BB962C8B-B14F-4D97-AF65-F5344CB8AC3E}">
        <p14:creationId xmlns:p14="http://schemas.microsoft.com/office/powerpoint/2010/main" val="2532469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Rule 4 - Fill in all the cells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15F021-D24C-F2BD-0036-B9A74E4AF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32131"/>
              </p:ext>
            </p:extLst>
          </p:nvPr>
        </p:nvGraphicFramePr>
        <p:xfrm>
          <a:off x="3873402" y="2251380"/>
          <a:ext cx="4445196" cy="2926080"/>
        </p:xfrm>
        <a:graphic>
          <a:graphicData uri="http://schemas.openxmlformats.org/drawingml/2006/table">
            <a:tbl>
              <a:tblPr/>
              <a:tblGrid>
                <a:gridCol w="1481732">
                  <a:extLst>
                    <a:ext uri="{9D8B030D-6E8A-4147-A177-3AD203B41FA5}">
                      <a16:colId xmlns:a16="http://schemas.microsoft.com/office/drawing/2014/main" val="2196242917"/>
                    </a:ext>
                  </a:extLst>
                </a:gridCol>
                <a:gridCol w="1846762">
                  <a:extLst>
                    <a:ext uri="{9D8B030D-6E8A-4147-A177-3AD203B41FA5}">
                      <a16:colId xmlns:a16="http://schemas.microsoft.com/office/drawing/2014/main" val="4230969054"/>
                    </a:ext>
                  </a:extLst>
                </a:gridCol>
                <a:gridCol w="1116702">
                  <a:extLst>
                    <a:ext uri="{9D8B030D-6E8A-4147-A177-3AD203B41FA5}">
                      <a16:colId xmlns:a16="http://schemas.microsoft.com/office/drawing/2014/main" val="3006573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 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89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2015-06-14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47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2015-06-14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76.5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63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2015-06-18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89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2015-06-18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120.3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007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2015-06-18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109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188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2015-06-20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95.6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42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2015-06-20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06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16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Rule 5 - Make it rectangular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The computer expects a very rigid shape of data with rows and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Each column is a </a:t>
            </a:r>
            <a:r>
              <a:rPr lang="en-GB" sz="2800" i="1" dirty="0"/>
              <a:t>variable </a:t>
            </a:r>
            <a:r>
              <a:rPr lang="en-GB" sz="2800" dirty="0"/>
              <a:t>being examined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Each row is an observation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A concept commonly known as </a:t>
            </a:r>
            <a:r>
              <a:rPr lang="en-GB" sz="2800" i="1" dirty="0"/>
              <a:t>tidy data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46864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C9D3-B761-D3E2-8431-3181D9DB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Reproducible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DBC51-1448-C468-ADBF-CC20AD93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some point in the future someone might want to repeat your analysis for themselves or re-use your data</a:t>
            </a:r>
          </a:p>
          <a:p>
            <a:pPr marL="457200" lvl="1" indent="0">
              <a:buNone/>
            </a:pPr>
            <a:r>
              <a:rPr lang="en-US" i="1" dirty="0"/>
              <a:t>This will most likely be you!</a:t>
            </a:r>
          </a:p>
          <a:p>
            <a:r>
              <a:rPr lang="en-US" dirty="0"/>
              <a:t>Assuming that you'll be able to remember all the steps involved in generating the data is dangerous</a:t>
            </a:r>
          </a:p>
          <a:p>
            <a:pPr marL="457200" lvl="1" indent="0">
              <a:buNone/>
            </a:pPr>
            <a:r>
              <a:rPr lang="en-US" i="1" dirty="0"/>
              <a:t>Making sure that everything is well documented is crucial</a:t>
            </a:r>
          </a:p>
          <a:p>
            <a:r>
              <a:rPr lang="en-US" dirty="0"/>
              <a:t>Documentation should cover not only the methods used, but the files used as input and any transformations performed on them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60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Rule 5 - Make it rectangular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39041-CB3A-D241-FCA9-538D18B6E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362200"/>
            <a:ext cx="7874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24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Rule 5 - Make it rectangular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7E532-04C4-7B2A-3856-CD72D2A4B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33" y="2009775"/>
            <a:ext cx="51562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06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Rule 6 – Do your data entry in a timely fashion</a:t>
            </a:r>
          </a:p>
          <a:p>
            <a:r>
              <a:rPr lang="en-GB" dirty="0"/>
              <a:t>It is tempting to focus on data collection and leave data entry to later date</a:t>
            </a:r>
          </a:p>
          <a:p>
            <a:r>
              <a:rPr lang="en-GB" sz="2800" dirty="0"/>
              <a:t>This can lead to problems if your records are </a:t>
            </a:r>
            <a:r>
              <a:rPr lang="en-GB" sz="2800"/>
              <a:t>not perfect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76432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Rule 1 - Never work directly on the raw data</a:t>
            </a:r>
            <a:endParaRPr lang="en-GB" sz="2800" b="1" u="sng" dirty="0"/>
          </a:p>
          <a:p>
            <a:r>
              <a:rPr lang="en-GB" sz="2800" b="1" dirty="0"/>
              <a:t>Rule 2 - Maintain consistency</a:t>
            </a:r>
          </a:p>
          <a:p>
            <a:r>
              <a:rPr lang="en-GB" sz="2800" b="1" dirty="0"/>
              <a:t>Rule 3 - Don't use 0 to mean missing</a:t>
            </a:r>
          </a:p>
          <a:p>
            <a:r>
              <a:rPr lang="en-GB" sz="2800" b="1" dirty="0"/>
              <a:t>Rule 4 - Fill in all the cells</a:t>
            </a:r>
          </a:p>
          <a:p>
            <a:r>
              <a:rPr lang="en-GB" sz="2800" b="1" dirty="0"/>
              <a:t>Rule 5 - Make it rectangular</a:t>
            </a:r>
          </a:p>
          <a:p>
            <a:r>
              <a:rPr lang="en-GB" sz="2800" b="1" dirty="0"/>
              <a:t>Rule 6 – Do your data entry in a timely fashion</a:t>
            </a:r>
          </a:p>
        </p:txBody>
      </p:sp>
    </p:spTree>
    <p:extLst>
      <p:ext uri="{BB962C8B-B14F-4D97-AF65-F5344CB8AC3E}">
        <p14:creationId xmlns:p14="http://schemas.microsoft.com/office/powerpoint/2010/main" val="1974591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2503-2A69-37EE-94EA-BB129F49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A873-A7E8-F349-4282-E85A3C48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Don’t put too much information in one cell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1 cell = 1 piece of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Don’t include units such as "30 g" → "g" in the column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hlinkClick r:id="rId2"/>
              </a:rPr>
              <a:t>http://unitsofmeasure.org/ucum.html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Write notes in a separate column or data dictionary or metadata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"0 (below threshold)”</a:t>
            </a:r>
          </a:p>
          <a:p>
            <a:pPr marL="285750" indent="-285750"/>
            <a:r>
              <a:rPr lang="en-GB" dirty="0"/>
              <a:t>Design for machine readability</a:t>
            </a:r>
          </a:p>
          <a:p>
            <a:pPr marL="742950" lvl="1" indent="-285750"/>
            <a:r>
              <a:rPr lang="en-GB" dirty="0"/>
              <a:t>No calculations</a:t>
            </a:r>
          </a:p>
          <a:p>
            <a:pPr marL="742950" lvl="1" indent="-285750"/>
            <a:r>
              <a:rPr lang="en-GB" dirty="0"/>
              <a:t>Don’t use highlighting or font/fill colours to indicate data</a:t>
            </a:r>
          </a:p>
          <a:p>
            <a:pPr marL="285750" indent="-2857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315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6499-59C6-BB92-816D-FCD5043B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94252-D856-3700-1F4C-E8C3EF404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file </a:t>
            </a:r>
            <a:r>
              <a:rPr lang="en-US" dirty="0">
                <a:hlinkClick r:id="rId2"/>
              </a:rPr>
              <a:t>patient_data.txt</a:t>
            </a:r>
            <a:r>
              <a:rPr lang="en-US" dirty="0"/>
              <a:t> to your computer</a:t>
            </a:r>
          </a:p>
          <a:p>
            <a:r>
              <a:rPr lang="en-US" dirty="0"/>
              <a:t>Open it in Excel or any other spreadsheet software</a:t>
            </a:r>
          </a:p>
          <a:p>
            <a:r>
              <a:rPr lang="en-US" dirty="0"/>
              <a:t>This is a simulated, but representative, example of </a:t>
            </a:r>
            <a:r>
              <a:rPr lang="en-US" b="1" i="1" dirty="0"/>
              <a:t>bad data</a:t>
            </a:r>
            <a:endParaRPr lang="en-US" dirty="0"/>
          </a:p>
          <a:p>
            <a:r>
              <a:rPr lang="en-US" dirty="0"/>
              <a:t>Spend a few minutes identifying problems with the data</a:t>
            </a:r>
          </a:p>
          <a:p>
            <a:r>
              <a:rPr lang="en-US" dirty="0"/>
              <a:t>In the next session we will look at the software </a:t>
            </a:r>
            <a:r>
              <a:rPr lang="en-US" dirty="0" err="1"/>
              <a:t>OpenRefine</a:t>
            </a:r>
            <a:r>
              <a:rPr lang="en-US" dirty="0"/>
              <a:t>, which we can use to clean up the problems with the data table.</a:t>
            </a:r>
          </a:p>
        </p:txBody>
      </p:sp>
    </p:spTree>
    <p:extLst>
      <p:ext uri="{BB962C8B-B14F-4D97-AF65-F5344CB8AC3E}">
        <p14:creationId xmlns:p14="http://schemas.microsoft.com/office/powerpoint/2010/main" val="40060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8CCE-0F2A-745F-FF69-8E7A057C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Reproducible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8CB2-493A-5C1A-5DBD-2A611B34C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Five selfish reasons to work reproducibly – Florian </a:t>
            </a:r>
            <a:r>
              <a:rPr lang="en-US" dirty="0" err="1">
                <a:hlinkClick r:id="rId2"/>
              </a:rPr>
              <a:t>Markowetz</a:t>
            </a:r>
            <a:r>
              <a:rPr lang="en-US" dirty="0">
                <a:hlinkClick r:id="rId2"/>
              </a:rPr>
              <a:t> (CRUK)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2F3EBC-9975-30F6-8A6F-EBEF4EA60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1" y="2076450"/>
            <a:ext cx="5051453" cy="3898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C1B477-5CA6-0C3C-9FF0-2B3F329839F8}"/>
              </a:ext>
            </a:extLst>
          </p:cNvPr>
          <p:cNvSpPr txBox="1"/>
          <p:nvPr/>
        </p:nvSpPr>
        <p:spPr>
          <a:xfrm>
            <a:off x="6566646" y="5605522"/>
            <a:ext cx="480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YouTube video of Florian presenting this in a talk</a:t>
            </a:r>
            <a:endParaRPr lang="en-US" dirty="0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EADDC9A8-1510-1499-7A97-FDDB869DD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915" y="2076450"/>
            <a:ext cx="5059353" cy="34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3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35B8-E425-D94C-BD8A-7F7BC591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7CAB7-F848-9BF4-9DBB-F68458CF0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Probably the most (in)famous example of failure to reproduce a study, which actually put people's lives at risk and rallied statisticians into action - </a:t>
            </a:r>
            <a:r>
              <a:rPr lang="en-US" dirty="0">
                <a:hlinkClick r:id="rId2"/>
              </a:rPr>
              <a:t>Keith Baggerly's lecture on the scandal is a must-see</a:t>
            </a:r>
            <a:r>
              <a:rPr lang="en-US" dirty="0"/>
              <a:t>.</a:t>
            </a:r>
          </a:p>
          <a:p>
            <a:r>
              <a:rPr lang="en-US" dirty="0">
                <a:hlinkClick r:id="rId3"/>
              </a:rPr>
              <a:t>Retraction Watch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2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4BEC-80C5-CDBF-B441-4048DFE8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spreadsheets programs like Excel evil?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84A2-2C0C-5CF1-5BE7-70DD4145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… Not necessarily …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Often much more convenient to eye-ball a spreadsheet and get an overall impression of your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But they have </a:t>
            </a:r>
            <a:r>
              <a:rPr lang="en-GB" sz="2800" i="1" dirty="0"/>
              <a:t>limitations </a:t>
            </a:r>
            <a:r>
              <a:rPr lang="en-GB" sz="2800" dirty="0"/>
              <a:t>making them not ideal for large-scale analyses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Doing things by-hand increases the chances of mistakes, </a:t>
            </a:r>
            <a:r>
              <a:rPr lang="en-GB" dirty="0"/>
              <a:t>such as </a:t>
            </a:r>
            <a:r>
              <a:rPr lang="en-GB" sz="2800" dirty="0"/>
              <a:t>copy-and-paste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Languages such as R or Python cannot read all files as if by magic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CDFA-60F0-8CC0-793D-38790081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 in Excel for data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0664-498B-3441-2A75-AA90AF14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Excel and other spreadsheets have a data validation feature</a:t>
            </a:r>
          </a:p>
          <a:p>
            <a:pPr marL="0" indent="0">
              <a:buNone/>
            </a:pPr>
            <a:r>
              <a:rPr lang="en-GB" sz="2400" dirty="0"/>
              <a:t>e.g. In Excel </a:t>
            </a:r>
          </a:p>
          <a:p>
            <a:pPr lvl="1"/>
            <a:r>
              <a:rPr lang="en-GB" dirty="0"/>
              <a:t>Select a column</a:t>
            </a:r>
          </a:p>
          <a:p>
            <a:pPr lvl="1"/>
            <a:r>
              <a:rPr lang="en-GB" dirty="0"/>
              <a:t>In the menu bar, choose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GB" dirty="0"/>
              <a:t> then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Validation…</a:t>
            </a:r>
          </a:p>
          <a:p>
            <a:pPr lvl="1"/>
            <a:r>
              <a:rPr lang="en-GB" dirty="0"/>
              <a:t>You can then choose to limit the acceptable entries in the column to:</a:t>
            </a:r>
          </a:p>
          <a:p>
            <a:pPr lvl="2"/>
            <a:r>
              <a:rPr lang="en-GB" dirty="0"/>
              <a:t>Integer or decimal number</a:t>
            </a:r>
          </a:p>
          <a:p>
            <a:pPr lvl="2"/>
            <a:r>
              <a:rPr lang="en-GB" dirty="0"/>
              <a:t>A numeric range</a:t>
            </a:r>
          </a:p>
          <a:p>
            <a:pPr lvl="2"/>
            <a:r>
              <a:rPr lang="en-GB" dirty="0"/>
              <a:t>List of possible text values</a:t>
            </a:r>
          </a:p>
          <a:p>
            <a:pPr lvl="2"/>
            <a:r>
              <a:rPr lang="en-GB" dirty="0"/>
              <a:t>Limited length text</a:t>
            </a:r>
          </a:p>
          <a:p>
            <a:pPr lvl="2"/>
            <a:r>
              <a:rPr lang="en-GB" dirty="0"/>
              <a:t>Date or time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237E8-A9E7-1ADC-1E17-999D4E7B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948" y="3672485"/>
            <a:ext cx="1371511" cy="232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6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173A-2602-08CC-DBE0-06E075FA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 helpful features in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C129-F36B-C46D-6441-C34D3912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identifiers are long integers Excel converts them to exponents</a:t>
            </a:r>
          </a:p>
          <a:p>
            <a:pPr lvl="1"/>
            <a:r>
              <a:rPr lang="en-US" dirty="0"/>
              <a:t>1000000 = 1e06</a:t>
            </a:r>
          </a:p>
          <a:p>
            <a:pPr lvl="1"/>
            <a:r>
              <a:rPr lang="en-US" dirty="0"/>
              <a:t>Issue with Illumina microarray chip IDs</a:t>
            </a:r>
          </a:p>
          <a:p>
            <a:r>
              <a:rPr lang="en-US" dirty="0">
                <a:hlinkClick r:id="rId2"/>
              </a:rPr>
              <a:t>Excel can convert gene names to dates</a:t>
            </a:r>
            <a:endParaRPr lang="en-US" dirty="0"/>
          </a:p>
          <a:p>
            <a:pPr lvl="1"/>
            <a:r>
              <a:rPr lang="en-US" dirty="0"/>
              <a:t>SEPT2 (</a:t>
            </a:r>
            <a:r>
              <a:rPr lang="en-US" dirty="0" err="1"/>
              <a:t>Septin</a:t>
            </a:r>
            <a:r>
              <a:rPr lang="en-US" dirty="0"/>
              <a:t> 2) → ‘2-Sep’</a:t>
            </a:r>
          </a:p>
          <a:p>
            <a:pPr lvl="1"/>
            <a:r>
              <a:rPr lang="en-US" dirty="0"/>
              <a:t>MARCH1 (Membrane-Associated Ring Finger (C3HC4) 1, E3 Ubiquitin Protein Ligase) → ‘1-Mar’</a:t>
            </a:r>
          </a:p>
          <a:p>
            <a:r>
              <a:rPr lang="en-US" dirty="0"/>
              <a:t>Conversion of ID codes!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236A0-0AA7-ECBC-0501-52B6D3822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935" y="4173110"/>
            <a:ext cx="1687102" cy="231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0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B7CF-2FEC-8A63-3D5C-6C861FB7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985D-77BF-87FE-71A1-7CA546BB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Rule 1 - Never work directly on the raw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http://cdn.inquisitr.com/wp-content/uploads/2012/08/jesus-christ-fresco.gif">
            <a:extLst>
              <a:ext uri="{FF2B5EF4-FFF2-40B4-BE49-F238E27FC236}">
                <a16:creationId xmlns:a16="http://schemas.microsoft.com/office/drawing/2014/main" id="{91F42391-F4D9-A864-EA22-64DA8FFD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2207089"/>
            <a:ext cx="58928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9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B7CF-2FEC-8A63-3D5C-6C861FB7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985D-77BF-87FE-71A1-7CA546BB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Rule 1 - Never work directly on the raw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Hard to reverse all the manual steps performed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Keep the original data somewhere </a:t>
            </a:r>
            <a:r>
              <a:rPr lang="en-GB" sz="2400" b="1" u="sng" dirty="0"/>
              <a:t>safe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Make a copy of the original and work on that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Ideally write protect the original to avoid it being altered or overwritten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6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1291</Words>
  <Application>Microsoft Macintosh PowerPoint</Application>
  <PresentationFormat>Widescreen</PresentationFormat>
  <Paragraphs>254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Managing Your Research Data</vt:lpstr>
      <vt:lpstr>Reproducible Research</vt:lpstr>
      <vt:lpstr>Reproducible Research</vt:lpstr>
      <vt:lpstr>Reproducible Research</vt:lpstr>
      <vt:lpstr>Are spreadsheets programs like Excel evil?</vt:lpstr>
      <vt:lpstr>Data Validation in Excel for data entry</vt:lpstr>
      <vt:lpstr>Less helpful features in Excel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Additional best practices</vt:lpstr>
      <vt:lpstr>Practical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Your Research Data</dc:title>
  <dc:creator>Ashley Sawle</dc:creator>
  <cp:lastModifiedBy>Ashley Sawle</cp:lastModifiedBy>
  <cp:revision>20</cp:revision>
  <dcterms:created xsi:type="dcterms:W3CDTF">2023-05-01T09:02:35Z</dcterms:created>
  <dcterms:modified xsi:type="dcterms:W3CDTF">2023-05-01T13:12:51Z</dcterms:modified>
</cp:coreProperties>
</file>