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90" r:id="rId15"/>
    <p:sldId id="272" r:id="rId16"/>
    <p:sldId id="275" r:id="rId17"/>
    <p:sldId id="273" r:id="rId18"/>
    <p:sldId id="29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3"/>
    <p:restoredTop sz="98837" autoAdjust="0"/>
  </p:normalViewPr>
  <p:slideViewPr>
    <p:cSldViewPr snapToGrid="0" snapToObjects="1">
      <p:cViewPr varScale="1">
        <p:scale>
          <a:sx n="107" d="100"/>
          <a:sy n="107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2F88-D5C3-BB44-8F9F-C03624D04443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C918C-6F91-DF42-885D-FB52621D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content-specific or descriptive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systems: benefits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Items can go in more than one category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Moreover, multiple types of category can be used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Many people find tagging quicker and easier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hierarchical filing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collaborating, can be easier to combine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hierarchical systems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systems: drawbacks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Not how operating systems store files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material isn’t tagged properly when first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acquired, it can be hard to find later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There’s a risk of inconsistent tagging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And of similarly named categories getting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Less good at representing the structure of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tag-based system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Possible tools include: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Bibliographic software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EndNote,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Zotero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Mendeley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Image management programs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Flickr, Picasa...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Google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See our guide to Tagging and Finding Your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Files: http://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libguides.mit.edu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metadataTools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benefits</a:t>
            </a:r>
          </a:p>
          <a:p>
            <a:r>
              <a:rPr lang="en-US" sz="1200" dirty="0"/>
              <a:t>• Familiar and widely used</a:t>
            </a:r>
          </a:p>
          <a:p>
            <a:r>
              <a:rPr lang="en-US" sz="1200" dirty="0"/>
              <a:t>• Good at representing the structure of</a:t>
            </a:r>
          </a:p>
          <a:p>
            <a:r>
              <a:rPr lang="en-US" sz="1200" dirty="0"/>
              <a:t>information</a:t>
            </a:r>
          </a:p>
          <a:p>
            <a:r>
              <a:rPr lang="en-US" sz="1200" dirty="0"/>
              <a:t>– Constructing the hierarchy can itself be a helpful</a:t>
            </a:r>
          </a:p>
          <a:p>
            <a:r>
              <a:rPr lang="en-US" sz="1200" dirty="0"/>
              <a:t>exercise</a:t>
            </a:r>
          </a:p>
          <a:p>
            <a:r>
              <a:rPr lang="en-US" sz="1200" dirty="0"/>
              <a:t>• Similar items are stored together</a:t>
            </a:r>
          </a:p>
          <a:p>
            <a:r>
              <a:rPr lang="en-US" sz="1200" dirty="0"/>
              <a:t>• Sub-folders can function as task lists</a:t>
            </a:r>
          </a:p>
          <a:p>
            <a:r>
              <a:rPr lang="en-US" sz="1200" dirty="0"/>
              <a:t>• Great for location-based finding</a:t>
            </a:r>
          </a:p>
          <a:p>
            <a:r>
              <a:rPr lang="en-US" sz="1200" dirty="0"/>
              <a:t>12</a:t>
            </a:r>
          </a:p>
          <a:p>
            <a:r>
              <a:rPr lang="en-US" sz="1200" dirty="0"/>
              <a:t>Hierarchical systems: drawbacks</a:t>
            </a:r>
          </a:p>
          <a:p>
            <a:r>
              <a:rPr lang="en-US" sz="1200" dirty="0"/>
              <a:t>• Surprisingly hard work to set up and maintain</a:t>
            </a:r>
          </a:p>
          <a:p>
            <a:r>
              <a:rPr lang="en-US" sz="1200" dirty="0"/>
              <a:t>– ‘a </a:t>
            </a:r>
            <a:r>
              <a:rPr lang="en-US" sz="1200" u="sng" dirty="0"/>
              <a:t>heavyweight cognitive activity’</a:t>
            </a:r>
          </a:p>
          <a:p>
            <a:r>
              <a:rPr lang="en-US" sz="1200" dirty="0"/>
              <a:t>• Can be hard to get the right balance between</a:t>
            </a:r>
          </a:p>
          <a:p>
            <a:r>
              <a:rPr lang="en-US" sz="1200" dirty="0"/>
              <a:t>breadth and depth</a:t>
            </a:r>
          </a:p>
          <a:p>
            <a:r>
              <a:rPr lang="en-US" sz="1200" dirty="0"/>
              <a:t>• Items can only go in one place</a:t>
            </a:r>
          </a:p>
          <a:p>
            <a:r>
              <a:rPr lang="en-US" sz="1200" dirty="0"/>
              <a:t>• Time consuming to </a:t>
            </a:r>
            <a:r>
              <a:rPr lang="en-US" sz="1200" u="sng" dirty="0" err="1"/>
              <a:t>reorganise</a:t>
            </a:r>
            <a:r>
              <a:rPr lang="en-US" sz="1200" u="sng" dirty="0"/>
              <a:t> if the hierarchy</a:t>
            </a:r>
          </a:p>
          <a:p>
            <a:r>
              <a:rPr lang="en-US" sz="1200" dirty="0"/>
              <a:t>becomes out of date</a:t>
            </a:r>
            <a:endParaRPr lang="en-US" sz="1200" u="sng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 for managing a hierarchical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Windows, Windows Explorer is a good tool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possible, avoid overlapping categories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Find other ways of linking items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Don’t let your folders get too big – 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structure get too deep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Create separate folders for older (no longer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active)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Diagram to explain when to collect and how the data is used through the project etc..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Data management plan,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Data type and sources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What types of data, samples, physical collections, code, software, curriculum materials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materials will be produced in the course of the project?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including a brief description of each type of data to be generated, e.g. experimental,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qualitative, raw, processed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Which data you will share and at what stage (raw, processed, reduced, analyzed)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if you are using data from other sources, provide a brief description, including content,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source, any any conditions required for obtaining and using that data. If you combine existing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with your own, describe the relationship between the data sets.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Data type and sources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What types of data, samples, physical collections, code, software, curriculum materials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materials will be produced in the course of the project?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including a brief description of each type of data to be generated, e.g. experimental,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qualitative, raw, processed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Which data you will share and at what stage (raw, processed, reduced, analyzed)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if you are using data from other sources, provide a brief description, including content,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source, any any conditions required for obtaining and using that data. If you combine existing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with your own, describe the relationship between the data sets.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17C1-C055-114C-B2C2-19CD44202EC9}" type="datetimeFigureOut">
              <a:rPr lang="en-US" smtClean="0"/>
              <a:t>28/11/19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lkrenameutility.co.uk/" TargetMode="External"/><Relationship Id="rId4" Type="http://schemas.openxmlformats.org/officeDocument/2006/relationships/hyperlink" Target="http://www.nongnu.org/gcmd/" TargetMode="External"/><Relationship Id="rId5" Type="http://schemas.openxmlformats.org/officeDocument/2006/relationships/hyperlink" Target="http://www.powersurgepub.com/products/psrenam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wjFMMQD3UA&amp;feature=youtu.be" TargetMode="External"/><Relationship Id="rId4" Type="http://schemas.openxmlformats.org/officeDocument/2006/relationships/hyperlink" Target="https://www.youtube.com/watch-wjFMMQD3UA&amp;feature=youtu.be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don.cam.ac.uk/institute-life/computing/elnguidance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ata-archive.ac.uk/media/2894/managingsharing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File and Data Management</a:t>
            </a:r>
            <a:endParaRPr lang="en-US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0424" y="6279328"/>
            <a:ext cx="6400800" cy="392177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 smtClean="0"/>
              <a:t>Based on Slides by Jing Su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128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File Naming Conventions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66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Make file names unique </a:t>
            </a:r>
          </a:p>
          <a:p>
            <a:r>
              <a:rPr lang="en-US" sz="2400" dirty="0"/>
              <a:t>Include most important identifying information of the project: 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project name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acronym, or research data name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 study title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location information 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researcher initials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date (consistently formatted, e.g. YYYYMMDD)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version</a:t>
            </a:r>
            <a:endParaRPr lang="en-US" sz="2400" dirty="0"/>
          </a:p>
          <a:p>
            <a:r>
              <a:rPr lang="en-US" sz="2400" dirty="0"/>
              <a:t>Use underscores to separate elements; avoid special characters, spaces and periods.</a:t>
            </a:r>
          </a:p>
          <a:p>
            <a:r>
              <a:rPr lang="en-US" sz="2400" dirty="0"/>
              <a:t>Use leading zeros when incorporating numbers to enable sorting (a sequence of 1-100 should be numbered 001-100).</a:t>
            </a:r>
          </a:p>
          <a:p>
            <a:r>
              <a:rPr lang="en-US" sz="2400" dirty="0"/>
              <a:t>File names should be short enough to be readable, while still conveying enough pertinent </a:t>
            </a:r>
            <a:r>
              <a:rPr lang="en-US" sz="2400" dirty="0" smtClean="0"/>
              <a:t>information</a:t>
            </a:r>
            <a:endParaRPr lang="en-US" sz="2400" dirty="0"/>
          </a:p>
          <a:p>
            <a:pPr marL="0" indent="0">
              <a:buNone/>
            </a:pP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3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File Naming Conventions Examples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691"/>
            <a:ext cx="82296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The Good: </a:t>
            </a:r>
            <a:r>
              <a:rPr lang="en-US" sz="2400" b="1" dirty="0">
                <a:solidFill>
                  <a:srgbClr val="008000"/>
                </a:solidFill>
              </a:rPr>
              <a:t>DryValleySoil_ICPOES_20101115_JDSv2.</a:t>
            </a:r>
            <a:r>
              <a:rPr lang="en-US" sz="2400" b="1" u="sng" dirty="0">
                <a:solidFill>
                  <a:srgbClr val="008000"/>
                </a:solidFill>
              </a:rPr>
              <a:t>dat</a:t>
            </a:r>
          </a:p>
          <a:p>
            <a:pPr lvl="1"/>
            <a:r>
              <a:rPr lang="en-US" sz="2000" dirty="0" err="1"/>
              <a:t>DryValleySoil</a:t>
            </a:r>
            <a:r>
              <a:rPr lang="en-US" sz="2000" dirty="0"/>
              <a:t>, project name</a:t>
            </a:r>
          </a:p>
          <a:p>
            <a:pPr lvl="1"/>
            <a:r>
              <a:rPr lang="en-US" sz="2000" dirty="0"/>
              <a:t>ICPOES, instrument name</a:t>
            </a:r>
          </a:p>
          <a:p>
            <a:pPr lvl="1"/>
            <a:r>
              <a:rPr lang="en-US" sz="2000" dirty="0"/>
              <a:t>20101115 date of sample created</a:t>
            </a:r>
          </a:p>
          <a:p>
            <a:pPr lvl="1"/>
            <a:r>
              <a:rPr lang="en-US" sz="2000" dirty="0"/>
              <a:t>JDS, initials of the scientist </a:t>
            </a:r>
          </a:p>
          <a:p>
            <a:pPr lvl="1"/>
            <a:r>
              <a:rPr lang="en-US" sz="2000" dirty="0"/>
              <a:t>V2, second version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The Bad</a:t>
            </a:r>
            <a:r>
              <a:rPr lang="en-US" sz="2400" b="1" dirty="0"/>
              <a:t>: </a:t>
            </a:r>
            <a:r>
              <a:rPr lang="en-US" sz="2000" b="1" dirty="0">
                <a:solidFill>
                  <a:srgbClr val="FF6600"/>
                </a:solidFill>
              </a:rPr>
              <a:t>my Data @</a:t>
            </a:r>
            <a:r>
              <a:rPr lang="en-US" sz="2000" b="1" dirty="0" err="1">
                <a:solidFill>
                  <a:srgbClr val="FF6600"/>
                </a:solidFill>
              </a:rPr>
              <a:t>DryValley</a:t>
            </a:r>
            <a:r>
              <a:rPr lang="en-US" sz="2000" b="1" dirty="0">
                <a:solidFill>
                  <a:srgbClr val="FF6600"/>
                </a:solidFill>
              </a:rPr>
              <a:t> November 15 </a:t>
            </a:r>
            <a:r>
              <a:rPr lang="en-US" sz="2000" dirty="0">
                <a:solidFill>
                  <a:srgbClr val="FF6600"/>
                </a:solidFill>
              </a:rPr>
              <a:t>2010.v2.</a:t>
            </a:r>
            <a:r>
              <a:rPr lang="en-US" sz="2000" u="sng" dirty="0">
                <a:solidFill>
                  <a:srgbClr val="FF6600"/>
                </a:solidFill>
              </a:rPr>
              <a:t>dat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The Ugly: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900" dirty="0"/>
              <a:t>Can you understand/use these data files? Would anyone 5 years from now?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SrvMthdDraft.doc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SrvMthdFinal.doc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SrvMthdLastOne.doc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SrvMthdRealVersion.doc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2000" dirty="0"/>
              <a:t>Use content-or descriptive information</a:t>
            </a:r>
          </a:p>
          <a:p>
            <a:pPr marL="800100" lvl="2" indent="0">
              <a:buNone/>
            </a:pPr>
            <a:endParaRPr lang="en-US" sz="19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1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Batching Renaming Tools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720"/>
            <a:ext cx="8229600" cy="5707440"/>
          </a:xfrm>
        </p:spPr>
        <p:txBody>
          <a:bodyPr>
            <a:noAutofit/>
          </a:bodyPr>
          <a:lstStyle/>
          <a:p>
            <a:r>
              <a:rPr lang="en-US" sz="2000" dirty="0"/>
              <a:t>Windows:</a:t>
            </a:r>
          </a:p>
          <a:p>
            <a:pPr marL="400050" lvl="1" indent="0">
              <a:buNone/>
            </a:pPr>
            <a:r>
              <a:rPr lang="en-US" sz="1800" dirty="0" smtClean="0"/>
              <a:t>• </a:t>
            </a:r>
            <a:r>
              <a:rPr lang="en-US" sz="1800" dirty="0"/>
              <a:t>Ant </a:t>
            </a:r>
            <a:r>
              <a:rPr lang="en-US" sz="1800" u="sng" dirty="0" err="1"/>
              <a:t>Renamer</a:t>
            </a:r>
            <a:r>
              <a:rPr lang="en-US" sz="1800" u="sng" dirty="0"/>
              <a:t>: http://</a:t>
            </a:r>
            <a:r>
              <a:rPr lang="en-US" sz="1800" u="sng" dirty="0" err="1"/>
              <a:t>www.antp.be</a:t>
            </a:r>
            <a:r>
              <a:rPr lang="en-US" sz="1800" u="sng" dirty="0"/>
              <a:t>/software/</a:t>
            </a:r>
            <a:r>
              <a:rPr lang="en-US" sz="1800" u="sng" dirty="0" err="1"/>
              <a:t>renamer</a:t>
            </a:r>
            <a:endParaRPr lang="en-US" sz="1800" u="sng" dirty="0"/>
          </a:p>
          <a:p>
            <a:pPr marL="400050" lvl="1" indent="0">
              <a:buNone/>
            </a:pPr>
            <a:r>
              <a:rPr lang="en-US" sz="1800" dirty="0"/>
              <a:t>• Bulk Rename Utility: </a:t>
            </a:r>
            <a:r>
              <a:rPr lang="en-US" sz="1800" dirty="0">
                <a:hlinkClick r:id="rId3"/>
              </a:rPr>
              <a:t>http://www.bulkrenameutility.co.uk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• </a:t>
            </a:r>
            <a:r>
              <a:rPr lang="en-US" sz="1800" dirty="0" err="1"/>
              <a:t>PSRenamer</a:t>
            </a:r>
            <a:r>
              <a:rPr lang="en-US" sz="1800" dirty="0"/>
              <a:t>: http://</a:t>
            </a:r>
            <a:r>
              <a:rPr lang="en-US" sz="1800" dirty="0" err="1"/>
              <a:t>www.powersurgepub.com</a:t>
            </a:r>
            <a:r>
              <a:rPr lang="en-US" sz="1800" dirty="0"/>
              <a:t>/products/</a:t>
            </a:r>
            <a:r>
              <a:rPr lang="en-US" sz="1800" dirty="0" err="1" smtClean="0"/>
              <a:t>psrenamer.html</a:t>
            </a:r>
            <a:endParaRPr lang="en-US" sz="1800" dirty="0" smtClean="0"/>
          </a:p>
          <a:p>
            <a:r>
              <a:rPr lang="en-US" sz="2000" dirty="0" smtClean="0"/>
              <a:t>Mac:</a:t>
            </a:r>
          </a:p>
          <a:p>
            <a:pPr marL="400050" lvl="1" indent="0">
              <a:buNone/>
            </a:pPr>
            <a:r>
              <a:rPr lang="en-US" sz="1800" dirty="0" smtClean="0"/>
              <a:t>• </a:t>
            </a:r>
            <a:r>
              <a:rPr lang="en-US" sz="1800" dirty="0" err="1"/>
              <a:t>PSRenamer</a:t>
            </a:r>
            <a:r>
              <a:rPr lang="en-US" sz="1800" dirty="0"/>
              <a:t>: http://</a:t>
            </a:r>
            <a:r>
              <a:rPr lang="en-US" sz="1800" dirty="0" err="1"/>
              <a:t>www.powersurgepub.com</a:t>
            </a:r>
            <a:r>
              <a:rPr lang="en-US" sz="1800" dirty="0"/>
              <a:t>/products/</a:t>
            </a:r>
            <a:r>
              <a:rPr lang="en-US" sz="1800" dirty="0" err="1"/>
              <a:t>psrenamer.html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• Renamer4Mac : http://renamer4mac.com/</a:t>
            </a:r>
          </a:p>
          <a:p>
            <a:pPr marL="400050" lvl="1" indent="0">
              <a:buNone/>
            </a:pPr>
            <a:r>
              <a:rPr lang="en-US" sz="1800" dirty="0"/>
              <a:t>• Name </a:t>
            </a:r>
            <a:r>
              <a:rPr lang="en-US" sz="1800" dirty="0" err="1"/>
              <a:t>Mangler</a:t>
            </a:r>
            <a:r>
              <a:rPr lang="en-US" sz="1800" dirty="0"/>
              <a:t>: http://</a:t>
            </a:r>
            <a:r>
              <a:rPr lang="en-US" sz="1800" dirty="0" err="1"/>
              <a:t>manytricks.com</a:t>
            </a:r>
            <a:r>
              <a:rPr lang="en-US" sz="1800" dirty="0"/>
              <a:t>/</a:t>
            </a:r>
            <a:r>
              <a:rPr lang="en-US" sz="1800" dirty="0" err="1"/>
              <a:t>namemangler</a:t>
            </a:r>
            <a:r>
              <a:rPr lang="en-US" sz="1800" dirty="0"/>
              <a:t>/</a:t>
            </a:r>
          </a:p>
          <a:p>
            <a:r>
              <a:rPr lang="en-US" sz="2000" dirty="0" smtClean="0"/>
              <a:t>Linux/Unix:</a:t>
            </a:r>
            <a:endParaRPr lang="en-US" sz="2000" dirty="0"/>
          </a:p>
          <a:p>
            <a:pPr marL="400050" lvl="1" indent="0">
              <a:buNone/>
            </a:pPr>
            <a:r>
              <a:rPr lang="en-US" sz="1800" dirty="0"/>
              <a:t>• GNOME Commander: </a:t>
            </a:r>
            <a:r>
              <a:rPr lang="en-US" sz="1800" dirty="0">
                <a:hlinkClick r:id="rId4"/>
              </a:rPr>
              <a:t>http://www.nongnu.org/gcmd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• </a:t>
            </a:r>
            <a:r>
              <a:rPr lang="en-US" sz="1800" dirty="0" err="1"/>
              <a:t>PSRenamer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http://www.powersurgepub.com/products/</a:t>
            </a:r>
            <a:r>
              <a:rPr lang="en-US" sz="1800" dirty="0" smtClean="0">
                <a:hlinkClick r:id="rId5"/>
              </a:rPr>
              <a:t>psrenamer.html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• </a:t>
            </a:r>
            <a:r>
              <a:rPr lang="en-US" sz="1800" dirty="0"/>
              <a:t>U</a:t>
            </a:r>
            <a:r>
              <a:rPr lang="en-US" sz="1800" dirty="0" smtClean="0"/>
              <a:t>se </a:t>
            </a:r>
            <a:r>
              <a:rPr lang="en-US" sz="1800" i="1" u="sng" dirty="0" err="1" smtClean="0"/>
              <a:t>grep</a:t>
            </a:r>
            <a:r>
              <a:rPr lang="en-US" sz="1800" i="1" u="sng" dirty="0" smtClean="0"/>
              <a:t>, </a:t>
            </a:r>
            <a:r>
              <a:rPr lang="en-US" sz="1800" i="1" u="sng" dirty="0" err="1" smtClean="0"/>
              <a:t>sed</a:t>
            </a:r>
            <a:r>
              <a:rPr lang="en-US" sz="1800" i="1" u="sng" dirty="0"/>
              <a:t> </a:t>
            </a:r>
            <a:r>
              <a:rPr lang="en-US" sz="1800" i="1" u="sng" dirty="0" smtClean="0"/>
              <a:t>and </a:t>
            </a:r>
            <a:r>
              <a:rPr lang="en-US" sz="1800" i="1" u="sng" dirty="0" err="1" smtClean="0"/>
              <a:t>awk</a:t>
            </a:r>
            <a:r>
              <a:rPr lang="en-US" sz="1800" i="1" u="sng" dirty="0" smtClean="0"/>
              <a:t> </a:t>
            </a:r>
            <a:r>
              <a:rPr lang="en-US" sz="1800" u="sng" dirty="0" smtClean="0"/>
              <a:t>to </a:t>
            </a:r>
            <a:r>
              <a:rPr lang="en-US" sz="1800" u="sng" dirty="0"/>
              <a:t>search for </a:t>
            </a:r>
            <a:r>
              <a:rPr lang="en-US" sz="1800" u="sng" dirty="0" smtClean="0"/>
              <a:t>and change</a:t>
            </a:r>
            <a:endParaRPr lang="en-US" sz="18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Version Control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71"/>
            <a:ext cx="8229600" cy="51300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Aim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/>
                </a:solidFill>
              </a:rPr>
              <a:t>Keep raw data untouched and reverse to earlier version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Save an untouched copy of the raw data, work on save untouched copy</a:t>
            </a:r>
          </a:p>
          <a:p>
            <a:r>
              <a:rPr lang="en-US" sz="2400" dirty="0"/>
              <a:t>Use a file naming convention (like v001, v002 or v1_0, v1_2, v2_0</a:t>
            </a:r>
          </a:p>
          <a:p>
            <a:r>
              <a:rPr lang="en-US" sz="2400" dirty="0"/>
              <a:t>Use a directory structure naming convention that includes version information</a:t>
            </a:r>
          </a:p>
          <a:p>
            <a:r>
              <a:rPr lang="en-US" sz="2400" dirty="0"/>
              <a:t>Date can be part of the file name, e.g.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		2012-02-27_Template_soil _</a:t>
            </a:r>
            <a:r>
              <a:rPr lang="en-US" sz="2400" b="1" dirty="0" err="1">
                <a:solidFill>
                  <a:schemeClr val="accent3"/>
                </a:solidFill>
              </a:rPr>
              <a:t>testing.xlsx</a:t>
            </a:r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dirty="0"/>
              <a:t>Append the author’s name to the file name, e.g.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BBB59"/>
                </a:solidFill>
              </a:rPr>
              <a:t>		</a:t>
            </a:r>
            <a:r>
              <a:rPr lang="en-US" sz="2200" b="1" dirty="0" err="1">
                <a:solidFill>
                  <a:srgbClr val="9BBB59"/>
                </a:solidFill>
              </a:rPr>
              <a:t>Template_soil</a:t>
            </a:r>
            <a:r>
              <a:rPr lang="en-US" sz="2200" b="1" dirty="0">
                <a:solidFill>
                  <a:srgbClr val="9BBB59"/>
                </a:solidFill>
              </a:rPr>
              <a:t> _</a:t>
            </a:r>
            <a:r>
              <a:rPr lang="en-US" sz="2200" b="1" dirty="0" err="1">
                <a:solidFill>
                  <a:srgbClr val="9BBB59"/>
                </a:solidFill>
              </a:rPr>
              <a:t>testing_modified_by_AH.xlsx</a:t>
            </a:r>
            <a:endParaRPr lang="en-US" sz="2200" b="1" dirty="0">
              <a:solidFill>
                <a:srgbClr val="9BBB59"/>
              </a:solidFill>
            </a:endParaRPr>
          </a:p>
          <a:p>
            <a:r>
              <a:rPr lang="en-US" sz="2400" dirty="0"/>
              <a:t>Add a version number after reach major edit, e.g.  </a:t>
            </a:r>
          </a:p>
          <a:p>
            <a:pPr marL="914400" lvl="2" indent="0">
              <a:buNone/>
            </a:pPr>
            <a:r>
              <a:rPr lang="en-US" sz="2200" b="1" dirty="0" err="1">
                <a:solidFill>
                  <a:srgbClr val="9BBB59"/>
                </a:solidFill>
              </a:rPr>
              <a:t>Template_soil</a:t>
            </a:r>
            <a:r>
              <a:rPr lang="en-US" sz="2200" b="1" dirty="0">
                <a:solidFill>
                  <a:srgbClr val="9BBB59"/>
                </a:solidFill>
              </a:rPr>
              <a:t> _testing_v03.xlsx</a:t>
            </a:r>
          </a:p>
          <a:p>
            <a:r>
              <a:rPr lang="en-US" sz="2400" dirty="0"/>
              <a:t>Directory top-level folders should include the project title, unique identifier, and date (year), but the files themselves </a:t>
            </a:r>
            <a:r>
              <a:rPr lang="en-US" sz="2400" dirty="0" smtClean="0"/>
              <a:t>should </a:t>
            </a:r>
            <a:r>
              <a:rPr lang="en-US" sz="2400" dirty="0"/>
              <a:t>be well-described independent of the directory structure.</a:t>
            </a:r>
          </a:p>
          <a:p>
            <a:r>
              <a:rPr lang="en-US" sz="2400" dirty="0"/>
              <a:t>Version control tools: </a:t>
            </a:r>
          </a:p>
          <a:p>
            <a:pPr lvl="1" indent="-342900"/>
            <a:r>
              <a:rPr lang="en-US" sz="2000" dirty="0"/>
              <a:t>Wet lab: Electronic Lab Notebooks/Box/LIMS</a:t>
            </a:r>
          </a:p>
          <a:p>
            <a:pPr lvl="1" indent="-342900"/>
            <a:r>
              <a:rPr lang="en-US" sz="2000" dirty="0"/>
              <a:t>Dry lab: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GitHub</a:t>
            </a:r>
            <a:r>
              <a:rPr lang="en-US" sz="2000" dirty="0" smtClean="0"/>
              <a:t>/</a:t>
            </a:r>
            <a:r>
              <a:rPr lang="en-US" sz="2000" dirty="0" err="1" smtClean="0"/>
              <a:t>GitLab</a:t>
            </a:r>
            <a:r>
              <a:rPr lang="en-US" sz="2000" dirty="0" smtClean="0"/>
              <a:t>), Subversion (SVN)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8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Version Control Example									</a:t>
            </a:r>
          </a:p>
        </p:txBody>
      </p:sp>
      <p:pic>
        <p:nvPicPr>
          <p:cNvPr id="6" name="Picture 5" descr="Screen Shot 2018-02-23 at 11.3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236"/>
            <a:ext cx="9144000" cy="49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Folder Structure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71"/>
            <a:ext cx="8229600" cy="5130097"/>
          </a:xfrm>
        </p:spPr>
        <p:txBody>
          <a:bodyPr>
            <a:normAutofit/>
          </a:bodyPr>
          <a:lstStyle/>
          <a:p>
            <a:r>
              <a:rPr lang="en-US" sz="2400" dirty="0"/>
              <a:t>Methods of </a:t>
            </a:r>
            <a:r>
              <a:rPr lang="en-US" sz="2400" dirty="0" err="1"/>
              <a:t>organising</a:t>
            </a:r>
            <a:r>
              <a:rPr lang="en-US" sz="2400" dirty="0"/>
              <a:t> electronic material</a:t>
            </a:r>
          </a:p>
          <a:p>
            <a:pPr lvl="1" indent="-342900"/>
            <a:r>
              <a:rPr lang="en-US" sz="1900" b="1" dirty="0">
                <a:solidFill>
                  <a:srgbClr val="0000FF"/>
                </a:solidFill>
              </a:rPr>
              <a:t>Hierarchical</a:t>
            </a:r>
            <a:r>
              <a:rPr lang="en-US" sz="1900" dirty="0"/>
              <a:t>: Items </a:t>
            </a:r>
            <a:r>
              <a:rPr lang="en-US" sz="1900" dirty="0" err="1"/>
              <a:t>organised</a:t>
            </a:r>
            <a:r>
              <a:rPr lang="en-US" sz="1900" dirty="0"/>
              <a:t> in folders and sub-folders</a:t>
            </a:r>
          </a:p>
          <a:p>
            <a:pPr lvl="1" indent="-342900"/>
            <a:r>
              <a:rPr lang="en-US" sz="1900" b="1" dirty="0">
                <a:solidFill>
                  <a:srgbClr val="0000FF"/>
                </a:solidFill>
              </a:rPr>
              <a:t>Tag-based</a:t>
            </a:r>
            <a:r>
              <a:rPr lang="en-US" sz="1900" dirty="0"/>
              <a:t>: Each item assigned one or more tags</a:t>
            </a:r>
          </a:p>
          <a:p>
            <a:pPr lvl="1" indent="-342900"/>
            <a:r>
              <a:rPr lang="en-US" sz="1900" b="1" dirty="0">
                <a:solidFill>
                  <a:srgbClr val="0000FF"/>
                </a:solidFill>
              </a:rPr>
              <a:t>Hybrid</a:t>
            </a:r>
            <a:r>
              <a:rPr lang="en-US" sz="1900" dirty="0"/>
              <a:t> combination of hierarchical and tag-based</a:t>
            </a:r>
          </a:p>
          <a:p>
            <a:pPr marL="0" indent="0">
              <a:buNone/>
            </a:pP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8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Folder Structure Examples – Tag-based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6" y="1084133"/>
            <a:ext cx="8065966" cy="55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Folder Structure Examples – Hierarchical			</a:t>
            </a:r>
          </a:p>
        </p:txBody>
      </p:sp>
      <p:pic>
        <p:nvPicPr>
          <p:cNvPr id="6" name="Content Placeholder 5" descr="Screen Shot 2018-02-23 at 11.01.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39" r="-65439"/>
          <a:stretch>
            <a:fillRect/>
          </a:stretch>
        </p:blipFill>
        <p:spPr>
          <a:xfrm>
            <a:off x="457200" y="1200259"/>
            <a:ext cx="8229600" cy="5357675"/>
          </a:xfrm>
        </p:spPr>
      </p:pic>
    </p:spTree>
    <p:extLst>
      <p:ext uri="{BB962C8B-B14F-4D97-AF65-F5344CB8AC3E}">
        <p14:creationId xmlns:p14="http://schemas.microsoft.com/office/powerpoint/2010/main" val="357069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F1BE2A-EC94-9E4A-AC59-67474BFF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89" y="0"/>
            <a:ext cx="4735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Small Group Discussion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r>
              <a:rPr lang="en-US" sz="2400" dirty="0"/>
              <a:t>What sort of structure(s) do you currently use?</a:t>
            </a:r>
          </a:p>
          <a:p>
            <a:r>
              <a:rPr lang="en-US" sz="2400" dirty="0"/>
              <a:t>What do you see as the key advantages and disadvantages of the different types of system?</a:t>
            </a:r>
          </a:p>
          <a:p>
            <a:r>
              <a:rPr lang="en-US" sz="2400" dirty="0"/>
              <a:t>Are there specific tasks one sort of system seems particularly suitable for? How does this apply to your research project?</a:t>
            </a:r>
          </a:p>
        </p:txBody>
      </p:sp>
    </p:spTree>
    <p:extLst>
      <p:ext uri="{BB962C8B-B14F-4D97-AF65-F5344CB8AC3E}">
        <p14:creationId xmlns:p14="http://schemas.microsoft.com/office/powerpoint/2010/main" val="358008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chemeClr val="tx2"/>
                </a:solidFill>
              </a:rPr>
              <a:t>Introduction</a:t>
            </a:r>
            <a:r>
              <a:rPr lang="en-US" sz="3200" u="sng" dirty="0">
                <a:solidFill>
                  <a:schemeClr val="tx2"/>
                </a:solidFill>
              </a:rPr>
              <a:t>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Why file management of your research data is important</a:t>
            </a:r>
          </a:p>
          <a:p>
            <a:endParaRPr lang="en-US" sz="2600" dirty="0"/>
          </a:p>
          <a:p>
            <a:r>
              <a:rPr lang="en-US" dirty="0"/>
              <a:t>Specific techniques for organizing your research data,</a:t>
            </a:r>
          </a:p>
          <a:p>
            <a:pPr marL="857250" lvl="1" indent="-457200"/>
            <a:r>
              <a:rPr lang="en-US" dirty="0" smtClean="0"/>
              <a:t>File </a:t>
            </a:r>
            <a:r>
              <a:rPr lang="en-US" dirty="0"/>
              <a:t>structures</a:t>
            </a:r>
          </a:p>
          <a:p>
            <a:pPr marL="857250" lvl="1" indent="-457200"/>
            <a:r>
              <a:rPr lang="en-US" dirty="0" smtClean="0"/>
              <a:t>File </a:t>
            </a:r>
            <a:r>
              <a:rPr lang="en-US" dirty="0"/>
              <a:t>naming</a:t>
            </a:r>
          </a:p>
          <a:p>
            <a:pPr marL="857250" lvl="1" indent="-457200"/>
            <a:r>
              <a:rPr lang="en-US" dirty="0" smtClean="0"/>
              <a:t>Version control</a:t>
            </a:r>
          </a:p>
          <a:p>
            <a:pPr marL="857250" lvl="1" indent="-457200"/>
            <a:r>
              <a:rPr lang="en-US" dirty="0" smtClean="0"/>
              <a:t>Storage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Focuses on research data, also applies to other types of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Research Data Lifecycle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Lifecycle: 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https://www.youtube.com/watch-wjFMMQD3UA&amp;feature=youtu.be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Picture 3" descr="Screen Shot 2018-02-23 at 08.09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17" y="1353240"/>
            <a:ext cx="5656425" cy="52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 1/2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8-02-23 at 08.17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236188"/>
            <a:ext cx="7124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 2/2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8-02-23 at 08.17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187233"/>
            <a:ext cx="71374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74230"/>
            <a:ext cx="8229600" cy="538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FF"/>
                </a:solidFill>
              </a:rPr>
              <a:t>What</a:t>
            </a:r>
            <a:r>
              <a:rPr lang="en-US" sz="2400" dirty="0"/>
              <a:t> types of data and for how long?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	Five steps to decide what data to keep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  </a:t>
            </a:r>
            <a:r>
              <a:rPr lang="en-US" sz="2400" b="1" dirty="0">
                <a:solidFill>
                  <a:srgbClr val="0000FF"/>
                </a:solidFill>
              </a:rPr>
              <a:t>Who</a:t>
            </a:r>
            <a:r>
              <a:rPr lang="en-US" sz="2400" dirty="0"/>
              <a:t> will be responsible to collect and document the data?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9BBB59"/>
                </a:solidFill>
              </a:rPr>
              <a:t>	Roles and responsibilities. Legal and ethical obligations and right. Plan   	and consent to share.</a:t>
            </a:r>
          </a:p>
          <a:p>
            <a:pPr marL="0" indent="0">
              <a:buNone/>
            </a:pPr>
            <a:r>
              <a:rPr lang="en-US" sz="2400" dirty="0"/>
              <a:t>•   </a:t>
            </a:r>
            <a:r>
              <a:rPr lang="en-US" sz="2400" b="1" dirty="0">
                <a:solidFill>
                  <a:srgbClr val="0000FF"/>
                </a:solidFill>
              </a:rPr>
              <a:t>How </a:t>
            </a:r>
            <a:r>
              <a:rPr lang="en-US" sz="2400" dirty="0"/>
              <a:t>to document different types of </a:t>
            </a:r>
            <a:r>
              <a:rPr lang="en-US" sz="2400" dirty="0">
                <a:solidFill>
                  <a:srgbClr val="000000"/>
                </a:solidFill>
              </a:rPr>
              <a:t>data?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9BBB59"/>
                </a:solidFill>
              </a:rPr>
              <a:t>Study-level, Data-level, and Metadata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BBB59"/>
                </a:solidFill>
              </a:rPr>
              <a:t>	Wet lab: </a:t>
            </a:r>
            <a:r>
              <a:rPr lang="en-US" sz="2000" dirty="0">
                <a:solidFill>
                  <a:srgbClr val="9BBB59"/>
                </a:solidFill>
                <a:hlinkClick r:id="rId3"/>
              </a:rPr>
              <a:t>Electronic Lab Notebook (ELN) </a:t>
            </a:r>
            <a:endParaRPr lang="en-US" sz="2000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BBB59"/>
                </a:solidFill>
              </a:rPr>
              <a:t>	Computational: large size sequencing data, consortium data (TCGA, ICGC)</a:t>
            </a:r>
          </a:p>
        </p:txBody>
      </p:sp>
      <p:pic>
        <p:nvPicPr>
          <p:cNvPr id="4" name="Picture 3" descr="Screen Shot 2018-02-23 at 08.40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6" y="2083235"/>
            <a:ext cx="4254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8-02-23 at 09.05.1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20989"/>
          <a:stretch/>
        </p:blipFill>
        <p:spPr>
          <a:xfrm>
            <a:off x="457200" y="428882"/>
            <a:ext cx="8229600" cy="61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Formats: Data type and sources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File formats currently </a:t>
            </a:r>
            <a:r>
              <a:rPr lang="en-US" sz="2400" u="sng" dirty="0">
                <a:solidFill>
                  <a:srgbClr val="0000FF"/>
                </a:solidFill>
                <a:hlinkClick r:id="rId3"/>
              </a:rPr>
              <a:t>recommended</a:t>
            </a:r>
            <a:r>
              <a:rPr lang="en-US" sz="2400" u="sng" dirty="0">
                <a:solidFill>
                  <a:srgbClr val="0000FF"/>
                </a:solidFill>
              </a:rPr>
              <a:t> by UK Data Archive for long term preservation for </a:t>
            </a:r>
            <a:r>
              <a:rPr lang="en-US" sz="2400" u="sng" dirty="0" err="1">
                <a:solidFill>
                  <a:srgbClr val="0000FF"/>
                </a:solidFill>
              </a:rPr>
              <a:t>rsearch</a:t>
            </a:r>
            <a:r>
              <a:rPr lang="en-US" sz="2400" u="sng" dirty="0">
                <a:solidFill>
                  <a:srgbClr val="0000FF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02223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23 at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5" y="0"/>
            <a:ext cx="705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2358</Words>
  <Application>Microsoft Macintosh PowerPoint</Application>
  <PresentationFormat>On-screen Show (4:3)</PresentationFormat>
  <Paragraphs>331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File and Data Management</vt:lpstr>
      <vt:lpstr>Introduction          </vt:lpstr>
      <vt:lpstr>Research Data Lifecycle         </vt:lpstr>
      <vt:lpstr>Data Management Checklist 1/2      </vt:lpstr>
      <vt:lpstr>Data Management Checklist 2/2      </vt:lpstr>
      <vt:lpstr>Data Management Checklist       </vt:lpstr>
      <vt:lpstr>Data Management Checklist      </vt:lpstr>
      <vt:lpstr>Formats: Data type and sources      </vt:lpstr>
      <vt:lpstr>PowerPoint Presentation</vt:lpstr>
      <vt:lpstr>File Naming Conventions         </vt:lpstr>
      <vt:lpstr>File Naming Conventions Examples     </vt:lpstr>
      <vt:lpstr>Batching Renaming Tools        </vt:lpstr>
      <vt:lpstr>Version Control            </vt:lpstr>
      <vt:lpstr>Version Control Example         </vt:lpstr>
      <vt:lpstr>Folder Structure            </vt:lpstr>
      <vt:lpstr>Folder Structure Examples – Tag-based   </vt:lpstr>
      <vt:lpstr>Folder Structure Examples – Hierarchical   </vt:lpstr>
      <vt:lpstr>PowerPoint Presentation</vt:lpstr>
      <vt:lpstr>Small Group Discussion         </vt:lpstr>
    </vt:vector>
  </TitlesOfParts>
  <Company>CRUK Cambridge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Su</dc:creator>
  <cp:lastModifiedBy>Ashley Sawle</cp:lastModifiedBy>
  <cp:revision>171</cp:revision>
  <dcterms:created xsi:type="dcterms:W3CDTF">2018-02-23T07:46:05Z</dcterms:created>
  <dcterms:modified xsi:type="dcterms:W3CDTF">2019-11-28T10:34:12Z</dcterms:modified>
</cp:coreProperties>
</file>