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1"/>
    <p:restoredTop sz="96327"/>
  </p:normalViewPr>
  <p:slideViewPr>
    <p:cSldViewPr snapToGrid="0">
      <p:cViewPr varScale="1">
        <p:scale>
          <a:sx n="142" d="100"/>
          <a:sy n="142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262-7EDB-474F-D470-71DBD2B1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9007-2401-9342-7091-79339A47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B3F0-ABFF-93F6-0899-ADE1AC37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4AB3-BF46-1041-272D-96AB373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023F-F488-7766-FA06-9734DAC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C9BD-CC72-2B1A-4A33-05414F88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19092-18C4-72B0-3F28-E23878D7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FE6C-963A-D4F0-1259-C44B1CD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8836-A8C7-6A48-5A9F-86709BB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826D-1E63-1560-5E9D-0928EAB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99279-9FDB-BCE6-6F17-57B3757F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9495-1F19-86FA-7C98-A166848D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D621-676B-A3F3-1547-7A2CAB39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F85-BC89-5A05-11BC-42AAC71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137C-8D05-083C-FD84-50DA46A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31E-ECB3-90B5-5B64-FB105FC2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F19-82C1-76C2-E2CB-A363574F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52FA-3C4A-CD73-752A-3D17084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A657-F0CA-6624-E270-E94FE6CA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7ED-B092-3D81-9F2F-83A2992D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99FD-AA89-7041-6D70-1DB16FCB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14E3-FA72-CB21-975C-78A234D4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2353-FE14-B6A6-B8DD-F8AE3B5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DCA0-8C20-FF3D-5235-514905FE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BBE-6429-9016-E2CC-CD972AA7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8FD-4F49-6685-7E97-5014947F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B8C7-2FCD-4AA2-12FE-CC447AFE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52B3-FC90-B8EB-6D22-584A3481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5B3A-CCD1-C095-75E1-D4A86515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84CE-013E-BEBD-4267-B771AC05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C41A-33D5-22E3-5972-789E9AD5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3E2-BF9B-332A-ED1D-EF473ED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F8EF-55B8-622D-6182-66082C0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C013-4889-BA61-E59F-6FF731CC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85EE-1035-9585-E12A-B2A30DA2D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1247D-4D0D-EA34-FE53-DD4B73DE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EB632-7F37-C46B-9AD8-BD145179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9BBCF-916E-0BC7-CB90-41B1DDE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0D45-9633-CD58-97FE-11D46D5F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F31-58CC-FDB2-7C2E-4DCD7AF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8160-696B-E96D-BDF8-9979B058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B080-5E48-BBDA-4D41-BEC66D9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8869-6279-93F4-1B8B-F3E9649D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3F50-9B1D-43FA-AD4F-0CF0DFC7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E0558-8954-BD88-6083-6346528C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8039-063D-32B2-9A92-9AEF4EE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D8C1-80CB-B2C6-FA6A-09063FAD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CB5-20DD-CE64-1E8D-0780110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D126-4CE7-8D1E-F76D-AD3E72300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4540-C8AC-D6DE-F3CC-CDBBB74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0C10-CE81-6B41-1BC2-FD9D7E1B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921A-4A5B-C17B-9A9C-34823D4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4365-7AE5-C564-6980-99CA89F5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4D912-7E36-34FF-8BB3-91554B23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09B4-AF6B-B9A5-05E6-7908A96E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481B5-9675-5B35-294D-F927167F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6F27-2B03-DFDA-DC5D-85F6ED6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D0BA-F377-2A10-5F97-E43951BA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F2FA1-A0AF-F8EF-76BE-5B2A52F0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C8D5-BA42-CDF4-B2FA-94086905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811B-D6FE-AFE1-62AB-4B31368F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9D34-39FC-4184-EA35-E19AB64A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22A-AB14-F938-24BF-10D9F283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DDE5-B147-D988-E47D-76D2655EE4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6001417"/>
            <a:ext cx="3283200" cy="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data.cam.ac.uk/intro-data-champions" TargetMode="External"/><Relationship Id="rId7" Type="http://schemas.openxmlformats.org/officeDocument/2006/relationships/hyperlink" Target="https://ukdataservice.ac.uk/learning-hub/research-data-management/data-protection/data-protection-legislation/data-protection-act-and-gdpr/" TargetMode="External"/><Relationship Id="rId2" Type="http://schemas.openxmlformats.org/officeDocument/2006/relationships/hyperlink" Target="https://osc.cam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ra.nhs.uk/hra-guidance-general-data-protection-regulation/" TargetMode="External"/><Relationship Id="rId5" Type="http://schemas.openxmlformats.org/officeDocument/2006/relationships/hyperlink" Target="https://www.research-integrity.admin.cam.ac.uk/research-ethics" TargetMode="External"/><Relationship Id="rId4" Type="http://schemas.openxmlformats.org/officeDocument/2006/relationships/hyperlink" Target="https://www.uis.cam.ac.uk/about-u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teropenscience.eu/" TargetMode="External"/><Relationship Id="rId2" Type="http://schemas.openxmlformats.org/officeDocument/2006/relationships/hyperlink" Target="https://mantra.ed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dataservice.ac.uk/training-even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.ac.uk/resources/data-management-plans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cam.ac.uk/university-policy" TargetMode="External"/><Relationship Id="rId5" Type="http://schemas.openxmlformats.org/officeDocument/2006/relationships/hyperlink" Target="http://www.data.cam.ac.uk/funders" TargetMode="External"/><Relationship Id="rId4" Type="http://schemas.openxmlformats.org/officeDocument/2006/relationships/hyperlink" Target="http://www.data.cam.ac.uk/DMPsuppo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.nhs.uk/data-and-information/looking-after-inform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741-242C-8269-F8B4-94EB87F39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Managing Your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9D6F-A196-D446-BB76-7DAFFCC4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6738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May 2023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Abigail Edwards</a:t>
            </a:r>
          </a:p>
          <a:p>
            <a:pPr algn="r"/>
            <a:r>
              <a:rPr lang="en-US" dirty="0"/>
              <a:t>Ashley </a:t>
            </a:r>
            <a:r>
              <a:rPr lang="en-US" dirty="0" err="1"/>
              <a:t>Sawle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9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A7F-01BD-7197-933A-AACEE71F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B034-09F5-B773-4B2F-656C7C66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If possible, don’t collect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Gain informed, preferably open and written, </a:t>
            </a:r>
            <a:r>
              <a:rPr lang="en-GB" u="sng" dirty="0">
                <a:solidFill>
                  <a:schemeClr val="tx1"/>
                </a:solidFill>
                <a:sym typeface="PT Sans"/>
              </a:rPr>
              <a:t>consent</a:t>
            </a:r>
            <a:r>
              <a:rPr lang="en-GB" dirty="0">
                <a:solidFill>
                  <a:schemeClr val="tx1"/>
                </a:solidFill>
                <a:sym typeface="PT Sans"/>
              </a:rPr>
              <a:t>. See UK Data Service for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sym typeface="PT Sans"/>
              </a:rPr>
              <a:t>Anonymise data - Remove identifiers,  Aggregate results, Generalise a variable, Remove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Use managed access repositories</a:t>
            </a:r>
          </a:p>
        </p:txBody>
      </p:sp>
    </p:spTree>
    <p:extLst>
      <p:ext uri="{BB962C8B-B14F-4D97-AF65-F5344CB8AC3E}">
        <p14:creationId xmlns:p14="http://schemas.microsoft.com/office/powerpoint/2010/main" val="10039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314D-43A1-F6EB-722F-3698F9E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go for further help and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E261-FDAA-39D2-0AEE-1C62E686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local IT support desk</a:t>
            </a:r>
          </a:p>
          <a:p>
            <a:r>
              <a:rPr lang="en-US" dirty="0">
                <a:hlinkClick r:id="rId2"/>
              </a:rPr>
              <a:t>Office of Scholarly Communications (UoC)</a:t>
            </a:r>
            <a:endParaRPr lang="en-US" dirty="0"/>
          </a:p>
          <a:p>
            <a:r>
              <a:rPr lang="en-US" dirty="0">
                <a:hlinkClick r:id="rId3"/>
              </a:rPr>
              <a:t>Data Champions (UoC)</a:t>
            </a:r>
            <a:endParaRPr lang="en-US" dirty="0"/>
          </a:p>
          <a:p>
            <a:r>
              <a:rPr lang="en-GB" dirty="0">
                <a:hlinkClick r:id="rId4"/>
              </a:rPr>
              <a:t>University Information Services (UoC)</a:t>
            </a:r>
            <a:endParaRPr lang="en-GB" dirty="0"/>
          </a:p>
          <a:p>
            <a:r>
              <a:rPr lang="en-GB" sz="2800" dirty="0">
                <a:hlinkClick r:id="rId5"/>
              </a:rPr>
              <a:t>University Research Ethics website (UoC)</a:t>
            </a:r>
            <a:endParaRPr lang="en-US" dirty="0"/>
          </a:p>
          <a:p>
            <a:r>
              <a:rPr lang="en-GB" sz="2800" dirty="0">
                <a:hlinkClick r:id="rId6"/>
              </a:rPr>
              <a:t>NHS Health Research Authority</a:t>
            </a:r>
            <a:endParaRPr lang="en-GB" sz="2800" dirty="0"/>
          </a:p>
          <a:p>
            <a:r>
              <a:rPr lang="en-GB" sz="2800" dirty="0">
                <a:hlinkClick r:id="rId7"/>
              </a:rPr>
              <a:t>UK Data Service - </a:t>
            </a:r>
            <a:r>
              <a:rPr lang="en-GB" dirty="0">
                <a:hlinkClick r:id="rId7"/>
              </a:rPr>
              <a:t>The Data Protection Act and GDPR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7E837-D41E-D49A-38C2-E04990F68E1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2068" y="1894740"/>
            <a:ext cx="2171705" cy="8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ED88-4006-70D8-7429-2D31CA07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online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16E8-D4B6-9991-3628-62C72C55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University of Edinburgh - MANTRA</a:t>
            </a:r>
            <a:endParaRPr lang="en-US" dirty="0"/>
          </a:p>
          <a:p>
            <a:r>
              <a:rPr lang="en-GB" sz="2800" b="0" i="0" u="none" strike="noStrike" cap="none" dirty="0">
                <a:solidFill>
                  <a:srgbClr val="000000"/>
                </a:solidFill>
                <a:latin typeface="PT Sans" panose="020B0503020203020204" pitchFamily="34" charset="0"/>
                <a:sym typeface="Arial"/>
                <a:hlinkClick r:id="rId3"/>
              </a:rPr>
              <a:t>Foster Open Science e-learning portal</a:t>
            </a:r>
            <a:endParaRPr lang="en-GB" sz="2800" b="0" i="0" u="none" strike="noStrike" cap="none" dirty="0">
              <a:solidFill>
                <a:srgbClr val="000000"/>
              </a:solidFill>
              <a:latin typeface="PT Sans" panose="020B0503020203020204" pitchFamily="34" charset="0"/>
              <a:sym typeface="Arial"/>
            </a:endParaRPr>
          </a:p>
          <a:p>
            <a:r>
              <a:rPr lang="en-US" dirty="0">
                <a:hlinkClick r:id="rId4"/>
              </a:rPr>
              <a:t>UK Data Service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236D-B876-E9AE-CEE9-6A232A5F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8134-FDE6-C4E8-EF86-7A7D662B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Plans</a:t>
            </a:r>
          </a:p>
          <a:p>
            <a:r>
              <a:rPr lang="en-US" dirty="0"/>
              <a:t>Data structure and formatting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Data sharing &amp; backup</a:t>
            </a:r>
          </a:p>
        </p:txBody>
      </p:sp>
    </p:spTree>
    <p:extLst>
      <p:ext uri="{BB962C8B-B14F-4D97-AF65-F5344CB8AC3E}">
        <p14:creationId xmlns:p14="http://schemas.microsoft.com/office/powerpoint/2010/main" val="21318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741-242C-8269-F8B4-94EB87F3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1053634"/>
          </a:xfrm>
        </p:spPr>
        <p:txBody>
          <a:bodyPr>
            <a:normAutofit/>
          </a:bodyPr>
          <a:lstStyle/>
          <a:p>
            <a:r>
              <a:rPr lang="en-US" sz="4000" dirty="0"/>
              <a:t>Managing Your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9D6F-A196-D446-BB76-7DAFFCC4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9709"/>
            <a:ext cx="9144000" cy="1122362"/>
          </a:xfrm>
        </p:spPr>
        <p:txBody>
          <a:bodyPr>
            <a:normAutofit/>
          </a:bodyPr>
          <a:lstStyle/>
          <a:p>
            <a:r>
              <a:rPr lang="en-US" sz="6000" dirty="0"/>
              <a:t>Data Management Plans</a:t>
            </a:r>
          </a:p>
        </p:txBody>
      </p:sp>
    </p:spTree>
    <p:extLst>
      <p:ext uri="{BB962C8B-B14F-4D97-AF65-F5344CB8AC3E}">
        <p14:creationId xmlns:p14="http://schemas.microsoft.com/office/powerpoint/2010/main" val="3111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C48-508F-3811-0B78-DB63E16E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Data Management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066A-E3EE-F163-1F8C-33128754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short document (2-3 pages) which contains information about: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Data input methods  (validation)</a:t>
            </a:r>
          </a:p>
          <a:p>
            <a:pPr lvl="1"/>
            <a:r>
              <a:rPr lang="en-US" dirty="0"/>
              <a:t>Back up strategies (Consider &amp; select option(s))</a:t>
            </a:r>
          </a:p>
          <a:p>
            <a:pPr lvl="1"/>
            <a:r>
              <a:rPr lang="en-US" dirty="0"/>
              <a:t>Plans for data sharing (Suitable repository &amp; appropriate access controls – FAIR data principles)</a:t>
            </a:r>
          </a:p>
          <a:p>
            <a:pPr lvl="1"/>
            <a:r>
              <a:rPr lang="en-US" dirty="0"/>
              <a:t>Ethical/legal restrictions (e.g. Patient Data)</a:t>
            </a:r>
          </a:p>
          <a:p>
            <a:pPr lvl="1"/>
            <a:r>
              <a:rPr lang="en-US" dirty="0"/>
              <a:t>Who is responsible for the data</a:t>
            </a:r>
          </a:p>
          <a:p>
            <a:pPr marL="0" indent="0">
              <a:buNone/>
            </a:pPr>
            <a:r>
              <a:rPr lang="en-US" dirty="0"/>
              <a:t>Researcher needs to write a DMP before the project begins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1D51-7284-4D1D-E26D-A207ED0C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I need a Data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C003-16EE-4229-D561-0F60FF2D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5114365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protect your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Re-usable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Reproducible better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help your future you and your current colleagues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Major funders require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University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Legal requirements e.g. use of personal data or confidentiality agreements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3E21F-198C-3B7F-A7FE-011B34C72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2"/>
          <a:stretch/>
        </p:blipFill>
        <p:spPr>
          <a:xfrm>
            <a:off x="7651459" y="435629"/>
            <a:ext cx="3886144" cy="17607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AB28C-2DF9-5263-936D-4D0D2D7FC060}"/>
              </a:ext>
            </a:extLst>
          </p:cNvPr>
          <p:cNvGrpSpPr/>
          <p:nvPr/>
        </p:nvGrpSpPr>
        <p:grpSpPr>
          <a:xfrm>
            <a:off x="6346070" y="2402508"/>
            <a:ext cx="5093835" cy="4236120"/>
            <a:chOff x="6356405" y="2402508"/>
            <a:chExt cx="5093835" cy="42361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EF05F-CB10-3FA7-2F0E-496361539976}"/>
                </a:ext>
              </a:extLst>
            </p:cNvPr>
            <p:cNvSpPr/>
            <p:nvPr/>
          </p:nvSpPr>
          <p:spPr>
            <a:xfrm>
              <a:off x="6356405" y="4527193"/>
              <a:ext cx="5065117" cy="108052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3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3853E6-02D6-ECD0-6626-F9669D974B0E}"/>
                </a:ext>
              </a:extLst>
            </p:cNvPr>
            <p:cNvSpPr/>
            <p:nvPr/>
          </p:nvSpPr>
          <p:spPr>
            <a:xfrm>
              <a:off x="6385123" y="5715298"/>
              <a:ext cx="506511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3"/>
                </a:rPr>
                <a:t>Digital Curataion Centre  – Data Management Plans</a:t>
              </a:r>
              <a:endParaRPr lang="en-US" dirty="0"/>
            </a:p>
            <a:p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4"/>
                </a:rPr>
                <a:t>UoC – Data Management Plan Support Service</a:t>
              </a:r>
              <a:endParaRPr lang="en-GB" dirty="0">
                <a:solidFill>
                  <a:srgbClr val="3F3F3F"/>
                </a:solidFill>
                <a:latin typeface="Calibri" panose="020F0502020204030204" pitchFamily="34" charset="0"/>
              </a:endParaRPr>
            </a:p>
            <a:p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5"/>
                </a:rPr>
                <a:t>UoC – Funder’s Policies</a:t>
              </a:r>
              <a:endParaRPr lang="en-GB" dirty="0">
                <a:solidFill>
                  <a:srgbClr val="3F3F3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2F14C3-540D-69B2-756E-D5F47044ACCC}"/>
                </a:ext>
              </a:extLst>
            </p:cNvPr>
            <p:cNvSpPr/>
            <p:nvPr/>
          </p:nvSpPr>
          <p:spPr>
            <a:xfrm>
              <a:off x="6575630" y="2402508"/>
              <a:ext cx="462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6"/>
                </a:rPr>
                <a:t>University of Cambridge</a:t>
              </a:r>
            </a:p>
            <a:p>
              <a:pPr algn="ctr"/>
              <a:r>
                <a:rPr lang="en-GB" dirty="0">
                  <a:solidFill>
                    <a:srgbClr val="3F3F3F"/>
                  </a:solidFill>
                  <a:latin typeface="Calibri" panose="020F0502020204030204" pitchFamily="34" charset="0"/>
                  <a:hlinkClick r:id="rId6"/>
                </a:rPr>
                <a:t>Research Data Management Policy Framework</a:t>
              </a:r>
              <a:endParaRPr lang="en-GB" dirty="0">
                <a:solidFill>
                  <a:srgbClr val="3F3F3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B3F3104E-25CC-28C0-74D0-C7E23B7D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123" y="3061464"/>
              <a:ext cx="5004546" cy="2502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5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3C5-10CA-8869-EFA0-4DA65725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Protection Act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4168-83C5-0A23-B40A-EE1E075B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legislation imposes requirements for use of personal data, but most research will be subject to one of two exemptions:</a:t>
            </a:r>
          </a:p>
          <a:p>
            <a:pPr marL="0" indent="0">
              <a:buNone/>
            </a:pPr>
            <a:r>
              <a:rPr lang="en-US" dirty="0"/>
              <a:t>1) Research purposes – used where:</a:t>
            </a:r>
          </a:p>
          <a:p>
            <a:pPr lvl="1"/>
            <a:r>
              <a:rPr lang="en-US" dirty="0"/>
              <a:t>The standard provisions would seriously impair research</a:t>
            </a:r>
          </a:p>
          <a:p>
            <a:pPr lvl="1"/>
            <a:r>
              <a:rPr lang="en-US" dirty="0"/>
              <a:t>No damage or distress to data subjects</a:t>
            </a:r>
          </a:p>
          <a:p>
            <a:pPr lvl="1"/>
            <a:r>
              <a:rPr lang="en-US" dirty="0"/>
              <a:t>No individual decision-making about data subjects</a:t>
            </a:r>
          </a:p>
          <a:p>
            <a:pPr lvl="1"/>
            <a:r>
              <a:rPr lang="en-US" dirty="0"/>
              <a:t>Safeguards are in place</a:t>
            </a:r>
          </a:p>
          <a:p>
            <a:pPr marL="0" indent="0">
              <a:buNone/>
            </a:pPr>
            <a:r>
              <a:rPr lang="en-US" dirty="0"/>
              <a:t>2) Academic expression - used where:</a:t>
            </a:r>
          </a:p>
          <a:p>
            <a:pPr lvl="1"/>
            <a:r>
              <a:rPr lang="en-US" dirty="0"/>
              <a:t>Complying with the standard provisions would be incompatible with the </a:t>
            </a:r>
            <a:br>
              <a:rPr lang="en-US" dirty="0"/>
            </a:br>
            <a:r>
              <a:rPr lang="en-US" dirty="0"/>
              <a:t>academic purpose</a:t>
            </a:r>
          </a:p>
          <a:p>
            <a:pPr lvl="1"/>
            <a:r>
              <a:rPr lang="en-US" dirty="0"/>
              <a:t>There will be a publication in the public interest</a:t>
            </a:r>
          </a:p>
        </p:txBody>
      </p:sp>
    </p:spTree>
    <p:extLst>
      <p:ext uri="{BB962C8B-B14F-4D97-AF65-F5344CB8AC3E}">
        <p14:creationId xmlns:p14="http://schemas.microsoft.com/office/powerpoint/2010/main" val="168078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4BF5-8336-516B-35E7-186C4319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Identifiable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3199-21AB-A1B7-1507-6575052C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 more data protection requirements</a:t>
            </a:r>
          </a:p>
          <a:p>
            <a:r>
              <a:rPr lang="en-US" dirty="0"/>
              <a:t>Even more sensitive</a:t>
            </a:r>
          </a:p>
          <a:p>
            <a:r>
              <a:rPr lang="en-US" dirty="0"/>
              <a:t>Protects patients living and deceased unlike Data Protection Act </a:t>
            </a:r>
            <a:br>
              <a:rPr lang="en-US" dirty="0"/>
            </a:br>
            <a:r>
              <a:rPr lang="en-US" dirty="0"/>
              <a:t>which focuses upon living</a:t>
            </a:r>
          </a:p>
          <a:p>
            <a:r>
              <a:rPr lang="en-US" dirty="0"/>
              <a:t>Very seldom allowed to breach except in interests of patients </a:t>
            </a:r>
            <a:br>
              <a:rPr lang="en-US" dirty="0"/>
            </a:br>
            <a:r>
              <a:rPr lang="en-US" dirty="0"/>
              <a:t>health and well-being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NHS Digital - </a:t>
            </a:r>
            <a:r>
              <a:rPr lang="en-GB" dirty="0">
                <a:hlinkClick r:id="rId2"/>
              </a:rPr>
              <a:t>Data security and information governance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C12B-44CF-7CD5-5906-2961FCC5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protection requirements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865D-FA4B-70A4-C52B-F42C9C52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and communicate your legal basis (research)</a:t>
            </a:r>
          </a:p>
          <a:p>
            <a:r>
              <a:rPr lang="en-US" dirty="0"/>
              <a:t>Be transparent with data subjects (research)</a:t>
            </a:r>
          </a:p>
          <a:p>
            <a:r>
              <a:rPr lang="en-US" dirty="0"/>
              <a:t>Process accurately and only what you need (research)</a:t>
            </a:r>
          </a:p>
          <a:p>
            <a:r>
              <a:rPr lang="en-US" dirty="0"/>
              <a:t>Keep personal data secure (research)</a:t>
            </a:r>
          </a:p>
          <a:p>
            <a:r>
              <a:rPr lang="en-US" dirty="0"/>
              <a:t>Process fairly, considering any ethical risks to the data subject (research)</a:t>
            </a:r>
          </a:p>
          <a:p>
            <a:r>
              <a:rPr lang="en-US" dirty="0"/>
              <a:t>Comply with institutional accountability processes, e.g. ethical review (research and academic expression)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C3D4-033E-B1A7-8E03-A87B441E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of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5B80-A764-D15B-49A4-2092E0B2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data may only be used under the research exemption if appropriate security measures are taken</a:t>
            </a:r>
          </a:p>
          <a:p>
            <a:r>
              <a:rPr lang="en-US" dirty="0"/>
              <a:t>Ideally this will be prompt anonymization or </a:t>
            </a:r>
            <a:r>
              <a:rPr lang="en-US" dirty="0" err="1"/>
              <a:t>pseudonymisation</a:t>
            </a:r>
            <a:endParaRPr lang="en-US" dirty="0"/>
          </a:p>
          <a:p>
            <a:r>
              <a:rPr lang="en-US" dirty="0"/>
              <a:t>Ensure that portable systems or devices are fully encrypted</a:t>
            </a:r>
          </a:p>
          <a:p>
            <a:r>
              <a:rPr lang="en-US" dirty="0"/>
              <a:t>Ensure physical security for hard copy data.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More about storage and backup later in the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9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562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PT Sans</vt:lpstr>
      <vt:lpstr>Office Theme</vt:lpstr>
      <vt:lpstr>Managing Your Research Data</vt:lpstr>
      <vt:lpstr>Introduction</vt:lpstr>
      <vt:lpstr>Managing Your Research Data</vt:lpstr>
      <vt:lpstr>What is a Data Management Plan?</vt:lpstr>
      <vt:lpstr>Why do I need a Data Plan?</vt:lpstr>
      <vt:lpstr>The Data Protection Act 2018</vt:lpstr>
      <vt:lpstr>Patient Identifiable Data</vt:lpstr>
      <vt:lpstr>Data protection requirements for researchers</vt:lpstr>
      <vt:lpstr>Storage of Personal data</vt:lpstr>
      <vt:lpstr>Handling Personal data</vt:lpstr>
      <vt:lpstr>Where to go for further help and advice</vt:lpstr>
      <vt:lpstr>Further online courses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Research Data</dc:title>
  <dc:creator>Ashley Sawle</dc:creator>
  <cp:lastModifiedBy>Ashley Sawle</cp:lastModifiedBy>
  <cp:revision>8</cp:revision>
  <dcterms:created xsi:type="dcterms:W3CDTF">2023-05-01T09:02:35Z</dcterms:created>
  <dcterms:modified xsi:type="dcterms:W3CDTF">2023-05-01T10:38:27Z</dcterms:modified>
</cp:coreProperties>
</file>