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72" r:id="rId8"/>
    <p:sldId id="269" r:id="rId9"/>
    <p:sldId id="258" r:id="rId10"/>
    <p:sldId id="260" r:id="rId11"/>
    <p:sldId id="261" r:id="rId12"/>
    <p:sldId id="270" r:id="rId13"/>
    <p:sldId id="271" r:id="rId14"/>
    <p:sldId id="262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4096E-1175-41FF-AE96-62A8BA87BF88}" v="102" dt="2021-10-12T11:43:03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4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8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9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2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8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404A-682B-443A-B969-6CC6B047783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DC37-4D3C-440F-9B46-95B1A45DF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6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pport.microsoft.com/en-us/office/getting-started-with-get-transform-in-excel-a8310388-2a12-438c-9d29-c6d29cb8df6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broman.org/data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broman.org/data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refin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r-graphics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Handling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12 October 2021</a:t>
            </a:r>
          </a:p>
          <a:p>
            <a:r>
              <a:rPr lang="en-GB" dirty="0"/>
              <a:t>James Brenton and Mark Fernandes</a:t>
            </a:r>
          </a:p>
        </p:txBody>
      </p:sp>
    </p:spTree>
    <p:extLst>
      <p:ext uri="{BB962C8B-B14F-4D97-AF65-F5344CB8AC3E}">
        <p14:creationId xmlns:p14="http://schemas.microsoft.com/office/powerpoint/2010/main" val="265658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135A-7D54-4FCA-8CAF-C00BF325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 has good features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37A7659-0AE4-4653-8A64-62E2A3BE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98" y="1690688"/>
            <a:ext cx="5710591" cy="4963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D5305-1693-471F-A000-29CE5ECF5D43}"/>
              </a:ext>
            </a:extLst>
          </p:cNvPr>
          <p:cNvSpPr txBox="1"/>
          <p:nvPr/>
        </p:nvSpPr>
        <p:spPr>
          <a:xfrm>
            <a:off x="7784982" y="3347207"/>
            <a:ext cx="3984771" cy="119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https://support.microsoft.com/en-us/office/getting-started-with-get-transform-in-excel-a8310388-2a12-438c-9d29-c6d29cb8df6a</a:t>
            </a:r>
          </a:p>
        </p:txBody>
      </p:sp>
    </p:spTree>
    <p:extLst>
      <p:ext uri="{BB962C8B-B14F-4D97-AF65-F5344CB8AC3E}">
        <p14:creationId xmlns:p14="http://schemas.microsoft.com/office/powerpoint/2010/main" val="6440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 relationally! Joining data is a common task</a:t>
            </a:r>
          </a:p>
        </p:txBody>
      </p:sp>
      <p:pic>
        <p:nvPicPr>
          <p:cNvPr id="3074" name="Picture 2" descr="http://r4ds.had.co.nz/diagrams/relational-nycfligh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66" y="1690689"/>
            <a:ext cx="7581594" cy="477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2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Dplyr</a:t>
            </a:r>
            <a:r>
              <a:rPr lang="en-GB" dirty="0"/>
              <a:t> has powerful joins</a:t>
            </a:r>
          </a:p>
        </p:txBody>
      </p:sp>
      <p:pic>
        <p:nvPicPr>
          <p:cNvPr id="7170" name="Picture 2" descr="http://r4ds.had.co.nz/diagrams/join-ou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70" y="1883700"/>
            <a:ext cx="2951160" cy="41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left join dply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8837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21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Know limitations (and strengths) of Excel</a:t>
            </a:r>
            <a:br>
              <a:rPr lang="en-GB" dirty="0"/>
            </a:br>
            <a:r>
              <a:rPr lang="en-GB" dirty="0">
                <a:hlinkClick r:id="rId2"/>
              </a:rPr>
              <a:t>http://kbroman.org/dataorg/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RStudio and make a R markdown document for every analysis you do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Focus on using </a:t>
            </a:r>
            <a:r>
              <a:rPr lang="en-GB" dirty="0" err="1">
                <a:solidFill>
                  <a:srgbClr val="FF0000"/>
                </a:solidFill>
              </a:rPr>
              <a:t>dplyr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tidyr</a:t>
            </a:r>
            <a:r>
              <a:rPr lang="en-GB" dirty="0"/>
              <a:t> and </a:t>
            </a:r>
            <a:r>
              <a:rPr lang="en-GB" dirty="0" err="1">
                <a:solidFill>
                  <a:srgbClr val="FF0000"/>
                </a:solidFill>
              </a:rPr>
              <a:t>ggplot</a:t>
            </a:r>
            <a:r>
              <a:rPr lang="en-GB" dirty="0"/>
              <a:t> for everything (or at least mostly everything) and learn all the functionality in these powerful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Develop reliable data carpentry skills (version control, joins, programmatic analysis)</a:t>
            </a:r>
          </a:p>
        </p:txBody>
      </p:sp>
    </p:spTree>
    <p:extLst>
      <p:ext uri="{BB962C8B-B14F-4D97-AF65-F5344CB8AC3E}">
        <p14:creationId xmlns:p14="http://schemas.microsoft.com/office/powerpoint/2010/main" val="367400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Agreement that these are critical (!)</a:t>
            </a:r>
          </a:p>
          <a:p>
            <a:pPr lvl="1"/>
            <a:r>
              <a:rPr lang="en-GB" b="1" dirty="0"/>
              <a:t>Strong </a:t>
            </a:r>
            <a:r>
              <a:rPr lang="en-GB" dirty="0"/>
              <a:t>data exploration skills</a:t>
            </a:r>
          </a:p>
          <a:p>
            <a:pPr lvl="1"/>
            <a:r>
              <a:rPr lang="en-GB" dirty="0" err="1"/>
              <a:t>OpenRefine</a:t>
            </a:r>
            <a:r>
              <a:rPr lang="en-GB" dirty="0"/>
              <a:t> -&gt; </a:t>
            </a:r>
            <a:r>
              <a:rPr lang="en-GB" dirty="0" err="1"/>
              <a:t>dplyr</a:t>
            </a:r>
            <a:r>
              <a:rPr lang="en-GB" dirty="0"/>
              <a:t> -&gt; </a:t>
            </a:r>
            <a:r>
              <a:rPr lang="en-GB" dirty="0" err="1"/>
              <a:t>ggplot</a:t>
            </a:r>
            <a:r>
              <a:rPr lang="en-GB" dirty="0"/>
              <a:t> workflow</a:t>
            </a:r>
          </a:p>
          <a:p>
            <a:pPr lvl="1"/>
            <a:r>
              <a:rPr lang="en-GB" dirty="0"/>
              <a:t>R markdown document for all lab results</a:t>
            </a:r>
          </a:p>
          <a:p>
            <a:pPr lvl="1"/>
            <a:r>
              <a:rPr lang="en-GB" dirty="0"/>
              <a:t>Aspiration for high quality data carpentry (version control with git)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Understanding</a:t>
            </a:r>
          </a:p>
          <a:p>
            <a:pPr lvl="1"/>
            <a:r>
              <a:rPr lang="en-GB" dirty="0"/>
              <a:t>Limitations of excel</a:t>
            </a:r>
          </a:p>
          <a:p>
            <a:pPr lvl="1"/>
            <a:r>
              <a:rPr lang="en-GB" dirty="0"/>
              <a:t>Good working practices upstream of R and other tools</a:t>
            </a:r>
          </a:p>
          <a:p>
            <a:pPr lvl="1"/>
            <a:r>
              <a:rPr lang="en-GB" dirty="0"/>
              <a:t>Tidy data</a:t>
            </a:r>
          </a:p>
          <a:p>
            <a:pPr lvl="1"/>
            <a:r>
              <a:rPr lang="en-GB" dirty="0"/>
              <a:t>Joins (introduction)</a:t>
            </a:r>
          </a:p>
        </p:txBody>
      </p:sp>
    </p:spTree>
    <p:extLst>
      <p:ext uri="{BB962C8B-B14F-4D97-AF65-F5344CB8AC3E}">
        <p14:creationId xmlns:p14="http://schemas.microsoft.com/office/powerpoint/2010/main" val="192068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09B-6A40-4F28-BD88-07D548B3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</a:t>
            </a:r>
            <a:r>
              <a:rPr lang="en-US" b="1" dirty="0"/>
              <a:t>safe data practices </a:t>
            </a:r>
            <a:r>
              <a:rPr lang="en-US" dirty="0"/>
              <a:t>for handling your primary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1E16-F615-4ADE-912A-73A3B4D7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026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/>
            <a:r>
              <a:rPr lang="en-US" dirty="0"/>
              <a:t>keep primary data </a:t>
            </a:r>
            <a:r>
              <a:rPr lang="en-US" b="1" dirty="0"/>
              <a:t>unaltered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consistent</a:t>
            </a:r>
            <a:r>
              <a:rPr lang="en-US" dirty="0"/>
              <a:t> identifiers (ISO date format e.g. 2020-10-12; integer identifiers e.g. JBLAB-XXXX)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relationships</a:t>
            </a:r>
            <a:r>
              <a:rPr lang="en-US" dirty="0"/>
              <a:t> between your experiments and data?</a:t>
            </a:r>
          </a:p>
          <a:p>
            <a:pPr lvl="1"/>
            <a:r>
              <a:rPr lang="en-US" dirty="0"/>
              <a:t>Use an electronic notebook</a:t>
            </a:r>
          </a:p>
          <a:p>
            <a:pPr lvl="1"/>
            <a:r>
              <a:rPr lang="en-US" dirty="0"/>
              <a:t>Have a backup strategy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database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EBBFA-EBF0-4118-A2D0-95BEF1B94185}"/>
              </a:ext>
            </a:extLst>
          </p:cNvPr>
          <p:cNvSpPr txBox="1"/>
          <p:nvPr/>
        </p:nvSpPr>
        <p:spPr>
          <a:xfrm>
            <a:off x="2480345" y="6123543"/>
            <a:ext cx="1300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Researcher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3DC47-FC17-4E7F-9054-2D581FD4EC37}"/>
              </a:ext>
            </a:extLst>
          </p:cNvPr>
          <p:cNvSpPr txBox="1"/>
          <p:nvPr/>
        </p:nvSpPr>
        <p:spPr>
          <a:xfrm>
            <a:off x="4741178" y="6123543"/>
            <a:ext cx="1300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Experiment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D0586-A94A-41B3-AB54-35154201D59C}"/>
              </a:ext>
            </a:extLst>
          </p:cNvPr>
          <p:cNvSpPr txBox="1"/>
          <p:nvPr/>
        </p:nvSpPr>
        <p:spPr>
          <a:xfrm>
            <a:off x="8805644" y="6123543"/>
            <a:ext cx="1300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file 3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39475-0769-4178-9FDC-797946363DBC}"/>
              </a:ext>
            </a:extLst>
          </p:cNvPr>
          <p:cNvSpPr txBox="1"/>
          <p:nvPr/>
        </p:nvSpPr>
        <p:spPr>
          <a:xfrm>
            <a:off x="7450822" y="5586647"/>
            <a:ext cx="1300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file 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8523-3E45-4B55-BF7C-A3B11A28BF0D}"/>
              </a:ext>
            </a:extLst>
          </p:cNvPr>
          <p:cNvSpPr txBox="1"/>
          <p:nvPr/>
        </p:nvSpPr>
        <p:spPr>
          <a:xfrm>
            <a:off x="6599340" y="4928051"/>
            <a:ext cx="1300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file 1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EB796C-F32D-4A2C-AE90-A219D3E05D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80638" y="6308209"/>
            <a:ext cx="96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65DF5-0964-4896-B232-30D65268A74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041471" y="5112717"/>
            <a:ext cx="557869" cy="119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9E5315-CEC7-4469-B0B2-D491415669B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6041471" y="5771313"/>
            <a:ext cx="1409351" cy="53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4D1973-ACCD-4C9C-8FD4-9863084FBC1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41471" y="6308209"/>
            <a:ext cx="276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4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CCB-8E30-42CD-8CD3-C1E609DD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13 </a:t>
            </a:r>
            <a:r>
              <a:rPr lang="en-GB" b="1" dirty="0"/>
              <a:t>critical</a:t>
            </a:r>
            <a:r>
              <a:rPr lang="en-GB" dirty="0"/>
              <a:t> rules for using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7B04-02AB-47F8-B8FB-42107F24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https://kbroman.org/dataorg/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9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5EA7-04B0-4597-856E-AD2B4DD2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good at data cleaning and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048-D51D-4166-AF90-473A0A8C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Don’t use Excel </a:t>
            </a:r>
            <a:r>
              <a:rPr lang="en-GB" dirty="0"/>
              <a:t>for data cleaning</a:t>
            </a:r>
          </a:p>
          <a:p>
            <a:r>
              <a:rPr lang="en-GB" dirty="0"/>
              <a:t>Learn </a:t>
            </a:r>
            <a:r>
              <a:rPr lang="en-GB" dirty="0" err="1"/>
              <a:t>OpenRefine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C1B44EDF-EFC9-4C7E-99C8-C133892D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15" y="1460500"/>
            <a:ext cx="5307304" cy="503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4DB2B-6D77-48D1-923F-BEB82250BEB4}"/>
              </a:ext>
            </a:extLst>
          </p:cNvPr>
          <p:cNvSpPr txBox="1"/>
          <p:nvPr/>
        </p:nvSpPr>
        <p:spPr>
          <a:xfrm>
            <a:off x="1157681" y="4563611"/>
            <a:ext cx="2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https://openrefine.org/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44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 for your analyses</a:t>
            </a: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6501" y="1750124"/>
            <a:ext cx="4175028" cy="42563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34998" y="6032613"/>
            <a:ext cx="227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http://r4ds.had.co.nz/</a:t>
            </a:r>
          </a:p>
        </p:txBody>
      </p: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995FAD9D-6638-488C-A750-4F1FED500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52" y="1774572"/>
            <a:ext cx="4259509" cy="32703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19DB3E-F665-4EBC-B608-6FEA8F8A3BEA}"/>
              </a:ext>
            </a:extLst>
          </p:cNvPr>
          <p:cNvSpPr/>
          <p:nvPr/>
        </p:nvSpPr>
        <p:spPr>
          <a:xfrm>
            <a:off x="6981316" y="6006517"/>
            <a:ext cx="2300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https://r-graphics.org/</a:t>
            </a:r>
          </a:p>
        </p:txBody>
      </p:sp>
    </p:spTree>
    <p:extLst>
      <p:ext uri="{BB962C8B-B14F-4D97-AF65-F5344CB8AC3E}">
        <p14:creationId xmlns:p14="http://schemas.microsoft.com/office/powerpoint/2010/main" val="406710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your data tidy (this saves you time!)</a:t>
            </a:r>
          </a:p>
        </p:txBody>
      </p:sp>
      <p:pic>
        <p:nvPicPr>
          <p:cNvPr id="2052" name="Picture 4" descr="Following three rules makes a dataset tidy: variables are in columns, observations are in rows, and values are in cells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54"/>
          <a:stretch/>
        </p:blipFill>
        <p:spPr bwMode="auto">
          <a:xfrm>
            <a:off x="634134" y="3405188"/>
            <a:ext cx="3409951" cy="31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AE59B1FC-F83D-461C-BF57-D7112F9D0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6" r="32609"/>
          <a:stretch/>
        </p:blipFill>
        <p:spPr bwMode="auto">
          <a:xfrm>
            <a:off x="4373648" y="3405188"/>
            <a:ext cx="3409950" cy="31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8E2C6B65-CDEC-48BA-8EE4-ABFDEF93B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4"/>
          <a:stretch/>
        </p:blipFill>
        <p:spPr bwMode="auto">
          <a:xfrm>
            <a:off x="8113161" y="3405188"/>
            <a:ext cx="3409950" cy="31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A6396-52E2-4962-BDD7-EEAA77421608}"/>
              </a:ext>
            </a:extLst>
          </p:cNvPr>
          <p:cNvSpPr txBox="1"/>
          <p:nvPr/>
        </p:nvSpPr>
        <p:spPr>
          <a:xfrm>
            <a:off x="998376" y="2957804"/>
            <a:ext cx="279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</a:rPr>
              <a:t>Each variable must have its own column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9557C-63D2-42E0-A956-FEE22D5DC12E}"/>
              </a:ext>
            </a:extLst>
          </p:cNvPr>
          <p:cNvSpPr txBox="1"/>
          <p:nvPr/>
        </p:nvSpPr>
        <p:spPr>
          <a:xfrm>
            <a:off x="4555768" y="2957804"/>
            <a:ext cx="279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</a:rPr>
              <a:t>Each observation must have its own row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C8E7F-36CD-48E0-9145-7A6DE398C395}"/>
              </a:ext>
            </a:extLst>
          </p:cNvPr>
          <p:cNvSpPr txBox="1"/>
          <p:nvPr/>
        </p:nvSpPr>
        <p:spPr>
          <a:xfrm>
            <a:off x="8256377" y="2957804"/>
            <a:ext cx="279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</a:rPr>
              <a:t>Each value must have its own cell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AB93A-AC55-4B0E-9564-87402CF706AE}"/>
              </a:ext>
            </a:extLst>
          </p:cNvPr>
          <p:cNvSpPr txBox="1"/>
          <p:nvPr/>
        </p:nvSpPr>
        <p:spPr>
          <a:xfrm>
            <a:off x="1022930" y="1912776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“Happy families are all alike; every unhappy family is unhappy in its own way” –– Leo Tolstoy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“Tidy datasets are all alike, but every messy dataset is messy in its own way” –– Hadley Wickham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3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tidy data?</a:t>
            </a:r>
          </a:p>
        </p:txBody>
      </p:sp>
      <p:pic>
        <p:nvPicPr>
          <p:cNvPr id="2052" name="Picture 4" descr="Following three rules makes a dataset tidy: variables are in columns, observations are in rows, and values are in cells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04" y="431093"/>
            <a:ext cx="4030706" cy="125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2343830"/>
            <a:ext cx="9276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>
                <a:effectLst/>
              </a:rPr>
              <a:t>Provides a consistent way of storing data for your analyses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effectLst/>
              </a:rPr>
              <a:t>Consistent data structures make it much easier to learn the tools that work with it because they have an underlying </a:t>
            </a:r>
            <a:r>
              <a:rPr lang="en-GB" sz="2400" b="1" dirty="0">
                <a:effectLst/>
              </a:rPr>
              <a:t>uniformity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effectLst/>
              </a:rPr>
              <a:t>Placing variables in columns allows R</a:t>
            </a:r>
            <a:r>
              <a:rPr lang="en-GB" sz="2400" dirty="0"/>
              <a:t> (and other tools)</a:t>
            </a:r>
            <a:r>
              <a:rPr lang="en-GB" sz="2400" dirty="0">
                <a:effectLst/>
              </a:rPr>
              <a:t> to work efficiently. Most built-in R functions, work with vectors of values. 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You want to make </a:t>
            </a:r>
            <a:r>
              <a:rPr lang="en-GB" sz="2400" dirty="0">
                <a:effectLst/>
              </a:rPr>
              <a:t>transforming (tidy) data feel natural</a:t>
            </a:r>
            <a:r>
              <a:rPr lang="en-GB" sz="2400" dirty="0"/>
              <a:t> and easy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71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5EA7-04B0-4597-856E-AD2B4DD2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a database for your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4906F-AA99-4A2A-8C45-842255BA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86" y="1593476"/>
            <a:ext cx="7015643" cy="48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8F868F3B5C04B8BC89E470CB1E63D" ma:contentTypeVersion="15" ma:contentTypeDescription="Create a new document." ma:contentTypeScope="" ma:versionID="3223ac3a762a2ed23ea4d86edc404c19">
  <xsd:schema xmlns:xsd="http://www.w3.org/2001/XMLSchema" xmlns:xs="http://www.w3.org/2001/XMLSchema" xmlns:p="http://schemas.microsoft.com/office/2006/metadata/properties" xmlns:ns1="http://schemas.microsoft.com/sharepoint/v3" xmlns:ns3="58379109-1dc1-4c9e-afad-11a4190a1331" xmlns:ns4="501f6210-cd7e-4588-a046-0a390c63fad4" targetNamespace="http://schemas.microsoft.com/office/2006/metadata/properties" ma:root="true" ma:fieldsID="d49d95230803c536bf18d836cd3b0b3a" ns1:_="" ns3:_="" ns4:_="">
    <xsd:import namespace="http://schemas.microsoft.com/sharepoint/v3"/>
    <xsd:import namespace="58379109-1dc1-4c9e-afad-11a4190a1331"/>
    <xsd:import namespace="501f6210-cd7e-4588-a046-0a390c63fad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79109-1dc1-4c9e-afad-11a4190a13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f6210-cd7e-4588-a046-0a390c63fa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D632933-41ED-411D-922A-C88E6BCB48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379109-1dc1-4c9e-afad-11a4190a1331"/>
    <ds:schemaRef ds:uri="501f6210-cd7e-4588-a046-0a390c63fa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8ED07-6D8D-4745-8FC1-152D720965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757095-452A-46FD-9CE4-8B21CBC04D84}">
  <ds:schemaRefs>
    <ds:schemaRef ds:uri="http://www.w3.org/XML/1998/namespace"/>
    <ds:schemaRef ds:uri="http://schemas.microsoft.com/office/2006/metadata/properties"/>
    <ds:schemaRef ds:uri="http://schemas.microsoft.com/sharepoint/v3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01f6210-cd7e-4588-a046-0a390c63fad4"/>
    <ds:schemaRef ds:uri="58379109-1dc1-4c9e-afad-11a4190a13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444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Handling </vt:lpstr>
      <vt:lpstr>Goals</vt:lpstr>
      <vt:lpstr>Develop safe data practices for handling your primary data </vt:lpstr>
      <vt:lpstr>The 13 critical rules for using Excel</vt:lpstr>
      <vt:lpstr>Get good at data cleaning and exploratory data analysis</vt:lpstr>
      <vt:lpstr>Use R for your analyses</vt:lpstr>
      <vt:lpstr>Make your data tidy (this saves you time!)</vt:lpstr>
      <vt:lpstr>Why use tidy data?</vt:lpstr>
      <vt:lpstr>Use a database for your data</vt:lpstr>
      <vt:lpstr>Excel has good features</vt:lpstr>
      <vt:lpstr>Think relationally! Joining data is a common task</vt:lpstr>
      <vt:lpstr>Dplyr has powerful joins</vt:lpstr>
      <vt:lpstr>Summary</vt:lpstr>
    </vt:vector>
  </TitlesOfParts>
  <Manager/>
  <Company>CRUK CI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techniques session</dc:title>
  <dc:subject/>
  <dc:creator>James Brenton</dc:creator>
  <cp:keywords/>
  <dc:description/>
  <cp:lastModifiedBy>Mark Fernandes</cp:lastModifiedBy>
  <cp:revision>13</cp:revision>
  <dcterms:created xsi:type="dcterms:W3CDTF">2016-10-19T13:46:58Z</dcterms:created>
  <dcterms:modified xsi:type="dcterms:W3CDTF">2021-10-12T15:27:13Z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0x0101009ED8F868F3B5C04B8BC89E470CB1E63D</vt:lpwstr>
  </property>
</Properties>
</file>