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33" r:id="rId1"/>
  </p:sldMasterIdLst>
  <p:notesMasterIdLst>
    <p:notesMasterId r:id="rId28"/>
  </p:notesMasterIdLst>
  <p:handoutMasterIdLst>
    <p:handoutMasterId r:id="rId29"/>
  </p:handoutMasterIdLst>
  <p:sldIdLst>
    <p:sldId id="403" r:id="rId2"/>
    <p:sldId id="404" r:id="rId3"/>
    <p:sldId id="405" r:id="rId4"/>
    <p:sldId id="443" r:id="rId5"/>
    <p:sldId id="444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453" r:id="rId26"/>
    <p:sldId id="454" r:id="rId27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" charset="0"/>
        <a:ea typeface="Geneva" pitchFamily="1" charset="0"/>
        <a:cs typeface="Geneva" pitchFamily="1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" charset="0"/>
        <a:ea typeface="Geneva" pitchFamily="1" charset="0"/>
        <a:cs typeface="Geneva" pitchFamily="1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" charset="0"/>
        <a:ea typeface="Geneva" pitchFamily="1" charset="0"/>
        <a:cs typeface="Geneva" pitchFamily="1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" charset="0"/>
        <a:ea typeface="Geneva" pitchFamily="1" charset="0"/>
        <a:cs typeface="Geneva" pitchFamily="1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" charset="0"/>
        <a:ea typeface="Geneva" pitchFamily="1" charset="0"/>
        <a:cs typeface="Geneva" pitchFamily="1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1" charset="0"/>
        <a:ea typeface="Geneva" pitchFamily="1" charset="0"/>
        <a:cs typeface="Geneva" pitchFamily="1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1" charset="0"/>
        <a:ea typeface="Geneva" pitchFamily="1" charset="0"/>
        <a:cs typeface="Geneva" pitchFamily="1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1" charset="0"/>
        <a:ea typeface="Geneva" pitchFamily="1" charset="0"/>
        <a:cs typeface="Geneva" pitchFamily="1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1" charset="0"/>
        <a:ea typeface="Geneva" pitchFamily="1" charset="0"/>
        <a:cs typeface="Geneva" pitchFamily="1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3300"/>
    <a:srgbClr val="43C044"/>
    <a:srgbClr val="DE1F19"/>
    <a:srgbClr val="E19512"/>
    <a:srgbClr val="3B5FA7"/>
    <a:srgbClr val="D97A2E"/>
    <a:srgbClr val="E6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72611" autoAdjust="0"/>
  </p:normalViewPr>
  <p:slideViewPr>
    <p:cSldViewPr snapToObjects="1">
      <p:cViewPr varScale="1">
        <p:scale>
          <a:sx n="76" d="100"/>
          <a:sy n="76" d="100"/>
        </p:scale>
        <p:origin x="-18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" d="100"/>
          <a:sy n="10" d="100"/>
        </p:scale>
        <p:origin x="-920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FAA48C-DF16-1A4C-AC95-1A87ADF2162D}" type="doc">
      <dgm:prSet loTypeId="urn:microsoft.com/office/officeart/2005/8/layout/hList1" loCatId="list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8AB9A45-3957-1447-AF2D-8B75339F7444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DNA Sequencing</a:t>
          </a:r>
        </a:p>
      </dgm:t>
    </dgm:pt>
    <dgm:pt modelId="{AC12880E-8976-F042-99BB-1381459CE654}" type="parTrans" cxnId="{E8A73E44-11B4-C845-BA3A-80D7FDD89668}">
      <dgm:prSet/>
      <dgm:spPr/>
      <dgm:t>
        <a:bodyPr/>
        <a:lstStyle/>
        <a:p>
          <a:endParaRPr lang="en-US"/>
        </a:p>
      </dgm:t>
    </dgm:pt>
    <dgm:pt modelId="{CE220E84-76B5-3F42-97B6-1272D27587ED}" type="sibTrans" cxnId="{E8A73E44-11B4-C845-BA3A-80D7FDD89668}">
      <dgm:prSet/>
      <dgm:spPr/>
      <dgm:t>
        <a:bodyPr/>
        <a:lstStyle/>
        <a:p>
          <a:endParaRPr lang="en-US"/>
        </a:p>
      </dgm:t>
    </dgm:pt>
    <dgm:pt modelId="{11DE8295-7486-704C-805C-8DC06311080B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 anchor="ctr"/>
        <a:lstStyle/>
        <a:p>
          <a:r>
            <a:rPr lang="en-US" sz="2400" dirty="0"/>
            <a:t>Genome Assembly</a:t>
          </a:r>
        </a:p>
      </dgm:t>
    </dgm:pt>
    <dgm:pt modelId="{5693F316-785C-084C-B8CB-FD0AAC504C16}" type="parTrans" cxnId="{3B9FD69F-C94B-B345-B5C2-E648DD3A0AC1}">
      <dgm:prSet/>
      <dgm:spPr/>
      <dgm:t>
        <a:bodyPr/>
        <a:lstStyle/>
        <a:p>
          <a:endParaRPr lang="en-US"/>
        </a:p>
      </dgm:t>
    </dgm:pt>
    <dgm:pt modelId="{AD7BCA38-2FAE-554C-81D6-CA2B945DFFBA}" type="sibTrans" cxnId="{3B9FD69F-C94B-B345-B5C2-E648DD3A0AC1}">
      <dgm:prSet/>
      <dgm:spPr/>
      <dgm:t>
        <a:bodyPr/>
        <a:lstStyle/>
        <a:p>
          <a:endParaRPr lang="en-US"/>
        </a:p>
      </dgm:t>
    </dgm:pt>
    <dgm:pt modelId="{09BDE89F-FBA4-B941-8573-DFCE6816849F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 anchor="ctr"/>
        <a:lstStyle/>
        <a:p>
          <a:r>
            <a:rPr lang="en-US" sz="2400" dirty="0"/>
            <a:t>DNA </a:t>
          </a:r>
          <a:r>
            <a:rPr lang="en-US" sz="2400" dirty="0" err="1"/>
            <a:t>methylation</a:t>
          </a:r>
          <a:endParaRPr lang="en-US" sz="2400" dirty="0"/>
        </a:p>
      </dgm:t>
    </dgm:pt>
    <dgm:pt modelId="{2850DC7D-2919-0346-A0E0-0154DA31EFC1}" type="parTrans" cxnId="{4E34F69F-BD29-EA4D-82AD-FDE166831314}">
      <dgm:prSet/>
      <dgm:spPr/>
      <dgm:t>
        <a:bodyPr/>
        <a:lstStyle/>
        <a:p>
          <a:endParaRPr lang="en-US"/>
        </a:p>
      </dgm:t>
    </dgm:pt>
    <dgm:pt modelId="{AE81DA88-7639-FF4F-BA16-752D1CCC5D60}" type="sibTrans" cxnId="{4E34F69F-BD29-EA4D-82AD-FDE166831314}">
      <dgm:prSet/>
      <dgm:spPr/>
      <dgm:t>
        <a:bodyPr/>
        <a:lstStyle/>
        <a:p>
          <a:endParaRPr lang="en-US"/>
        </a:p>
      </dgm:t>
    </dgm:pt>
    <dgm:pt modelId="{D1FA7939-BC34-ED40-83E3-C3525B8E7AB1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/>
            <a:t>ChIP</a:t>
          </a:r>
          <a:r>
            <a:rPr lang="en-US" dirty="0"/>
            <a:t>-sequencing</a:t>
          </a:r>
        </a:p>
      </dgm:t>
    </dgm:pt>
    <dgm:pt modelId="{357993F2-7B30-664B-BED6-2F697E1A35A4}" type="parTrans" cxnId="{66A33056-8B14-5247-870D-EFE91381C612}">
      <dgm:prSet/>
      <dgm:spPr/>
      <dgm:t>
        <a:bodyPr/>
        <a:lstStyle/>
        <a:p>
          <a:endParaRPr lang="en-US"/>
        </a:p>
      </dgm:t>
    </dgm:pt>
    <dgm:pt modelId="{F49AE671-B867-0349-9A6E-2E7A50EBA0BA}" type="sibTrans" cxnId="{66A33056-8B14-5247-870D-EFE91381C612}">
      <dgm:prSet/>
      <dgm:spPr/>
      <dgm:t>
        <a:bodyPr/>
        <a:lstStyle/>
        <a:p>
          <a:endParaRPr lang="en-US"/>
        </a:p>
      </dgm:t>
    </dgm:pt>
    <dgm:pt modelId="{CFE5FEEE-22F4-9F40-8A01-FF58C74419EC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 anchor="ctr"/>
        <a:lstStyle/>
        <a:p>
          <a:r>
            <a:rPr lang="en-US" sz="2400" dirty="0"/>
            <a:t>Transcription Factor Binding Sites</a:t>
          </a:r>
        </a:p>
      </dgm:t>
    </dgm:pt>
    <dgm:pt modelId="{72C8F5C6-D588-554C-96EE-005165AE9DA7}" type="parTrans" cxnId="{03EB8443-8F69-FA4D-B681-E6A003930419}">
      <dgm:prSet/>
      <dgm:spPr/>
      <dgm:t>
        <a:bodyPr/>
        <a:lstStyle/>
        <a:p>
          <a:endParaRPr lang="en-US"/>
        </a:p>
      </dgm:t>
    </dgm:pt>
    <dgm:pt modelId="{D17F1E6F-78E5-8C49-8E3A-DFED431309B6}" type="sibTrans" cxnId="{03EB8443-8F69-FA4D-B681-E6A003930419}">
      <dgm:prSet/>
      <dgm:spPr/>
      <dgm:t>
        <a:bodyPr/>
        <a:lstStyle/>
        <a:p>
          <a:endParaRPr lang="en-US"/>
        </a:p>
      </dgm:t>
    </dgm:pt>
    <dgm:pt modelId="{15EAAE24-75F1-1540-A850-CC9914049AEE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RNA-sequencing</a:t>
          </a:r>
        </a:p>
      </dgm:t>
    </dgm:pt>
    <dgm:pt modelId="{9518DD21-9133-EE4D-AB1C-8D5BA4EE6A0E}" type="parTrans" cxnId="{8D8ABABF-0642-8740-A17C-F2D946CF4FCB}">
      <dgm:prSet/>
      <dgm:spPr/>
      <dgm:t>
        <a:bodyPr/>
        <a:lstStyle/>
        <a:p>
          <a:endParaRPr lang="en-US"/>
        </a:p>
      </dgm:t>
    </dgm:pt>
    <dgm:pt modelId="{591A7D12-0057-4546-90BF-6B868501BEFD}" type="sibTrans" cxnId="{8D8ABABF-0642-8740-A17C-F2D946CF4FCB}">
      <dgm:prSet/>
      <dgm:spPr/>
      <dgm:t>
        <a:bodyPr/>
        <a:lstStyle/>
        <a:p>
          <a:endParaRPr lang="en-US"/>
        </a:p>
      </dgm:t>
    </dgm:pt>
    <dgm:pt modelId="{14495F2D-16CD-184F-8606-DD88F82D3A55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 anchor="ctr"/>
        <a:lstStyle/>
        <a:p>
          <a:r>
            <a:rPr lang="en-US" sz="2400" dirty="0" err="1"/>
            <a:t>Transcriptome</a:t>
          </a:r>
          <a:r>
            <a:rPr lang="en-US" sz="2400" dirty="0"/>
            <a:t> Assembly</a:t>
          </a:r>
        </a:p>
      </dgm:t>
    </dgm:pt>
    <dgm:pt modelId="{D679092E-8F46-9449-B79B-38A022432F46}" type="parTrans" cxnId="{2B0A6E16-0B35-CC46-9F51-D93944173080}">
      <dgm:prSet/>
      <dgm:spPr/>
      <dgm:t>
        <a:bodyPr/>
        <a:lstStyle/>
        <a:p>
          <a:endParaRPr lang="en-US"/>
        </a:p>
      </dgm:t>
    </dgm:pt>
    <dgm:pt modelId="{C114D126-CEAA-B943-B2EC-D4B76D35FA23}" type="sibTrans" cxnId="{2B0A6E16-0B35-CC46-9F51-D93944173080}">
      <dgm:prSet/>
      <dgm:spPr/>
      <dgm:t>
        <a:bodyPr/>
        <a:lstStyle/>
        <a:p>
          <a:endParaRPr lang="en-US"/>
        </a:p>
      </dgm:t>
    </dgm:pt>
    <dgm:pt modelId="{C64A0A47-8490-1B48-A519-4A7AF39888B9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 anchor="ctr"/>
        <a:lstStyle/>
        <a:p>
          <a:r>
            <a:rPr lang="en-US" sz="2400" dirty="0"/>
            <a:t>Gene Expression</a:t>
          </a:r>
        </a:p>
      </dgm:t>
    </dgm:pt>
    <dgm:pt modelId="{2EC1B746-B34A-0845-B705-509B1996F1FE}" type="parTrans" cxnId="{7237D2BF-3DA2-504A-BE9D-5051E5BE5CC4}">
      <dgm:prSet/>
      <dgm:spPr/>
      <dgm:t>
        <a:bodyPr/>
        <a:lstStyle/>
        <a:p>
          <a:endParaRPr lang="en-US"/>
        </a:p>
      </dgm:t>
    </dgm:pt>
    <dgm:pt modelId="{F7A5E056-D018-8C41-A701-9450B1AA665E}" type="sibTrans" cxnId="{7237D2BF-3DA2-504A-BE9D-5051E5BE5CC4}">
      <dgm:prSet/>
      <dgm:spPr/>
      <dgm:t>
        <a:bodyPr/>
        <a:lstStyle/>
        <a:p>
          <a:endParaRPr lang="en-US"/>
        </a:p>
      </dgm:t>
    </dgm:pt>
    <dgm:pt modelId="{7C463702-7582-EF48-BEC8-8C01F09CA38E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 anchor="ctr"/>
        <a:lstStyle/>
        <a:p>
          <a:r>
            <a:rPr lang="en-US" sz="2400" dirty="0" err="1"/>
            <a:t>SNPs</a:t>
          </a:r>
          <a:endParaRPr lang="en-US" sz="2400" dirty="0"/>
        </a:p>
      </dgm:t>
    </dgm:pt>
    <dgm:pt modelId="{4F9776E2-4848-0945-BE5D-03E3C735AB2A}" type="parTrans" cxnId="{F18B9057-7E0D-7E4A-A5AF-E492884462B4}">
      <dgm:prSet/>
      <dgm:spPr/>
      <dgm:t>
        <a:bodyPr/>
        <a:lstStyle/>
        <a:p>
          <a:endParaRPr lang="en-US"/>
        </a:p>
      </dgm:t>
    </dgm:pt>
    <dgm:pt modelId="{1651EF24-CC53-1C49-92F9-54173DEB8D76}" type="sibTrans" cxnId="{F18B9057-7E0D-7E4A-A5AF-E492884462B4}">
      <dgm:prSet/>
      <dgm:spPr/>
      <dgm:t>
        <a:bodyPr/>
        <a:lstStyle/>
        <a:p>
          <a:endParaRPr lang="en-US"/>
        </a:p>
      </dgm:t>
    </dgm:pt>
    <dgm:pt modelId="{0AA0B668-5CD7-504A-85B7-D95B58F3E205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 anchor="ctr"/>
        <a:lstStyle/>
        <a:p>
          <a:r>
            <a:rPr lang="en-US" sz="2400" dirty="0"/>
            <a:t>Differential Expression</a:t>
          </a:r>
        </a:p>
      </dgm:t>
    </dgm:pt>
    <dgm:pt modelId="{06C6F008-B566-AB45-8661-765EB23100D3}" type="parTrans" cxnId="{86435043-8A31-574D-AEFB-85C76FCFE56B}">
      <dgm:prSet/>
      <dgm:spPr/>
      <dgm:t>
        <a:bodyPr/>
        <a:lstStyle/>
        <a:p>
          <a:endParaRPr lang="en-US"/>
        </a:p>
      </dgm:t>
    </dgm:pt>
    <dgm:pt modelId="{4B3A608B-D504-6F4A-83A5-9499E2FB9AA2}" type="sibTrans" cxnId="{86435043-8A31-574D-AEFB-85C76FCFE56B}">
      <dgm:prSet/>
      <dgm:spPr/>
      <dgm:t>
        <a:bodyPr/>
        <a:lstStyle/>
        <a:p>
          <a:endParaRPr lang="en-US"/>
        </a:p>
      </dgm:t>
    </dgm:pt>
    <dgm:pt modelId="{EE6E7417-F711-3F4F-80AE-98637FCF72FE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 anchor="ctr"/>
        <a:lstStyle/>
        <a:p>
          <a:r>
            <a:rPr lang="en-US" sz="2400" dirty="0"/>
            <a:t>Chromatin Modification Regions</a:t>
          </a:r>
        </a:p>
      </dgm:t>
    </dgm:pt>
    <dgm:pt modelId="{6BB13C0D-0508-984B-8E46-CA2455F4525E}" type="sibTrans" cxnId="{863BFBB5-DE03-3A41-AE03-F1CD0A2B3891}">
      <dgm:prSet/>
      <dgm:spPr/>
      <dgm:t>
        <a:bodyPr/>
        <a:lstStyle/>
        <a:p>
          <a:endParaRPr lang="en-US"/>
        </a:p>
      </dgm:t>
    </dgm:pt>
    <dgm:pt modelId="{6358C3C4-911D-314B-8325-6547089A384F}" type="parTrans" cxnId="{863BFBB5-DE03-3A41-AE03-F1CD0A2B3891}">
      <dgm:prSet/>
      <dgm:spPr/>
      <dgm:t>
        <a:bodyPr/>
        <a:lstStyle/>
        <a:p>
          <a:endParaRPr lang="en-US"/>
        </a:p>
      </dgm:t>
    </dgm:pt>
    <dgm:pt modelId="{79750650-E1F1-874E-A98F-5A6668364003}" type="pres">
      <dgm:prSet presAssocID="{72FAA48C-DF16-1A4C-AC95-1A87ADF216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B3901E-1089-0046-BF79-85D5D14724A2}" type="pres">
      <dgm:prSet presAssocID="{88AB9A45-3957-1447-AF2D-8B75339F7444}" presName="composite" presStyleCnt="0"/>
      <dgm:spPr/>
    </dgm:pt>
    <dgm:pt modelId="{CFB3DFEB-E63C-1F43-A155-6C9C12FC7E76}" type="pres">
      <dgm:prSet presAssocID="{88AB9A45-3957-1447-AF2D-8B75339F744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8E480-CC77-F84F-80AC-80987CAB996F}" type="pres">
      <dgm:prSet presAssocID="{88AB9A45-3957-1447-AF2D-8B75339F7444}" presName="desTx" presStyleLbl="alignAccFollowNode1" presStyleIdx="0" presStyleCnt="3" custLinFactNeighborY="14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A9C635-719F-DF44-B087-46EA484380C9}" type="pres">
      <dgm:prSet presAssocID="{CE220E84-76B5-3F42-97B6-1272D27587ED}" presName="space" presStyleCnt="0"/>
      <dgm:spPr/>
    </dgm:pt>
    <dgm:pt modelId="{0FEAD5FE-AD8D-A24D-930A-693548C3FD9E}" type="pres">
      <dgm:prSet presAssocID="{D1FA7939-BC34-ED40-83E3-C3525B8E7AB1}" presName="composite" presStyleCnt="0"/>
      <dgm:spPr/>
    </dgm:pt>
    <dgm:pt modelId="{BD97FF5A-7FF3-FB47-BE9B-9D0A46A3D1A7}" type="pres">
      <dgm:prSet presAssocID="{D1FA7939-BC34-ED40-83E3-C3525B8E7AB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57D19-2D24-0F49-86C7-48BC34063791}" type="pres">
      <dgm:prSet presAssocID="{D1FA7939-BC34-ED40-83E3-C3525B8E7AB1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E1DA80-C9E8-1D4C-8AF2-E552738578CC}" type="pres">
      <dgm:prSet presAssocID="{F49AE671-B867-0349-9A6E-2E7A50EBA0BA}" presName="space" presStyleCnt="0"/>
      <dgm:spPr/>
    </dgm:pt>
    <dgm:pt modelId="{49BCD96F-71D1-E74E-9816-EC7594766F67}" type="pres">
      <dgm:prSet presAssocID="{15EAAE24-75F1-1540-A850-CC9914049AEE}" presName="composite" presStyleCnt="0"/>
      <dgm:spPr/>
    </dgm:pt>
    <dgm:pt modelId="{C7D69700-6D06-754D-9122-34DAB0F901E3}" type="pres">
      <dgm:prSet presAssocID="{15EAAE24-75F1-1540-A850-CC9914049AE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FBAE1C-4CF9-B24A-8AB1-1B9857FF740C}" type="pres">
      <dgm:prSet presAssocID="{15EAAE24-75F1-1540-A850-CC9914049AEE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A78FF3-12A7-FC4F-A67D-F274A4DC445D}" type="presOf" srcId="{09BDE89F-FBA4-B941-8573-DFCE6816849F}" destId="{A058E480-CC77-F84F-80AC-80987CAB996F}" srcOrd="0" destOrd="2" presId="urn:microsoft.com/office/officeart/2005/8/layout/hList1"/>
    <dgm:cxn modelId="{7237D2BF-3DA2-504A-BE9D-5051E5BE5CC4}" srcId="{15EAAE24-75F1-1540-A850-CC9914049AEE}" destId="{C64A0A47-8490-1B48-A519-4A7AF39888B9}" srcOrd="1" destOrd="0" parTransId="{2EC1B746-B34A-0845-B705-509B1996F1FE}" sibTransId="{F7A5E056-D018-8C41-A701-9450B1AA665E}"/>
    <dgm:cxn modelId="{F45A609A-CBB4-3C4C-92BE-D20F8AC39D56}" type="presOf" srcId="{C64A0A47-8490-1B48-A519-4A7AF39888B9}" destId="{49FBAE1C-4CF9-B24A-8AB1-1B9857FF740C}" srcOrd="0" destOrd="1" presId="urn:microsoft.com/office/officeart/2005/8/layout/hList1"/>
    <dgm:cxn modelId="{8A78E15D-4D5C-E049-A788-96A8A0E5C8E6}" type="presOf" srcId="{7C463702-7582-EF48-BEC8-8C01F09CA38E}" destId="{A058E480-CC77-F84F-80AC-80987CAB996F}" srcOrd="0" destOrd="1" presId="urn:microsoft.com/office/officeart/2005/8/layout/hList1"/>
    <dgm:cxn modelId="{298FD13B-EDD6-2649-9075-AF1F5A3D1A33}" type="presOf" srcId="{EE6E7417-F711-3F4F-80AE-98637FCF72FE}" destId="{0C157D19-2D24-0F49-86C7-48BC34063791}" srcOrd="0" destOrd="1" presId="urn:microsoft.com/office/officeart/2005/8/layout/hList1"/>
    <dgm:cxn modelId="{F18B9057-7E0D-7E4A-A5AF-E492884462B4}" srcId="{88AB9A45-3957-1447-AF2D-8B75339F7444}" destId="{7C463702-7582-EF48-BEC8-8C01F09CA38E}" srcOrd="1" destOrd="0" parTransId="{4F9776E2-4848-0945-BE5D-03E3C735AB2A}" sibTransId="{1651EF24-CC53-1C49-92F9-54173DEB8D76}"/>
    <dgm:cxn modelId="{C089397C-C95D-034A-8D8B-F1E4094D50C2}" type="presOf" srcId="{72FAA48C-DF16-1A4C-AC95-1A87ADF2162D}" destId="{79750650-E1F1-874E-A98F-5A6668364003}" srcOrd="0" destOrd="0" presId="urn:microsoft.com/office/officeart/2005/8/layout/hList1"/>
    <dgm:cxn modelId="{FB483417-795D-D247-8568-7017C364EC0B}" type="presOf" srcId="{D1FA7939-BC34-ED40-83E3-C3525B8E7AB1}" destId="{BD97FF5A-7FF3-FB47-BE9B-9D0A46A3D1A7}" srcOrd="0" destOrd="0" presId="urn:microsoft.com/office/officeart/2005/8/layout/hList1"/>
    <dgm:cxn modelId="{9F37F655-526A-DF49-8CCC-4C302F6B280E}" type="presOf" srcId="{0AA0B668-5CD7-504A-85B7-D95B58F3E205}" destId="{49FBAE1C-4CF9-B24A-8AB1-1B9857FF740C}" srcOrd="0" destOrd="2" presId="urn:microsoft.com/office/officeart/2005/8/layout/hList1"/>
    <dgm:cxn modelId="{66A33056-8B14-5247-870D-EFE91381C612}" srcId="{72FAA48C-DF16-1A4C-AC95-1A87ADF2162D}" destId="{D1FA7939-BC34-ED40-83E3-C3525B8E7AB1}" srcOrd="1" destOrd="0" parTransId="{357993F2-7B30-664B-BED6-2F697E1A35A4}" sibTransId="{F49AE671-B867-0349-9A6E-2E7A50EBA0BA}"/>
    <dgm:cxn modelId="{98E97E1C-1C36-C94E-88A7-4BE70FF0E612}" type="presOf" srcId="{14495F2D-16CD-184F-8606-DD88F82D3A55}" destId="{49FBAE1C-4CF9-B24A-8AB1-1B9857FF740C}" srcOrd="0" destOrd="0" presId="urn:microsoft.com/office/officeart/2005/8/layout/hList1"/>
    <dgm:cxn modelId="{9260AC16-383A-7D42-A8CF-C72B9FD2673E}" type="presOf" srcId="{CFE5FEEE-22F4-9F40-8A01-FF58C74419EC}" destId="{0C157D19-2D24-0F49-86C7-48BC34063791}" srcOrd="0" destOrd="0" presId="urn:microsoft.com/office/officeart/2005/8/layout/hList1"/>
    <dgm:cxn modelId="{86435043-8A31-574D-AEFB-85C76FCFE56B}" srcId="{15EAAE24-75F1-1540-A850-CC9914049AEE}" destId="{0AA0B668-5CD7-504A-85B7-D95B58F3E205}" srcOrd="2" destOrd="0" parTransId="{06C6F008-B566-AB45-8661-765EB23100D3}" sibTransId="{4B3A608B-D504-6F4A-83A5-9499E2FB9AA2}"/>
    <dgm:cxn modelId="{863BFBB5-DE03-3A41-AE03-F1CD0A2B3891}" srcId="{D1FA7939-BC34-ED40-83E3-C3525B8E7AB1}" destId="{EE6E7417-F711-3F4F-80AE-98637FCF72FE}" srcOrd="1" destOrd="0" parTransId="{6358C3C4-911D-314B-8325-6547089A384F}" sibTransId="{6BB13C0D-0508-984B-8E46-CA2455F4525E}"/>
    <dgm:cxn modelId="{3B9FD69F-C94B-B345-B5C2-E648DD3A0AC1}" srcId="{88AB9A45-3957-1447-AF2D-8B75339F7444}" destId="{11DE8295-7486-704C-805C-8DC06311080B}" srcOrd="0" destOrd="0" parTransId="{5693F316-785C-084C-B8CB-FD0AAC504C16}" sibTransId="{AD7BCA38-2FAE-554C-81D6-CA2B945DFFBA}"/>
    <dgm:cxn modelId="{8D8ABABF-0642-8740-A17C-F2D946CF4FCB}" srcId="{72FAA48C-DF16-1A4C-AC95-1A87ADF2162D}" destId="{15EAAE24-75F1-1540-A850-CC9914049AEE}" srcOrd="2" destOrd="0" parTransId="{9518DD21-9133-EE4D-AB1C-8D5BA4EE6A0E}" sibTransId="{591A7D12-0057-4546-90BF-6B868501BEFD}"/>
    <dgm:cxn modelId="{E8A73E44-11B4-C845-BA3A-80D7FDD89668}" srcId="{72FAA48C-DF16-1A4C-AC95-1A87ADF2162D}" destId="{88AB9A45-3957-1447-AF2D-8B75339F7444}" srcOrd="0" destOrd="0" parTransId="{AC12880E-8976-F042-99BB-1381459CE654}" sibTransId="{CE220E84-76B5-3F42-97B6-1272D27587ED}"/>
    <dgm:cxn modelId="{D751F76B-CE13-EC4B-B270-CB2C56BD7F54}" type="presOf" srcId="{15EAAE24-75F1-1540-A850-CC9914049AEE}" destId="{C7D69700-6D06-754D-9122-34DAB0F901E3}" srcOrd="0" destOrd="0" presId="urn:microsoft.com/office/officeart/2005/8/layout/hList1"/>
    <dgm:cxn modelId="{18C71583-9D52-D941-A50C-9FD76A106848}" type="presOf" srcId="{88AB9A45-3957-1447-AF2D-8B75339F7444}" destId="{CFB3DFEB-E63C-1F43-A155-6C9C12FC7E76}" srcOrd="0" destOrd="0" presId="urn:microsoft.com/office/officeart/2005/8/layout/hList1"/>
    <dgm:cxn modelId="{2B0A6E16-0B35-CC46-9F51-D93944173080}" srcId="{15EAAE24-75F1-1540-A850-CC9914049AEE}" destId="{14495F2D-16CD-184F-8606-DD88F82D3A55}" srcOrd="0" destOrd="0" parTransId="{D679092E-8F46-9449-B79B-38A022432F46}" sibTransId="{C114D126-CEAA-B943-B2EC-D4B76D35FA23}"/>
    <dgm:cxn modelId="{F495379E-1812-0341-A067-4A019E75F840}" type="presOf" srcId="{11DE8295-7486-704C-805C-8DC06311080B}" destId="{A058E480-CC77-F84F-80AC-80987CAB996F}" srcOrd="0" destOrd="0" presId="urn:microsoft.com/office/officeart/2005/8/layout/hList1"/>
    <dgm:cxn modelId="{03EB8443-8F69-FA4D-B681-E6A003930419}" srcId="{D1FA7939-BC34-ED40-83E3-C3525B8E7AB1}" destId="{CFE5FEEE-22F4-9F40-8A01-FF58C74419EC}" srcOrd="0" destOrd="0" parTransId="{72C8F5C6-D588-554C-96EE-005165AE9DA7}" sibTransId="{D17F1E6F-78E5-8C49-8E3A-DFED431309B6}"/>
    <dgm:cxn modelId="{4E34F69F-BD29-EA4D-82AD-FDE166831314}" srcId="{88AB9A45-3957-1447-AF2D-8B75339F7444}" destId="{09BDE89F-FBA4-B941-8573-DFCE6816849F}" srcOrd="2" destOrd="0" parTransId="{2850DC7D-2919-0346-A0E0-0154DA31EFC1}" sibTransId="{AE81DA88-7639-FF4F-BA16-752D1CCC5D60}"/>
    <dgm:cxn modelId="{5CF68B6C-0FBF-C34D-B68D-53FBC9499C68}" type="presParOf" srcId="{79750650-E1F1-874E-A98F-5A6668364003}" destId="{C1B3901E-1089-0046-BF79-85D5D14724A2}" srcOrd="0" destOrd="0" presId="urn:microsoft.com/office/officeart/2005/8/layout/hList1"/>
    <dgm:cxn modelId="{C6465C57-5AD0-4644-A40A-6573FFDD971A}" type="presParOf" srcId="{C1B3901E-1089-0046-BF79-85D5D14724A2}" destId="{CFB3DFEB-E63C-1F43-A155-6C9C12FC7E76}" srcOrd="0" destOrd="0" presId="urn:microsoft.com/office/officeart/2005/8/layout/hList1"/>
    <dgm:cxn modelId="{3B46599D-3556-404E-9A7A-8D44DC8D4251}" type="presParOf" srcId="{C1B3901E-1089-0046-BF79-85D5D14724A2}" destId="{A058E480-CC77-F84F-80AC-80987CAB996F}" srcOrd="1" destOrd="0" presId="urn:microsoft.com/office/officeart/2005/8/layout/hList1"/>
    <dgm:cxn modelId="{EC21B2F2-EE8A-704A-9878-131F5E73AF89}" type="presParOf" srcId="{79750650-E1F1-874E-A98F-5A6668364003}" destId="{F2A9C635-719F-DF44-B087-46EA484380C9}" srcOrd="1" destOrd="0" presId="urn:microsoft.com/office/officeart/2005/8/layout/hList1"/>
    <dgm:cxn modelId="{95E7A3F4-17D4-FB45-9557-79A2C3BC1280}" type="presParOf" srcId="{79750650-E1F1-874E-A98F-5A6668364003}" destId="{0FEAD5FE-AD8D-A24D-930A-693548C3FD9E}" srcOrd="2" destOrd="0" presId="urn:microsoft.com/office/officeart/2005/8/layout/hList1"/>
    <dgm:cxn modelId="{C1A57A88-5635-234B-A8BF-AE0FBC3F130F}" type="presParOf" srcId="{0FEAD5FE-AD8D-A24D-930A-693548C3FD9E}" destId="{BD97FF5A-7FF3-FB47-BE9B-9D0A46A3D1A7}" srcOrd="0" destOrd="0" presId="urn:microsoft.com/office/officeart/2005/8/layout/hList1"/>
    <dgm:cxn modelId="{B0F73A8D-2529-7145-9594-1ADAB278D812}" type="presParOf" srcId="{0FEAD5FE-AD8D-A24D-930A-693548C3FD9E}" destId="{0C157D19-2D24-0F49-86C7-48BC34063791}" srcOrd="1" destOrd="0" presId="urn:microsoft.com/office/officeart/2005/8/layout/hList1"/>
    <dgm:cxn modelId="{A1689E83-DDCB-9F46-B172-A8CA50B1C2A4}" type="presParOf" srcId="{79750650-E1F1-874E-A98F-5A6668364003}" destId="{2BE1DA80-C9E8-1D4C-8AF2-E552738578CC}" srcOrd="3" destOrd="0" presId="urn:microsoft.com/office/officeart/2005/8/layout/hList1"/>
    <dgm:cxn modelId="{4D618710-63F0-B242-BA71-C77B01FBB719}" type="presParOf" srcId="{79750650-E1F1-874E-A98F-5A6668364003}" destId="{49BCD96F-71D1-E74E-9816-EC7594766F67}" srcOrd="4" destOrd="0" presId="urn:microsoft.com/office/officeart/2005/8/layout/hList1"/>
    <dgm:cxn modelId="{B7DAD9F1-EE48-DE44-8979-C3FF37BBACDE}" type="presParOf" srcId="{49BCD96F-71D1-E74E-9816-EC7594766F67}" destId="{C7D69700-6D06-754D-9122-34DAB0F901E3}" srcOrd="0" destOrd="0" presId="urn:microsoft.com/office/officeart/2005/8/layout/hList1"/>
    <dgm:cxn modelId="{7F5A5789-C430-7B49-82A8-5610F1E7F4B8}" type="presParOf" srcId="{49BCD96F-71D1-E74E-9816-EC7594766F67}" destId="{49FBAE1C-4CF9-B24A-8AB1-1B9857FF740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7FBF2F-2006-2247-80C4-3123C6BEEB47}" type="doc">
      <dgm:prSet loTypeId="urn:microsoft.com/office/officeart/2005/8/layout/hierarchy6" loCatId="hierarchy" qsTypeId="urn:microsoft.com/office/officeart/2005/8/quickstyle/3D4" qsCatId="3D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5A2380A-3C63-2544-93DB-050DFF0CAA16}">
      <dgm:prSet phldrT="[Text]"/>
      <dgm:spPr/>
      <dgm:t>
        <a:bodyPr/>
        <a:lstStyle/>
        <a:p>
          <a:r>
            <a:rPr lang="en-US" b="0" i="0" dirty="0">
              <a:latin typeface="HelveticaNeueLT Pro 43 LtEx"/>
              <a:cs typeface="HelveticaNeueLT Pro 43 LtEx"/>
            </a:rPr>
            <a:t>Library Preparation</a:t>
          </a:r>
        </a:p>
      </dgm:t>
    </dgm:pt>
    <dgm:pt modelId="{A9A111DD-EB10-CA46-ADB7-2DA8E404676A}" type="parTrans" cxnId="{80BA39D9-4291-5745-8DE3-98D16CA55309}">
      <dgm:prSet/>
      <dgm:spPr/>
      <dgm:t>
        <a:bodyPr/>
        <a:lstStyle/>
        <a:p>
          <a:endParaRPr lang="en-US"/>
        </a:p>
      </dgm:t>
    </dgm:pt>
    <dgm:pt modelId="{8C628220-29B9-D444-BF59-8EE1BBFB2A33}" type="sibTrans" cxnId="{80BA39D9-4291-5745-8DE3-98D16CA55309}">
      <dgm:prSet/>
      <dgm:spPr/>
      <dgm:t>
        <a:bodyPr/>
        <a:lstStyle/>
        <a:p>
          <a:endParaRPr lang="en-US"/>
        </a:p>
      </dgm:t>
    </dgm:pt>
    <dgm:pt modelId="{F1BD8731-B02B-4847-85B1-DECC9FA63287}">
      <dgm:prSet phldrT="[Text]"/>
      <dgm:spPr/>
      <dgm:t>
        <a:bodyPr/>
        <a:lstStyle/>
        <a:p>
          <a:r>
            <a:rPr lang="en-US" b="0" i="0" dirty="0">
              <a:latin typeface="HelveticaNeueLT Pro 43 LtEx"/>
              <a:cs typeface="HelveticaNeueLT Pro 43 LtEx"/>
            </a:rPr>
            <a:t>Sequencing</a:t>
          </a:r>
        </a:p>
      </dgm:t>
    </dgm:pt>
    <dgm:pt modelId="{95B8DB0A-9A57-FF43-B592-BBF5C6900F4C}" type="parTrans" cxnId="{40CEA496-5630-B648-8C3E-DC21E4FF1527}">
      <dgm:prSet/>
      <dgm:spPr/>
      <dgm:t>
        <a:bodyPr/>
        <a:lstStyle/>
        <a:p>
          <a:endParaRPr lang="en-US"/>
        </a:p>
      </dgm:t>
    </dgm:pt>
    <dgm:pt modelId="{EBA2708C-553A-1145-8D40-68D074A26851}" type="sibTrans" cxnId="{40CEA496-5630-B648-8C3E-DC21E4FF1527}">
      <dgm:prSet/>
      <dgm:spPr/>
      <dgm:t>
        <a:bodyPr/>
        <a:lstStyle/>
        <a:p>
          <a:endParaRPr lang="en-US"/>
        </a:p>
      </dgm:t>
    </dgm:pt>
    <dgm:pt modelId="{A268E161-C4AC-D640-A8DB-67459E2A0C39}">
      <dgm:prSet phldrT="[Text]"/>
      <dgm:spPr/>
      <dgm:t>
        <a:bodyPr/>
        <a:lstStyle/>
        <a:p>
          <a:r>
            <a:rPr lang="en-US" b="0" i="0" dirty="0">
              <a:latin typeface="HelveticaNeueLT Pro 43 LtEx"/>
              <a:cs typeface="HelveticaNeueLT Pro 43 LtEx"/>
            </a:rPr>
            <a:t>Bioinformatics Analysis</a:t>
          </a:r>
        </a:p>
      </dgm:t>
    </dgm:pt>
    <dgm:pt modelId="{E1DBAF90-A528-1549-A56A-30A85A7259AF}" type="parTrans" cxnId="{5F7080AE-7D40-CD4E-BA65-1CBBC1B58EFB}">
      <dgm:prSet/>
      <dgm:spPr/>
      <dgm:t>
        <a:bodyPr/>
        <a:lstStyle/>
        <a:p>
          <a:endParaRPr lang="en-US"/>
        </a:p>
      </dgm:t>
    </dgm:pt>
    <dgm:pt modelId="{49906473-64DB-5940-9BA3-0853A64312D3}" type="sibTrans" cxnId="{5F7080AE-7D40-CD4E-BA65-1CBBC1B58EFB}">
      <dgm:prSet/>
      <dgm:spPr/>
      <dgm:t>
        <a:bodyPr/>
        <a:lstStyle/>
        <a:p>
          <a:endParaRPr lang="en-US"/>
        </a:p>
      </dgm:t>
    </dgm:pt>
    <dgm:pt modelId="{55DF1147-18D1-4A4A-BE3F-5DB4D628B76D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dirty="0">
              <a:solidFill>
                <a:schemeClr val="tx2">
                  <a:lumMod val="50000"/>
                </a:schemeClr>
              </a:solidFill>
            </a:rPr>
            <a:t>Step1</a:t>
          </a:r>
          <a:endParaRPr lang="en-US" sz="2800" dirty="0">
            <a:solidFill>
              <a:schemeClr val="tx2">
                <a:lumMod val="50000"/>
              </a:schemeClr>
            </a:solidFill>
          </a:endParaRPr>
        </a:p>
      </dgm:t>
    </dgm:pt>
    <dgm:pt modelId="{368DBB19-C988-E145-A278-8CB4CD54D528}" type="parTrans" cxnId="{57CD3217-DC31-CE40-9D80-967BDCC4915F}">
      <dgm:prSet/>
      <dgm:spPr/>
      <dgm:t>
        <a:bodyPr/>
        <a:lstStyle/>
        <a:p>
          <a:endParaRPr lang="en-US"/>
        </a:p>
      </dgm:t>
    </dgm:pt>
    <dgm:pt modelId="{D2EBB0B0-3846-EE49-B953-76FCE8C2A86E}" type="sibTrans" cxnId="{57CD3217-DC31-CE40-9D80-967BDCC4915F}">
      <dgm:prSet/>
      <dgm:spPr/>
      <dgm:t>
        <a:bodyPr/>
        <a:lstStyle/>
        <a:p>
          <a:endParaRPr lang="en-US"/>
        </a:p>
      </dgm:t>
    </dgm:pt>
    <dgm:pt modelId="{D3CCDFE3-C5B7-D94A-9E95-8DD5C7DC7478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dirty="0">
              <a:solidFill>
                <a:srgbClr val="003F41"/>
              </a:solidFill>
            </a:rPr>
            <a:t>Step2</a:t>
          </a:r>
        </a:p>
      </dgm:t>
    </dgm:pt>
    <dgm:pt modelId="{785DD71D-D913-174E-B32E-A20FBCE97EC3}" type="parTrans" cxnId="{EDCCE364-993A-EB4D-9E2D-DB5D326838C8}">
      <dgm:prSet/>
      <dgm:spPr/>
      <dgm:t>
        <a:bodyPr/>
        <a:lstStyle/>
        <a:p>
          <a:endParaRPr lang="en-US"/>
        </a:p>
      </dgm:t>
    </dgm:pt>
    <dgm:pt modelId="{BC13ECBA-A134-FE47-82F3-9A2C99D6980E}" type="sibTrans" cxnId="{EDCCE364-993A-EB4D-9E2D-DB5D326838C8}">
      <dgm:prSet/>
      <dgm:spPr/>
      <dgm:t>
        <a:bodyPr/>
        <a:lstStyle/>
        <a:p>
          <a:endParaRPr lang="en-US"/>
        </a:p>
      </dgm:t>
    </dgm:pt>
    <dgm:pt modelId="{2B356EE1-56F6-C241-9A04-8D90BBAD6C07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dirty="0">
              <a:solidFill>
                <a:srgbClr val="003F41"/>
              </a:solidFill>
            </a:rPr>
            <a:t>Step3</a:t>
          </a:r>
          <a:endParaRPr lang="en-US" sz="2800" dirty="0">
            <a:solidFill>
              <a:srgbClr val="003F41"/>
            </a:solidFill>
          </a:endParaRPr>
        </a:p>
      </dgm:t>
    </dgm:pt>
    <dgm:pt modelId="{8E5EE5F6-99A5-B049-B2E2-9BFAA9CB307D}" type="parTrans" cxnId="{7EF28518-FE92-A14A-928B-030D09A03BA5}">
      <dgm:prSet/>
      <dgm:spPr/>
      <dgm:t>
        <a:bodyPr/>
        <a:lstStyle/>
        <a:p>
          <a:endParaRPr lang="en-US"/>
        </a:p>
      </dgm:t>
    </dgm:pt>
    <dgm:pt modelId="{A44E5A03-4626-864E-8AB1-1A88DF36B011}" type="sibTrans" cxnId="{7EF28518-FE92-A14A-928B-030D09A03BA5}">
      <dgm:prSet/>
      <dgm:spPr/>
      <dgm:t>
        <a:bodyPr/>
        <a:lstStyle/>
        <a:p>
          <a:endParaRPr lang="en-US"/>
        </a:p>
      </dgm:t>
    </dgm:pt>
    <dgm:pt modelId="{37AD3392-3D5C-0F4F-BDE4-A00DAAECEBA4}" type="pres">
      <dgm:prSet presAssocID="{167FBF2F-2006-2247-80C4-3123C6BEEB4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253B86-FBED-324A-9187-9A99A88D89D5}" type="pres">
      <dgm:prSet presAssocID="{167FBF2F-2006-2247-80C4-3123C6BEEB47}" presName="hierFlow" presStyleCnt="0"/>
      <dgm:spPr/>
    </dgm:pt>
    <dgm:pt modelId="{9A56A99B-17CE-B140-864D-25964D8346AD}" type="pres">
      <dgm:prSet presAssocID="{167FBF2F-2006-2247-80C4-3123C6BEEB47}" presName="firstBuf" presStyleCnt="0"/>
      <dgm:spPr/>
    </dgm:pt>
    <dgm:pt modelId="{CE0F8631-CD51-D74D-A2B8-A520FC59333E}" type="pres">
      <dgm:prSet presAssocID="{167FBF2F-2006-2247-80C4-3123C6BEEB4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CC3BBF8-AD58-4447-8A49-5389FA898730}" type="pres">
      <dgm:prSet presAssocID="{D5A2380A-3C63-2544-93DB-050DFF0CAA16}" presName="Name14" presStyleCnt="0"/>
      <dgm:spPr/>
    </dgm:pt>
    <dgm:pt modelId="{EFB869ED-A8D0-7B4F-8FAD-B0E0E6E886DA}" type="pres">
      <dgm:prSet presAssocID="{D5A2380A-3C63-2544-93DB-050DFF0CAA16}" presName="level1Shape" presStyleLbl="node0" presStyleIdx="0" presStyleCnt="1" custScaleX="247035" custLinFactNeighborY="-619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48D001-DB55-2A48-A1A3-4FA28A651673}" type="pres">
      <dgm:prSet presAssocID="{D5A2380A-3C63-2544-93DB-050DFF0CAA16}" presName="hierChild2" presStyleCnt="0"/>
      <dgm:spPr/>
    </dgm:pt>
    <dgm:pt modelId="{CC60D27C-DAEC-4A4F-BF44-F0C888D99CD4}" type="pres">
      <dgm:prSet presAssocID="{95B8DB0A-9A57-FF43-B592-BBF5C6900F4C}" presName="Name19" presStyleLbl="parChTrans1D2" presStyleIdx="0" presStyleCnt="1"/>
      <dgm:spPr/>
      <dgm:t>
        <a:bodyPr/>
        <a:lstStyle/>
        <a:p>
          <a:endParaRPr lang="en-US"/>
        </a:p>
      </dgm:t>
    </dgm:pt>
    <dgm:pt modelId="{2C6DFC01-FE89-404A-9A3F-6B77936676E3}" type="pres">
      <dgm:prSet presAssocID="{F1BD8731-B02B-4847-85B1-DECC9FA63287}" presName="Name21" presStyleCnt="0"/>
      <dgm:spPr/>
    </dgm:pt>
    <dgm:pt modelId="{E2BAEDD1-7C2F-5E40-9B09-5DB7B0EEAD72}" type="pres">
      <dgm:prSet presAssocID="{F1BD8731-B02B-4847-85B1-DECC9FA63287}" presName="level2Shape" presStyleLbl="node2" presStyleIdx="0" presStyleCnt="1" custScaleX="247069" custLinFactNeighborY="-16800"/>
      <dgm:spPr/>
      <dgm:t>
        <a:bodyPr/>
        <a:lstStyle/>
        <a:p>
          <a:endParaRPr lang="en-US"/>
        </a:p>
      </dgm:t>
    </dgm:pt>
    <dgm:pt modelId="{72617F2E-7D0B-AC48-906F-CD330ECF8F07}" type="pres">
      <dgm:prSet presAssocID="{F1BD8731-B02B-4847-85B1-DECC9FA63287}" presName="hierChild3" presStyleCnt="0"/>
      <dgm:spPr/>
    </dgm:pt>
    <dgm:pt modelId="{011A1A41-2436-5A4A-BCC9-6A48AAF04A84}" type="pres">
      <dgm:prSet presAssocID="{E1DBAF90-A528-1549-A56A-30A85A7259AF}" presName="Name19" presStyleLbl="parChTrans1D3" presStyleIdx="0" presStyleCnt="1"/>
      <dgm:spPr/>
      <dgm:t>
        <a:bodyPr/>
        <a:lstStyle/>
        <a:p>
          <a:endParaRPr lang="en-US"/>
        </a:p>
      </dgm:t>
    </dgm:pt>
    <dgm:pt modelId="{7F0AB756-503A-6848-99FF-11F1BD034910}" type="pres">
      <dgm:prSet presAssocID="{A268E161-C4AC-D640-A8DB-67459E2A0C39}" presName="Name21" presStyleCnt="0"/>
      <dgm:spPr/>
    </dgm:pt>
    <dgm:pt modelId="{8BAF9E8A-A573-0744-8B85-E36476A901AF}" type="pres">
      <dgm:prSet presAssocID="{A268E161-C4AC-D640-A8DB-67459E2A0C39}" presName="level2Shape" presStyleLbl="node3" presStyleIdx="0" presStyleCnt="1" custScaleX="242784"/>
      <dgm:spPr/>
      <dgm:t>
        <a:bodyPr/>
        <a:lstStyle/>
        <a:p>
          <a:endParaRPr lang="en-US"/>
        </a:p>
      </dgm:t>
    </dgm:pt>
    <dgm:pt modelId="{A300C9BF-6CA7-CA48-AE50-070D4EDBC7AC}" type="pres">
      <dgm:prSet presAssocID="{A268E161-C4AC-D640-A8DB-67459E2A0C39}" presName="hierChild3" presStyleCnt="0"/>
      <dgm:spPr/>
    </dgm:pt>
    <dgm:pt modelId="{65B5FF98-301B-9E44-BCFC-257A5633DC73}" type="pres">
      <dgm:prSet presAssocID="{167FBF2F-2006-2247-80C4-3123C6BEEB47}" presName="bgShapesFlow" presStyleCnt="0"/>
      <dgm:spPr/>
    </dgm:pt>
    <dgm:pt modelId="{27152F94-72B8-224E-86A6-D650C7E1401C}" type="pres">
      <dgm:prSet presAssocID="{55DF1147-18D1-4A4A-BE3F-5DB4D628B76D}" presName="rectComp" presStyleCnt="0"/>
      <dgm:spPr/>
    </dgm:pt>
    <dgm:pt modelId="{68BCF01C-1E42-E240-9A0A-B03DEBFEC971}" type="pres">
      <dgm:prSet presAssocID="{55DF1147-18D1-4A4A-BE3F-5DB4D628B76D}" presName="bgRect" presStyleLbl="bgShp" presStyleIdx="0" presStyleCnt="3" custLinFactNeighborY="-51609"/>
      <dgm:spPr/>
      <dgm:t>
        <a:bodyPr/>
        <a:lstStyle/>
        <a:p>
          <a:endParaRPr lang="en-US"/>
        </a:p>
      </dgm:t>
    </dgm:pt>
    <dgm:pt modelId="{1F30B188-565D-4845-A9F3-630B367B2126}" type="pres">
      <dgm:prSet presAssocID="{55DF1147-18D1-4A4A-BE3F-5DB4D628B76D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6AF3A5-2B83-A54D-BE73-C884A15C9B13}" type="pres">
      <dgm:prSet presAssocID="{55DF1147-18D1-4A4A-BE3F-5DB4D628B76D}" presName="spComp" presStyleCnt="0"/>
      <dgm:spPr/>
    </dgm:pt>
    <dgm:pt modelId="{36595BB5-49BD-324B-903C-940068B42B11}" type="pres">
      <dgm:prSet presAssocID="{55DF1147-18D1-4A4A-BE3F-5DB4D628B76D}" presName="vSp" presStyleCnt="0"/>
      <dgm:spPr/>
    </dgm:pt>
    <dgm:pt modelId="{AE233FEA-F11F-5F4C-82DF-C693DBF0A907}" type="pres">
      <dgm:prSet presAssocID="{D3CCDFE3-C5B7-D94A-9E95-8DD5C7DC7478}" presName="rectComp" presStyleCnt="0"/>
      <dgm:spPr/>
    </dgm:pt>
    <dgm:pt modelId="{B9C7BC3D-4DD9-D14B-8EB6-31E0AD5B44D6}" type="pres">
      <dgm:prSet presAssocID="{D3CCDFE3-C5B7-D94A-9E95-8DD5C7DC7478}" presName="bgRect" presStyleLbl="bgShp" presStyleIdx="1" presStyleCnt="3" custLinFactNeighborY="-14000"/>
      <dgm:spPr/>
      <dgm:t>
        <a:bodyPr/>
        <a:lstStyle/>
        <a:p>
          <a:endParaRPr lang="en-US"/>
        </a:p>
      </dgm:t>
    </dgm:pt>
    <dgm:pt modelId="{B446A753-C00D-144B-A177-0F981F991536}" type="pres">
      <dgm:prSet presAssocID="{D3CCDFE3-C5B7-D94A-9E95-8DD5C7DC7478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23F7C7-A261-884D-ACA0-A19FB68E56AE}" type="pres">
      <dgm:prSet presAssocID="{D3CCDFE3-C5B7-D94A-9E95-8DD5C7DC7478}" presName="spComp" presStyleCnt="0"/>
      <dgm:spPr/>
    </dgm:pt>
    <dgm:pt modelId="{B9200608-F52B-A34D-9430-0B31E80BED24}" type="pres">
      <dgm:prSet presAssocID="{D3CCDFE3-C5B7-D94A-9E95-8DD5C7DC7478}" presName="vSp" presStyleCnt="0"/>
      <dgm:spPr/>
    </dgm:pt>
    <dgm:pt modelId="{051F4865-095C-DE44-B7EB-8FBD6E36DA93}" type="pres">
      <dgm:prSet presAssocID="{2B356EE1-56F6-C241-9A04-8D90BBAD6C07}" presName="rectComp" presStyleCnt="0"/>
      <dgm:spPr/>
    </dgm:pt>
    <dgm:pt modelId="{8F9C6304-57DA-2B4A-A933-D2E203A4911D}" type="pres">
      <dgm:prSet presAssocID="{2B356EE1-56F6-C241-9A04-8D90BBAD6C07}" presName="bgRect" presStyleLbl="bgShp" presStyleIdx="2" presStyleCnt="3"/>
      <dgm:spPr/>
      <dgm:t>
        <a:bodyPr/>
        <a:lstStyle/>
        <a:p>
          <a:endParaRPr lang="en-US"/>
        </a:p>
      </dgm:t>
    </dgm:pt>
    <dgm:pt modelId="{4341DEAC-C280-AB41-A112-2F4FBA966DC6}" type="pres">
      <dgm:prSet presAssocID="{2B356EE1-56F6-C241-9A04-8D90BBAD6C07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BA39D9-4291-5745-8DE3-98D16CA55309}" srcId="{167FBF2F-2006-2247-80C4-3123C6BEEB47}" destId="{D5A2380A-3C63-2544-93DB-050DFF0CAA16}" srcOrd="0" destOrd="0" parTransId="{A9A111DD-EB10-CA46-ADB7-2DA8E404676A}" sibTransId="{8C628220-29B9-D444-BF59-8EE1BBFB2A33}"/>
    <dgm:cxn modelId="{7DC47A35-2082-4241-9376-D98016AF9F51}" type="presOf" srcId="{2B356EE1-56F6-C241-9A04-8D90BBAD6C07}" destId="{4341DEAC-C280-AB41-A112-2F4FBA966DC6}" srcOrd="1" destOrd="0" presId="urn:microsoft.com/office/officeart/2005/8/layout/hierarchy6"/>
    <dgm:cxn modelId="{7EF28518-FE92-A14A-928B-030D09A03BA5}" srcId="{167FBF2F-2006-2247-80C4-3123C6BEEB47}" destId="{2B356EE1-56F6-C241-9A04-8D90BBAD6C07}" srcOrd="3" destOrd="0" parTransId="{8E5EE5F6-99A5-B049-B2E2-9BFAA9CB307D}" sibTransId="{A44E5A03-4626-864E-8AB1-1A88DF36B011}"/>
    <dgm:cxn modelId="{EDCCE364-993A-EB4D-9E2D-DB5D326838C8}" srcId="{167FBF2F-2006-2247-80C4-3123C6BEEB47}" destId="{D3CCDFE3-C5B7-D94A-9E95-8DD5C7DC7478}" srcOrd="2" destOrd="0" parTransId="{785DD71D-D913-174E-B32E-A20FBCE97EC3}" sibTransId="{BC13ECBA-A134-FE47-82F3-9A2C99D6980E}"/>
    <dgm:cxn modelId="{62A72A29-2272-9D4A-8A42-9A1996FA56AA}" type="presOf" srcId="{A268E161-C4AC-D640-A8DB-67459E2A0C39}" destId="{8BAF9E8A-A573-0744-8B85-E36476A901AF}" srcOrd="0" destOrd="0" presId="urn:microsoft.com/office/officeart/2005/8/layout/hierarchy6"/>
    <dgm:cxn modelId="{56DDE6EC-7B5F-B14A-A3D1-978CD6D1BA42}" type="presOf" srcId="{D3CCDFE3-C5B7-D94A-9E95-8DD5C7DC7478}" destId="{B9C7BC3D-4DD9-D14B-8EB6-31E0AD5B44D6}" srcOrd="0" destOrd="0" presId="urn:microsoft.com/office/officeart/2005/8/layout/hierarchy6"/>
    <dgm:cxn modelId="{B74447CC-C65A-2340-AF63-9B290FB01400}" type="presOf" srcId="{55DF1147-18D1-4A4A-BE3F-5DB4D628B76D}" destId="{1F30B188-565D-4845-A9F3-630B367B2126}" srcOrd="1" destOrd="0" presId="urn:microsoft.com/office/officeart/2005/8/layout/hierarchy6"/>
    <dgm:cxn modelId="{5F7080AE-7D40-CD4E-BA65-1CBBC1B58EFB}" srcId="{F1BD8731-B02B-4847-85B1-DECC9FA63287}" destId="{A268E161-C4AC-D640-A8DB-67459E2A0C39}" srcOrd="0" destOrd="0" parTransId="{E1DBAF90-A528-1549-A56A-30A85A7259AF}" sibTransId="{49906473-64DB-5940-9BA3-0853A64312D3}"/>
    <dgm:cxn modelId="{5D7433FD-8C04-9542-BB0D-09D41729C392}" type="presOf" srcId="{F1BD8731-B02B-4847-85B1-DECC9FA63287}" destId="{E2BAEDD1-7C2F-5E40-9B09-5DB7B0EEAD72}" srcOrd="0" destOrd="0" presId="urn:microsoft.com/office/officeart/2005/8/layout/hierarchy6"/>
    <dgm:cxn modelId="{57CD3217-DC31-CE40-9D80-967BDCC4915F}" srcId="{167FBF2F-2006-2247-80C4-3123C6BEEB47}" destId="{55DF1147-18D1-4A4A-BE3F-5DB4D628B76D}" srcOrd="1" destOrd="0" parTransId="{368DBB19-C988-E145-A278-8CB4CD54D528}" sibTransId="{D2EBB0B0-3846-EE49-B953-76FCE8C2A86E}"/>
    <dgm:cxn modelId="{F31FA838-3AC8-FA44-924A-5CEB3EBB0559}" type="presOf" srcId="{167FBF2F-2006-2247-80C4-3123C6BEEB47}" destId="{37AD3392-3D5C-0F4F-BDE4-A00DAAECEBA4}" srcOrd="0" destOrd="0" presId="urn:microsoft.com/office/officeart/2005/8/layout/hierarchy6"/>
    <dgm:cxn modelId="{40CEA496-5630-B648-8C3E-DC21E4FF1527}" srcId="{D5A2380A-3C63-2544-93DB-050DFF0CAA16}" destId="{F1BD8731-B02B-4847-85B1-DECC9FA63287}" srcOrd="0" destOrd="0" parTransId="{95B8DB0A-9A57-FF43-B592-BBF5C6900F4C}" sibTransId="{EBA2708C-553A-1145-8D40-68D074A26851}"/>
    <dgm:cxn modelId="{7D31B961-4A96-4740-9B79-6A01455AE459}" type="presOf" srcId="{55DF1147-18D1-4A4A-BE3F-5DB4D628B76D}" destId="{68BCF01C-1E42-E240-9A0A-B03DEBFEC971}" srcOrd="0" destOrd="0" presId="urn:microsoft.com/office/officeart/2005/8/layout/hierarchy6"/>
    <dgm:cxn modelId="{A554D792-6E5F-F042-8078-16387E0CFE06}" type="presOf" srcId="{2B356EE1-56F6-C241-9A04-8D90BBAD6C07}" destId="{8F9C6304-57DA-2B4A-A933-D2E203A4911D}" srcOrd="0" destOrd="0" presId="urn:microsoft.com/office/officeart/2005/8/layout/hierarchy6"/>
    <dgm:cxn modelId="{59F4CA59-BE9E-9C44-BE71-BB982FA1AF2B}" type="presOf" srcId="{95B8DB0A-9A57-FF43-B592-BBF5C6900F4C}" destId="{CC60D27C-DAEC-4A4F-BF44-F0C888D99CD4}" srcOrd="0" destOrd="0" presId="urn:microsoft.com/office/officeart/2005/8/layout/hierarchy6"/>
    <dgm:cxn modelId="{E2404AF8-C2A5-5342-93AF-5C35C9D7925B}" type="presOf" srcId="{E1DBAF90-A528-1549-A56A-30A85A7259AF}" destId="{011A1A41-2436-5A4A-BCC9-6A48AAF04A84}" srcOrd="0" destOrd="0" presId="urn:microsoft.com/office/officeart/2005/8/layout/hierarchy6"/>
    <dgm:cxn modelId="{E2166005-693E-284E-A1B6-1779188B8024}" type="presOf" srcId="{D5A2380A-3C63-2544-93DB-050DFF0CAA16}" destId="{EFB869ED-A8D0-7B4F-8FAD-B0E0E6E886DA}" srcOrd="0" destOrd="0" presId="urn:microsoft.com/office/officeart/2005/8/layout/hierarchy6"/>
    <dgm:cxn modelId="{3D0A17C7-AA3D-D043-B529-0E255073C487}" type="presOf" srcId="{D3CCDFE3-C5B7-D94A-9E95-8DD5C7DC7478}" destId="{B446A753-C00D-144B-A177-0F981F991536}" srcOrd="1" destOrd="0" presId="urn:microsoft.com/office/officeart/2005/8/layout/hierarchy6"/>
    <dgm:cxn modelId="{F0B5BE89-5899-2A4A-A0B7-61BC78B10628}" type="presParOf" srcId="{37AD3392-3D5C-0F4F-BDE4-A00DAAECEBA4}" destId="{F0253B86-FBED-324A-9187-9A99A88D89D5}" srcOrd="0" destOrd="0" presId="urn:microsoft.com/office/officeart/2005/8/layout/hierarchy6"/>
    <dgm:cxn modelId="{64010CEE-F655-F94C-BB65-C8EFDF2AD23F}" type="presParOf" srcId="{F0253B86-FBED-324A-9187-9A99A88D89D5}" destId="{9A56A99B-17CE-B140-864D-25964D8346AD}" srcOrd="0" destOrd="0" presId="urn:microsoft.com/office/officeart/2005/8/layout/hierarchy6"/>
    <dgm:cxn modelId="{182BC452-8967-F449-A828-5FCD07F1355A}" type="presParOf" srcId="{F0253B86-FBED-324A-9187-9A99A88D89D5}" destId="{CE0F8631-CD51-D74D-A2B8-A520FC59333E}" srcOrd="1" destOrd="0" presId="urn:microsoft.com/office/officeart/2005/8/layout/hierarchy6"/>
    <dgm:cxn modelId="{A2A85DDE-ADAF-014D-91D8-5D01F7F1FCDB}" type="presParOf" srcId="{CE0F8631-CD51-D74D-A2B8-A520FC59333E}" destId="{6CC3BBF8-AD58-4447-8A49-5389FA898730}" srcOrd="0" destOrd="0" presId="urn:microsoft.com/office/officeart/2005/8/layout/hierarchy6"/>
    <dgm:cxn modelId="{59F07B59-0686-2043-8E99-09FAAA2A5059}" type="presParOf" srcId="{6CC3BBF8-AD58-4447-8A49-5389FA898730}" destId="{EFB869ED-A8D0-7B4F-8FAD-B0E0E6E886DA}" srcOrd="0" destOrd="0" presId="urn:microsoft.com/office/officeart/2005/8/layout/hierarchy6"/>
    <dgm:cxn modelId="{884343D3-3F78-6F47-8719-34E1C558DB62}" type="presParOf" srcId="{6CC3BBF8-AD58-4447-8A49-5389FA898730}" destId="{AB48D001-DB55-2A48-A1A3-4FA28A651673}" srcOrd="1" destOrd="0" presId="urn:microsoft.com/office/officeart/2005/8/layout/hierarchy6"/>
    <dgm:cxn modelId="{D1C40C9B-04DC-3041-AB04-DBC17C967DA1}" type="presParOf" srcId="{AB48D001-DB55-2A48-A1A3-4FA28A651673}" destId="{CC60D27C-DAEC-4A4F-BF44-F0C888D99CD4}" srcOrd="0" destOrd="0" presId="urn:microsoft.com/office/officeart/2005/8/layout/hierarchy6"/>
    <dgm:cxn modelId="{8E882BA4-71CB-234A-B105-9C84BFD0645F}" type="presParOf" srcId="{AB48D001-DB55-2A48-A1A3-4FA28A651673}" destId="{2C6DFC01-FE89-404A-9A3F-6B77936676E3}" srcOrd="1" destOrd="0" presId="urn:microsoft.com/office/officeart/2005/8/layout/hierarchy6"/>
    <dgm:cxn modelId="{76EE664D-987F-4644-A97E-26C786F412DB}" type="presParOf" srcId="{2C6DFC01-FE89-404A-9A3F-6B77936676E3}" destId="{E2BAEDD1-7C2F-5E40-9B09-5DB7B0EEAD72}" srcOrd="0" destOrd="0" presId="urn:microsoft.com/office/officeart/2005/8/layout/hierarchy6"/>
    <dgm:cxn modelId="{D92055C8-CAE7-764E-A32B-04065E3E8A39}" type="presParOf" srcId="{2C6DFC01-FE89-404A-9A3F-6B77936676E3}" destId="{72617F2E-7D0B-AC48-906F-CD330ECF8F07}" srcOrd="1" destOrd="0" presId="urn:microsoft.com/office/officeart/2005/8/layout/hierarchy6"/>
    <dgm:cxn modelId="{9D65A387-5CC9-0B46-ACE3-07DF2D3DC321}" type="presParOf" srcId="{72617F2E-7D0B-AC48-906F-CD330ECF8F07}" destId="{011A1A41-2436-5A4A-BCC9-6A48AAF04A84}" srcOrd="0" destOrd="0" presId="urn:microsoft.com/office/officeart/2005/8/layout/hierarchy6"/>
    <dgm:cxn modelId="{E51B51F1-AA98-3942-A1D9-3E17995EA0B5}" type="presParOf" srcId="{72617F2E-7D0B-AC48-906F-CD330ECF8F07}" destId="{7F0AB756-503A-6848-99FF-11F1BD034910}" srcOrd="1" destOrd="0" presId="urn:microsoft.com/office/officeart/2005/8/layout/hierarchy6"/>
    <dgm:cxn modelId="{D0A40789-5A56-8E48-980C-2934D4EA3C61}" type="presParOf" srcId="{7F0AB756-503A-6848-99FF-11F1BD034910}" destId="{8BAF9E8A-A573-0744-8B85-E36476A901AF}" srcOrd="0" destOrd="0" presId="urn:microsoft.com/office/officeart/2005/8/layout/hierarchy6"/>
    <dgm:cxn modelId="{C3C2849C-7FAC-2C40-822D-F385AD2B08EC}" type="presParOf" srcId="{7F0AB756-503A-6848-99FF-11F1BD034910}" destId="{A300C9BF-6CA7-CA48-AE50-070D4EDBC7AC}" srcOrd="1" destOrd="0" presId="urn:microsoft.com/office/officeart/2005/8/layout/hierarchy6"/>
    <dgm:cxn modelId="{B6F6A905-3FA2-3646-A0FC-667FE1E6C84B}" type="presParOf" srcId="{37AD3392-3D5C-0F4F-BDE4-A00DAAECEBA4}" destId="{65B5FF98-301B-9E44-BCFC-257A5633DC73}" srcOrd="1" destOrd="0" presId="urn:microsoft.com/office/officeart/2005/8/layout/hierarchy6"/>
    <dgm:cxn modelId="{E5745047-DD10-D847-ADF1-DE3AB3116200}" type="presParOf" srcId="{65B5FF98-301B-9E44-BCFC-257A5633DC73}" destId="{27152F94-72B8-224E-86A6-D650C7E1401C}" srcOrd="0" destOrd="0" presId="urn:microsoft.com/office/officeart/2005/8/layout/hierarchy6"/>
    <dgm:cxn modelId="{B3D48B33-D501-A74D-B053-91C4222C8CD7}" type="presParOf" srcId="{27152F94-72B8-224E-86A6-D650C7E1401C}" destId="{68BCF01C-1E42-E240-9A0A-B03DEBFEC971}" srcOrd="0" destOrd="0" presId="urn:microsoft.com/office/officeart/2005/8/layout/hierarchy6"/>
    <dgm:cxn modelId="{652188D5-1D53-3042-A62F-898DA30AE27E}" type="presParOf" srcId="{27152F94-72B8-224E-86A6-D650C7E1401C}" destId="{1F30B188-565D-4845-A9F3-630B367B2126}" srcOrd="1" destOrd="0" presId="urn:microsoft.com/office/officeart/2005/8/layout/hierarchy6"/>
    <dgm:cxn modelId="{36D6CAD6-58C1-C54D-ABFE-121B9DF4F215}" type="presParOf" srcId="{65B5FF98-301B-9E44-BCFC-257A5633DC73}" destId="{196AF3A5-2B83-A54D-BE73-C884A15C9B13}" srcOrd="1" destOrd="0" presId="urn:microsoft.com/office/officeart/2005/8/layout/hierarchy6"/>
    <dgm:cxn modelId="{2328FE13-4FA3-DD44-B30D-6CE3317FDF8B}" type="presParOf" srcId="{196AF3A5-2B83-A54D-BE73-C884A15C9B13}" destId="{36595BB5-49BD-324B-903C-940068B42B11}" srcOrd="0" destOrd="0" presId="urn:microsoft.com/office/officeart/2005/8/layout/hierarchy6"/>
    <dgm:cxn modelId="{2BE76AE1-2CEF-944A-BB06-08134ADA63F0}" type="presParOf" srcId="{65B5FF98-301B-9E44-BCFC-257A5633DC73}" destId="{AE233FEA-F11F-5F4C-82DF-C693DBF0A907}" srcOrd="2" destOrd="0" presId="urn:microsoft.com/office/officeart/2005/8/layout/hierarchy6"/>
    <dgm:cxn modelId="{4222E6A6-0B86-AE4C-A028-1C13FBEDF72A}" type="presParOf" srcId="{AE233FEA-F11F-5F4C-82DF-C693DBF0A907}" destId="{B9C7BC3D-4DD9-D14B-8EB6-31E0AD5B44D6}" srcOrd="0" destOrd="0" presId="urn:microsoft.com/office/officeart/2005/8/layout/hierarchy6"/>
    <dgm:cxn modelId="{6BC4D925-59A0-024F-B3B9-8D9C0628BCBC}" type="presParOf" srcId="{AE233FEA-F11F-5F4C-82DF-C693DBF0A907}" destId="{B446A753-C00D-144B-A177-0F981F991536}" srcOrd="1" destOrd="0" presId="urn:microsoft.com/office/officeart/2005/8/layout/hierarchy6"/>
    <dgm:cxn modelId="{AE48158B-7838-4948-8044-A24A3D9EE9B4}" type="presParOf" srcId="{65B5FF98-301B-9E44-BCFC-257A5633DC73}" destId="{B723F7C7-A261-884D-ACA0-A19FB68E56AE}" srcOrd="3" destOrd="0" presId="urn:microsoft.com/office/officeart/2005/8/layout/hierarchy6"/>
    <dgm:cxn modelId="{ED8F258B-5DD2-CA44-BA16-EAA7DD6E28F4}" type="presParOf" srcId="{B723F7C7-A261-884D-ACA0-A19FB68E56AE}" destId="{B9200608-F52B-A34D-9430-0B31E80BED24}" srcOrd="0" destOrd="0" presId="urn:microsoft.com/office/officeart/2005/8/layout/hierarchy6"/>
    <dgm:cxn modelId="{E60477E8-D902-3B40-89E3-0A6DA5C7A408}" type="presParOf" srcId="{65B5FF98-301B-9E44-BCFC-257A5633DC73}" destId="{051F4865-095C-DE44-B7EB-8FBD6E36DA93}" srcOrd="4" destOrd="0" presId="urn:microsoft.com/office/officeart/2005/8/layout/hierarchy6"/>
    <dgm:cxn modelId="{4FA2C63A-1650-E049-9DA0-5BBC6967C5CA}" type="presParOf" srcId="{051F4865-095C-DE44-B7EB-8FBD6E36DA93}" destId="{8F9C6304-57DA-2B4A-A933-D2E203A4911D}" srcOrd="0" destOrd="0" presId="urn:microsoft.com/office/officeart/2005/8/layout/hierarchy6"/>
    <dgm:cxn modelId="{3B48DDAE-3CA6-374E-83DC-8A021E165AE2}" type="presParOf" srcId="{051F4865-095C-DE44-B7EB-8FBD6E36DA93}" destId="{4341DEAC-C280-AB41-A112-2F4FBA966DC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3E9209-D6DF-3A4F-BE74-AB7F9ECD8328}" type="doc">
      <dgm:prSet loTypeId="urn:microsoft.com/office/officeart/2005/8/layout/hList9" loCatId="list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389C61-23BE-F346-A4D2-8B95A0692F73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Technical</a:t>
          </a:r>
        </a:p>
      </dgm:t>
    </dgm:pt>
    <dgm:pt modelId="{C9D27626-D39B-4840-BB52-B7E025CEB01D}" type="parTrans" cxnId="{B41598B9-B333-F040-849E-8D3616416A86}">
      <dgm:prSet/>
      <dgm:spPr/>
      <dgm:t>
        <a:bodyPr/>
        <a:lstStyle/>
        <a:p>
          <a:endParaRPr lang="en-US"/>
        </a:p>
      </dgm:t>
    </dgm:pt>
    <dgm:pt modelId="{6FF286A4-9544-8841-A90A-A27BBCC7E0AE}" type="sibTrans" cxnId="{B41598B9-B333-F040-849E-8D3616416A86}">
      <dgm:prSet/>
      <dgm:spPr/>
      <dgm:t>
        <a:bodyPr/>
        <a:lstStyle/>
        <a:p>
          <a:endParaRPr lang="en-US"/>
        </a:p>
      </dgm:t>
    </dgm:pt>
    <dgm:pt modelId="{67E9C375-6BBE-084D-A6B5-2B0E2ADFD717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 dirty="0">
              <a:latin typeface="HelveticaNeueLT Pro 43 LtEx"/>
              <a:cs typeface="HelveticaNeueLT Pro 43 LtEx"/>
            </a:rPr>
            <a:t>Same biological sample – same conditions</a:t>
          </a:r>
        </a:p>
      </dgm:t>
    </dgm:pt>
    <dgm:pt modelId="{0D8432BC-06FA-2546-9065-C5CBB09B979E}" type="parTrans" cxnId="{39FCE596-3EC8-0945-8A6C-0B9DE0460984}">
      <dgm:prSet/>
      <dgm:spPr/>
      <dgm:t>
        <a:bodyPr/>
        <a:lstStyle/>
        <a:p>
          <a:endParaRPr lang="en-US"/>
        </a:p>
      </dgm:t>
    </dgm:pt>
    <dgm:pt modelId="{F5B3A00D-8EF6-3346-9C59-3CAAA58E3E17}" type="sibTrans" cxnId="{39FCE596-3EC8-0945-8A6C-0B9DE0460984}">
      <dgm:prSet/>
      <dgm:spPr/>
      <dgm:t>
        <a:bodyPr/>
        <a:lstStyle/>
        <a:p>
          <a:endParaRPr lang="en-US"/>
        </a:p>
      </dgm:t>
    </dgm:pt>
    <dgm:pt modelId="{148F6609-321C-DF44-AF99-83E5B8994234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 dirty="0">
              <a:latin typeface="HelveticaNeueLT Pro 43 LtEx"/>
              <a:cs typeface="HelveticaNeueLT Pro 43 LtEx"/>
            </a:rPr>
            <a:t>measure technical variation</a:t>
          </a:r>
        </a:p>
      </dgm:t>
    </dgm:pt>
    <dgm:pt modelId="{E7FCFD1C-E3FF-4146-BE94-99E957F7EEB0}" type="parTrans" cxnId="{F7B6BA59-100C-1B41-9B84-71D39844B761}">
      <dgm:prSet/>
      <dgm:spPr/>
      <dgm:t>
        <a:bodyPr/>
        <a:lstStyle/>
        <a:p>
          <a:endParaRPr lang="en-US"/>
        </a:p>
      </dgm:t>
    </dgm:pt>
    <dgm:pt modelId="{0136856A-3A6F-3D4D-9566-264A0651D5D5}" type="sibTrans" cxnId="{F7B6BA59-100C-1B41-9B84-71D39844B761}">
      <dgm:prSet/>
      <dgm:spPr/>
      <dgm:t>
        <a:bodyPr/>
        <a:lstStyle/>
        <a:p>
          <a:endParaRPr lang="en-US"/>
        </a:p>
      </dgm:t>
    </dgm:pt>
    <dgm:pt modelId="{62846B68-3B9E-C04F-A2A7-4D4D4D7C4182}" type="pres">
      <dgm:prSet presAssocID="{803E9209-D6DF-3A4F-BE74-AB7F9ECD8328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8A55159-1CA9-F945-B4A5-0B59D9C3CFF6}" type="pres">
      <dgm:prSet presAssocID="{FB389C61-23BE-F346-A4D2-8B95A0692F73}" presName="posSpace" presStyleCnt="0"/>
      <dgm:spPr/>
    </dgm:pt>
    <dgm:pt modelId="{40F29191-DBF7-714F-AD92-DAA971221930}" type="pres">
      <dgm:prSet presAssocID="{FB389C61-23BE-F346-A4D2-8B95A0692F73}" presName="vertFlow" presStyleCnt="0"/>
      <dgm:spPr/>
    </dgm:pt>
    <dgm:pt modelId="{C710B314-B03C-D54E-A3C0-54325AA084B9}" type="pres">
      <dgm:prSet presAssocID="{FB389C61-23BE-F346-A4D2-8B95A0692F73}" presName="topSpace" presStyleCnt="0"/>
      <dgm:spPr/>
    </dgm:pt>
    <dgm:pt modelId="{073641F5-CB62-1A49-8EA7-3F767636D3F1}" type="pres">
      <dgm:prSet presAssocID="{FB389C61-23BE-F346-A4D2-8B95A0692F73}" presName="firstComp" presStyleCnt="0"/>
      <dgm:spPr/>
    </dgm:pt>
    <dgm:pt modelId="{6F656DE8-7424-0C49-AA40-460DC424C7A9}" type="pres">
      <dgm:prSet presAssocID="{FB389C61-23BE-F346-A4D2-8B95A0692F73}" presName="firstChild" presStyleLbl="bgAccFollowNode1" presStyleIdx="0" presStyleCnt="2" custLinFactNeighborX="-15790"/>
      <dgm:spPr/>
      <dgm:t>
        <a:bodyPr/>
        <a:lstStyle/>
        <a:p>
          <a:endParaRPr lang="en-US"/>
        </a:p>
      </dgm:t>
    </dgm:pt>
    <dgm:pt modelId="{6D20A654-D20E-1E4F-BEFC-3A9973EFA6F5}" type="pres">
      <dgm:prSet presAssocID="{FB389C61-23BE-F346-A4D2-8B95A0692F73}" presName="firstChildTx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399AD7-4772-D946-BDF2-836137467386}" type="pres">
      <dgm:prSet presAssocID="{148F6609-321C-DF44-AF99-83E5B8994234}" presName="comp" presStyleCnt="0"/>
      <dgm:spPr/>
    </dgm:pt>
    <dgm:pt modelId="{48983B20-98DB-5040-9865-098C4069A99F}" type="pres">
      <dgm:prSet presAssocID="{148F6609-321C-DF44-AF99-83E5B8994234}" presName="child" presStyleLbl="bgAccFollowNode1" presStyleIdx="1" presStyleCnt="2" custLinFactNeighborX="-15118"/>
      <dgm:spPr/>
      <dgm:t>
        <a:bodyPr/>
        <a:lstStyle/>
        <a:p>
          <a:endParaRPr lang="en-US"/>
        </a:p>
      </dgm:t>
    </dgm:pt>
    <dgm:pt modelId="{F5BB5CC8-593D-8E47-93B0-C81A1FFA71F8}" type="pres">
      <dgm:prSet presAssocID="{148F6609-321C-DF44-AF99-83E5B8994234}" presName="childTx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2391E-1670-C54E-BE97-10DED7BE3E14}" type="pres">
      <dgm:prSet presAssocID="{FB389C61-23BE-F346-A4D2-8B95A0692F73}" presName="negSpace" presStyleCnt="0"/>
      <dgm:spPr/>
    </dgm:pt>
    <dgm:pt modelId="{9CCD0C7D-22C5-1C45-A9FA-31D84808E3B3}" type="pres">
      <dgm:prSet presAssocID="{FB389C61-23BE-F346-A4D2-8B95A0692F73}" presName="circle" presStyleLbl="node1" presStyleIdx="0" presStyleCnt="1" custLinFactNeighborX="-10394" custLinFactNeighborY="-150"/>
      <dgm:spPr/>
      <dgm:t>
        <a:bodyPr/>
        <a:lstStyle/>
        <a:p>
          <a:endParaRPr lang="en-US"/>
        </a:p>
      </dgm:t>
    </dgm:pt>
  </dgm:ptLst>
  <dgm:cxnLst>
    <dgm:cxn modelId="{4E2AE774-7EFE-3849-A067-BACA5EA7CAD6}" type="presOf" srcId="{148F6609-321C-DF44-AF99-83E5B8994234}" destId="{48983B20-98DB-5040-9865-098C4069A99F}" srcOrd="0" destOrd="0" presId="urn:microsoft.com/office/officeart/2005/8/layout/hList9"/>
    <dgm:cxn modelId="{F7B6BA59-100C-1B41-9B84-71D39844B761}" srcId="{FB389C61-23BE-F346-A4D2-8B95A0692F73}" destId="{148F6609-321C-DF44-AF99-83E5B8994234}" srcOrd="1" destOrd="0" parTransId="{E7FCFD1C-E3FF-4146-BE94-99E957F7EEB0}" sibTransId="{0136856A-3A6F-3D4D-9566-264A0651D5D5}"/>
    <dgm:cxn modelId="{A7B70FDF-1D20-994E-8BDF-45A04B7D62EF}" type="presOf" srcId="{67E9C375-6BBE-084D-A6B5-2B0E2ADFD717}" destId="{6F656DE8-7424-0C49-AA40-460DC424C7A9}" srcOrd="0" destOrd="0" presId="urn:microsoft.com/office/officeart/2005/8/layout/hList9"/>
    <dgm:cxn modelId="{D10A6A0F-CE0A-2949-B55E-FC8B25935A9E}" type="presOf" srcId="{803E9209-D6DF-3A4F-BE74-AB7F9ECD8328}" destId="{62846B68-3B9E-C04F-A2A7-4D4D4D7C4182}" srcOrd="0" destOrd="0" presId="urn:microsoft.com/office/officeart/2005/8/layout/hList9"/>
    <dgm:cxn modelId="{4CFDF847-28F3-7A4C-8843-760ED55CA3BC}" type="presOf" srcId="{148F6609-321C-DF44-AF99-83E5B8994234}" destId="{F5BB5CC8-593D-8E47-93B0-C81A1FFA71F8}" srcOrd="1" destOrd="0" presId="urn:microsoft.com/office/officeart/2005/8/layout/hList9"/>
    <dgm:cxn modelId="{39FCE596-3EC8-0945-8A6C-0B9DE0460984}" srcId="{FB389C61-23BE-F346-A4D2-8B95A0692F73}" destId="{67E9C375-6BBE-084D-A6B5-2B0E2ADFD717}" srcOrd="0" destOrd="0" parTransId="{0D8432BC-06FA-2546-9065-C5CBB09B979E}" sibTransId="{F5B3A00D-8EF6-3346-9C59-3CAAA58E3E17}"/>
    <dgm:cxn modelId="{B41598B9-B333-F040-849E-8D3616416A86}" srcId="{803E9209-D6DF-3A4F-BE74-AB7F9ECD8328}" destId="{FB389C61-23BE-F346-A4D2-8B95A0692F73}" srcOrd="0" destOrd="0" parTransId="{C9D27626-D39B-4840-BB52-B7E025CEB01D}" sibTransId="{6FF286A4-9544-8841-A90A-A27BBCC7E0AE}"/>
    <dgm:cxn modelId="{AF10CC0B-C484-5B4F-ADEB-726F0E817D19}" type="presOf" srcId="{FB389C61-23BE-F346-A4D2-8B95A0692F73}" destId="{9CCD0C7D-22C5-1C45-A9FA-31D84808E3B3}" srcOrd="0" destOrd="0" presId="urn:microsoft.com/office/officeart/2005/8/layout/hList9"/>
    <dgm:cxn modelId="{74E9E5C1-5802-D24F-B163-51780C79E30B}" type="presOf" srcId="{67E9C375-6BBE-084D-A6B5-2B0E2ADFD717}" destId="{6D20A654-D20E-1E4F-BEFC-3A9973EFA6F5}" srcOrd="1" destOrd="0" presId="urn:microsoft.com/office/officeart/2005/8/layout/hList9"/>
    <dgm:cxn modelId="{D7D7DA65-2AF9-F242-808D-D2821570BB7B}" type="presParOf" srcId="{62846B68-3B9E-C04F-A2A7-4D4D4D7C4182}" destId="{28A55159-1CA9-F945-B4A5-0B59D9C3CFF6}" srcOrd="0" destOrd="0" presId="urn:microsoft.com/office/officeart/2005/8/layout/hList9"/>
    <dgm:cxn modelId="{1A6E614F-35E1-FF47-B2F9-6488E5DDCB6C}" type="presParOf" srcId="{62846B68-3B9E-C04F-A2A7-4D4D4D7C4182}" destId="{40F29191-DBF7-714F-AD92-DAA971221930}" srcOrd="1" destOrd="0" presId="urn:microsoft.com/office/officeart/2005/8/layout/hList9"/>
    <dgm:cxn modelId="{2E255556-21B4-E04B-8513-1BECDBD89C7B}" type="presParOf" srcId="{40F29191-DBF7-714F-AD92-DAA971221930}" destId="{C710B314-B03C-D54E-A3C0-54325AA084B9}" srcOrd="0" destOrd="0" presId="urn:microsoft.com/office/officeart/2005/8/layout/hList9"/>
    <dgm:cxn modelId="{82C9DD78-B5E3-8D4E-B780-126AAE076572}" type="presParOf" srcId="{40F29191-DBF7-714F-AD92-DAA971221930}" destId="{073641F5-CB62-1A49-8EA7-3F767636D3F1}" srcOrd="1" destOrd="0" presId="urn:microsoft.com/office/officeart/2005/8/layout/hList9"/>
    <dgm:cxn modelId="{9FD49955-501A-F349-95E9-19230C0614B8}" type="presParOf" srcId="{073641F5-CB62-1A49-8EA7-3F767636D3F1}" destId="{6F656DE8-7424-0C49-AA40-460DC424C7A9}" srcOrd="0" destOrd="0" presId="urn:microsoft.com/office/officeart/2005/8/layout/hList9"/>
    <dgm:cxn modelId="{D6A2207F-88BF-A148-996A-FCF47DBBE0DA}" type="presParOf" srcId="{073641F5-CB62-1A49-8EA7-3F767636D3F1}" destId="{6D20A654-D20E-1E4F-BEFC-3A9973EFA6F5}" srcOrd="1" destOrd="0" presId="urn:microsoft.com/office/officeart/2005/8/layout/hList9"/>
    <dgm:cxn modelId="{9A29526A-3EA3-574A-823F-182C2432CB14}" type="presParOf" srcId="{40F29191-DBF7-714F-AD92-DAA971221930}" destId="{64399AD7-4772-D946-BDF2-836137467386}" srcOrd="2" destOrd="0" presId="urn:microsoft.com/office/officeart/2005/8/layout/hList9"/>
    <dgm:cxn modelId="{D095ED92-A14B-2844-9E74-37C4772CAE8F}" type="presParOf" srcId="{64399AD7-4772-D946-BDF2-836137467386}" destId="{48983B20-98DB-5040-9865-098C4069A99F}" srcOrd="0" destOrd="0" presId="urn:microsoft.com/office/officeart/2005/8/layout/hList9"/>
    <dgm:cxn modelId="{E65610F0-ABDE-494D-9FEE-BE0E3FB1153D}" type="presParOf" srcId="{64399AD7-4772-D946-BDF2-836137467386}" destId="{F5BB5CC8-593D-8E47-93B0-C81A1FFA71F8}" srcOrd="1" destOrd="0" presId="urn:microsoft.com/office/officeart/2005/8/layout/hList9"/>
    <dgm:cxn modelId="{3BF39D88-0D45-2F4E-BAB2-B7177163F1C6}" type="presParOf" srcId="{62846B68-3B9E-C04F-A2A7-4D4D4D7C4182}" destId="{FC82391E-1670-C54E-BE97-10DED7BE3E14}" srcOrd="2" destOrd="0" presId="urn:microsoft.com/office/officeart/2005/8/layout/hList9"/>
    <dgm:cxn modelId="{7425D94E-3998-A944-A74F-9D71210940D2}" type="presParOf" srcId="{62846B68-3B9E-C04F-A2A7-4D4D4D7C4182}" destId="{9CCD0C7D-22C5-1C45-A9FA-31D84808E3B3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3E9209-D6DF-3A4F-BE74-AB7F9ECD8328}" type="doc">
      <dgm:prSet loTypeId="urn:microsoft.com/office/officeart/2005/8/layout/hList9" loCatId="list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4B4E70C-23F1-514A-AB3E-72EA1CFAF7A6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Biological</a:t>
          </a:r>
        </a:p>
      </dgm:t>
    </dgm:pt>
    <dgm:pt modelId="{337FAFF2-1DEC-6F4E-91AD-6601CFC04E36}" type="parTrans" cxnId="{6877999B-7DFC-784F-AF2B-AA690C6F55B4}">
      <dgm:prSet/>
      <dgm:spPr/>
      <dgm:t>
        <a:bodyPr/>
        <a:lstStyle/>
        <a:p>
          <a:endParaRPr lang="en-US"/>
        </a:p>
      </dgm:t>
    </dgm:pt>
    <dgm:pt modelId="{03A428C0-4CD6-3743-8FE3-A93AAD5B6F80}" type="sibTrans" cxnId="{6877999B-7DFC-784F-AF2B-AA690C6F55B4}">
      <dgm:prSet/>
      <dgm:spPr/>
      <dgm:t>
        <a:bodyPr/>
        <a:lstStyle/>
        <a:p>
          <a:endParaRPr lang="en-US"/>
        </a:p>
      </dgm:t>
    </dgm:pt>
    <dgm:pt modelId="{8141B498-DE3F-4448-A69C-932FB836E00B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 dirty="0">
              <a:latin typeface="HelveticaNeueLT Pro 43 LtEx"/>
              <a:cs typeface="HelveticaNeueLT Pro 43 LtEx"/>
            </a:rPr>
            <a:t>Different biological sample – same conditions</a:t>
          </a:r>
        </a:p>
      </dgm:t>
    </dgm:pt>
    <dgm:pt modelId="{F192798D-EBC1-424A-8833-814002BA087A}" type="parTrans" cxnId="{4815FE33-F51D-6445-AA44-082A03063F07}">
      <dgm:prSet/>
      <dgm:spPr/>
      <dgm:t>
        <a:bodyPr/>
        <a:lstStyle/>
        <a:p>
          <a:endParaRPr lang="en-US"/>
        </a:p>
      </dgm:t>
    </dgm:pt>
    <dgm:pt modelId="{4ED4AB0F-6FA2-AD4F-941C-F3780B003250}" type="sibTrans" cxnId="{4815FE33-F51D-6445-AA44-082A03063F07}">
      <dgm:prSet/>
      <dgm:spPr/>
      <dgm:t>
        <a:bodyPr/>
        <a:lstStyle/>
        <a:p>
          <a:endParaRPr lang="en-US"/>
        </a:p>
      </dgm:t>
    </dgm:pt>
    <dgm:pt modelId="{2146D3A2-AB6B-904B-9340-0795DC2909D3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i="0" dirty="0">
              <a:latin typeface="HelveticaNeueLT Pro 43 LtEx"/>
              <a:cs typeface="HelveticaNeueLT Pro 43 LtEx"/>
            </a:rPr>
            <a:t>measure biological variation</a:t>
          </a:r>
        </a:p>
      </dgm:t>
    </dgm:pt>
    <dgm:pt modelId="{259E7CD1-0B8A-C34F-A029-817E9606E417}" type="parTrans" cxnId="{38AA2EEB-34A4-E441-9CC1-3657C1A051ED}">
      <dgm:prSet/>
      <dgm:spPr/>
      <dgm:t>
        <a:bodyPr/>
        <a:lstStyle/>
        <a:p>
          <a:endParaRPr lang="en-US"/>
        </a:p>
      </dgm:t>
    </dgm:pt>
    <dgm:pt modelId="{2BBE1999-8E0F-7B46-999A-0C5147D6DBE3}" type="sibTrans" cxnId="{38AA2EEB-34A4-E441-9CC1-3657C1A051ED}">
      <dgm:prSet/>
      <dgm:spPr/>
      <dgm:t>
        <a:bodyPr/>
        <a:lstStyle/>
        <a:p>
          <a:endParaRPr lang="en-US"/>
        </a:p>
      </dgm:t>
    </dgm:pt>
    <dgm:pt modelId="{62846B68-3B9E-C04F-A2A7-4D4D4D7C4182}" type="pres">
      <dgm:prSet presAssocID="{803E9209-D6DF-3A4F-BE74-AB7F9ECD8328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9EA50EF-BDCF-0E4F-82B1-66A03DC5C6A1}" type="pres">
      <dgm:prSet presAssocID="{D4B4E70C-23F1-514A-AB3E-72EA1CFAF7A6}" presName="posSpace" presStyleCnt="0"/>
      <dgm:spPr/>
    </dgm:pt>
    <dgm:pt modelId="{08D59F95-10B1-3248-A92F-54CC70ED29D2}" type="pres">
      <dgm:prSet presAssocID="{D4B4E70C-23F1-514A-AB3E-72EA1CFAF7A6}" presName="vertFlow" presStyleCnt="0"/>
      <dgm:spPr/>
    </dgm:pt>
    <dgm:pt modelId="{731C347D-15D4-5643-860B-992793F5A39A}" type="pres">
      <dgm:prSet presAssocID="{D4B4E70C-23F1-514A-AB3E-72EA1CFAF7A6}" presName="topSpace" presStyleCnt="0"/>
      <dgm:spPr/>
    </dgm:pt>
    <dgm:pt modelId="{90015C54-5B68-AC45-92CC-D68378B32C48}" type="pres">
      <dgm:prSet presAssocID="{D4B4E70C-23F1-514A-AB3E-72EA1CFAF7A6}" presName="firstComp" presStyleCnt="0"/>
      <dgm:spPr/>
    </dgm:pt>
    <dgm:pt modelId="{0F373C35-730B-3840-B8E2-9535C87D34AE}" type="pres">
      <dgm:prSet presAssocID="{D4B4E70C-23F1-514A-AB3E-72EA1CFAF7A6}" presName="firstChild" presStyleLbl="bgAccFollowNode1" presStyleIdx="0" presStyleCnt="2"/>
      <dgm:spPr/>
      <dgm:t>
        <a:bodyPr/>
        <a:lstStyle/>
        <a:p>
          <a:endParaRPr lang="en-US"/>
        </a:p>
      </dgm:t>
    </dgm:pt>
    <dgm:pt modelId="{4D06DBD2-7A09-C743-A546-C76DED930781}" type="pres">
      <dgm:prSet presAssocID="{D4B4E70C-23F1-514A-AB3E-72EA1CFAF7A6}" presName="firstChildTx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30FFC3-E31D-2E4D-9FA9-5E70883DF866}" type="pres">
      <dgm:prSet presAssocID="{2146D3A2-AB6B-904B-9340-0795DC2909D3}" presName="comp" presStyleCnt="0"/>
      <dgm:spPr/>
    </dgm:pt>
    <dgm:pt modelId="{75F9A5A3-0B4E-274B-A63B-E4B94765A154}" type="pres">
      <dgm:prSet presAssocID="{2146D3A2-AB6B-904B-9340-0795DC2909D3}" presName="child" presStyleLbl="bgAccFollowNode1" presStyleIdx="1" presStyleCnt="2"/>
      <dgm:spPr/>
      <dgm:t>
        <a:bodyPr/>
        <a:lstStyle/>
        <a:p>
          <a:endParaRPr lang="en-US"/>
        </a:p>
      </dgm:t>
    </dgm:pt>
    <dgm:pt modelId="{2D10C86D-10B0-F04C-B258-3403D9E30B49}" type="pres">
      <dgm:prSet presAssocID="{2146D3A2-AB6B-904B-9340-0795DC2909D3}" presName="childTx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370676-5579-8343-82C3-199D6247A703}" type="pres">
      <dgm:prSet presAssocID="{D4B4E70C-23F1-514A-AB3E-72EA1CFAF7A6}" presName="negSpace" presStyleCnt="0"/>
      <dgm:spPr/>
    </dgm:pt>
    <dgm:pt modelId="{E6626915-2554-BA40-97ED-FBC9BC43ACD9}" type="pres">
      <dgm:prSet presAssocID="{D4B4E70C-23F1-514A-AB3E-72EA1CFAF7A6}" presName="circle" presStyleLbl="node1" presStyleIdx="0" presStyleCnt="1"/>
      <dgm:spPr/>
      <dgm:t>
        <a:bodyPr/>
        <a:lstStyle/>
        <a:p>
          <a:endParaRPr lang="en-US"/>
        </a:p>
      </dgm:t>
    </dgm:pt>
  </dgm:ptLst>
  <dgm:cxnLst>
    <dgm:cxn modelId="{6877999B-7DFC-784F-AF2B-AA690C6F55B4}" srcId="{803E9209-D6DF-3A4F-BE74-AB7F9ECD8328}" destId="{D4B4E70C-23F1-514A-AB3E-72EA1CFAF7A6}" srcOrd="0" destOrd="0" parTransId="{337FAFF2-1DEC-6F4E-91AD-6601CFC04E36}" sibTransId="{03A428C0-4CD6-3743-8FE3-A93AAD5B6F80}"/>
    <dgm:cxn modelId="{220E35F7-5867-8E42-95E2-EA23CB100DA5}" type="presOf" srcId="{8141B498-DE3F-4448-A69C-932FB836E00B}" destId="{0F373C35-730B-3840-B8E2-9535C87D34AE}" srcOrd="0" destOrd="0" presId="urn:microsoft.com/office/officeart/2005/8/layout/hList9"/>
    <dgm:cxn modelId="{333F6951-A5E0-5845-88F1-DC343E63FD13}" type="presOf" srcId="{2146D3A2-AB6B-904B-9340-0795DC2909D3}" destId="{75F9A5A3-0B4E-274B-A63B-E4B94765A154}" srcOrd="0" destOrd="0" presId="urn:microsoft.com/office/officeart/2005/8/layout/hList9"/>
    <dgm:cxn modelId="{B149F7AD-5768-8B40-A5A5-0DFACA3E9B81}" type="presOf" srcId="{803E9209-D6DF-3A4F-BE74-AB7F9ECD8328}" destId="{62846B68-3B9E-C04F-A2A7-4D4D4D7C4182}" srcOrd="0" destOrd="0" presId="urn:microsoft.com/office/officeart/2005/8/layout/hList9"/>
    <dgm:cxn modelId="{AEC8B9A4-B2B2-E442-B2A8-6154B585DFA0}" type="presOf" srcId="{D4B4E70C-23F1-514A-AB3E-72EA1CFAF7A6}" destId="{E6626915-2554-BA40-97ED-FBC9BC43ACD9}" srcOrd="0" destOrd="0" presId="urn:microsoft.com/office/officeart/2005/8/layout/hList9"/>
    <dgm:cxn modelId="{8B5E2514-E808-FF4F-942B-7436D9A9C945}" type="presOf" srcId="{8141B498-DE3F-4448-A69C-932FB836E00B}" destId="{4D06DBD2-7A09-C743-A546-C76DED930781}" srcOrd="1" destOrd="0" presId="urn:microsoft.com/office/officeart/2005/8/layout/hList9"/>
    <dgm:cxn modelId="{38AA2EEB-34A4-E441-9CC1-3657C1A051ED}" srcId="{D4B4E70C-23F1-514A-AB3E-72EA1CFAF7A6}" destId="{2146D3A2-AB6B-904B-9340-0795DC2909D3}" srcOrd="1" destOrd="0" parTransId="{259E7CD1-0B8A-C34F-A029-817E9606E417}" sibTransId="{2BBE1999-8E0F-7B46-999A-0C5147D6DBE3}"/>
    <dgm:cxn modelId="{AC75636F-2A0D-CB4E-AE6C-A12002B2B54F}" type="presOf" srcId="{2146D3A2-AB6B-904B-9340-0795DC2909D3}" destId="{2D10C86D-10B0-F04C-B258-3403D9E30B49}" srcOrd="1" destOrd="0" presId="urn:microsoft.com/office/officeart/2005/8/layout/hList9"/>
    <dgm:cxn modelId="{4815FE33-F51D-6445-AA44-082A03063F07}" srcId="{D4B4E70C-23F1-514A-AB3E-72EA1CFAF7A6}" destId="{8141B498-DE3F-4448-A69C-932FB836E00B}" srcOrd="0" destOrd="0" parTransId="{F192798D-EBC1-424A-8833-814002BA087A}" sibTransId="{4ED4AB0F-6FA2-AD4F-941C-F3780B003250}"/>
    <dgm:cxn modelId="{4F11590F-8E1D-B74E-95C3-E4E5E6508F39}" type="presParOf" srcId="{62846B68-3B9E-C04F-A2A7-4D4D4D7C4182}" destId="{79EA50EF-BDCF-0E4F-82B1-66A03DC5C6A1}" srcOrd="0" destOrd="0" presId="urn:microsoft.com/office/officeart/2005/8/layout/hList9"/>
    <dgm:cxn modelId="{DF56CEF0-7395-B445-A465-340C8EEF9990}" type="presParOf" srcId="{62846B68-3B9E-C04F-A2A7-4D4D4D7C4182}" destId="{08D59F95-10B1-3248-A92F-54CC70ED29D2}" srcOrd="1" destOrd="0" presId="urn:microsoft.com/office/officeart/2005/8/layout/hList9"/>
    <dgm:cxn modelId="{9D66F7DC-CC42-7247-B025-BF581A91F1D4}" type="presParOf" srcId="{08D59F95-10B1-3248-A92F-54CC70ED29D2}" destId="{731C347D-15D4-5643-860B-992793F5A39A}" srcOrd="0" destOrd="0" presId="urn:microsoft.com/office/officeart/2005/8/layout/hList9"/>
    <dgm:cxn modelId="{893C5A6D-B703-8243-97A5-E7E2796D4F51}" type="presParOf" srcId="{08D59F95-10B1-3248-A92F-54CC70ED29D2}" destId="{90015C54-5B68-AC45-92CC-D68378B32C48}" srcOrd="1" destOrd="0" presId="urn:microsoft.com/office/officeart/2005/8/layout/hList9"/>
    <dgm:cxn modelId="{012BD4CA-E0F3-1844-8C1B-1B7B09C7C1C8}" type="presParOf" srcId="{90015C54-5B68-AC45-92CC-D68378B32C48}" destId="{0F373C35-730B-3840-B8E2-9535C87D34AE}" srcOrd="0" destOrd="0" presId="urn:microsoft.com/office/officeart/2005/8/layout/hList9"/>
    <dgm:cxn modelId="{1A0F0EC2-B9A6-604F-8D45-ABA7AEED1C16}" type="presParOf" srcId="{90015C54-5B68-AC45-92CC-D68378B32C48}" destId="{4D06DBD2-7A09-C743-A546-C76DED930781}" srcOrd="1" destOrd="0" presId="urn:microsoft.com/office/officeart/2005/8/layout/hList9"/>
    <dgm:cxn modelId="{744C8862-DF99-3749-96BB-431666940C5E}" type="presParOf" srcId="{08D59F95-10B1-3248-A92F-54CC70ED29D2}" destId="{BA30FFC3-E31D-2E4D-9FA9-5E70883DF866}" srcOrd="2" destOrd="0" presId="urn:microsoft.com/office/officeart/2005/8/layout/hList9"/>
    <dgm:cxn modelId="{03B689E2-E97B-8E4D-A876-AFC30DDCDAB4}" type="presParOf" srcId="{BA30FFC3-E31D-2E4D-9FA9-5E70883DF866}" destId="{75F9A5A3-0B4E-274B-A63B-E4B94765A154}" srcOrd="0" destOrd="0" presId="urn:microsoft.com/office/officeart/2005/8/layout/hList9"/>
    <dgm:cxn modelId="{801C0EB9-B513-8B46-BD4F-A8093D8C98A6}" type="presParOf" srcId="{BA30FFC3-E31D-2E4D-9FA9-5E70883DF866}" destId="{2D10C86D-10B0-F04C-B258-3403D9E30B49}" srcOrd="1" destOrd="0" presId="urn:microsoft.com/office/officeart/2005/8/layout/hList9"/>
    <dgm:cxn modelId="{B2F28B99-FC77-7040-A914-3CE0B798797C}" type="presParOf" srcId="{62846B68-3B9E-C04F-A2A7-4D4D4D7C4182}" destId="{88370676-5579-8343-82C3-199D6247A703}" srcOrd="2" destOrd="0" presId="urn:microsoft.com/office/officeart/2005/8/layout/hList9"/>
    <dgm:cxn modelId="{178A01F0-4B89-A248-9589-2CC36F60F904}" type="presParOf" srcId="{62846B68-3B9E-C04F-A2A7-4D4D4D7C4182}" destId="{E6626915-2554-BA40-97ED-FBC9BC43ACD9}" srcOrd="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B3DFEB-E63C-1F43-A155-6C9C12FC7E76}">
      <dsp:nvSpPr>
        <dsp:cNvPr id="0" name=""/>
        <dsp:cNvSpPr/>
      </dsp:nvSpPr>
      <dsp:spPr>
        <a:xfrm>
          <a:off x="2643" y="20671"/>
          <a:ext cx="2577107" cy="1009801"/>
        </a:xfrm>
        <a:prstGeom prst="rect">
          <a:avLst/>
        </a:prstGeom>
        <a:solidFill>
          <a:schemeClr val="accent1"/>
        </a:solidFill>
        <a:ln w="10000" cap="flat" cmpd="sng" algn="ctr">
          <a:solidFill>
            <a:schemeClr val="accent1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DNA Sequencing</a:t>
          </a:r>
        </a:p>
      </dsp:txBody>
      <dsp:txXfrm>
        <a:off x="2643" y="20671"/>
        <a:ext cx="2577107" cy="1009801"/>
      </dsp:txXfrm>
    </dsp:sp>
    <dsp:sp modelId="{A058E480-CC77-F84F-80AC-80987CAB996F}">
      <dsp:nvSpPr>
        <dsp:cNvPr id="0" name=""/>
        <dsp:cNvSpPr/>
      </dsp:nvSpPr>
      <dsp:spPr>
        <a:xfrm>
          <a:off x="2643" y="1051143"/>
          <a:ext cx="2577107" cy="2377856"/>
        </a:xfrm>
        <a:prstGeom prst="rect">
          <a:avLst/>
        </a:prstGeom>
        <a:solidFill>
          <a:schemeClr val="accent2"/>
        </a:solidFill>
        <a:ln w="10000" cap="flat" cmpd="sng" algn="ctr">
          <a:solidFill>
            <a:schemeClr val="accent2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28016" tIns="128016" rIns="170688" bIns="192024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Genome Assembly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/>
            <a:t>SNPs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DNA </a:t>
          </a:r>
          <a:r>
            <a:rPr lang="en-US" sz="2400" kern="1200" dirty="0" err="1"/>
            <a:t>methylation</a:t>
          </a:r>
          <a:endParaRPr lang="en-US" sz="2400" kern="1200" dirty="0"/>
        </a:p>
      </dsp:txBody>
      <dsp:txXfrm>
        <a:off x="2643" y="1051143"/>
        <a:ext cx="2577107" cy="2377856"/>
      </dsp:txXfrm>
    </dsp:sp>
    <dsp:sp modelId="{BD97FF5A-7FF3-FB47-BE9B-9D0A46A3D1A7}">
      <dsp:nvSpPr>
        <dsp:cNvPr id="0" name=""/>
        <dsp:cNvSpPr/>
      </dsp:nvSpPr>
      <dsp:spPr>
        <a:xfrm>
          <a:off x="2940546" y="20671"/>
          <a:ext cx="2577107" cy="1009801"/>
        </a:xfrm>
        <a:prstGeom prst="rect">
          <a:avLst/>
        </a:prstGeom>
        <a:solidFill>
          <a:schemeClr val="accent1"/>
        </a:solidFill>
        <a:ln w="10000" cap="flat" cmpd="sng" algn="ctr">
          <a:solidFill>
            <a:schemeClr val="accent1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/>
            <a:t>ChIP</a:t>
          </a:r>
          <a:r>
            <a:rPr lang="en-US" sz="2800" kern="1200" dirty="0"/>
            <a:t>-sequencing</a:t>
          </a:r>
        </a:p>
      </dsp:txBody>
      <dsp:txXfrm>
        <a:off x="2940546" y="20671"/>
        <a:ext cx="2577107" cy="1009801"/>
      </dsp:txXfrm>
    </dsp:sp>
    <dsp:sp modelId="{0C157D19-2D24-0F49-86C7-48BC34063791}">
      <dsp:nvSpPr>
        <dsp:cNvPr id="0" name=""/>
        <dsp:cNvSpPr/>
      </dsp:nvSpPr>
      <dsp:spPr>
        <a:xfrm>
          <a:off x="2940546" y="1030472"/>
          <a:ext cx="2577107" cy="2377856"/>
        </a:xfrm>
        <a:prstGeom prst="rect">
          <a:avLst/>
        </a:prstGeom>
        <a:solidFill>
          <a:schemeClr val="accent2"/>
        </a:solidFill>
        <a:ln w="10000" cap="flat" cmpd="sng" algn="ctr">
          <a:solidFill>
            <a:schemeClr val="accent2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28016" tIns="128016" rIns="170688" bIns="192024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Transcription Factor Binding Sites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Chromatin Modification Regions</a:t>
          </a:r>
        </a:p>
      </dsp:txBody>
      <dsp:txXfrm>
        <a:off x="2940546" y="1030472"/>
        <a:ext cx="2577107" cy="2377856"/>
      </dsp:txXfrm>
    </dsp:sp>
    <dsp:sp modelId="{C7D69700-6D06-754D-9122-34DAB0F901E3}">
      <dsp:nvSpPr>
        <dsp:cNvPr id="0" name=""/>
        <dsp:cNvSpPr/>
      </dsp:nvSpPr>
      <dsp:spPr>
        <a:xfrm>
          <a:off x="5878448" y="20671"/>
          <a:ext cx="2577107" cy="1009801"/>
        </a:xfrm>
        <a:prstGeom prst="rect">
          <a:avLst/>
        </a:prstGeom>
        <a:solidFill>
          <a:schemeClr val="accent1"/>
        </a:solidFill>
        <a:ln w="10000" cap="flat" cmpd="sng" algn="ctr">
          <a:solidFill>
            <a:schemeClr val="accent1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RNA-sequencing</a:t>
          </a:r>
        </a:p>
      </dsp:txBody>
      <dsp:txXfrm>
        <a:off x="5878448" y="20671"/>
        <a:ext cx="2577107" cy="1009801"/>
      </dsp:txXfrm>
    </dsp:sp>
    <dsp:sp modelId="{49FBAE1C-4CF9-B24A-8AB1-1B9857FF740C}">
      <dsp:nvSpPr>
        <dsp:cNvPr id="0" name=""/>
        <dsp:cNvSpPr/>
      </dsp:nvSpPr>
      <dsp:spPr>
        <a:xfrm>
          <a:off x="5878448" y="1030472"/>
          <a:ext cx="2577107" cy="2377856"/>
        </a:xfrm>
        <a:prstGeom prst="rect">
          <a:avLst/>
        </a:prstGeom>
        <a:solidFill>
          <a:schemeClr val="accent2"/>
        </a:solidFill>
        <a:ln w="10000" cap="flat" cmpd="sng" algn="ctr">
          <a:solidFill>
            <a:schemeClr val="accent2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28016" tIns="128016" rIns="170688" bIns="192024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/>
            <a:t>Transcriptome</a:t>
          </a:r>
          <a:r>
            <a:rPr lang="en-US" sz="2400" kern="1200" dirty="0"/>
            <a:t> Assembly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Gene Expression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Differential Expression</a:t>
          </a:r>
        </a:p>
      </dsp:txBody>
      <dsp:txXfrm>
        <a:off x="5878448" y="1030472"/>
        <a:ext cx="2577107" cy="23778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C6304-57DA-2B4A-A933-D2E203A4911D}">
      <dsp:nvSpPr>
        <dsp:cNvPr id="0" name=""/>
        <dsp:cNvSpPr/>
      </dsp:nvSpPr>
      <dsp:spPr>
        <a:xfrm>
          <a:off x="0" y="2902643"/>
          <a:ext cx="4267200" cy="938450"/>
        </a:xfrm>
        <a:prstGeom prst="roundRect">
          <a:avLst>
            <a:gd name="adj" fmla="val 10000"/>
          </a:avLst>
        </a:prstGeom>
        <a:solidFill>
          <a:schemeClr val="accent2"/>
        </a:solidFill>
        <a:ln w="10000" cap="flat" cmpd="sng" algn="ctr">
          <a:solidFill>
            <a:schemeClr val="accent2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z="-12700" extrusionH="1700"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rgbClr val="003F41"/>
              </a:solidFill>
            </a:rPr>
            <a:t>Step3</a:t>
          </a:r>
          <a:endParaRPr lang="en-US" sz="2800" kern="1200" dirty="0">
            <a:solidFill>
              <a:srgbClr val="003F41"/>
            </a:solidFill>
          </a:endParaRPr>
        </a:p>
      </dsp:txBody>
      <dsp:txXfrm>
        <a:off x="0" y="2902643"/>
        <a:ext cx="1280160" cy="938450"/>
      </dsp:txXfrm>
    </dsp:sp>
    <dsp:sp modelId="{B9C7BC3D-4DD9-D14B-8EB6-31E0AD5B44D6}">
      <dsp:nvSpPr>
        <dsp:cNvPr id="0" name=""/>
        <dsp:cNvSpPr/>
      </dsp:nvSpPr>
      <dsp:spPr>
        <a:xfrm>
          <a:off x="0" y="1676401"/>
          <a:ext cx="4267200" cy="938450"/>
        </a:xfrm>
        <a:prstGeom prst="roundRect">
          <a:avLst>
            <a:gd name="adj" fmla="val 10000"/>
          </a:avLst>
        </a:prstGeom>
        <a:solidFill>
          <a:schemeClr val="accent2"/>
        </a:solidFill>
        <a:ln w="10000" cap="flat" cmpd="sng" algn="ctr">
          <a:solidFill>
            <a:schemeClr val="accent2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z="-12700" extrusionH="1700"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rgbClr val="003F41"/>
              </a:solidFill>
            </a:rPr>
            <a:t>Step2</a:t>
          </a:r>
        </a:p>
      </dsp:txBody>
      <dsp:txXfrm>
        <a:off x="0" y="1676401"/>
        <a:ext cx="1280160" cy="938450"/>
      </dsp:txXfrm>
    </dsp:sp>
    <dsp:sp modelId="{68BCF01C-1E42-E240-9A0A-B03DEBFEC971}">
      <dsp:nvSpPr>
        <dsp:cNvPr id="0" name=""/>
        <dsp:cNvSpPr/>
      </dsp:nvSpPr>
      <dsp:spPr>
        <a:xfrm>
          <a:off x="0" y="228600"/>
          <a:ext cx="4267200" cy="938450"/>
        </a:xfrm>
        <a:prstGeom prst="roundRect">
          <a:avLst>
            <a:gd name="adj" fmla="val 10000"/>
          </a:avLst>
        </a:prstGeom>
        <a:solidFill>
          <a:schemeClr val="accent2"/>
        </a:solidFill>
        <a:ln w="10000" cap="flat" cmpd="sng" algn="ctr">
          <a:solidFill>
            <a:schemeClr val="accent2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z="-12700" extrusionH="1700"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solidFill>
                <a:schemeClr val="tx2">
                  <a:lumMod val="50000"/>
                </a:schemeClr>
              </a:solidFill>
            </a:rPr>
            <a:t>Step1</a:t>
          </a:r>
          <a:endParaRPr lang="en-US" sz="2800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0" y="228600"/>
        <a:ext cx="1280160" cy="938450"/>
      </dsp:txXfrm>
    </dsp:sp>
    <dsp:sp modelId="{EFB869ED-A8D0-7B4F-8FAD-B0E0E6E886DA}">
      <dsp:nvSpPr>
        <dsp:cNvPr id="0" name=""/>
        <dsp:cNvSpPr/>
      </dsp:nvSpPr>
      <dsp:spPr>
        <a:xfrm>
          <a:off x="1282069" y="306803"/>
          <a:ext cx="2897876" cy="7820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>
              <a:latin typeface="HelveticaNeueLT Pro 43 LtEx"/>
              <a:cs typeface="HelveticaNeueLT Pro 43 LtEx"/>
            </a:rPr>
            <a:t>Library Preparation</a:t>
          </a:r>
        </a:p>
      </dsp:txBody>
      <dsp:txXfrm>
        <a:off x="1304974" y="329708"/>
        <a:ext cx="2852066" cy="736232"/>
      </dsp:txXfrm>
    </dsp:sp>
    <dsp:sp modelId="{CC60D27C-DAEC-4A4F-BF44-F0C888D99CD4}">
      <dsp:nvSpPr>
        <dsp:cNvPr id="0" name=""/>
        <dsp:cNvSpPr/>
      </dsp:nvSpPr>
      <dsp:spPr>
        <a:xfrm>
          <a:off x="2685288" y="1088845"/>
          <a:ext cx="91440" cy="6657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5760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AEDD1-7C2F-5E40-9B09-5DB7B0EEAD72}">
      <dsp:nvSpPr>
        <dsp:cNvPr id="0" name=""/>
        <dsp:cNvSpPr/>
      </dsp:nvSpPr>
      <dsp:spPr>
        <a:xfrm>
          <a:off x="1281870" y="1754605"/>
          <a:ext cx="2898275" cy="7820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>
              <a:latin typeface="HelveticaNeueLT Pro 43 LtEx"/>
              <a:cs typeface="HelveticaNeueLT Pro 43 LtEx"/>
            </a:rPr>
            <a:t>Sequencing</a:t>
          </a:r>
        </a:p>
      </dsp:txBody>
      <dsp:txXfrm>
        <a:off x="1304775" y="1777510"/>
        <a:ext cx="2852465" cy="736232"/>
      </dsp:txXfrm>
    </dsp:sp>
    <dsp:sp modelId="{011A1A41-2436-5A4A-BCC9-6A48AAF04A84}">
      <dsp:nvSpPr>
        <dsp:cNvPr id="0" name=""/>
        <dsp:cNvSpPr/>
      </dsp:nvSpPr>
      <dsp:spPr>
        <a:xfrm>
          <a:off x="2685288" y="2536648"/>
          <a:ext cx="91440" cy="4441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4199"/>
              </a:lnTo>
            </a:path>
          </a:pathLst>
        </a:custGeom>
        <a:noFill/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AF9E8A-A573-0744-8B85-E36476A901AF}">
      <dsp:nvSpPr>
        <dsp:cNvPr id="0" name=""/>
        <dsp:cNvSpPr/>
      </dsp:nvSpPr>
      <dsp:spPr>
        <a:xfrm>
          <a:off x="1307003" y="2980847"/>
          <a:ext cx="2848009" cy="7820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>
              <a:latin typeface="HelveticaNeueLT Pro 43 LtEx"/>
              <a:cs typeface="HelveticaNeueLT Pro 43 LtEx"/>
            </a:rPr>
            <a:t>Bioinformatics Analysis</a:t>
          </a:r>
        </a:p>
      </dsp:txBody>
      <dsp:txXfrm>
        <a:off x="1329908" y="3003752"/>
        <a:ext cx="2802199" cy="7362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56DE8-7424-0C49-AA40-460DC424C7A9}">
      <dsp:nvSpPr>
        <dsp:cNvPr id="0" name=""/>
        <dsp:cNvSpPr/>
      </dsp:nvSpPr>
      <dsp:spPr>
        <a:xfrm>
          <a:off x="1440156" y="612659"/>
          <a:ext cx="2288886" cy="1526687"/>
        </a:xfrm>
        <a:prstGeom prst="rect">
          <a:avLst/>
        </a:prstGeom>
        <a:solidFill>
          <a:schemeClr val="accent2"/>
        </a:solidFill>
        <a:ln w="10000" cap="flat" cmpd="sng" algn="ctr">
          <a:solidFill>
            <a:schemeClr val="accent2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z="-12700" extrusionH="1700"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>
              <a:latin typeface="HelveticaNeueLT Pro 43 LtEx"/>
              <a:cs typeface="HelveticaNeueLT Pro 43 LtEx"/>
            </a:rPr>
            <a:t>Same biological sample – same conditions</a:t>
          </a:r>
        </a:p>
      </dsp:txBody>
      <dsp:txXfrm>
        <a:off x="1806378" y="612659"/>
        <a:ext cx="1922664" cy="1526687"/>
      </dsp:txXfrm>
    </dsp:sp>
    <dsp:sp modelId="{48983B20-98DB-5040-9865-098C4069A99F}">
      <dsp:nvSpPr>
        <dsp:cNvPr id="0" name=""/>
        <dsp:cNvSpPr/>
      </dsp:nvSpPr>
      <dsp:spPr>
        <a:xfrm>
          <a:off x="1455537" y="2139346"/>
          <a:ext cx="2288886" cy="1526687"/>
        </a:xfrm>
        <a:prstGeom prst="rect">
          <a:avLst/>
        </a:prstGeom>
        <a:solidFill>
          <a:schemeClr val="accent2"/>
        </a:solidFill>
        <a:ln w="10000" cap="flat" cmpd="sng" algn="ctr">
          <a:solidFill>
            <a:schemeClr val="accent2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z="-12700" extrusionH="1700"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>
              <a:latin typeface="HelveticaNeueLT Pro 43 LtEx"/>
              <a:cs typeface="HelveticaNeueLT Pro 43 LtEx"/>
            </a:rPr>
            <a:t>measure technical variation</a:t>
          </a:r>
        </a:p>
      </dsp:txBody>
      <dsp:txXfrm>
        <a:off x="1821759" y="2139346"/>
        <a:ext cx="1922664" cy="1526687"/>
      </dsp:txXfrm>
    </dsp:sp>
    <dsp:sp modelId="{9CCD0C7D-22C5-1C45-A9FA-31D84808E3B3}">
      <dsp:nvSpPr>
        <dsp:cNvPr id="0" name=""/>
        <dsp:cNvSpPr/>
      </dsp:nvSpPr>
      <dsp:spPr>
        <a:xfrm>
          <a:off x="216041" y="0"/>
          <a:ext cx="1525924" cy="1525924"/>
        </a:xfrm>
        <a:prstGeom prst="ellipse">
          <a:avLst/>
        </a:prstGeom>
        <a:solidFill>
          <a:schemeClr val="accent1"/>
        </a:solidFill>
        <a:ln w="10000" cap="flat" cmpd="sng" algn="ctr">
          <a:solidFill>
            <a:schemeClr val="accent1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Technical</a:t>
          </a:r>
        </a:p>
      </dsp:txBody>
      <dsp:txXfrm>
        <a:off x="439507" y="223466"/>
        <a:ext cx="1078992" cy="10789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373C35-730B-3840-B8E2-9535C87D34AE}">
      <dsp:nvSpPr>
        <dsp:cNvPr id="0" name=""/>
        <dsp:cNvSpPr/>
      </dsp:nvSpPr>
      <dsp:spPr>
        <a:xfrm>
          <a:off x="2549053" y="637325"/>
          <a:ext cx="2383483" cy="1589783"/>
        </a:xfrm>
        <a:prstGeom prst="rect">
          <a:avLst/>
        </a:prstGeom>
        <a:solidFill>
          <a:schemeClr val="accent2"/>
        </a:solidFill>
        <a:ln w="10000" cap="flat" cmpd="sng" algn="ctr">
          <a:solidFill>
            <a:schemeClr val="accent2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z="-12700" extrusionH="1700"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dirty="0">
              <a:latin typeface="HelveticaNeueLT Pro 43 LtEx"/>
              <a:cs typeface="HelveticaNeueLT Pro 43 LtEx"/>
            </a:rPr>
            <a:t>Different biological sample – same conditions</a:t>
          </a:r>
        </a:p>
      </dsp:txBody>
      <dsp:txXfrm>
        <a:off x="2930410" y="637325"/>
        <a:ext cx="2002125" cy="1589783"/>
      </dsp:txXfrm>
    </dsp:sp>
    <dsp:sp modelId="{75F9A5A3-0B4E-274B-A63B-E4B94765A154}">
      <dsp:nvSpPr>
        <dsp:cNvPr id="0" name=""/>
        <dsp:cNvSpPr/>
      </dsp:nvSpPr>
      <dsp:spPr>
        <a:xfrm>
          <a:off x="2549053" y="2227108"/>
          <a:ext cx="2383483" cy="1589783"/>
        </a:xfrm>
        <a:prstGeom prst="rect">
          <a:avLst/>
        </a:prstGeom>
        <a:solidFill>
          <a:schemeClr val="accent2"/>
        </a:solidFill>
        <a:ln w="10000" cap="flat" cmpd="sng" algn="ctr">
          <a:solidFill>
            <a:schemeClr val="accent2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z="-12700" extrusionH="1700"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dirty="0">
              <a:latin typeface="HelveticaNeueLT Pro 43 LtEx"/>
              <a:cs typeface="HelveticaNeueLT Pro 43 LtEx"/>
            </a:rPr>
            <a:t>measure biological variation</a:t>
          </a:r>
        </a:p>
      </dsp:txBody>
      <dsp:txXfrm>
        <a:off x="2930410" y="2227108"/>
        <a:ext cx="2002125" cy="1589783"/>
      </dsp:txXfrm>
    </dsp:sp>
    <dsp:sp modelId="{E6626915-2554-BA40-97ED-FBC9BC43ACD9}">
      <dsp:nvSpPr>
        <dsp:cNvPr id="0" name=""/>
        <dsp:cNvSpPr/>
      </dsp:nvSpPr>
      <dsp:spPr>
        <a:xfrm>
          <a:off x="1277862" y="1729"/>
          <a:ext cx="1588988" cy="1588988"/>
        </a:xfrm>
        <a:prstGeom prst="ellipse">
          <a:avLst/>
        </a:prstGeom>
        <a:solidFill>
          <a:schemeClr val="accent1"/>
        </a:solidFill>
        <a:ln w="10000" cap="flat" cmpd="sng" algn="ctr">
          <a:solidFill>
            <a:schemeClr val="accent1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Biological</a:t>
          </a:r>
        </a:p>
      </dsp:txBody>
      <dsp:txXfrm>
        <a:off x="1510564" y="234431"/>
        <a:ext cx="1123584" cy="1123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8EFD4-EDB3-0741-8B14-1A5DA86E9F2A}" type="datetimeFigureOut">
              <a:rPr lang="en-US" smtClean="0"/>
              <a:t>26/03/19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3A0C4-72E2-9643-B1B5-0F2C969C4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66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5BB8FF7-868F-404A-B524-81B892D44D8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29905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65" charset="0"/>
        <a:cs typeface="Geneva" pitchFamily="-65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65" charset="0"/>
        <a:cs typeface="Geneva" pitchFamily="-65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65" charset="0"/>
        <a:cs typeface="Geneva" pitchFamily="-65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65" charset="0"/>
        <a:cs typeface="Geneva" pitchFamily="-65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65" charset="0"/>
        <a:cs typeface="Geneva" pitchFamily="-65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err="1">
                <a:solidFill>
                  <a:srgbClr val="000000"/>
                </a:solidFill>
                <a:latin typeface="Arial" charset="0"/>
                <a:ea typeface="Geneva" charset="0"/>
                <a:cs typeface="Geneva" charset="0"/>
              </a:rPr>
              <a:t>snoRNAs</a:t>
            </a:r>
            <a:r>
              <a:rPr lang="en-US" sz="2200" dirty="0">
                <a:solidFill>
                  <a:srgbClr val="000000"/>
                </a:solidFill>
                <a:latin typeface="Arial" charset="0"/>
                <a:ea typeface="Geneva" charset="0"/>
                <a:cs typeface="Geneva" charset="0"/>
              </a:rPr>
              <a:t> (synthesized by RNA polymerase II).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Arial" charset="0"/>
                <a:ea typeface="Geneva" charset="0"/>
                <a:cs typeface="Geneva" charset="0"/>
              </a:rPr>
              <a:t>histone</a:t>
            </a:r>
            <a:r>
              <a:rPr lang="en-US" sz="1200" dirty="0">
                <a:solidFill>
                  <a:srgbClr val="000000"/>
                </a:solidFill>
                <a:latin typeface="Arial" charset="0"/>
                <a:ea typeface="Geneva" charset="0"/>
                <a:cs typeface="Geneva" charset="0"/>
              </a:rPr>
              <a:t> mRNAs (generated by RNA polymerase II)</a:t>
            </a:r>
          </a:p>
          <a:p>
            <a:r>
              <a:rPr lang="en-US" sz="1200" dirty="0">
                <a:solidFill>
                  <a:srgbClr val="000000"/>
                </a:solidFill>
                <a:latin typeface="Arial" charset="0"/>
                <a:ea typeface="Geneva" charset="0"/>
                <a:cs typeface="Geneva" charset="0"/>
              </a:rPr>
              <a:t>small </a:t>
            </a:r>
            <a:r>
              <a:rPr lang="en-US" sz="1200" dirty="0" err="1">
                <a:solidFill>
                  <a:srgbClr val="000000"/>
                </a:solidFill>
                <a:latin typeface="Arial" charset="0"/>
                <a:ea typeface="Geneva" charset="0"/>
                <a:cs typeface="Geneva" charset="0"/>
              </a:rPr>
              <a:t>RNAs</a:t>
            </a:r>
            <a:r>
              <a:rPr lang="en-US" sz="1200" dirty="0">
                <a:solidFill>
                  <a:srgbClr val="000000"/>
                </a:solidFill>
                <a:latin typeface="Arial" charset="0"/>
                <a:ea typeface="Geneva" charset="0"/>
                <a:cs typeface="Geneva" charset="0"/>
              </a:rPr>
              <a:t> generated by RNA polymerase III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BB8FF7-868F-404A-B524-81B892D44D8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Popy T magnetic beads used for polyA selection</a:t>
            </a:r>
          </a:p>
          <a:p>
            <a:r>
              <a:rPr lang="en-US">
                <a:ea typeface="ＭＳ Ｐゴシック" charset="-128"/>
                <a:cs typeface="ＭＳ Ｐゴシック" charset="-128"/>
              </a:rPr>
              <a:t>RNA Mg and heat ; alkaline hydrolysis or nebulization)  hydrojet - 200 – 500bp and cDNA fragmentation (DNase I treatment or sonication).</a:t>
            </a:r>
          </a:p>
          <a:p>
            <a:r>
              <a:rPr lang="en-US">
                <a:ea typeface="ＭＳ Ｐゴシック" charset="-128"/>
                <a:cs typeface="ＭＳ Ｐゴシック" charset="-128"/>
              </a:rPr>
              <a:t>End repair  after RT, addd A, adaptor ( contain seq  compliment  to the oligo in the flowcells and seq primer site)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D11BCC4-B00A-444B-B6E9-F872D63260F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dirty="0" err="1">
                <a:cs typeface="+mn-cs"/>
              </a:rPr>
              <a:t>Now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it’s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important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to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distinguish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between</a:t>
            </a:r>
            <a:r>
              <a:rPr lang="es-ES" dirty="0">
                <a:cs typeface="+mn-cs"/>
              </a:rPr>
              <a:t> SE and PE data</a:t>
            </a:r>
          </a:p>
          <a:p>
            <a:pPr eaLnBrk="1" hangingPunct="1">
              <a:defRPr/>
            </a:pPr>
            <a:r>
              <a:rPr lang="es-ES" dirty="0">
                <a:cs typeface="+mn-cs"/>
              </a:rPr>
              <a:t>SE data </a:t>
            </a:r>
            <a:r>
              <a:rPr lang="es-ES" dirty="0" err="1">
                <a:cs typeface="+mn-cs"/>
              </a:rPr>
              <a:t>is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generated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just</a:t>
            </a:r>
            <a:r>
              <a:rPr lang="es-ES" dirty="0">
                <a:cs typeface="+mn-cs"/>
              </a:rPr>
              <a:t> as </a:t>
            </a:r>
            <a:r>
              <a:rPr lang="es-ES" dirty="0" err="1">
                <a:cs typeface="+mn-cs"/>
              </a:rPr>
              <a:t>we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described</a:t>
            </a:r>
            <a:endParaRPr lang="es-ES" dirty="0">
              <a:cs typeface="+mn-cs"/>
            </a:endParaRPr>
          </a:p>
          <a:p>
            <a:pPr eaLnBrk="1" hangingPunct="1">
              <a:defRPr/>
            </a:pPr>
            <a:r>
              <a:rPr lang="es-ES" dirty="0" err="1">
                <a:cs typeface="+mn-cs"/>
              </a:rPr>
              <a:t>The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main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difference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with</a:t>
            </a:r>
            <a:r>
              <a:rPr lang="es-ES" dirty="0">
                <a:cs typeface="+mn-cs"/>
              </a:rPr>
              <a:t> PE </a:t>
            </a:r>
            <a:r>
              <a:rPr lang="es-ES" dirty="0" err="1">
                <a:cs typeface="+mn-cs"/>
              </a:rPr>
              <a:t>is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that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here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we</a:t>
            </a:r>
            <a:r>
              <a:rPr lang="es-ES" dirty="0">
                <a:cs typeface="+mn-cs"/>
              </a:rPr>
              <a:t> are </a:t>
            </a:r>
            <a:r>
              <a:rPr lang="es-ES" dirty="0" err="1">
                <a:cs typeface="+mn-cs"/>
              </a:rPr>
              <a:t>using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two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different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adaptors</a:t>
            </a:r>
            <a:endParaRPr lang="es-ES" dirty="0">
              <a:cs typeface="+mn-cs"/>
            </a:endParaRPr>
          </a:p>
          <a:p>
            <a:pPr eaLnBrk="1" hangingPunct="1">
              <a:defRPr/>
            </a:pPr>
            <a:r>
              <a:rPr lang="es-ES" dirty="0">
                <a:cs typeface="+mn-cs"/>
              </a:rPr>
              <a:t>And </a:t>
            </a:r>
            <a:r>
              <a:rPr lang="es-ES" dirty="0" err="1">
                <a:cs typeface="+mn-cs"/>
              </a:rPr>
              <a:t>we</a:t>
            </a:r>
            <a:r>
              <a:rPr lang="es-ES" dirty="0">
                <a:cs typeface="+mn-cs"/>
              </a:rPr>
              <a:t> are </a:t>
            </a:r>
            <a:r>
              <a:rPr lang="es-ES" dirty="0" err="1">
                <a:cs typeface="+mn-cs"/>
              </a:rPr>
              <a:t>sequencing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the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molecule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from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both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ends</a:t>
            </a:r>
            <a:r>
              <a:rPr lang="es-ES" dirty="0">
                <a:cs typeface="+mn-cs"/>
              </a:rPr>
              <a:t> (and </a:t>
            </a:r>
            <a:r>
              <a:rPr lang="es-ES" dirty="0" err="1">
                <a:cs typeface="+mn-cs"/>
              </a:rPr>
              <a:t>we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know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which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end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is</a:t>
            </a:r>
            <a:r>
              <a:rPr lang="es-ES" dirty="0">
                <a:cs typeface="+mn-cs"/>
              </a:rPr>
              <a:t>)</a:t>
            </a:r>
          </a:p>
          <a:p>
            <a:pPr eaLnBrk="1" hangingPunct="1">
              <a:defRPr/>
            </a:pPr>
            <a:r>
              <a:rPr lang="es-ES" dirty="0" err="1">
                <a:cs typeface="+mn-cs"/>
              </a:rPr>
              <a:t>This</a:t>
            </a:r>
            <a:r>
              <a:rPr lang="es-ES" dirty="0">
                <a:cs typeface="+mn-cs"/>
              </a:rPr>
              <a:t> has </a:t>
            </a:r>
            <a:r>
              <a:rPr lang="es-ES" dirty="0" err="1">
                <a:cs typeface="+mn-cs"/>
              </a:rPr>
              <a:t>the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main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advatage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that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we</a:t>
            </a:r>
            <a:r>
              <a:rPr lang="es-ES" dirty="0">
                <a:cs typeface="+mn-cs"/>
              </a:rPr>
              <a:t> can </a:t>
            </a:r>
            <a:r>
              <a:rPr lang="es-ES" dirty="0" err="1">
                <a:cs typeface="+mn-cs"/>
              </a:rPr>
              <a:t>obtain</a:t>
            </a:r>
            <a:r>
              <a:rPr lang="es-ES" dirty="0">
                <a:cs typeface="+mn-cs"/>
              </a:rPr>
              <a:t> more </a:t>
            </a:r>
            <a:r>
              <a:rPr lang="es-ES" dirty="0" err="1">
                <a:cs typeface="+mn-cs"/>
              </a:rPr>
              <a:t>information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without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having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to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sequence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longer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reads</a:t>
            </a:r>
            <a:endParaRPr lang="es-ES" dirty="0">
              <a:cs typeface="+mn-cs"/>
            </a:endParaRPr>
          </a:p>
          <a:p>
            <a:pPr eaLnBrk="1" hangingPunct="1">
              <a:defRPr/>
            </a:pPr>
            <a:endParaRPr lang="es-ES" dirty="0">
              <a:cs typeface="+mn-cs"/>
            </a:endParaRPr>
          </a:p>
          <a:p>
            <a:pPr eaLnBrk="1" hangingPunct="1">
              <a:defRPr/>
            </a:pPr>
            <a:r>
              <a:rPr lang="es-ES" dirty="0" err="1">
                <a:cs typeface="+mn-cs"/>
              </a:rPr>
              <a:t>For</a:t>
            </a:r>
            <a:r>
              <a:rPr lang="es-ES" dirty="0">
                <a:cs typeface="+mn-cs"/>
              </a:rPr>
              <a:t> RNA-</a:t>
            </a:r>
            <a:r>
              <a:rPr lang="es-ES" dirty="0" err="1">
                <a:cs typeface="+mn-cs"/>
              </a:rPr>
              <a:t>seq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though</a:t>
            </a:r>
            <a:r>
              <a:rPr lang="es-ES" dirty="0">
                <a:cs typeface="+mn-cs"/>
              </a:rPr>
              <a:t> PE data </a:t>
            </a:r>
            <a:r>
              <a:rPr lang="es-ES" dirty="0" err="1">
                <a:cs typeface="+mn-cs"/>
              </a:rPr>
              <a:t>provides</a:t>
            </a:r>
            <a:r>
              <a:rPr lang="es-ES" dirty="0">
                <a:cs typeface="+mn-cs"/>
              </a:rPr>
              <a:t> more </a:t>
            </a:r>
            <a:r>
              <a:rPr lang="es-ES" dirty="0" err="1">
                <a:cs typeface="+mn-cs"/>
              </a:rPr>
              <a:t>information</a:t>
            </a:r>
            <a:r>
              <a:rPr lang="es-ES" dirty="0">
                <a:cs typeface="+mn-cs"/>
              </a:rPr>
              <a:t>: </a:t>
            </a:r>
            <a:r>
              <a:rPr lang="es-ES" dirty="0" err="1">
                <a:cs typeface="+mn-cs"/>
              </a:rPr>
              <a:t>splicing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events</a:t>
            </a:r>
            <a:endParaRPr lang="es-ES" dirty="0">
              <a:cs typeface="+mn-cs"/>
            </a:endParaRPr>
          </a:p>
          <a:p>
            <a:pPr eaLnBrk="1" hangingPunct="1">
              <a:defRPr/>
            </a:pPr>
            <a:r>
              <a:rPr lang="es-ES" dirty="0" err="1">
                <a:cs typeface="+mn-cs"/>
              </a:rPr>
              <a:t>Also</a:t>
            </a:r>
            <a:r>
              <a:rPr lang="es-ES" dirty="0">
                <a:cs typeface="+mn-cs"/>
              </a:rPr>
              <a:t>, </a:t>
            </a:r>
            <a:r>
              <a:rPr lang="es-ES" dirty="0" err="1">
                <a:cs typeface="+mn-cs"/>
              </a:rPr>
              <a:t>for</a:t>
            </a:r>
            <a:r>
              <a:rPr lang="es-ES" dirty="0">
                <a:cs typeface="+mn-cs"/>
              </a:rPr>
              <a:t> DNA-</a:t>
            </a:r>
            <a:r>
              <a:rPr lang="es-ES" dirty="0" err="1">
                <a:cs typeface="+mn-cs"/>
              </a:rPr>
              <a:t>seq</a:t>
            </a:r>
            <a:r>
              <a:rPr lang="es-ES" dirty="0">
                <a:cs typeface="+mn-cs"/>
              </a:rPr>
              <a:t>, </a:t>
            </a:r>
            <a:r>
              <a:rPr lang="es-ES" dirty="0" err="1">
                <a:cs typeface="+mn-cs"/>
              </a:rPr>
              <a:t>SVs</a:t>
            </a:r>
            <a:endParaRPr lang="es-ES" dirty="0">
              <a:cs typeface="+mn-cs"/>
            </a:endParaRPr>
          </a:p>
          <a:p>
            <a:pPr eaLnBrk="1" hangingPunct="1">
              <a:defRPr/>
            </a:pPr>
            <a:endParaRPr lang="es-ES" dirty="0">
              <a:cs typeface="+mn-cs"/>
            </a:endParaRPr>
          </a:p>
          <a:p>
            <a:pPr eaLnBrk="1" hangingPunct="1">
              <a:defRPr/>
            </a:pPr>
            <a:endParaRPr lang="es-ES" dirty="0">
              <a:cs typeface="+mn-cs"/>
            </a:endParaRPr>
          </a:p>
          <a:p>
            <a:pPr eaLnBrk="1" hangingPunct="1">
              <a:defRPr/>
            </a:pPr>
            <a:r>
              <a:rPr lang="es-ES" dirty="0">
                <a:cs typeface="+mn-cs"/>
              </a:rPr>
              <a:t>In </a:t>
            </a:r>
            <a:r>
              <a:rPr lang="es-ES" dirty="0" err="1">
                <a:cs typeface="+mn-cs"/>
              </a:rPr>
              <a:t>terms</a:t>
            </a:r>
            <a:r>
              <a:rPr lang="es-ES" dirty="0">
                <a:cs typeface="+mn-cs"/>
              </a:rPr>
              <a:t> of output, </a:t>
            </a:r>
            <a:r>
              <a:rPr lang="es-ES" dirty="0" err="1">
                <a:cs typeface="+mn-cs"/>
              </a:rPr>
              <a:t>different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fastq</a:t>
            </a:r>
            <a:r>
              <a:rPr lang="es-ES" dirty="0">
                <a:cs typeface="+mn-cs"/>
              </a:rPr>
              <a:t> files</a:t>
            </a:r>
          </a:p>
          <a:p>
            <a:pPr eaLnBrk="1" hangingPunct="1">
              <a:defRPr/>
            </a:pPr>
            <a:r>
              <a:rPr lang="es-ES" dirty="0" err="1">
                <a:cs typeface="+mn-cs"/>
              </a:rPr>
              <a:t>Read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names</a:t>
            </a:r>
            <a:endParaRPr lang="es-ES" dirty="0">
              <a:cs typeface="+mn-cs"/>
            </a:endParaRPr>
          </a:p>
          <a:p>
            <a:pPr eaLnBrk="1" hangingPunct="1">
              <a:defRPr/>
            </a:pPr>
            <a:r>
              <a:rPr lang="es-ES" dirty="0" err="1">
                <a:cs typeface="+mn-cs"/>
              </a:rPr>
              <a:t>Although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the</a:t>
            </a:r>
            <a:r>
              <a:rPr lang="es-ES" dirty="0">
                <a:cs typeface="+mn-cs"/>
              </a:rPr>
              <a:t> pipeline </a:t>
            </a:r>
            <a:r>
              <a:rPr lang="es-ES" dirty="0" err="1">
                <a:cs typeface="+mn-cs"/>
              </a:rPr>
              <a:t>is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the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same</a:t>
            </a:r>
            <a:r>
              <a:rPr lang="es-ES" dirty="0">
                <a:cs typeface="+mn-cs"/>
              </a:rPr>
              <a:t>, </a:t>
            </a:r>
            <a:r>
              <a:rPr lang="es-ES" dirty="0" err="1">
                <a:cs typeface="+mn-cs"/>
              </a:rPr>
              <a:t>we’ll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probably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have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to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hange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some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options</a:t>
            </a:r>
            <a:r>
              <a:rPr lang="es-ES" dirty="0">
                <a:cs typeface="+mn-cs"/>
              </a:rPr>
              <a:t> in </a:t>
            </a:r>
            <a:r>
              <a:rPr lang="es-ES" dirty="0" err="1">
                <a:cs typeface="+mn-cs"/>
              </a:rPr>
              <a:t>the</a:t>
            </a:r>
            <a:r>
              <a:rPr lang="es-ES" dirty="0">
                <a:cs typeface="+mn-cs"/>
              </a:rPr>
              <a:t> software </a:t>
            </a:r>
            <a:r>
              <a:rPr lang="es-ES" dirty="0" err="1">
                <a:cs typeface="+mn-cs"/>
              </a:rPr>
              <a:t>we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execute</a:t>
            </a:r>
            <a:r>
              <a:rPr lang="es-ES" dirty="0">
                <a:cs typeface="+mn-cs"/>
              </a:rPr>
              <a:t>, as </a:t>
            </a:r>
            <a:r>
              <a:rPr lang="es-ES" dirty="0" err="1">
                <a:cs typeface="+mn-cs"/>
              </a:rPr>
              <a:t>we’ll</a:t>
            </a:r>
            <a:r>
              <a:rPr lang="es-ES" dirty="0">
                <a:cs typeface="+mn-cs"/>
              </a:rPr>
              <a:t> </a:t>
            </a:r>
            <a:r>
              <a:rPr lang="es-ES" dirty="0" err="1">
                <a:cs typeface="+mn-cs"/>
              </a:rPr>
              <a:t>see</a:t>
            </a:r>
            <a:endParaRPr lang="es-ES" dirty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*What is a flow</a:t>
            </a:r>
            <a:r>
              <a:rPr lang="en-GB" baseline="0" dirty="0"/>
              <a:t> cell, what is a lane</a:t>
            </a:r>
          </a:p>
          <a:p>
            <a:endParaRPr lang="en-GB" dirty="0"/>
          </a:p>
          <a:p>
            <a:r>
              <a:rPr lang="en-GB" dirty="0"/>
              <a:t>Imagine we have 4 samples, and we want to generate 8</a:t>
            </a:r>
            <a:r>
              <a:rPr lang="en-GB" baseline="0" dirty="0"/>
              <a:t> replicates for each of them</a:t>
            </a:r>
          </a:p>
          <a:p>
            <a:r>
              <a:rPr lang="en-GB" dirty="0"/>
              <a:t>One of the first experimental designs that might come to our</a:t>
            </a:r>
            <a:r>
              <a:rPr lang="en-GB" baseline="0" dirty="0"/>
              <a:t> mind is this one: 1 flow cell for each sample</a:t>
            </a:r>
          </a:p>
          <a:p>
            <a:endParaRPr lang="en-GB" baseline="0" dirty="0"/>
          </a:p>
          <a:p>
            <a:r>
              <a:rPr lang="en-GB" baseline="0" dirty="0"/>
              <a:t>This is a very dangerous design, because if we were to perform DE analysis on its results,</a:t>
            </a:r>
          </a:p>
          <a:p>
            <a:r>
              <a:rPr lang="es-ES" baseline="0" dirty="0"/>
              <a:t>W</a:t>
            </a:r>
            <a:r>
              <a:rPr lang="en-GB" baseline="0" dirty="0"/>
              <a:t>e wouldn’t be sure if the differences that we detect are because of the conditions or because of the fact that the samples were sequenced separately</a:t>
            </a:r>
          </a:p>
          <a:p>
            <a:r>
              <a:rPr lang="en-GB" baseline="0" dirty="0"/>
              <a:t>In other words, we are introducing a bias and making our </a:t>
            </a:r>
            <a:r>
              <a:rPr lang="en-GB" baseline="0" dirty="0" err="1"/>
              <a:t>lifes</a:t>
            </a:r>
            <a:r>
              <a:rPr lang="en-GB" baseline="0" dirty="0"/>
              <a:t> more difficult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977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*What is a flow</a:t>
            </a:r>
            <a:r>
              <a:rPr lang="en-GB" baseline="0" dirty="0"/>
              <a:t> cell, what is a lane</a:t>
            </a:r>
          </a:p>
          <a:p>
            <a:endParaRPr lang="en-GB" dirty="0"/>
          </a:p>
          <a:p>
            <a:r>
              <a:rPr lang="en-GB" dirty="0"/>
              <a:t>Imagine we have 4 samples, and we want to generate 8</a:t>
            </a:r>
            <a:r>
              <a:rPr lang="en-GB" baseline="0" dirty="0"/>
              <a:t> replicates for each of them</a:t>
            </a:r>
          </a:p>
          <a:p>
            <a:r>
              <a:rPr lang="en-GB" dirty="0"/>
              <a:t>One of the first experimental designs that might come to our</a:t>
            </a:r>
            <a:r>
              <a:rPr lang="en-GB" baseline="0" dirty="0"/>
              <a:t> mind is this one: 1 flow cell for each sample</a:t>
            </a:r>
          </a:p>
          <a:p>
            <a:endParaRPr lang="en-GB" baseline="0" dirty="0"/>
          </a:p>
          <a:p>
            <a:r>
              <a:rPr lang="en-GB" baseline="0" dirty="0"/>
              <a:t>This is a very dangerous design, because if we were to perform DE analysis on its results,</a:t>
            </a:r>
          </a:p>
          <a:p>
            <a:r>
              <a:rPr lang="es-ES" baseline="0" dirty="0"/>
              <a:t>W</a:t>
            </a:r>
            <a:r>
              <a:rPr lang="en-GB" baseline="0" dirty="0"/>
              <a:t>e wouldn’t be sure if the differences that we detect are because of the conditions or because of the fact that the samples were sequenced separately</a:t>
            </a:r>
          </a:p>
          <a:p>
            <a:r>
              <a:rPr lang="en-GB" baseline="0" dirty="0"/>
              <a:t>In other words, we are introducing a bias and making our </a:t>
            </a:r>
            <a:r>
              <a:rPr lang="en-GB" baseline="0" dirty="0" err="1"/>
              <a:t>lifes</a:t>
            </a:r>
            <a:r>
              <a:rPr lang="en-GB" baseline="0" dirty="0"/>
              <a:t> more difficult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977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*What is a flow</a:t>
            </a:r>
            <a:r>
              <a:rPr lang="en-GB" baseline="0" dirty="0"/>
              <a:t> cell, what is a lane</a:t>
            </a:r>
          </a:p>
          <a:p>
            <a:endParaRPr lang="en-GB" dirty="0"/>
          </a:p>
          <a:p>
            <a:r>
              <a:rPr lang="en-GB" dirty="0"/>
              <a:t>Imagine we have 4 samples, and we want to generate 8</a:t>
            </a:r>
            <a:r>
              <a:rPr lang="en-GB" baseline="0" dirty="0"/>
              <a:t> replicates for each of them</a:t>
            </a:r>
          </a:p>
          <a:p>
            <a:r>
              <a:rPr lang="en-GB" dirty="0"/>
              <a:t>One of the first experimental designs that might come to our</a:t>
            </a:r>
            <a:r>
              <a:rPr lang="en-GB" baseline="0" dirty="0"/>
              <a:t> mind is this one: 1 flow cell for each sample</a:t>
            </a:r>
          </a:p>
          <a:p>
            <a:endParaRPr lang="en-GB" baseline="0" dirty="0"/>
          </a:p>
          <a:p>
            <a:r>
              <a:rPr lang="en-GB" baseline="0" dirty="0"/>
              <a:t>This is a very dangerous design, because if we were to perform DE analysis on its results,</a:t>
            </a:r>
          </a:p>
          <a:p>
            <a:r>
              <a:rPr lang="es-ES" baseline="0" dirty="0"/>
              <a:t>W</a:t>
            </a:r>
            <a:r>
              <a:rPr lang="en-GB" baseline="0" dirty="0"/>
              <a:t>e wouldn’t be sure if the differences that we detect are because of the conditions or because of the fact that the samples were sequenced separately</a:t>
            </a:r>
          </a:p>
          <a:p>
            <a:r>
              <a:rPr lang="en-GB" baseline="0" dirty="0"/>
              <a:t>In other words, we are introducing a bias and making our </a:t>
            </a:r>
            <a:r>
              <a:rPr lang="en-GB" baseline="0" dirty="0" err="1"/>
              <a:t>lifes</a:t>
            </a:r>
            <a:r>
              <a:rPr lang="en-GB" baseline="0" dirty="0"/>
              <a:t> more difficult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977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more correct approach would be this</a:t>
            </a:r>
            <a:r>
              <a:rPr lang="en-GB" baseline="0" dirty="0"/>
              <a:t> one, in which the replicates have been randomly distributed across the 4 flow cells</a:t>
            </a:r>
          </a:p>
          <a:p>
            <a:endParaRPr lang="en-GB" baseline="0" dirty="0"/>
          </a:p>
          <a:p>
            <a:r>
              <a:rPr lang="en-GB" baseline="0" dirty="0"/>
              <a:t>However, if we want to be very picky and have a closer look, we can still see that there might be a lane effect.</a:t>
            </a:r>
          </a:p>
          <a:p>
            <a:r>
              <a:rPr lang="en-GB" baseline="0" dirty="0"/>
              <a:t>For example, </a:t>
            </a:r>
          </a:p>
          <a:p>
            <a:r>
              <a:rPr lang="es-ES" baseline="0" dirty="0"/>
              <a:t>B</a:t>
            </a:r>
            <a:r>
              <a:rPr lang="en-GB" baseline="0" dirty="0" err="1"/>
              <a:t>lue</a:t>
            </a:r>
            <a:r>
              <a:rPr lang="en-GB" baseline="0" dirty="0"/>
              <a:t> 1 and 5 </a:t>
            </a:r>
            <a:r>
              <a:rPr lang="en-GB" baseline="0" dirty="0" err="1"/>
              <a:t>vs</a:t>
            </a:r>
            <a:r>
              <a:rPr lang="en-GB" baseline="0" dirty="0"/>
              <a:t> 2 and 6 </a:t>
            </a:r>
            <a:r>
              <a:rPr lang="es-ES" baseline="0" dirty="0"/>
              <a:t>–</a:t>
            </a:r>
            <a:r>
              <a:rPr lang="en-GB" baseline="0" dirty="0"/>
              <a:t> are the differences due to the conditions or to the different lane within the flow cell?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26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</a:t>
            </a:r>
            <a:r>
              <a:rPr lang="en-US" dirty="0"/>
              <a:t>n</a:t>
            </a:r>
            <a:r>
              <a:rPr lang="en-US" baseline="0" dirty="0"/>
              <a:t> even better experimental design would be this one</a:t>
            </a:r>
          </a:p>
          <a:p>
            <a:r>
              <a:rPr lang="es-ES" baseline="0" dirty="0"/>
              <a:t>B</a:t>
            </a:r>
            <a:r>
              <a:rPr lang="en-US" baseline="0" dirty="0" err="1"/>
              <a:t>arcode</a:t>
            </a:r>
            <a:r>
              <a:rPr lang="en-US" baseline="0" dirty="0"/>
              <a:t> all the samples and let them cover all the lanes in all the </a:t>
            </a:r>
            <a:r>
              <a:rPr lang="en-US" baseline="0" dirty="0" err="1"/>
              <a:t>flowcells</a:t>
            </a:r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4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GB"/>
              <a:t>15/05/2015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062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1_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399"/>
            <a:ext cx="7315200" cy="1127125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53985F2A-CA26-5B4D-9C30-A10ACFD57043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GB"/>
              <a:t>Drag picture to placeholder or click icon to add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32005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9EE07-1E99-824D-8234-5519F0CE731F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330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6003926"/>
          </a:xfrm>
        </p:spPr>
        <p:txBody>
          <a:bodyPr vert="eaVert"/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599"/>
            <a:ext cx="5562600" cy="6003927"/>
          </a:xfrm>
        </p:spPr>
        <p:txBody>
          <a:bodyPr vert="eaVert"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790822B8-281C-184D-84A2-ADAE0F905A12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574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985F2A-CA26-5B4D-9C30-A10ACFD57043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6493383"/>
      </p:ext>
    </p:extLst>
  </p:cSld>
  <p:clrMapOvr>
    <a:masterClrMapping/>
  </p:clrMapOvr>
  <p:transition xmlns:p14="http://schemas.microsoft.com/office/powerpoint/2010/main">
    <p:cut/>
  </p:transition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762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219200"/>
            <a:ext cx="4000500" cy="5384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86300" y="1219200"/>
            <a:ext cx="4000500" cy="5384800"/>
          </a:xfrm>
        </p:spPr>
        <p:txBody>
          <a:bodyPr/>
          <a:lstStyle/>
          <a:p>
            <a:pPr lvl="0"/>
            <a:r>
              <a:rPr lang="en-GB" noProof="0"/>
              <a:t>Click icon to add clip art</a:t>
            </a:r>
            <a:endParaRPr lang="en-US" noProof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1B8468-43CF-2345-89EA-AE3AFD59F2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74464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3898900" cy="5341382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2E8C4"/>
              </a:buClr>
              <a:buSzPct val="150000"/>
              <a:buFont typeface="Arial"/>
              <a:buChar char="•"/>
              <a:tabLst/>
              <a:defRPr/>
            </a:lvl1pPr>
            <a:lvl2pPr marL="640080" marR="0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8C73D0"/>
              </a:buClr>
              <a:buSzPct val="120000"/>
              <a:buFont typeface="Wingdings" charset="2"/>
              <a:buChar char="§"/>
              <a:tabLst/>
              <a:defRPr/>
            </a:lvl2pPr>
            <a:lvl3pPr marL="914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2E8C4"/>
              </a:buClr>
              <a:buSzPct val="130000"/>
              <a:buFont typeface="Arial"/>
              <a:buChar char="•"/>
              <a:tabLst/>
              <a:defRPr/>
            </a:lvl3pPr>
            <a:lvl4pPr marL="1371600" marR="0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5A6E8"/>
              </a:buClr>
              <a:buSzPct val="120000"/>
              <a:buFont typeface="Wingdings" charset="2"/>
              <a:buChar char="§"/>
              <a:tabLst/>
              <a:defRPr/>
            </a:lvl4pPr>
            <a:lvl5pPr marL="1828800" marR="0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5EC7"/>
              </a:buClr>
              <a:buSzPct val="120000"/>
              <a:buFont typeface="Wingdings" charset="2"/>
              <a:buChar char="§"/>
              <a:tabLst/>
              <a:defRPr/>
            </a:lvl5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2E8C4"/>
              </a:buClr>
              <a:buSzPct val="150000"/>
              <a:buFont typeface="Arial"/>
              <a:buChar char="•"/>
              <a:tabLst/>
              <a:defRPr/>
            </a:pPr>
            <a:r>
              <a:rPr kumimoji="0" lang="en-GB" sz="2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LT Pro 47 LtCn"/>
                <a:ea typeface="+mn-ea"/>
                <a:cs typeface="HelveticaNeueLT Pro 47 LtCn"/>
              </a:rPr>
              <a:t>Click to edit Master text styles</a:t>
            </a:r>
          </a:p>
          <a:p>
            <a:pPr marL="4572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2E8C4"/>
              </a:buClr>
              <a:buSzPct val="150000"/>
              <a:buFont typeface="Arial"/>
              <a:buChar char="•"/>
              <a:tabLst/>
              <a:defRPr/>
            </a:pPr>
            <a:r>
              <a:rPr kumimoji="0" lang="en-GB" sz="2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LT Pro 47 LtCn"/>
                <a:ea typeface="+mn-ea"/>
                <a:cs typeface="HelveticaNeueLT Pro 47 LtCn"/>
              </a:rPr>
              <a:t>Second level</a:t>
            </a:r>
          </a:p>
          <a:p>
            <a:pPr marL="4572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2E8C4"/>
              </a:buClr>
              <a:buSzPct val="150000"/>
              <a:buFont typeface="Arial"/>
              <a:buChar char="•"/>
              <a:tabLst/>
              <a:defRPr/>
            </a:pPr>
            <a:r>
              <a:rPr kumimoji="0" lang="en-GB" sz="2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LT Pro 47 LtCn"/>
                <a:ea typeface="+mn-ea"/>
                <a:cs typeface="HelveticaNeueLT Pro 47 LtCn"/>
              </a:rPr>
              <a:t>Third level</a:t>
            </a:r>
          </a:p>
          <a:p>
            <a:pPr marL="457200" marR="0" lvl="3" indent="-4572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2E8C4"/>
              </a:buClr>
              <a:buSzPct val="150000"/>
              <a:buFont typeface="Arial"/>
              <a:buChar char="•"/>
              <a:tabLst/>
              <a:defRPr/>
            </a:pPr>
            <a:r>
              <a:rPr kumimoji="0" lang="en-GB" sz="2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LT Pro 47 LtCn"/>
                <a:ea typeface="+mn-ea"/>
                <a:cs typeface="HelveticaNeueLT Pro 47 LtCn"/>
              </a:rPr>
              <a:t>Fourth level</a:t>
            </a:r>
          </a:p>
          <a:p>
            <a:pPr marL="457200" marR="0" lvl="4" indent="-4572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2E8C4"/>
              </a:buClr>
              <a:buSzPct val="150000"/>
              <a:buFont typeface="Arial"/>
              <a:buChar char="•"/>
              <a:tabLst/>
              <a:defRPr/>
            </a:pPr>
            <a:r>
              <a:rPr kumimoji="0" lang="en-GB" sz="2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LT Pro 47 LtCn"/>
                <a:ea typeface="+mn-ea"/>
                <a:cs typeface="HelveticaNeueLT Pro 47 LtCn"/>
              </a:rPr>
              <a:t>Fifth level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NeueLT Pro 47 LtCn"/>
              <a:ea typeface="+mn-ea"/>
              <a:cs typeface="HelveticaNeueLT Pro 47 LtCn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1219200"/>
            <a:ext cx="4000500" cy="5341382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2E8C4"/>
              </a:buClr>
              <a:buSzPct val="150000"/>
              <a:buFont typeface="Arial"/>
              <a:buChar char="•"/>
              <a:tabLst/>
              <a:defRPr/>
            </a:lvl1pPr>
            <a:lvl2pPr marL="640080" marR="0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8C73D0"/>
              </a:buClr>
              <a:buSzPct val="120000"/>
              <a:buFont typeface="Wingdings" charset="2"/>
              <a:buChar char="§"/>
              <a:tabLst/>
              <a:defRPr/>
            </a:lvl2pPr>
            <a:lvl3pPr marL="914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2E8C4"/>
              </a:buClr>
              <a:buSzPct val="130000"/>
              <a:buFont typeface="Arial"/>
              <a:buChar char="•"/>
              <a:tabLst/>
              <a:defRPr/>
            </a:lvl3pPr>
            <a:lvl4pPr marL="1371600" marR="0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5A6E8"/>
              </a:buClr>
              <a:buSzPct val="120000"/>
              <a:buFont typeface="Wingdings" charset="2"/>
              <a:buChar char="§"/>
              <a:tabLst/>
              <a:defRPr/>
            </a:lvl4pPr>
            <a:lvl5pPr marL="1828800" marR="0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B45EC7"/>
              </a:buClr>
              <a:buSzPct val="120000"/>
              <a:buFont typeface="Wingdings" charset="2"/>
              <a:buChar char="§"/>
              <a:tabLst/>
              <a:defRPr/>
            </a:lvl5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2E8C4"/>
              </a:buClr>
              <a:buSzPct val="150000"/>
              <a:buFont typeface="Arial"/>
              <a:buChar char="•"/>
              <a:tabLst/>
              <a:defRPr/>
            </a:pPr>
            <a:r>
              <a:rPr kumimoji="0" lang="en-GB" sz="2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LT Pro 47 LtCn"/>
                <a:ea typeface="+mn-ea"/>
                <a:cs typeface="HelveticaNeueLT Pro 47 LtCn"/>
              </a:rPr>
              <a:t>Click to edit Master text styles</a:t>
            </a:r>
          </a:p>
          <a:p>
            <a:pPr marL="4572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2E8C4"/>
              </a:buClr>
              <a:buSzPct val="150000"/>
              <a:buFont typeface="Arial"/>
              <a:buChar char="•"/>
              <a:tabLst/>
              <a:defRPr/>
            </a:pPr>
            <a:r>
              <a:rPr kumimoji="0" lang="en-GB" sz="2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LT Pro 47 LtCn"/>
                <a:ea typeface="+mn-ea"/>
                <a:cs typeface="HelveticaNeueLT Pro 47 LtCn"/>
              </a:rPr>
              <a:t>Second level</a:t>
            </a:r>
          </a:p>
          <a:p>
            <a:pPr marL="4572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2E8C4"/>
              </a:buClr>
              <a:buSzPct val="150000"/>
              <a:buFont typeface="Arial"/>
              <a:buChar char="•"/>
              <a:tabLst/>
              <a:defRPr/>
            </a:pPr>
            <a:r>
              <a:rPr kumimoji="0" lang="en-GB" sz="2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LT Pro 47 LtCn"/>
                <a:ea typeface="+mn-ea"/>
                <a:cs typeface="HelveticaNeueLT Pro 47 LtCn"/>
              </a:rPr>
              <a:t>Third level</a:t>
            </a:r>
          </a:p>
          <a:p>
            <a:pPr marL="457200" marR="0" lvl="3" indent="-4572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2E8C4"/>
              </a:buClr>
              <a:buSzPct val="150000"/>
              <a:buFont typeface="Arial"/>
              <a:buChar char="•"/>
              <a:tabLst/>
              <a:defRPr/>
            </a:pPr>
            <a:r>
              <a:rPr kumimoji="0" lang="en-GB" sz="2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LT Pro 47 LtCn"/>
                <a:ea typeface="+mn-ea"/>
                <a:cs typeface="HelveticaNeueLT Pro 47 LtCn"/>
              </a:rPr>
              <a:t>Fourth level</a:t>
            </a:r>
          </a:p>
          <a:p>
            <a:pPr marL="457200" marR="0" lvl="4" indent="-4572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2E8C4"/>
              </a:buClr>
              <a:buSzPct val="150000"/>
              <a:buFont typeface="Arial"/>
              <a:buChar char="•"/>
              <a:tabLst/>
              <a:defRPr/>
            </a:pPr>
            <a:r>
              <a:rPr kumimoji="0" lang="en-GB" sz="2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LT Pro 47 LtCn"/>
                <a:ea typeface="+mn-ea"/>
                <a:cs typeface="HelveticaNeueLT Pro 47 LtCn"/>
              </a:rPr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619125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/>
          <a:lstStyle/>
          <a:p>
            <a:pPr>
              <a:defRPr/>
            </a:pPr>
            <a:fld id="{53985F2A-CA26-5B4D-9C30-A10ACFD57043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504763"/>
      </p:ext>
    </p:extLst>
  </p:cSld>
  <p:clrMapOvr>
    <a:masterClrMapping/>
  </p:clrMapOvr>
  <p:transition xmlns:p14="http://schemas.microsoft.com/office/powerpoint/2010/main">
    <p:cut/>
  </p:transition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/>
          <a:lstStyle/>
          <a:p>
            <a:pPr>
              <a:defRPr/>
            </a:pPr>
            <a:fld id="{53985F2A-CA26-5B4D-9C30-A10ACFD57043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015123"/>
      </p:ext>
    </p:extLst>
  </p:cSld>
  <p:clrMapOvr>
    <a:masterClrMapping/>
  </p:clrMapOvr>
  <p:transition xmlns:p14="http://schemas.microsoft.com/office/powerpoint/2010/main">
    <p:cut/>
  </p:transition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ookm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876" y="13407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61410"/>
      </p:ext>
    </p:extLst>
  </p:cSld>
  <p:clrMapOvr>
    <a:masterClrMapping/>
  </p:clrMapOvr>
  <p:transition xmlns:p14="http://schemas.microsoft.com/office/powerpoint/2010/main">
    <p:cut/>
  </p:transition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13325"/>
          </a:xfrm>
        </p:spPr>
        <p:txBody>
          <a:bodyPr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3EB7362-AC99-574E-9104-9ED477E93950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135300"/>
      </p:ext>
    </p:extLst>
  </p:cSld>
  <p:clrMapOvr>
    <a:masterClrMapping/>
  </p:clrMapOvr>
  <p:transition xmlns:p14="http://schemas.microsoft.com/office/powerpoint/2010/main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4B590CD-474C-274C-A3D9-D778E76F31E5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077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5023958"/>
          </a:xfrm>
        </p:spPr>
        <p:txBody>
          <a:bodyPr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5023958"/>
          </a:xfrm>
        </p:spPr>
        <p:txBody>
          <a:bodyPr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16DC8A06-CF09-B046-81C3-0108ED8BA100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85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399"/>
            <a:ext cx="3886200" cy="4175125"/>
          </a:xfrm>
        </p:spPr>
        <p:txBody>
          <a:bodyPr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4175124"/>
          </a:xfrm>
        </p:spPr>
        <p:txBody>
          <a:bodyPr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052EE2B6-7679-8A44-8E9A-6D5FD3E22633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035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BFBDA15-FF4D-9643-93C8-BDCA7A6A6E3E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74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803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C75D81-4C4D-3B4E-9DB0-8D80EE74FA40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599"/>
            <a:ext cx="2339622" cy="4860925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203222" y="1752600"/>
            <a:ext cx="5559778" cy="4860924"/>
          </a:xfrm>
        </p:spPr>
        <p:txBody>
          <a:bodyPr/>
          <a:lstStyle/>
          <a:p>
            <a:pPr lvl="0" eaLnBrk="1" latinLnBrk="0" hangingPunct="1"/>
            <a:r>
              <a:rPr lang="en-GB"/>
              <a:t>Click to edit Master text styles</a:t>
            </a:r>
          </a:p>
          <a:p>
            <a:pPr lvl="1" eaLnBrk="1" latinLnBrk="0" hangingPunct="1"/>
            <a:r>
              <a:rPr lang="en-GB"/>
              <a:t>Second level</a:t>
            </a:r>
          </a:p>
          <a:p>
            <a:pPr lvl="2" eaLnBrk="1" latinLnBrk="0" hangingPunct="1"/>
            <a:r>
              <a:rPr lang="en-GB"/>
              <a:t>Third level</a:t>
            </a:r>
          </a:p>
          <a:p>
            <a:pPr lvl="3" eaLnBrk="1" latinLnBrk="0" hangingPunct="1"/>
            <a:r>
              <a:rPr lang="en-GB"/>
              <a:t>Fourth level</a:t>
            </a:r>
          </a:p>
          <a:p>
            <a:pPr lvl="4" eaLnBrk="1" latinLnBrk="0" hangingPunct="1"/>
            <a:r>
              <a:rPr lang="en-GB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3805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399"/>
            <a:ext cx="7315200" cy="1127125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GB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5A0DC969-0D69-4E48-9EAC-1814A7746179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GB"/>
              <a:t>Drag picture to placeholder or click icon to add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24131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GB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199"/>
            <a:ext cx="8153400" cy="501332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GB"/>
              <a:t>Click to edit Master text styles</a:t>
            </a:r>
          </a:p>
          <a:p>
            <a:pPr lvl="1" eaLnBrk="1" latinLnBrk="0" hangingPunct="1"/>
            <a:r>
              <a:rPr kumimoji="0" lang="en-GB"/>
              <a:t>Second level</a:t>
            </a:r>
          </a:p>
          <a:p>
            <a:pPr lvl="2" eaLnBrk="1" latinLnBrk="0" hangingPunct="1"/>
            <a:r>
              <a:rPr kumimoji="0" lang="en-GB"/>
              <a:t>Third level</a:t>
            </a:r>
          </a:p>
          <a:p>
            <a:pPr lvl="3" eaLnBrk="1" latinLnBrk="0" hangingPunct="1"/>
            <a:r>
              <a:rPr kumimoji="0" lang="en-GB"/>
              <a:t>Fourth level</a:t>
            </a:r>
          </a:p>
          <a:p>
            <a:pPr lvl="4" eaLnBrk="1" latinLnBrk="0" hangingPunct="1"/>
            <a:r>
              <a:rPr kumimoji="0" lang="en-GB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3985F2A-CA26-5B4D-9C30-A10ACFD57043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77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transition xmlns:p14="http://schemas.microsoft.com/office/powerpoint/2010/main">
    <p:cut/>
  </p:transition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7200" indent="-457200" algn="l" rtl="0" eaLnBrk="1" latinLnBrk="0" hangingPunct="1">
        <a:spcBef>
          <a:spcPts val="700"/>
        </a:spcBef>
        <a:buClr>
          <a:schemeClr val="accent2"/>
        </a:buClr>
        <a:buSzPct val="150000"/>
        <a:buFont typeface="Arial"/>
        <a:buChar char="•"/>
        <a:defRPr kumimoji="0" sz="2900" b="0" i="0" kern="1200">
          <a:solidFill>
            <a:schemeClr val="tx1"/>
          </a:solidFill>
          <a:latin typeface="HelveticaNeueLT Pro 43 LtEx"/>
          <a:ea typeface="+mn-ea"/>
          <a:cs typeface="HelveticaNeueLT Pro 43 LtEx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130000"/>
        <a:buFont typeface="Wingdings" charset="2"/>
        <a:buChar char="§"/>
        <a:defRPr kumimoji="0" sz="2600" b="0" i="0" kern="1200">
          <a:solidFill>
            <a:schemeClr val="tx1"/>
          </a:solidFill>
          <a:latin typeface="HelveticaNeueLT Pro 43 LtEx"/>
          <a:ea typeface="+mn-ea"/>
          <a:cs typeface="HelveticaNeueLT Pro 43 LtEx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120000"/>
        <a:buFont typeface="Arial"/>
        <a:buChar char="•"/>
        <a:defRPr kumimoji="0" sz="2300" b="0" i="0" kern="1200">
          <a:solidFill>
            <a:schemeClr val="tx1"/>
          </a:solidFill>
          <a:latin typeface="HelveticaNeueLT Pro 43 LtEx"/>
          <a:ea typeface="+mn-ea"/>
          <a:cs typeface="HelveticaNeueLT Pro 43 LtEx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" charset="2"/>
        <a:buChar char="§"/>
        <a:defRPr kumimoji="0" sz="2000" b="0" i="0" kern="1200">
          <a:solidFill>
            <a:schemeClr val="tx1"/>
          </a:solidFill>
          <a:latin typeface="HelveticaNeueLT Pro 43 LtEx"/>
          <a:ea typeface="+mn-ea"/>
          <a:cs typeface="HelveticaNeueLT Pro 43 LtEx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90000"/>
        <a:buFont typeface="Wingdings" charset="2"/>
        <a:buChar char="§"/>
        <a:defRPr kumimoji="0" sz="2000" b="0" i="0" kern="1200">
          <a:solidFill>
            <a:schemeClr val="tx1"/>
          </a:solidFill>
          <a:latin typeface="HelveticaNeueLT Pro 43 LtEx"/>
          <a:ea typeface="+mn-ea"/>
          <a:cs typeface="HelveticaNeueLT Pro 43 LtEx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4.jpeg"/><Relationship Id="rId8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data analysis:  </a:t>
            </a:r>
            <a:r>
              <a:rPr lang="en-US" dirty="0" err="1"/>
              <a:t>transcriptome</a:t>
            </a:r>
            <a:r>
              <a:rPr lang="en-US" dirty="0"/>
              <a:t>  assembly and differential expression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Ashley </a:t>
            </a:r>
            <a:r>
              <a:rPr lang="en-US" dirty="0" err="1"/>
              <a:t>Sawle</a:t>
            </a:r>
            <a:r>
              <a:rPr lang="en-US" dirty="0"/>
              <a:t> (</a:t>
            </a:r>
            <a:r>
              <a:rPr lang="en-US" dirty="0" err="1"/>
              <a:t>Ashley.Sawle@cruk.cam.ac.uk</a:t>
            </a:r>
            <a:r>
              <a:rPr lang="en-US" dirty="0"/>
              <a:t>)</a:t>
            </a:r>
          </a:p>
          <a:p>
            <a:r>
              <a:rPr lang="en-US" dirty="0"/>
              <a:t>Guillermo Parada (</a:t>
            </a:r>
            <a:r>
              <a:rPr lang="en-US" dirty="0" err="1"/>
              <a:t>guillermo.parada@sanger.ac.uk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430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1 – Library Preparation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0A7413F7-DF39-4C47-8DDA-2D266CA6DD58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21510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2050" y="2133600"/>
            <a:ext cx="6838950" cy="230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8970962"/>
      </p:ext>
    </p:extLst>
  </p:cSld>
  <p:clrMapOvr>
    <a:masterClrMapping/>
  </p:clrMapOvr>
  <p:transition xmlns:p14="http://schemas.microsoft.com/office/powerpoint/2010/main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1 – Library Preparation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09093EE8-885B-0E4E-9B5B-73F42E57BDA6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22534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16113"/>
            <a:ext cx="8153400" cy="302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1010995"/>
      </p:ext>
    </p:extLst>
  </p:cSld>
  <p:clrMapOvr>
    <a:masterClrMapping/>
  </p:clrMapOvr>
  <p:transition xmlns:p14="http://schemas.microsoft.com/office/powerpoint/2010/main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1 – Library Preparation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B3D805E2-8C0D-2F49-AD60-75741B650754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23558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92263"/>
            <a:ext cx="8153400" cy="381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1553827"/>
      </p:ext>
    </p:extLst>
  </p:cSld>
  <p:clrMapOvr>
    <a:masterClrMapping/>
  </p:clrMapOvr>
  <p:transition xmlns:p14="http://schemas.microsoft.com/office/powerpoint/2010/main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1 – Library Preparation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DAE7765A-DECD-564A-B6F4-C4BE393C38D1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24582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16075"/>
            <a:ext cx="8153400" cy="365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6580036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err="1">
                <a:latin typeface="HelveticaNeueLT Pro 43 LtEx"/>
                <a:cs typeface="HelveticaNeueLT Pro 43 LtEx"/>
              </a:rPr>
              <a:t>Parkhomchuk</a:t>
            </a:r>
            <a:r>
              <a:rPr lang="en-US" sz="1400" dirty="0">
                <a:latin typeface="HelveticaNeueLT Pro 43 LtEx"/>
                <a:cs typeface="HelveticaNeueLT Pro 43 LtEx"/>
              </a:rPr>
              <a:t>, D., et al. (2009), Nucleic Acids Res, 37 (18), e123.</a:t>
            </a:r>
          </a:p>
        </p:txBody>
      </p:sp>
    </p:spTree>
    <p:extLst>
      <p:ext uri="{BB962C8B-B14F-4D97-AF65-F5344CB8AC3E}">
        <p14:creationId xmlns:p14="http://schemas.microsoft.com/office/powerpoint/2010/main" val="4262284048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1 – Library Preparation</a:t>
            </a:r>
            <a:endParaRPr lang="en-US" b="1" dirty="0">
              <a:solidFill>
                <a:srgbClr val="72AD46"/>
              </a:solidFill>
              <a:latin typeface="HelveticaNeueLT Pro 45 Lt" charset="0"/>
              <a:ea typeface="ＭＳ Ｐゴシック" charset="-128"/>
            </a:endParaRPr>
          </a:p>
        </p:txBody>
      </p:sp>
      <p:sp>
        <p:nvSpPr>
          <p:cNvPr id="97" name="Slide Number Placeholder 9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BFBDA15-FF4D-9643-93C8-BDCA7A6A6E3E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cxnSp>
        <p:nvCxnSpPr>
          <p:cNvPr id="37895" name="Straight Connector 14"/>
          <p:cNvCxnSpPr>
            <a:cxnSpLocks noChangeShapeType="1"/>
          </p:cNvCxnSpPr>
          <p:nvPr/>
        </p:nvCxnSpPr>
        <p:spPr bwMode="auto">
          <a:xfrm>
            <a:off x="6494463" y="1671638"/>
            <a:ext cx="15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908" name="Straight Connector 90"/>
          <p:cNvCxnSpPr>
            <a:cxnSpLocks noChangeShapeType="1"/>
          </p:cNvCxnSpPr>
          <p:nvPr/>
        </p:nvCxnSpPr>
        <p:spPr bwMode="auto">
          <a:xfrm rot="5400000" flipH="1" flipV="1">
            <a:off x="3581400" y="4089400"/>
            <a:ext cx="15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60" name="Group 59"/>
          <p:cNvGrpSpPr/>
          <p:nvPr/>
        </p:nvGrpSpPr>
        <p:grpSpPr>
          <a:xfrm>
            <a:off x="3470275" y="3209130"/>
            <a:ext cx="822325" cy="80962"/>
            <a:chOff x="4968875" y="3254375"/>
            <a:chExt cx="822325" cy="80962"/>
          </a:xfrm>
        </p:grpSpPr>
        <p:cxnSp>
          <p:nvCxnSpPr>
            <p:cNvPr id="37925" name="Straight Connector 111"/>
            <p:cNvCxnSpPr>
              <a:cxnSpLocks noChangeShapeType="1"/>
            </p:cNvCxnSpPr>
            <p:nvPr/>
          </p:nvCxnSpPr>
          <p:spPr bwMode="auto">
            <a:xfrm>
              <a:off x="5104487" y="3254375"/>
              <a:ext cx="508676" cy="158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26" name="Straight Connector 112"/>
            <p:cNvCxnSpPr>
              <a:cxnSpLocks noChangeShapeType="1"/>
            </p:cNvCxnSpPr>
            <p:nvPr/>
          </p:nvCxnSpPr>
          <p:spPr bwMode="auto">
            <a:xfrm>
              <a:off x="5104487" y="3332161"/>
              <a:ext cx="508676" cy="158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27" name="Straight Connector 113"/>
            <p:cNvCxnSpPr>
              <a:cxnSpLocks noChangeShapeType="1"/>
            </p:cNvCxnSpPr>
            <p:nvPr/>
          </p:nvCxnSpPr>
          <p:spPr bwMode="auto">
            <a:xfrm rot="10800000" flipV="1">
              <a:off x="4968875" y="3254375"/>
              <a:ext cx="135613" cy="3176"/>
            </a:xfrm>
            <a:prstGeom prst="lin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28" name="Straight Connector 114"/>
            <p:cNvCxnSpPr>
              <a:cxnSpLocks noChangeShapeType="1"/>
            </p:cNvCxnSpPr>
            <p:nvPr/>
          </p:nvCxnSpPr>
          <p:spPr bwMode="auto">
            <a:xfrm rot="10800000">
              <a:off x="4968875" y="3330573"/>
              <a:ext cx="135613" cy="1588"/>
            </a:xfrm>
            <a:prstGeom prst="lin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29" name="Straight Connector 115"/>
            <p:cNvCxnSpPr>
              <a:cxnSpLocks noChangeShapeType="1"/>
            </p:cNvCxnSpPr>
            <p:nvPr/>
          </p:nvCxnSpPr>
          <p:spPr bwMode="auto">
            <a:xfrm flipV="1">
              <a:off x="5613163" y="3254375"/>
              <a:ext cx="178037" cy="3177"/>
            </a:xfrm>
            <a:prstGeom prst="line">
              <a:avLst/>
            </a:prstGeom>
            <a:noFill/>
            <a:ln w="254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30" name="Straight Connector 116"/>
            <p:cNvCxnSpPr>
              <a:cxnSpLocks noChangeShapeType="1"/>
            </p:cNvCxnSpPr>
            <p:nvPr/>
          </p:nvCxnSpPr>
          <p:spPr bwMode="auto">
            <a:xfrm>
              <a:off x="5613163" y="3333749"/>
              <a:ext cx="178037" cy="1588"/>
            </a:xfrm>
            <a:prstGeom prst="line">
              <a:avLst/>
            </a:prstGeom>
            <a:noFill/>
            <a:ln w="254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912" name="TextBox 117"/>
          <p:cNvSpPr txBox="1">
            <a:spLocks noChangeArrowheads="1"/>
          </p:cNvSpPr>
          <p:nvPr/>
        </p:nvSpPr>
        <p:spPr bwMode="auto">
          <a:xfrm>
            <a:off x="533401" y="2895600"/>
            <a:ext cx="1841500" cy="70788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HelveticaNeueLT Pro 43 LtEx"/>
                <a:cs typeface="HelveticaNeueLT Pro 43 LtEx"/>
              </a:rPr>
              <a:t>cDNA</a:t>
            </a:r>
            <a:r>
              <a:rPr lang="en-US" sz="2000" dirty="0">
                <a:latin typeface="HelveticaNeueLT Pro 43 LtEx"/>
                <a:cs typeface="HelveticaNeueLT Pro 43 LtEx"/>
              </a:rPr>
              <a:t> with adaptors</a:t>
            </a:r>
          </a:p>
        </p:txBody>
      </p:sp>
      <p:sp>
        <p:nvSpPr>
          <p:cNvPr id="37913" name="TextBox 120"/>
          <p:cNvSpPr txBox="1">
            <a:spLocks noChangeArrowheads="1"/>
          </p:cNvSpPr>
          <p:nvPr/>
        </p:nvSpPr>
        <p:spPr bwMode="auto">
          <a:xfrm>
            <a:off x="3365052" y="4341812"/>
            <a:ext cx="2327275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HelveticaNeueLT Pro 43 LtEx"/>
                <a:cs typeface="HelveticaNeueLT Pro 43 LtEx"/>
              </a:rPr>
              <a:t>Size selection</a:t>
            </a:r>
          </a:p>
        </p:txBody>
      </p:sp>
      <p:sp>
        <p:nvSpPr>
          <p:cNvPr id="37914" name="TextBox 123"/>
          <p:cNvSpPr txBox="1">
            <a:spLocks noChangeArrowheads="1"/>
          </p:cNvSpPr>
          <p:nvPr/>
        </p:nvSpPr>
        <p:spPr bwMode="auto">
          <a:xfrm>
            <a:off x="2973210" y="5632450"/>
            <a:ext cx="3110958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HelveticaNeueLT Pro 43 LtEx"/>
                <a:cs typeface="HelveticaNeueLT Pro 43 LtEx"/>
              </a:rPr>
              <a:t>PCR amplification</a:t>
            </a:r>
          </a:p>
        </p:txBody>
      </p:sp>
      <p:cxnSp>
        <p:nvCxnSpPr>
          <p:cNvPr id="37916" name="Straight Arrow Connector 130"/>
          <p:cNvCxnSpPr>
            <a:cxnSpLocks noChangeShapeType="1"/>
          </p:cNvCxnSpPr>
          <p:nvPr/>
        </p:nvCxnSpPr>
        <p:spPr bwMode="auto">
          <a:xfrm rot="5400000">
            <a:off x="4291015" y="3827463"/>
            <a:ext cx="493714" cy="158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7920" name="Straight Connector 30"/>
          <p:cNvCxnSpPr>
            <a:cxnSpLocks noChangeShapeType="1"/>
          </p:cNvCxnSpPr>
          <p:nvPr/>
        </p:nvCxnSpPr>
        <p:spPr bwMode="auto">
          <a:xfrm>
            <a:off x="2798762" y="2117726"/>
            <a:ext cx="508000" cy="1588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921" name="Straight Connector 30"/>
          <p:cNvCxnSpPr>
            <a:cxnSpLocks noChangeShapeType="1"/>
          </p:cNvCxnSpPr>
          <p:nvPr/>
        </p:nvCxnSpPr>
        <p:spPr bwMode="auto">
          <a:xfrm>
            <a:off x="4292600" y="2124075"/>
            <a:ext cx="508000" cy="158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922" name="Straight Connector 30"/>
          <p:cNvCxnSpPr>
            <a:cxnSpLocks noChangeShapeType="1"/>
          </p:cNvCxnSpPr>
          <p:nvPr/>
        </p:nvCxnSpPr>
        <p:spPr bwMode="auto">
          <a:xfrm>
            <a:off x="3530600" y="2119314"/>
            <a:ext cx="508000" cy="158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923" name="Straight Arrow Connector 72"/>
          <p:cNvCxnSpPr>
            <a:cxnSpLocks noChangeShapeType="1"/>
          </p:cNvCxnSpPr>
          <p:nvPr/>
        </p:nvCxnSpPr>
        <p:spPr bwMode="auto">
          <a:xfrm rot="16200000" flipH="1">
            <a:off x="4310065" y="2666998"/>
            <a:ext cx="456409" cy="79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7924" name="TextBox 38"/>
          <p:cNvSpPr txBox="1">
            <a:spLocks noChangeArrowheads="1"/>
          </p:cNvSpPr>
          <p:nvPr/>
        </p:nvSpPr>
        <p:spPr bwMode="auto">
          <a:xfrm>
            <a:off x="533400" y="1673225"/>
            <a:ext cx="1841500" cy="70788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HelveticaNeueLT Pro 43 LtEx"/>
                <a:cs typeface="HelveticaNeueLT Pro 43 LtEx"/>
              </a:rPr>
              <a:t>Fragmented </a:t>
            </a:r>
            <a:r>
              <a:rPr lang="en-US" sz="2000" dirty="0" err="1">
                <a:latin typeface="HelveticaNeueLT Pro 43 LtEx"/>
                <a:cs typeface="HelveticaNeueLT Pro 43 LtEx"/>
              </a:rPr>
              <a:t>cDNA</a:t>
            </a:r>
            <a:endParaRPr lang="en-US" sz="2000" dirty="0">
              <a:latin typeface="HelveticaNeueLT Pro 43 LtEx"/>
              <a:cs typeface="HelveticaNeueLT Pro 43 LtEx"/>
            </a:endParaRPr>
          </a:p>
        </p:txBody>
      </p:sp>
      <p:cxnSp>
        <p:nvCxnSpPr>
          <p:cNvPr id="55" name="Straight Connector 30"/>
          <p:cNvCxnSpPr>
            <a:cxnSpLocks noChangeShapeType="1"/>
          </p:cNvCxnSpPr>
          <p:nvPr/>
        </p:nvCxnSpPr>
        <p:spPr bwMode="auto">
          <a:xfrm>
            <a:off x="4978400" y="2136775"/>
            <a:ext cx="508000" cy="158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Straight Connector 30"/>
          <p:cNvCxnSpPr>
            <a:cxnSpLocks noChangeShapeType="1"/>
          </p:cNvCxnSpPr>
          <p:nvPr/>
        </p:nvCxnSpPr>
        <p:spPr bwMode="auto">
          <a:xfrm>
            <a:off x="5740400" y="2138362"/>
            <a:ext cx="508000" cy="158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7" name="Straight Connector 30"/>
          <p:cNvCxnSpPr>
            <a:cxnSpLocks noChangeShapeType="1"/>
          </p:cNvCxnSpPr>
          <p:nvPr/>
        </p:nvCxnSpPr>
        <p:spPr bwMode="auto">
          <a:xfrm>
            <a:off x="6502400" y="2139949"/>
            <a:ext cx="508000" cy="158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372912" y="3217071"/>
            <a:ext cx="822325" cy="80962"/>
            <a:chOff x="4968875" y="3254375"/>
            <a:chExt cx="822325" cy="80962"/>
          </a:xfrm>
        </p:grpSpPr>
        <p:cxnSp>
          <p:nvCxnSpPr>
            <p:cNvPr id="62" name="Straight Connector 111"/>
            <p:cNvCxnSpPr>
              <a:cxnSpLocks noChangeShapeType="1"/>
            </p:cNvCxnSpPr>
            <p:nvPr/>
          </p:nvCxnSpPr>
          <p:spPr bwMode="auto">
            <a:xfrm>
              <a:off x="5104487" y="3254375"/>
              <a:ext cx="508676" cy="158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Straight Connector 112"/>
            <p:cNvCxnSpPr>
              <a:cxnSpLocks noChangeShapeType="1"/>
            </p:cNvCxnSpPr>
            <p:nvPr/>
          </p:nvCxnSpPr>
          <p:spPr bwMode="auto">
            <a:xfrm>
              <a:off x="5104487" y="3332161"/>
              <a:ext cx="508676" cy="158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Straight Connector 113"/>
            <p:cNvCxnSpPr>
              <a:cxnSpLocks noChangeShapeType="1"/>
            </p:cNvCxnSpPr>
            <p:nvPr/>
          </p:nvCxnSpPr>
          <p:spPr bwMode="auto">
            <a:xfrm rot="10800000" flipV="1">
              <a:off x="4968875" y="3254375"/>
              <a:ext cx="135613" cy="3176"/>
            </a:xfrm>
            <a:prstGeom prst="lin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Straight Connector 114"/>
            <p:cNvCxnSpPr>
              <a:cxnSpLocks noChangeShapeType="1"/>
            </p:cNvCxnSpPr>
            <p:nvPr/>
          </p:nvCxnSpPr>
          <p:spPr bwMode="auto">
            <a:xfrm rot="10800000">
              <a:off x="4968875" y="3330573"/>
              <a:ext cx="135613" cy="1588"/>
            </a:xfrm>
            <a:prstGeom prst="lin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Straight Connector 115"/>
            <p:cNvCxnSpPr>
              <a:cxnSpLocks noChangeShapeType="1"/>
            </p:cNvCxnSpPr>
            <p:nvPr/>
          </p:nvCxnSpPr>
          <p:spPr bwMode="auto">
            <a:xfrm flipV="1">
              <a:off x="5613163" y="3254375"/>
              <a:ext cx="178037" cy="3177"/>
            </a:xfrm>
            <a:prstGeom prst="line">
              <a:avLst/>
            </a:prstGeom>
            <a:noFill/>
            <a:ln w="254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Straight Connector 116"/>
            <p:cNvCxnSpPr>
              <a:cxnSpLocks noChangeShapeType="1"/>
            </p:cNvCxnSpPr>
            <p:nvPr/>
          </p:nvCxnSpPr>
          <p:spPr bwMode="auto">
            <a:xfrm>
              <a:off x="5613163" y="3333749"/>
              <a:ext cx="178037" cy="1588"/>
            </a:xfrm>
            <a:prstGeom prst="line">
              <a:avLst/>
            </a:prstGeom>
            <a:noFill/>
            <a:ln w="254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8" name="Group 67"/>
          <p:cNvGrpSpPr/>
          <p:nvPr/>
        </p:nvGrpSpPr>
        <p:grpSpPr>
          <a:xfrm>
            <a:off x="5273675" y="3220248"/>
            <a:ext cx="822325" cy="80962"/>
            <a:chOff x="4968875" y="3254375"/>
            <a:chExt cx="822325" cy="80962"/>
          </a:xfrm>
        </p:grpSpPr>
        <p:cxnSp>
          <p:nvCxnSpPr>
            <p:cNvPr id="69" name="Straight Connector 111"/>
            <p:cNvCxnSpPr>
              <a:cxnSpLocks noChangeShapeType="1"/>
            </p:cNvCxnSpPr>
            <p:nvPr/>
          </p:nvCxnSpPr>
          <p:spPr bwMode="auto">
            <a:xfrm>
              <a:off x="5104487" y="3254375"/>
              <a:ext cx="508676" cy="158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Straight Connector 112"/>
            <p:cNvCxnSpPr>
              <a:cxnSpLocks noChangeShapeType="1"/>
            </p:cNvCxnSpPr>
            <p:nvPr/>
          </p:nvCxnSpPr>
          <p:spPr bwMode="auto">
            <a:xfrm>
              <a:off x="5104487" y="3332161"/>
              <a:ext cx="508676" cy="158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Straight Connector 113"/>
            <p:cNvCxnSpPr>
              <a:cxnSpLocks noChangeShapeType="1"/>
            </p:cNvCxnSpPr>
            <p:nvPr/>
          </p:nvCxnSpPr>
          <p:spPr bwMode="auto">
            <a:xfrm rot="10800000" flipV="1">
              <a:off x="4968875" y="3254375"/>
              <a:ext cx="135613" cy="3176"/>
            </a:xfrm>
            <a:prstGeom prst="lin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Straight Connector 114"/>
            <p:cNvCxnSpPr>
              <a:cxnSpLocks noChangeShapeType="1"/>
            </p:cNvCxnSpPr>
            <p:nvPr/>
          </p:nvCxnSpPr>
          <p:spPr bwMode="auto">
            <a:xfrm rot="10800000">
              <a:off x="4968875" y="3330573"/>
              <a:ext cx="135613" cy="1588"/>
            </a:xfrm>
            <a:prstGeom prst="lin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Straight Connector 115"/>
            <p:cNvCxnSpPr>
              <a:cxnSpLocks noChangeShapeType="1"/>
            </p:cNvCxnSpPr>
            <p:nvPr/>
          </p:nvCxnSpPr>
          <p:spPr bwMode="auto">
            <a:xfrm flipV="1">
              <a:off x="5613163" y="3254375"/>
              <a:ext cx="178037" cy="3177"/>
            </a:xfrm>
            <a:prstGeom prst="line">
              <a:avLst/>
            </a:prstGeom>
            <a:noFill/>
            <a:ln w="254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Straight Connector 116"/>
            <p:cNvCxnSpPr>
              <a:cxnSpLocks noChangeShapeType="1"/>
            </p:cNvCxnSpPr>
            <p:nvPr/>
          </p:nvCxnSpPr>
          <p:spPr bwMode="auto">
            <a:xfrm>
              <a:off x="5613163" y="3333749"/>
              <a:ext cx="178037" cy="1588"/>
            </a:xfrm>
            <a:prstGeom prst="line">
              <a:avLst/>
            </a:prstGeom>
            <a:noFill/>
            <a:ln w="254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" name="Group 74"/>
          <p:cNvGrpSpPr/>
          <p:nvPr/>
        </p:nvGrpSpPr>
        <p:grpSpPr>
          <a:xfrm>
            <a:off x="6151085" y="3215482"/>
            <a:ext cx="822325" cy="80962"/>
            <a:chOff x="4968875" y="3254375"/>
            <a:chExt cx="822325" cy="80962"/>
          </a:xfrm>
        </p:grpSpPr>
        <p:cxnSp>
          <p:nvCxnSpPr>
            <p:cNvPr id="76" name="Straight Connector 111"/>
            <p:cNvCxnSpPr>
              <a:cxnSpLocks noChangeShapeType="1"/>
            </p:cNvCxnSpPr>
            <p:nvPr/>
          </p:nvCxnSpPr>
          <p:spPr bwMode="auto">
            <a:xfrm>
              <a:off x="5104487" y="3254375"/>
              <a:ext cx="508676" cy="158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Straight Connector 112"/>
            <p:cNvCxnSpPr>
              <a:cxnSpLocks noChangeShapeType="1"/>
            </p:cNvCxnSpPr>
            <p:nvPr/>
          </p:nvCxnSpPr>
          <p:spPr bwMode="auto">
            <a:xfrm>
              <a:off x="5104487" y="3332161"/>
              <a:ext cx="508676" cy="158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Straight Connector 113"/>
            <p:cNvCxnSpPr>
              <a:cxnSpLocks noChangeShapeType="1"/>
            </p:cNvCxnSpPr>
            <p:nvPr/>
          </p:nvCxnSpPr>
          <p:spPr bwMode="auto">
            <a:xfrm rot="10800000" flipV="1">
              <a:off x="4968875" y="3254375"/>
              <a:ext cx="135613" cy="3176"/>
            </a:xfrm>
            <a:prstGeom prst="lin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Straight Connector 114"/>
            <p:cNvCxnSpPr>
              <a:cxnSpLocks noChangeShapeType="1"/>
            </p:cNvCxnSpPr>
            <p:nvPr/>
          </p:nvCxnSpPr>
          <p:spPr bwMode="auto">
            <a:xfrm rot="10800000">
              <a:off x="4968875" y="3330573"/>
              <a:ext cx="135613" cy="1588"/>
            </a:xfrm>
            <a:prstGeom prst="lin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Straight Connector 115"/>
            <p:cNvCxnSpPr>
              <a:cxnSpLocks noChangeShapeType="1"/>
            </p:cNvCxnSpPr>
            <p:nvPr/>
          </p:nvCxnSpPr>
          <p:spPr bwMode="auto">
            <a:xfrm flipV="1">
              <a:off x="5613163" y="3254375"/>
              <a:ext cx="178037" cy="3177"/>
            </a:xfrm>
            <a:prstGeom prst="line">
              <a:avLst/>
            </a:prstGeom>
            <a:noFill/>
            <a:ln w="254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Straight Connector 116"/>
            <p:cNvCxnSpPr>
              <a:cxnSpLocks noChangeShapeType="1"/>
            </p:cNvCxnSpPr>
            <p:nvPr/>
          </p:nvCxnSpPr>
          <p:spPr bwMode="auto">
            <a:xfrm>
              <a:off x="5613163" y="3333749"/>
              <a:ext cx="178037" cy="1588"/>
            </a:xfrm>
            <a:prstGeom prst="line">
              <a:avLst/>
            </a:prstGeom>
            <a:noFill/>
            <a:ln w="254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2" name="Group 81"/>
          <p:cNvGrpSpPr/>
          <p:nvPr/>
        </p:nvGrpSpPr>
        <p:grpSpPr>
          <a:xfrm>
            <a:off x="7010400" y="3223425"/>
            <a:ext cx="822325" cy="80962"/>
            <a:chOff x="4968875" y="3254375"/>
            <a:chExt cx="822325" cy="80962"/>
          </a:xfrm>
        </p:grpSpPr>
        <p:cxnSp>
          <p:nvCxnSpPr>
            <p:cNvPr id="83" name="Straight Connector 111"/>
            <p:cNvCxnSpPr>
              <a:cxnSpLocks noChangeShapeType="1"/>
            </p:cNvCxnSpPr>
            <p:nvPr/>
          </p:nvCxnSpPr>
          <p:spPr bwMode="auto">
            <a:xfrm>
              <a:off x="5104487" y="3254375"/>
              <a:ext cx="508676" cy="158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Straight Connector 112"/>
            <p:cNvCxnSpPr>
              <a:cxnSpLocks noChangeShapeType="1"/>
            </p:cNvCxnSpPr>
            <p:nvPr/>
          </p:nvCxnSpPr>
          <p:spPr bwMode="auto">
            <a:xfrm>
              <a:off x="5104487" y="3332161"/>
              <a:ext cx="508676" cy="158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Straight Connector 113"/>
            <p:cNvCxnSpPr>
              <a:cxnSpLocks noChangeShapeType="1"/>
            </p:cNvCxnSpPr>
            <p:nvPr/>
          </p:nvCxnSpPr>
          <p:spPr bwMode="auto">
            <a:xfrm rot="10800000" flipV="1">
              <a:off x="4968875" y="3254375"/>
              <a:ext cx="135613" cy="3176"/>
            </a:xfrm>
            <a:prstGeom prst="lin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Straight Connector 114"/>
            <p:cNvCxnSpPr>
              <a:cxnSpLocks noChangeShapeType="1"/>
            </p:cNvCxnSpPr>
            <p:nvPr/>
          </p:nvCxnSpPr>
          <p:spPr bwMode="auto">
            <a:xfrm rot="10800000">
              <a:off x="4968875" y="3330573"/>
              <a:ext cx="135613" cy="1588"/>
            </a:xfrm>
            <a:prstGeom prst="lin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Straight Connector 115"/>
            <p:cNvCxnSpPr>
              <a:cxnSpLocks noChangeShapeType="1"/>
            </p:cNvCxnSpPr>
            <p:nvPr/>
          </p:nvCxnSpPr>
          <p:spPr bwMode="auto">
            <a:xfrm flipV="1">
              <a:off x="5613163" y="3254375"/>
              <a:ext cx="178037" cy="3177"/>
            </a:xfrm>
            <a:prstGeom prst="line">
              <a:avLst/>
            </a:prstGeom>
            <a:noFill/>
            <a:ln w="254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Straight Connector 116"/>
            <p:cNvCxnSpPr>
              <a:cxnSpLocks noChangeShapeType="1"/>
            </p:cNvCxnSpPr>
            <p:nvPr/>
          </p:nvCxnSpPr>
          <p:spPr bwMode="auto">
            <a:xfrm>
              <a:off x="5613163" y="3333749"/>
              <a:ext cx="178037" cy="1588"/>
            </a:xfrm>
            <a:prstGeom prst="line">
              <a:avLst/>
            </a:prstGeom>
            <a:noFill/>
            <a:ln w="254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9" name="Group 88"/>
          <p:cNvGrpSpPr/>
          <p:nvPr/>
        </p:nvGrpSpPr>
        <p:grpSpPr>
          <a:xfrm>
            <a:off x="2590800" y="3213894"/>
            <a:ext cx="822325" cy="80962"/>
            <a:chOff x="4968875" y="3254375"/>
            <a:chExt cx="822325" cy="80962"/>
          </a:xfrm>
        </p:grpSpPr>
        <p:cxnSp>
          <p:nvCxnSpPr>
            <p:cNvPr id="90" name="Straight Connector 111"/>
            <p:cNvCxnSpPr>
              <a:cxnSpLocks noChangeShapeType="1"/>
            </p:cNvCxnSpPr>
            <p:nvPr/>
          </p:nvCxnSpPr>
          <p:spPr bwMode="auto">
            <a:xfrm>
              <a:off x="5104487" y="3254375"/>
              <a:ext cx="508676" cy="158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Straight Connector 112"/>
            <p:cNvCxnSpPr>
              <a:cxnSpLocks noChangeShapeType="1"/>
            </p:cNvCxnSpPr>
            <p:nvPr/>
          </p:nvCxnSpPr>
          <p:spPr bwMode="auto">
            <a:xfrm>
              <a:off x="5104487" y="3332161"/>
              <a:ext cx="508676" cy="1588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Straight Connector 113"/>
            <p:cNvCxnSpPr>
              <a:cxnSpLocks noChangeShapeType="1"/>
            </p:cNvCxnSpPr>
            <p:nvPr/>
          </p:nvCxnSpPr>
          <p:spPr bwMode="auto">
            <a:xfrm rot="10800000" flipV="1">
              <a:off x="4968875" y="3254375"/>
              <a:ext cx="135613" cy="3176"/>
            </a:xfrm>
            <a:prstGeom prst="lin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Straight Connector 114"/>
            <p:cNvCxnSpPr>
              <a:cxnSpLocks noChangeShapeType="1"/>
            </p:cNvCxnSpPr>
            <p:nvPr/>
          </p:nvCxnSpPr>
          <p:spPr bwMode="auto">
            <a:xfrm rot="10800000">
              <a:off x="4968875" y="3330573"/>
              <a:ext cx="135613" cy="1588"/>
            </a:xfrm>
            <a:prstGeom prst="lin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Straight Connector 115"/>
            <p:cNvCxnSpPr>
              <a:cxnSpLocks noChangeShapeType="1"/>
            </p:cNvCxnSpPr>
            <p:nvPr/>
          </p:nvCxnSpPr>
          <p:spPr bwMode="auto">
            <a:xfrm flipV="1">
              <a:off x="5613163" y="3254375"/>
              <a:ext cx="178037" cy="3177"/>
            </a:xfrm>
            <a:prstGeom prst="line">
              <a:avLst/>
            </a:prstGeom>
            <a:noFill/>
            <a:ln w="254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Straight Connector 116"/>
            <p:cNvCxnSpPr>
              <a:cxnSpLocks noChangeShapeType="1"/>
            </p:cNvCxnSpPr>
            <p:nvPr/>
          </p:nvCxnSpPr>
          <p:spPr bwMode="auto">
            <a:xfrm>
              <a:off x="5613163" y="3333749"/>
              <a:ext cx="178037" cy="1588"/>
            </a:xfrm>
            <a:prstGeom prst="line">
              <a:avLst/>
            </a:prstGeom>
            <a:noFill/>
            <a:ln w="254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99" name="Straight Arrow Connector 130"/>
          <p:cNvCxnSpPr>
            <a:cxnSpLocks noChangeShapeType="1"/>
          </p:cNvCxnSpPr>
          <p:nvPr/>
        </p:nvCxnSpPr>
        <p:spPr bwMode="auto">
          <a:xfrm rot="5400000">
            <a:off x="4289427" y="5199063"/>
            <a:ext cx="493714" cy="158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313863698"/>
      </p:ext>
    </p:extLst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2 – Sequencing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2F9A4021-39AB-3B42-AE22-DE30AEB84ADA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26630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" y="1447800"/>
            <a:ext cx="8158162" cy="399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143263"/>
      </p:ext>
    </p:extLst>
  </p:cSld>
  <p:clrMapOvr>
    <a:masterClrMapping/>
  </p:clrMapOvr>
  <p:transition xmlns:p14="http://schemas.microsoft.com/office/powerpoint/2010/main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9"/>
          <p:cNvGrpSpPr>
            <a:grpSpLocks/>
          </p:cNvGrpSpPr>
          <p:nvPr/>
        </p:nvGrpSpPr>
        <p:grpSpPr bwMode="auto">
          <a:xfrm>
            <a:off x="1752600" y="1800944"/>
            <a:ext cx="5468318" cy="4508376"/>
            <a:chOff x="5710312" y="2932584"/>
            <a:chExt cx="7776864" cy="6412253"/>
          </a:xfrm>
        </p:grpSpPr>
        <p:sp>
          <p:nvSpPr>
            <p:cNvPr id="27653" name="Rectángulo 15"/>
            <p:cNvSpPr>
              <a:spLocks noChangeArrowheads="1"/>
            </p:cNvSpPr>
            <p:nvPr/>
          </p:nvSpPr>
          <p:spPr bwMode="auto">
            <a:xfrm>
              <a:off x="10462840" y="8045152"/>
              <a:ext cx="576064" cy="360040"/>
            </a:xfrm>
            <a:prstGeom prst="rect">
              <a:avLst/>
            </a:prstGeom>
            <a:solidFill>
              <a:srgbClr val="FFFF00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654" name="Rectángulo 7"/>
            <p:cNvSpPr>
              <a:spLocks noChangeArrowheads="1"/>
            </p:cNvSpPr>
            <p:nvPr/>
          </p:nvSpPr>
          <p:spPr bwMode="auto">
            <a:xfrm>
              <a:off x="5782321" y="8045153"/>
              <a:ext cx="7560840" cy="1269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de-DE" sz="1300" dirty="0">
                  <a:solidFill>
                    <a:srgbClr val="7D7D7D"/>
                  </a:solidFill>
                  <a:latin typeface="Andale Mono" charset="0"/>
                  <a:cs typeface="Andale Mono" charset="0"/>
                </a:rPr>
                <a:t>@HWI-BRUNOP16X_0001:1:1:1278:989#0/2</a:t>
              </a:r>
            </a:p>
            <a:p>
              <a:pPr algn="l"/>
              <a:r>
                <a:rPr lang="de-DE" sz="1300" dirty="0">
                  <a:solidFill>
                    <a:srgbClr val="7D7D7D"/>
                  </a:solidFill>
                  <a:latin typeface="Andale Mono" charset="0"/>
                  <a:cs typeface="Andale Mono" charset="0"/>
                </a:rPr>
                <a:t>AACCCACACAGGAGAGCAGCCTTACAGATGCAAATACTGTG</a:t>
              </a:r>
            </a:p>
            <a:p>
              <a:pPr algn="l"/>
              <a:r>
                <a:rPr lang="de-DE" sz="1300" dirty="0">
                  <a:solidFill>
                    <a:srgbClr val="7D7D7D"/>
                  </a:solidFill>
                  <a:latin typeface="Andale Mono" charset="0"/>
                  <a:cs typeface="Andale Mono" charset="0"/>
                </a:rPr>
                <a:t>+</a:t>
              </a:r>
            </a:p>
            <a:p>
              <a:pPr algn="l"/>
              <a:r>
                <a:rPr lang="de-DE" sz="1300" dirty="0">
                  <a:solidFill>
                    <a:srgbClr val="7D7D7D"/>
                  </a:solidFill>
                  <a:latin typeface="Andale Mono" charset="0"/>
                  <a:cs typeface="Andale Mono" charset="0"/>
                </a:rPr>
                <a:t>]K___fffffggghgeggggggdgggggfgggggegggghh</a:t>
              </a:r>
              <a:endParaRPr lang="es-ES" sz="1300" dirty="0">
                <a:solidFill>
                  <a:srgbClr val="7D7D7D"/>
                </a:solidFill>
                <a:latin typeface="Andale Mono" charset="0"/>
                <a:cs typeface="Andale Mono" charset="0"/>
              </a:endParaRPr>
            </a:p>
          </p:txBody>
        </p:sp>
        <p:sp>
          <p:nvSpPr>
            <p:cNvPr id="27655" name="Rectángulo 14"/>
            <p:cNvSpPr>
              <a:spLocks noChangeArrowheads="1"/>
            </p:cNvSpPr>
            <p:nvPr/>
          </p:nvSpPr>
          <p:spPr bwMode="auto">
            <a:xfrm>
              <a:off x="10462840" y="5956920"/>
              <a:ext cx="576064" cy="360040"/>
            </a:xfrm>
            <a:prstGeom prst="rect">
              <a:avLst/>
            </a:prstGeom>
            <a:solidFill>
              <a:srgbClr val="FFFF00">
                <a:alpha val="5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656" name="Rectángulo 4"/>
            <p:cNvSpPr>
              <a:spLocks noChangeArrowheads="1"/>
            </p:cNvSpPr>
            <p:nvPr/>
          </p:nvSpPr>
          <p:spPr bwMode="auto">
            <a:xfrm>
              <a:off x="5782321" y="3652663"/>
              <a:ext cx="6480720" cy="1269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nl-NL" sz="1300" dirty="0">
                  <a:solidFill>
                    <a:schemeClr val="bg2"/>
                  </a:solidFill>
                  <a:latin typeface="Andale Mono" charset="0"/>
                  <a:cs typeface="Andale Mono" charset="0"/>
                </a:rPr>
                <a:t>@HWI-BRUNOP16X_0001:1:1:1466:1018#0/1</a:t>
              </a:r>
            </a:p>
            <a:p>
              <a:pPr algn="l"/>
              <a:r>
                <a:rPr lang="nl-NL" sz="1300" dirty="0">
                  <a:solidFill>
                    <a:schemeClr val="bg2"/>
                  </a:solidFill>
                  <a:latin typeface="Andale Mono" charset="0"/>
                  <a:cs typeface="Andale Mono" charset="0"/>
                </a:rPr>
                <a:t>AAGGAAGTGCTTGTCTGGCTAACACAGCNAGNCACGTGAC</a:t>
              </a:r>
            </a:p>
            <a:p>
              <a:pPr algn="l"/>
              <a:r>
                <a:rPr lang="nl-NL" sz="1300" dirty="0">
                  <a:solidFill>
                    <a:schemeClr val="bg2"/>
                  </a:solidFill>
                  <a:latin typeface="Andale Mono" charset="0"/>
                  <a:cs typeface="Andale Mono" charset="0"/>
                </a:rPr>
                <a:t>+</a:t>
              </a:r>
            </a:p>
            <a:p>
              <a:pPr algn="l"/>
              <a:r>
                <a:rPr lang="nl-NL" sz="1300" dirty="0">
                  <a:solidFill>
                    <a:schemeClr val="bg2"/>
                  </a:solidFill>
                  <a:latin typeface="Andale Mono" charset="0"/>
                  <a:cs typeface="Andale Mono" charset="0"/>
                </a:rPr>
                <a:t>aVfbe`^^^_TTTSSdffffdfffabbZbbfebafbbbbb</a:t>
              </a:r>
            </a:p>
          </p:txBody>
        </p:sp>
        <p:sp>
          <p:nvSpPr>
            <p:cNvPr id="27657" name="CuadroTexto 5"/>
            <p:cNvSpPr txBox="1">
              <a:spLocks noChangeArrowheads="1"/>
            </p:cNvSpPr>
            <p:nvPr/>
          </p:nvSpPr>
          <p:spPr bwMode="auto">
            <a:xfrm>
              <a:off x="5782321" y="2932584"/>
              <a:ext cx="4608512" cy="678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l" eaLnBrk="1" hangingPunct="1"/>
              <a:r>
                <a:rPr lang="es-ES" sz="2500" dirty="0"/>
                <a:t>my_sequence.fastq</a:t>
              </a:r>
            </a:p>
          </p:txBody>
        </p:sp>
        <p:sp>
          <p:nvSpPr>
            <p:cNvPr id="27658" name="Rectángulo 6"/>
            <p:cNvSpPr>
              <a:spLocks noChangeArrowheads="1"/>
            </p:cNvSpPr>
            <p:nvPr/>
          </p:nvSpPr>
          <p:spPr bwMode="auto">
            <a:xfrm>
              <a:off x="5854328" y="5956920"/>
              <a:ext cx="7632848" cy="1269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nl-NL" sz="1300" dirty="0">
                  <a:solidFill>
                    <a:srgbClr val="7D7D7D"/>
                  </a:solidFill>
                  <a:latin typeface="Andale Mono" charset="0"/>
                  <a:cs typeface="Andale Mono" charset="0"/>
                </a:rPr>
                <a:t>@HWI-BRUNOP16X_0001:1:1:1278:989#0/1</a:t>
              </a:r>
            </a:p>
            <a:p>
              <a:pPr algn="l"/>
              <a:r>
                <a:rPr lang="nl-NL" sz="1300" dirty="0">
                  <a:solidFill>
                    <a:srgbClr val="7D7D7D"/>
                  </a:solidFill>
                  <a:latin typeface="Andale Mono" charset="0"/>
                  <a:cs typeface="Andale Mono" charset="0"/>
                </a:rPr>
                <a:t>NAAATTTCGAATTTCTGTGAAGTAAGCATCTTCTTTGTCAT</a:t>
              </a:r>
            </a:p>
            <a:p>
              <a:pPr algn="l"/>
              <a:r>
                <a:rPr lang="nl-NL" sz="1300" dirty="0">
                  <a:solidFill>
                    <a:srgbClr val="7D7D7D"/>
                  </a:solidFill>
                  <a:latin typeface="Andale Mono" charset="0"/>
                  <a:cs typeface="Andale Mono" charset="0"/>
                </a:rPr>
                <a:t>+</a:t>
              </a:r>
            </a:p>
            <a:p>
              <a:pPr algn="l"/>
              <a:r>
                <a:rPr lang="nl-NL" sz="1300" dirty="0">
                  <a:solidFill>
                    <a:srgbClr val="7D7D7D"/>
                  </a:solidFill>
                  <a:latin typeface="Andale Mono" charset="0"/>
                  <a:cs typeface="Andale Mono" charset="0"/>
                </a:rPr>
                <a:t>BJJGGKIINN^^^^^QQNTUQOOTTTRTOTY^^Y^\\^^^\</a:t>
              </a:r>
              <a:endParaRPr lang="es-ES" sz="1300" dirty="0">
                <a:solidFill>
                  <a:srgbClr val="7D7D7D"/>
                </a:solidFill>
                <a:latin typeface="Andale Mono" charset="0"/>
                <a:cs typeface="Andale Mono" charset="0"/>
              </a:endParaRPr>
            </a:p>
          </p:txBody>
        </p:sp>
        <p:sp>
          <p:nvSpPr>
            <p:cNvPr id="11" name="Rectángulo 10"/>
            <p:cNvSpPr/>
            <p:nvPr/>
          </p:nvSpPr>
          <p:spPr bwMode="auto">
            <a:xfrm>
              <a:off x="5710312" y="3004025"/>
              <a:ext cx="6120680" cy="202099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s-ES">
                <a:solidFill>
                  <a:schemeClr val="bg1">
                    <a:lumMod val="75000"/>
                  </a:schemeClr>
                </a:solidFill>
                <a:latin typeface="Gill Sans" charset="0"/>
                <a:ea typeface="ヒラギノ角ゴ ProN W3" charset="0"/>
                <a:cs typeface="ヒラギノ角ゴ ProN W3" charset="0"/>
              </a:endParaRPr>
            </a:p>
          </p:txBody>
        </p:sp>
        <p:grpSp>
          <p:nvGrpSpPr>
            <p:cNvPr id="3" name="Agrupar 13"/>
            <p:cNvGrpSpPr>
              <a:grpSpLocks/>
            </p:cNvGrpSpPr>
            <p:nvPr/>
          </p:nvGrpSpPr>
          <p:grpSpPr bwMode="auto">
            <a:xfrm>
              <a:off x="5710312" y="5236840"/>
              <a:ext cx="6120680" cy="4107997"/>
              <a:chOff x="5854328" y="5236840"/>
              <a:chExt cx="6858111" cy="4247251"/>
            </a:xfrm>
          </p:grpSpPr>
          <p:sp>
            <p:nvSpPr>
              <p:cNvPr id="27663" name="CuadroTexto 8"/>
              <p:cNvSpPr txBox="1">
                <a:spLocks noChangeArrowheads="1"/>
              </p:cNvSpPr>
              <p:nvPr/>
            </p:nvSpPr>
            <p:spPr bwMode="auto">
              <a:xfrm>
                <a:off x="5926336" y="5236840"/>
                <a:ext cx="5256584" cy="70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algn="l" eaLnBrk="1" hangingPunct="1"/>
                <a:r>
                  <a:rPr lang="es-ES" sz="2500" dirty="0"/>
                  <a:t>my_sequence_1.fastq</a:t>
                </a:r>
              </a:p>
            </p:txBody>
          </p:sp>
          <p:sp>
            <p:nvSpPr>
              <p:cNvPr id="27664" name="CuadroTexto 9"/>
              <p:cNvSpPr txBox="1">
                <a:spLocks noChangeArrowheads="1"/>
              </p:cNvSpPr>
              <p:nvPr/>
            </p:nvSpPr>
            <p:spPr bwMode="auto">
              <a:xfrm>
                <a:off x="5926336" y="7321412"/>
                <a:ext cx="5256584" cy="70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1pPr>
                <a:lvl2pPr marL="742950" indent="-285750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2pPr>
                <a:lvl3pPr marL="1143000" indent="-228600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3pPr>
                <a:lvl4pPr marL="1600200" indent="-228600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4pPr>
                <a:lvl5pPr marL="2057400" indent="-228600" eaLnBrk="0" hangingPunct="0"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ヒラギノ角ゴ ProN W3" charset="0"/>
                    <a:cs typeface="ヒラギノ角ゴ ProN W3" charset="0"/>
                    <a:sym typeface="Gill Sans" charset="0"/>
                  </a:defRPr>
                </a:lvl9pPr>
              </a:lstStyle>
              <a:p>
                <a:pPr algn="l" eaLnBrk="1" hangingPunct="1"/>
                <a:r>
                  <a:rPr lang="es-ES" sz="2500" dirty="0"/>
                  <a:t>my_sequence_2.fastq</a:t>
                </a:r>
              </a:p>
            </p:txBody>
          </p:sp>
          <p:sp>
            <p:nvSpPr>
              <p:cNvPr id="12" name="Rectángulo 11"/>
              <p:cNvSpPr/>
              <p:nvPr/>
            </p:nvSpPr>
            <p:spPr bwMode="auto">
              <a:xfrm>
                <a:off x="5854328" y="5308369"/>
                <a:ext cx="6858111" cy="2087863"/>
              </a:xfrm>
              <a:prstGeom prst="rect">
                <a:avLst/>
              </a:prstGeom>
              <a:noFill/>
              <a:ln>
                <a:solidFill>
                  <a:srgbClr val="A6A6A6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s-ES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</a:endParaRPr>
              </a:p>
            </p:txBody>
          </p:sp>
          <p:sp>
            <p:nvSpPr>
              <p:cNvPr id="13" name="Rectángulo 12"/>
              <p:cNvSpPr/>
              <p:nvPr/>
            </p:nvSpPr>
            <p:spPr bwMode="auto">
              <a:xfrm>
                <a:off x="5854328" y="7396228"/>
                <a:ext cx="6858111" cy="2087863"/>
              </a:xfrm>
              <a:prstGeom prst="rect">
                <a:avLst/>
              </a:prstGeom>
              <a:noFill/>
              <a:ln>
                <a:solidFill>
                  <a:srgbClr val="A6A6A6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defRPr/>
                </a:pPr>
                <a:endParaRPr lang="es-ES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</a:endParaRPr>
              </a:p>
            </p:txBody>
          </p:sp>
        </p:grpSp>
        <p:sp>
          <p:nvSpPr>
            <p:cNvPr id="27661" name="CuadroTexto 16"/>
            <p:cNvSpPr txBox="1">
              <a:spLocks noChangeArrowheads="1"/>
            </p:cNvSpPr>
            <p:nvPr/>
          </p:nvSpPr>
          <p:spPr bwMode="auto">
            <a:xfrm>
              <a:off x="11830992" y="3580655"/>
              <a:ext cx="1152128" cy="105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l" eaLnBrk="1" hangingPunct="1"/>
              <a:r>
                <a:rPr lang="es-ES"/>
                <a:t>SE</a:t>
              </a:r>
            </a:p>
          </p:txBody>
        </p:sp>
        <p:sp>
          <p:nvSpPr>
            <p:cNvPr id="27662" name="CuadroTexto 17"/>
            <p:cNvSpPr txBox="1">
              <a:spLocks noChangeArrowheads="1"/>
            </p:cNvSpPr>
            <p:nvPr/>
          </p:nvSpPr>
          <p:spPr bwMode="auto">
            <a:xfrm>
              <a:off x="11830992" y="6965031"/>
              <a:ext cx="1152128" cy="105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l" eaLnBrk="1" hangingPunct="1"/>
              <a:r>
                <a:rPr lang="es-ES"/>
                <a:t>PE</a:t>
              </a:r>
            </a:p>
          </p:txBody>
        </p:sp>
      </p:grpSp>
      <p:sp>
        <p:nvSpPr>
          <p:cNvPr id="21" name="Título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" dirty="0"/>
              <a:t>Single- vs paired-end sequencing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7BB9FBA-CA70-B74E-919F-24D73DC25CCD}" type="slidenum">
              <a:rPr lang="en-AU" smtClean="0"/>
              <a:pPr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1940044"/>
      </p:ext>
    </p:extLst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Replicates – do I need them?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25E0E4C-38C6-8F45-A553-706A13715AC6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  <p:pic>
        <p:nvPicPr>
          <p:cNvPr id="4" name="Picture 3" descr="F3.lar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88840"/>
            <a:ext cx="7042908" cy="331236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80120" y="6381328"/>
            <a:ext cx="846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10.15252/embj.201592958 | Published online 21.09.2015 The EMBO Journal (2015) e201592958</a:t>
            </a:r>
          </a:p>
        </p:txBody>
      </p:sp>
    </p:spTree>
    <p:extLst>
      <p:ext uri="{BB962C8B-B14F-4D97-AF65-F5344CB8AC3E}">
        <p14:creationId xmlns:p14="http://schemas.microsoft.com/office/powerpoint/2010/main" val="3226076995"/>
      </p:ext>
    </p:extLst>
  </p:cSld>
  <p:clrMapOvr>
    <a:masterClrMapping/>
  </p:clrMapOvr>
  <p:transition xmlns:p14="http://schemas.microsoft.com/office/powerpoint/2010/main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Replicates – do I need them?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25E0E4C-38C6-8F45-A553-706A13715AC6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36019359"/>
              </p:ext>
            </p:extLst>
          </p:nvPr>
        </p:nvGraphicFramePr>
        <p:xfrm>
          <a:off x="5004048" y="1467697"/>
          <a:ext cx="4671290" cy="3668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23528" y="3356992"/>
            <a:ext cx="5715793" cy="1462793"/>
            <a:chOff x="1160463" y="1104900"/>
            <a:chExt cx="7573962" cy="1938338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1460500"/>
              <a:ext cx="914400" cy="1117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3452813" y="1104900"/>
              <a:ext cx="2286000" cy="731838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400" b="1" dirty="0">
                  <a:solidFill>
                    <a:srgbClr val="FFFFFF"/>
                  </a:solidFill>
                </a:rPr>
                <a:t>Library preparation</a:t>
              </a:r>
            </a:p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400" b="1" dirty="0">
                  <a:solidFill>
                    <a:srgbClr val="FFFFFF"/>
                  </a:solidFill>
                </a:rPr>
                <a:t>and sequencing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3452813" y="2311400"/>
              <a:ext cx="2286000" cy="731838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400" b="1" dirty="0">
                  <a:solidFill>
                    <a:srgbClr val="FFFFFF"/>
                  </a:solidFill>
                </a:rPr>
                <a:t>Library preparation</a:t>
              </a:r>
            </a:p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400" b="1" dirty="0">
                  <a:solidFill>
                    <a:srgbClr val="FFFFFF"/>
                  </a:solidFill>
                </a:rPr>
                <a:t>and sequencing</a:t>
              </a: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6448425" y="1104900"/>
              <a:ext cx="2286000" cy="731838"/>
            </a:xfrm>
            <a:prstGeom prst="rect">
              <a:avLst/>
            </a:prstGeom>
            <a:solidFill>
              <a:srgbClr val="66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1400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400" b="1" dirty="0">
                  <a:solidFill>
                    <a:srgbClr val="FFFFFF"/>
                  </a:solidFill>
                </a:rPr>
                <a:t>Technical replicate1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6448425" y="2311400"/>
              <a:ext cx="2286000" cy="731838"/>
            </a:xfrm>
            <a:prstGeom prst="rect">
              <a:avLst/>
            </a:prstGeom>
            <a:solidFill>
              <a:srgbClr val="66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1400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400" b="1" dirty="0">
                  <a:solidFill>
                    <a:srgbClr val="FFFFFF"/>
                  </a:solidFill>
                </a:rPr>
                <a:t>Technical replicate2</a:t>
              </a:r>
            </a:p>
          </p:txBody>
        </p:sp>
        <p:sp>
          <p:nvSpPr>
            <p:cNvPr id="21" name="AutoShape 15"/>
            <p:cNvSpPr>
              <a:spLocks noChangeArrowheads="1"/>
            </p:cNvSpPr>
            <p:nvPr/>
          </p:nvSpPr>
          <p:spPr bwMode="auto">
            <a:xfrm rot="20700000">
              <a:off x="2286000" y="1211263"/>
              <a:ext cx="1006475" cy="549275"/>
            </a:xfrm>
            <a:prstGeom prst="rightArrow">
              <a:avLst>
                <a:gd name="adj1" fmla="val 50000"/>
                <a:gd name="adj2" fmla="val 45809"/>
              </a:avLst>
            </a:prstGeom>
            <a:solidFill>
              <a:srgbClr val="AEA79F"/>
            </a:solidFill>
            <a:ln w="9525" cap="flat">
              <a:solidFill>
                <a:srgbClr val="AEA79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16"/>
            <p:cNvSpPr>
              <a:spLocks noChangeArrowheads="1"/>
            </p:cNvSpPr>
            <p:nvPr/>
          </p:nvSpPr>
          <p:spPr bwMode="auto">
            <a:xfrm rot="960000">
              <a:off x="2287588" y="2289175"/>
              <a:ext cx="1006475" cy="549275"/>
            </a:xfrm>
            <a:prstGeom prst="rightArrow">
              <a:avLst>
                <a:gd name="adj1" fmla="val 50000"/>
                <a:gd name="adj2" fmla="val 45809"/>
              </a:avLst>
            </a:prstGeom>
            <a:solidFill>
              <a:srgbClr val="AEA79F"/>
            </a:solidFill>
            <a:ln w="9525" cap="flat">
              <a:solidFill>
                <a:srgbClr val="AEA79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19"/>
            <p:cNvSpPr>
              <a:spLocks noChangeArrowheads="1"/>
            </p:cNvSpPr>
            <p:nvPr/>
          </p:nvSpPr>
          <p:spPr bwMode="auto">
            <a:xfrm>
              <a:off x="5851525" y="2398713"/>
              <a:ext cx="536575" cy="549275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AEA79F"/>
            </a:solidFill>
            <a:ln w="9525" cap="flat">
              <a:solidFill>
                <a:srgbClr val="AEA79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20"/>
            <p:cNvSpPr>
              <a:spLocks noChangeArrowheads="1"/>
            </p:cNvSpPr>
            <p:nvPr/>
          </p:nvSpPr>
          <p:spPr bwMode="auto">
            <a:xfrm>
              <a:off x="5851525" y="1174750"/>
              <a:ext cx="536575" cy="549275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AEA79F"/>
            </a:solidFill>
            <a:ln w="9525" cap="flat">
              <a:solidFill>
                <a:srgbClr val="AEA79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6835436"/>
      </p:ext>
    </p:extLst>
  </p:cSld>
  <p:clrMapOvr>
    <a:masterClrMapping/>
  </p:clrMapOvr>
  <p:transition xmlns:p14="http://schemas.microsoft.com/office/powerpoint/2010/main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Replicates – do I need them?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25E0E4C-38C6-8F45-A553-706A13715AC6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42715703"/>
              </p:ext>
            </p:extLst>
          </p:nvPr>
        </p:nvGraphicFramePr>
        <p:xfrm>
          <a:off x="3834209" y="1556792"/>
          <a:ext cx="6210399" cy="3818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95536" y="3315876"/>
            <a:ext cx="5715793" cy="1767092"/>
            <a:chOff x="1160463" y="3368675"/>
            <a:chExt cx="7573962" cy="2341563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3368675"/>
              <a:ext cx="914400" cy="1117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463" y="4592638"/>
              <a:ext cx="914400" cy="1117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452813" y="3552825"/>
              <a:ext cx="2286000" cy="731838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400" b="1" dirty="0">
                  <a:solidFill>
                    <a:srgbClr val="FFFFFF"/>
                  </a:solidFill>
                </a:rPr>
                <a:t>Library preparation</a:t>
              </a:r>
            </a:p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400" b="1" dirty="0">
                  <a:solidFill>
                    <a:srgbClr val="FFFFFF"/>
                  </a:solidFill>
                </a:rPr>
                <a:t>and sequencing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452813" y="4759325"/>
              <a:ext cx="2286000" cy="731838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400" b="1" dirty="0">
                  <a:solidFill>
                    <a:srgbClr val="FFFFFF"/>
                  </a:solidFill>
                </a:rPr>
                <a:t>Library preparation</a:t>
              </a:r>
            </a:p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400" b="1" dirty="0">
                  <a:solidFill>
                    <a:srgbClr val="FFFFFF"/>
                  </a:solidFill>
                </a:rPr>
                <a:t>and sequencing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448425" y="3552825"/>
              <a:ext cx="2286000" cy="731838"/>
            </a:xfrm>
            <a:prstGeom prst="rect">
              <a:avLst/>
            </a:prstGeom>
            <a:solidFill>
              <a:srgbClr val="801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1400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400" b="1" dirty="0">
                  <a:solidFill>
                    <a:srgbClr val="FFFFFF"/>
                  </a:solidFill>
                </a:rPr>
                <a:t>Biological replicate1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448425" y="4759325"/>
              <a:ext cx="2286000" cy="731838"/>
            </a:xfrm>
            <a:prstGeom prst="rect">
              <a:avLst/>
            </a:prstGeom>
            <a:solidFill>
              <a:srgbClr val="801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1400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400" b="1" dirty="0">
                  <a:solidFill>
                    <a:srgbClr val="FFFFFF"/>
                  </a:solidFill>
                </a:rPr>
                <a:t>Biological replicate2</a:t>
              </a:r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2286000" y="3657600"/>
              <a:ext cx="1006475" cy="549275"/>
            </a:xfrm>
            <a:prstGeom prst="rightArrow">
              <a:avLst>
                <a:gd name="adj1" fmla="val 50000"/>
                <a:gd name="adj2" fmla="val 45809"/>
              </a:avLst>
            </a:prstGeom>
            <a:solidFill>
              <a:srgbClr val="AEA79F"/>
            </a:solidFill>
            <a:ln w="9525" cap="flat">
              <a:solidFill>
                <a:srgbClr val="AEA79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>
              <a:off x="2286000" y="4810125"/>
              <a:ext cx="1006475" cy="549275"/>
            </a:xfrm>
            <a:prstGeom prst="rightArrow">
              <a:avLst>
                <a:gd name="adj1" fmla="val 50000"/>
                <a:gd name="adj2" fmla="val 45809"/>
              </a:avLst>
            </a:prstGeom>
            <a:solidFill>
              <a:srgbClr val="AEA79F"/>
            </a:solidFill>
            <a:ln w="9525" cap="flat">
              <a:solidFill>
                <a:srgbClr val="AEA79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17"/>
            <p:cNvSpPr>
              <a:spLocks noChangeArrowheads="1"/>
            </p:cNvSpPr>
            <p:nvPr/>
          </p:nvSpPr>
          <p:spPr bwMode="auto">
            <a:xfrm>
              <a:off x="5851525" y="3657600"/>
              <a:ext cx="536575" cy="549275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AEA79F"/>
            </a:solidFill>
            <a:ln w="9525" cap="flat">
              <a:solidFill>
                <a:srgbClr val="AEA79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>
              <a:off x="5851525" y="4846638"/>
              <a:ext cx="536575" cy="549275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AEA79F"/>
            </a:solidFill>
            <a:ln w="9525" cap="flat">
              <a:solidFill>
                <a:srgbClr val="AEA79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4922102"/>
      </p:ext>
    </p:extLst>
  </p:cSld>
  <p:clrMapOvr>
    <a:masterClrMapping/>
  </p:clrMapOvr>
  <p:transition xmlns:p14="http://schemas.microsoft.com/office/powerpoint/2010/main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HTS Applications - Overview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84CAF8C3-DACF-A449-93DC-2DAC40E0A79C}" type="slidenum">
              <a:rPr lang="de-DE" smtClean="0"/>
              <a:pPr/>
              <a:t>2</a:t>
            </a:fld>
            <a:endParaRPr lang="de-DE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89775109"/>
              </p:ext>
            </p:extLst>
          </p:nvPr>
        </p:nvGraphicFramePr>
        <p:xfrm>
          <a:off x="347848" y="1699592"/>
          <a:ext cx="84582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ChIP-seq_figure_II.jpeg"/>
          <p:cNvPicPr>
            <a:picLocks noChangeAspect="1"/>
          </p:cNvPicPr>
          <p:nvPr/>
        </p:nvPicPr>
        <p:blipFill>
          <a:blip r:embed="rId7"/>
          <a:srcRect l="7174" t="20000" b="66667"/>
          <a:stretch>
            <a:fillRect/>
          </a:stretch>
        </p:blipFill>
        <p:spPr>
          <a:xfrm rot="19662706">
            <a:off x="2971800" y="5542060"/>
            <a:ext cx="3193173" cy="609600"/>
          </a:xfrm>
          <a:prstGeom prst="rect">
            <a:avLst/>
          </a:prstGeom>
        </p:spPr>
      </p:pic>
      <p:pic>
        <p:nvPicPr>
          <p:cNvPr id="7" name="Picture 6" descr="DNA_RNA.jpeg"/>
          <p:cNvPicPr>
            <a:picLocks noChangeAspect="1"/>
          </p:cNvPicPr>
          <p:nvPr/>
        </p:nvPicPr>
        <p:blipFill>
          <a:blip r:embed="rId8"/>
          <a:srcRect l="23470" t="6667" r="58843" b="12222"/>
          <a:stretch>
            <a:fillRect/>
          </a:stretch>
        </p:blipFill>
        <p:spPr>
          <a:xfrm rot="3545556">
            <a:off x="1373670" y="4108063"/>
            <a:ext cx="598982" cy="3123262"/>
          </a:xfrm>
          <a:prstGeom prst="rect">
            <a:avLst/>
          </a:prstGeom>
        </p:spPr>
      </p:pic>
      <p:pic>
        <p:nvPicPr>
          <p:cNvPr id="8" name="Picture 7" descr="DNA_RNA.jpeg"/>
          <p:cNvPicPr>
            <a:picLocks noChangeAspect="1"/>
          </p:cNvPicPr>
          <p:nvPr/>
        </p:nvPicPr>
        <p:blipFill>
          <a:blip r:embed="rId8"/>
          <a:srcRect l="53790" t="6667" r="28523" b="12222"/>
          <a:stretch>
            <a:fillRect/>
          </a:stretch>
        </p:blipFill>
        <p:spPr>
          <a:xfrm rot="3524422">
            <a:off x="7197936" y="4207037"/>
            <a:ext cx="574766" cy="2996994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 bwMode="auto">
          <a:xfrm>
            <a:off x="6018934" y="1412776"/>
            <a:ext cx="2971800" cy="5157192"/>
          </a:xfrm>
          <a:prstGeom prst="frame">
            <a:avLst>
              <a:gd name="adj1" fmla="val 3446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Geneva" pitchFamily="-65" charset="0"/>
              <a:cs typeface="Geneva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379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Controlling batch effects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3EB7362-AC99-574E-9104-9ED477E93950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127310"/>
            <a:ext cx="3744416" cy="4182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1520" y="6433591"/>
            <a:ext cx="7686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000"/>
              </a:spcAft>
            </a:pPr>
            <a:r>
              <a:rPr lang="en-US" sz="1400" dirty="0"/>
              <a:t>Leek et al. Nature Reviews Genetics 11, 733-739 (October 2010) | doi:10.1038/nrg2825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07504" y="1463948"/>
            <a:ext cx="9058275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Times New Roman" charset="0"/>
                <a:ea typeface="ＭＳ Ｐゴシック" charset="0"/>
                <a:cs typeface="DejaVu Sans" charset="0"/>
              </a:defRPr>
            </a:lvl9pPr>
          </a:lstStyle>
          <a:p>
            <a:pPr>
              <a:spcBef>
                <a:spcPts val="1200"/>
              </a:spcBef>
              <a:spcAft>
                <a:spcPts val="1000"/>
              </a:spcAft>
            </a:pPr>
            <a:r>
              <a:rPr lang="en-US" sz="2000" dirty="0">
                <a:latin typeface="+mn-lt"/>
              </a:rPr>
              <a:t>Batch effects are sub-groups of measurements that have qualitatively different behavior across conditions and are unrelated to the biological or scientific variables in a study</a:t>
            </a:r>
          </a:p>
        </p:txBody>
      </p:sp>
    </p:spTree>
    <p:extLst>
      <p:ext uri="{BB962C8B-B14F-4D97-AF65-F5344CB8AC3E}">
        <p14:creationId xmlns:p14="http://schemas.microsoft.com/office/powerpoint/2010/main" val="4013024231"/>
      </p:ext>
    </p:extLst>
  </p:cSld>
  <p:clrMapOvr>
    <a:masterClrMapping/>
  </p:clrMapOvr>
  <p:transition xmlns:p14="http://schemas.microsoft.com/office/powerpoint/2010/main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Controlling batch effects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25E0E4C-38C6-8F45-A553-706A13715AC6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  <p:grpSp>
        <p:nvGrpSpPr>
          <p:cNvPr id="4" name="Group 3"/>
          <p:cNvGrpSpPr/>
          <p:nvPr/>
        </p:nvGrpSpPr>
        <p:grpSpPr>
          <a:xfrm>
            <a:off x="393120" y="2225548"/>
            <a:ext cx="8440616" cy="843412"/>
            <a:chOff x="395536" y="1844824"/>
            <a:chExt cx="8440616" cy="843412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844824"/>
              <a:ext cx="690064" cy="843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979712" y="1976769"/>
              <a:ext cx="1810220" cy="579522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800" b="1" dirty="0">
                  <a:solidFill>
                    <a:srgbClr val="FFFFFF"/>
                  </a:solidFill>
                </a:rPr>
                <a:t>Library</a:t>
              </a:r>
            </a:p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800" b="1" dirty="0">
                  <a:solidFill>
                    <a:srgbClr val="FFFFFF"/>
                  </a:solidFill>
                </a:rPr>
                <a:t> preparation</a:t>
              </a:r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1115616" y="2059271"/>
              <a:ext cx="759550" cy="414518"/>
            </a:xfrm>
            <a:prstGeom prst="rightArrow">
              <a:avLst>
                <a:gd name="adj1" fmla="val 50000"/>
                <a:gd name="adj2" fmla="val 45809"/>
              </a:avLst>
            </a:prstGeom>
            <a:solidFill>
              <a:srgbClr val="AEA79F"/>
            </a:solidFill>
            <a:ln w="9525" cap="flat">
              <a:solidFill>
                <a:srgbClr val="AEA79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489972" y="1976769"/>
              <a:ext cx="1810220" cy="579522"/>
            </a:xfrm>
            <a:prstGeom prst="rect">
              <a:avLst/>
            </a:prstGeom>
            <a:solidFill>
              <a:srgbClr val="D19049"/>
            </a:solidFill>
            <a:ln w="9525" cap="flat">
              <a:solidFill>
                <a:srgbClr val="3465AF"/>
              </a:solidFill>
              <a:round/>
              <a:headEnd/>
              <a:tailEnd/>
            </a:ln>
            <a:effectLst/>
            <a:ex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800" b="1" dirty="0">
                  <a:solidFill>
                    <a:srgbClr val="FFFFFF"/>
                  </a:solidFill>
                </a:rPr>
                <a:t>Sequencing</a:t>
              </a:r>
            </a:p>
          </p:txBody>
        </p:sp>
        <p:sp>
          <p:nvSpPr>
            <p:cNvPr id="21" name="AutoShape 13"/>
            <p:cNvSpPr>
              <a:spLocks noChangeArrowheads="1"/>
            </p:cNvSpPr>
            <p:nvPr/>
          </p:nvSpPr>
          <p:spPr bwMode="auto">
            <a:xfrm>
              <a:off x="3851920" y="2067028"/>
              <a:ext cx="537076" cy="399005"/>
            </a:xfrm>
            <a:prstGeom prst="rightArrow">
              <a:avLst>
                <a:gd name="adj1" fmla="val 50000"/>
                <a:gd name="adj2" fmla="val 45809"/>
              </a:avLst>
            </a:prstGeom>
            <a:solidFill>
              <a:srgbClr val="AEA79F"/>
            </a:solidFill>
            <a:ln w="9525" cap="flat">
              <a:solidFill>
                <a:srgbClr val="AEA79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7025932" y="1976769"/>
              <a:ext cx="1810220" cy="579522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rgbClr val="3465AF"/>
              </a:solidFill>
              <a:round/>
              <a:headEnd/>
              <a:tailEnd/>
            </a:ln>
            <a:effectLst/>
            <a:ex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800" b="1" dirty="0">
                  <a:solidFill>
                    <a:srgbClr val="FFFFFF"/>
                  </a:solidFill>
                </a:rPr>
                <a:t>Analysis</a:t>
              </a:r>
            </a:p>
          </p:txBody>
        </p:sp>
        <p:sp>
          <p:nvSpPr>
            <p:cNvPr id="23" name="AutoShape 13"/>
            <p:cNvSpPr>
              <a:spLocks noChangeArrowheads="1"/>
            </p:cNvSpPr>
            <p:nvPr/>
          </p:nvSpPr>
          <p:spPr bwMode="auto">
            <a:xfrm>
              <a:off x="6372200" y="2067028"/>
              <a:ext cx="537076" cy="399005"/>
            </a:xfrm>
            <a:prstGeom prst="rightArrow">
              <a:avLst>
                <a:gd name="adj1" fmla="val 50000"/>
                <a:gd name="adj2" fmla="val 45809"/>
              </a:avLst>
            </a:prstGeom>
            <a:solidFill>
              <a:srgbClr val="AEA79F"/>
            </a:solidFill>
            <a:ln w="9525" cap="flat">
              <a:solidFill>
                <a:srgbClr val="AEA79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93120" y="3254344"/>
            <a:ext cx="8440616" cy="843412"/>
            <a:chOff x="395536" y="1844824"/>
            <a:chExt cx="8440616" cy="843412"/>
          </a:xfrm>
        </p:grpSpPr>
        <p:pic>
          <p:nvPicPr>
            <p:cNvPr id="25" name="Picture 2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844824"/>
              <a:ext cx="690064" cy="843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979712" y="1976769"/>
              <a:ext cx="1810220" cy="579522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800" b="1" dirty="0">
                  <a:solidFill>
                    <a:srgbClr val="FFFFFF"/>
                  </a:solidFill>
                </a:rPr>
                <a:t>Library</a:t>
              </a:r>
            </a:p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800" b="1" dirty="0">
                  <a:solidFill>
                    <a:srgbClr val="FFFFFF"/>
                  </a:solidFill>
                </a:rPr>
                <a:t> preparation</a:t>
              </a:r>
            </a:p>
          </p:txBody>
        </p:sp>
        <p:sp>
          <p:nvSpPr>
            <p:cNvPr id="27" name="AutoShape 13"/>
            <p:cNvSpPr>
              <a:spLocks noChangeArrowheads="1"/>
            </p:cNvSpPr>
            <p:nvPr/>
          </p:nvSpPr>
          <p:spPr bwMode="auto">
            <a:xfrm>
              <a:off x="1115616" y="2059271"/>
              <a:ext cx="759550" cy="414518"/>
            </a:xfrm>
            <a:prstGeom prst="rightArrow">
              <a:avLst>
                <a:gd name="adj1" fmla="val 50000"/>
                <a:gd name="adj2" fmla="val 45809"/>
              </a:avLst>
            </a:prstGeom>
            <a:solidFill>
              <a:srgbClr val="AEA79F"/>
            </a:solidFill>
            <a:ln w="9525" cap="flat">
              <a:solidFill>
                <a:srgbClr val="AEA79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4489972" y="1976769"/>
              <a:ext cx="1810220" cy="579522"/>
            </a:xfrm>
            <a:prstGeom prst="rect">
              <a:avLst/>
            </a:prstGeom>
            <a:solidFill>
              <a:srgbClr val="D19049"/>
            </a:solidFill>
            <a:ln w="9525" cap="flat">
              <a:solidFill>
                <a:srgbClr val="3465AF"/>
              </a:solidFill>
              <a:round/>
              <a:headEnd/>
              <a:tailEnd/>
            </a:ln>
            <a:effectLst/>
            <a:ex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800" b="1" dirty="0">
                  <a:solidFill>
                    <a:srgbClr val="FFFFFF"/>
                  </a:solidFill>
                </a:rPr>
                <a:t>Sequencing</a:t>
              </a:r>
            </a:p>
          </p:txBody>
        </p:sp>
        <p:sp>
          <p:nvSpPr>
            <p:cNvPr id="29" name="AutoShape 13"/>
            <p:cNvSpPr>
              <a:spLocks noChangeArrowheads="1"/>
            </p:cNvSpPr>
            <p:nvPr/>
          </p:nvSpPr>
          <p:spPr bwMode="auto">
            <a:xfrm>
              <a:off x="3851920" y="2067028"/>
              <a:ext cx="537076" cy="399005"/>
            </a:xfrm>
            <a:prstGeom prst="rightArrow">
              <a:avLst>
                <a:gd name="adj1" fmla="val 50000"/>
                <a:gd name="adj2" fmla="val 45809"/>
              </a:avLst>
            </a:prstGeom>
            <a:solidFill>
              <a:srgbClr val="AEA79F"/>
            </a:solidFill>
            <a:ln w="9525" cap="flat">
              <a:solidFill>
                <a:srgbClr val="AEA79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7025932" y="1976769"/>
              <a:ext cx="1810220" cy="579522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rgbClr val="3465AF"/>
              </a:solidFill>
              <a:round/>
              <a:headEnd/>
              <a:tailEnd/>
            </a:ln>
            <a:effectLst/>
            <a:ex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800" b="1" dirty="0">
                  <a:solidFill>
                    <a:srgbClr val="FFFFFF"/>
                  </a:solidFill>
                </a:rPr>
                <a:t>Analysis</a:t>
              </a:r>
            </a:p>
          </p:txBody>
        </p:sp>
        <p:sp>
          <p:nvSpPr>
            <p:cNvPr id="31" name="AutoShape 13"/>
            <p:cNvSpPr>
              <a:spLocks noChangeArrowheads="1"/>
            </p:cNvSpPr>
            <p:nvPr/>
          </p:nvSpPr>
          <p:spPr bwMode="auto">
            <a:xfrm>
              <a:off x="6372200" y="2067028"/>
              <a:ext cx="537076" cy="399005"/>
            </a:xfrm>
            <a:prstGeom prst="rightArrow">
              <a:avLst>
                <a:gd name="adj1" fmla="val 50000"/>
                <a:gd name="adj2" fmla="val 45809"/>
              </a:avLst>
            </a:prstGeom>
            <a:solidFill>
              <a:srgbClr val="AEA79F"/>
            </a:solidFill>
            <a:ln w="9525" cap="flat">
              <a:solidFill>
                <a:srgbClr val="AEA79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93120" y="4241772"/>
            <a:ext cx="8440616" cy="843412"/>
            <a:chOff x="395536" y="1844824"/>
            <a:chExt cx="8440616" cy="843412"/>
          </a:xfrm>
        </p:grpSpPr>
        <p:pic>
          <p:nvPicPr>
            <p:cNvPr id="33" name="Picture 3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844824"/>
              <a:ext cx="690064" cy="843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979712" y="1976769"/>
              <a:ext cx="1810220" cy="579522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800" b="1" dirty="0">
                  <a:solidFill>
                    <a:srgbClr val="FFFFFF"/>
                  </a:solidFill>
                </a:rPr>
                <a:t>Library</a:t>
              </a:r>
            </a:p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800" b="1" dirty="0">
                  <a:solidFill>
                    <a:srgbClr val="FFFFFF"/>
                  </a:solidFill>
                </a:rPr>
                <a:t> preparation</a:t>
              </a:r>
            </a:p>
          </p:txBody>
        </p:sp>
        <p:sp>
          <p:nvSpPr>
            <p:cNvPr id="35" name="AutoShape 13"/>
            <p:cNvSpPr>
              <a:spLocks noChangeArrowheads="1"/>
            </p:cNvSpPr>
            <p:nvPr/>
          </p:nvSpPr>
          <p:spPr bwMode="auto">
            <a:xfrm>
              <a:off x="1115616" y="2059271"/>
              <a:ext cx="759550" cy="414518"/>
            </a:xfrm>
            <a:prstGeom prst="rightArrow">
              <a:avLst>
                <a:gd name="adj1" fmla="val 50000"/>
                <a:gd name="adj2" fmla="val 45809"/>
              </a:avLst>
            </a:prstGeom>
            <a:solidFill>
              <a:srgbClr val="AEA79F"/>
            </a:solidFill>
            <a:ln w="9525" cap="flat">
              <a:solidFill>
                <a:srgbClr val="AEA79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4489972" y="1976769"/>
              <a:ext cx="1810220" cy="579522"/>
            </a:xfrm>
            <a:prstGeom prst="rect">
              <a:avLst/>
            </a:prstGeom>
            <a:solidFill>
              <a:srgbClr val="D19049"/>
            </a:solidFill>
            <a:ln w="9525" cap="flat">
              <a:solidFill>
                <a:srgbClr val="3465AF"/>
              </a:solidFill>
              <a:round/>
              <a:headEnd/>
              <a:tailEnd/>
            </a:ln>
            <a:effectLst/>
            <a:ex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800" b="1" dirty="0">
                  <a:solidFill>
                    <a:srgbClr val="FFFFFF"/>
                  </a:solidFill>
                </a:rPr>
                <a:t>Sequencing</a:t>
              </a:r>
            </a:p>
          </p:txBody>
        </p:sp>
        <p:sp>
          <p:nvSpPr>
            <p:cNvPr id="37" name="AutoShape 13"/>
            <p:cNvSpPr>
              <a:spLocks noChangeArrowheads="1"/>
            </p:cNvSpPr>
            <p:nvPr/>
          </p:nvSpPr>
          <p:spPr bwMode="auto">
            <a:xfrm>
              <a:off x="3851920" y="2067028"/>
              <a:ext cx="537076" cy="399005"/>
            </a:xfrm>
            <a:prstGeom prst="rightArrow">
              <a:avLst>
                <a:gd name="adj1" fmla="val 50000"/>
                <a:gd name="adj2" fmla="val 45809"/>
              </a:avLst>
            </a:prstGeom>
            <a:solidFill>
              <a:srgbClr val="AEA79F"/>
            </a:solidFill>
            <a:ln w="9525" cap="flat">
              <a:solidFill>
                <a:srgbClr val="AEA79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7025932" y="1976769"/>
              <a:ext cx="1810220" cy="579522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rgbClr val="3465AF"/>
              </a:solidFill>
              <a:round/>
              <a:headEnd/>
              <a:tailEnd/>
            </a:ln>
            <a:effectLst/>
            <a:extLst/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800" b="1" dirty="0">
                  <a:solidFill>
                    <a:srgbClr val="FFFFFF"/>
                  </a:solidFill>
                </a:rPr>
                <a:t>Analysis</a:t>
              </a:r>
            </a:p>
          </p:txBody>
        </p:sp>
        <p:sp>
          <p:nvSpPr>
            <p:cNvPr id="39" name="AutoShape 13"/>
            <p:cNvSpPr>
              <a:spLocks noChangeArrowheads="1"/>
            </p:cNvSpPr>
            <p:nvPr/>
          </p:nvSpPr>
          <p:spPr bwMode="auto">
            <a:xfrm>
              <a:off x="6372200" y="2067028"/>
              <a:ext cx="537076" cy="399005"/>
            </a:xfrm>
            <a:prstGeom prst="rightArrow">
              <a:avLst>
                <a:gd name="adj1" fmla="val 50000"/>
                <a:gd name="adj2" fmla="val 45809"/>
              </a:avLst>
            </a:prstGeom>
            <a:solidFill>
              <a:srgbClr val="AEA79F"/>
            </a:solidFill>
            <a:ln w="9525" cap="flat">
              <a:solidFill>
                <a:srgbClr val="AEA79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5942324"/>
      </p:ext>
    </p:extLst>
  </p:cSld>
  <p:clrMapOvr>
    <a:masterClrMapping/>
  </p:clrMapOvr>
  <p:transition xmlns:p14="http://schemas.microsoft.com/office/powerpoint/2010/main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Example of experimental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3EB7362-AC99-574E-9104-9ED477E93950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109" t="87545" r="2109" b="4122"/>
          <a:stretch/>
        </p:blipFill>
        <p:spPr>
          <a:xfrm>
            <a:off x="971600" y="4793300"/>
            <a:ext cx="7200800" cy="577990"/>
          </a:xfrm>
          <a:prstGeom prst="rect">
            <a:avLst/>
          </a:prstGeom>
        </p:spPr>
      </p:pic>
      <p:sp>
        <p:nvSpPr>
          <p:cNvPr id="2" name="Snip Same Side Corner Rectangle 1"/>
          <p:cNvSpPr/>
          <p:nvPr/>
        </p:nvSpPr>
        <p:spPr>
          <a:xfrm>
            <a:off x="1403648" y="3429000"/>
            <a:ext cx="1152128" cy="1368152"/>
          </a:xfrm>
          <a:prstGeom prst="snip2SameRect">
            <a:avLst/>
          </a:prstGeom>
          <a:solidFill>
            <a:srgbClr val="3B5FA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Same Side Corner Rectangle 6"/>
          <p:cNvSpPr/>
          <p:nvPr/>
        </p:nvSpPr>
        <p:spPr>
          <a:xfrm>
            <a:off x="3059832" y="3429000"/>
            <a:ext cx="1152128" cy="1368152"/>
          </a:xfrm>
          <a:prstGeom prst="snip2SameRect">
            <a:avLst/>
          </a:prstGeom>
          <a:solidFill>
            <a:srgbClr val="E195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Same Side Corner Rectangle 7"/>
          <p:cNvSpPr/>
          <p:nvPr/>
        </p:nvSpPr>
        <p:spPr>
          <a:xfrm>
            <a:off x="4788024" y="3429000"/>
            <a:ext cx="1152128" cy="1368152"/>
          </a:xfrm>
          <a:prstGeom prst="snip2SameRect">
            <a:avLst/>
          </a:prstGeom>
          <a:solidFill>
            <a:srgbClr val="D533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Same Side Corner Rectangle 8"/>
          <p:cNvSpPr/>
          <p:nvPr/>
        </p:nvSpPr>
        <p:spPr>
          <a:xfrm>
            <a:off x="6516216" y="3429000"/>
            <a:ext cx="1152128" cy="1368152"/>
          </a:xfrm>
          <a:prstGeom prst="snip2SameRect">
            <a:avLst/>
          </a:prstGeom>
          <a:solidFill>
            <a:srgbClr val="43C04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47430"/>
      </p:ext>
    </p:extLst>
  </p:cSld>
  <p:clrMapOvr>
    <a:masterClrMapping/>
  </p:clrMapOvr>
  <p:transition xmlns:p14="http://schemas.microsoft.com/office/powerpoint/2010/main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Example of experimental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3EB7362-AC99-574E-9104-9ED477E93950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109" t="19896" r="2109" b="4122"/>
          <a:stretch/>
        </p:blipFill>
        <p:spPr>
          <a:xfrm>
            <a:off x="1219200" y="1844401"/>
            <a:ext cx="6705600" cy="410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96610"/>
      </p:ext>
    </p:extLst>
  </p:cSld>
  <p:clrMapOvr>
    <a:masterClrMapping/>
  </p:clrMapOvr>
  <p:transition xmlns:p14="http://schemas.microsoft.com/office/powerpoint/2010/main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...better experimental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3EB7362-AC99-574E-9104-9ED477E93950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Randomize samples with respect to the flow cell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1026" b="7334"/>
          <a:stretch/>
        </p:blipFill>
        <p:spPr>
          <a:xfrm>
            <a:off x="1066800" y="2747704"/>
            <a:ext cx="7000875" cy="363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45331"/>
      </p:ext>
    </p:extLst>
  </p:cSld>
  <p:clrMapOvr>
    <a:masterClrMapping/>
  </p:clrMapOvr>
  <p:transition xmlns:p14="http://schemas.microsoft.com/office/powerpoint/2010/main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...even better experimental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3EB7362-AC99-574E-9104-9ED477E93950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2040" b="4789"/>
          <a:stretch/>
        </p:blipFill>
        <p:spPr>
          <a:xfrm>
            <a:off x="965002" y="2005619"/>
            <a:ext cx="7188398" cy="394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87984"/>
      </p:ext>
    </p:extLst>
  </p:cSld>
  <p:clrMapOvr>
    <a:masterClrMapping/>
  </p:clrMapOvr>
  <p:transition xmlns:p14="http://schemas.microsoft.com/office/powerpoint/2010/main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Multiplexing to prevent batch effects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25E0E4C-38C6-8F45-A553-706A13715AC6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05" b="12405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870817"/>
      </p:ext>
    </p:extLst>
  </p:cSld>
  <p:clrMapOvr>
    <a:masterClrMapping/>
  </p:clrMapOvr>
  <p:transition xmlns:p14="http://schemas.microsoft.com/office/powerpoint/2010/main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workflow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84CAF8C3-DACF-A449-93DC-2DAC40E0A79C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92514"/>
            <a:ext cx="4462411" cy="4904838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653052351"/>
              </p:ext>
            </p:extLst>
          </p:nvPr>
        </p:nvGraphicFramePr>
        <p:xfrm>
          <a:off x="4724400" y="1463914"/>
          <a:ext cx="4267200" cy="4554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ectangle 10"/>
          <p:cNvSpPr/>
          <p:nvPr/>
        </p:nvSpPr>
        <p:spPr>
          <a:xfrm>
            <a:off x="42811" y="6608385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atin typeface="HelveticaNeueLT Pro 43 LtEx"/>
                <a:cs typeface="HelveticaNeueLT Pro 43 LtEx"/>
              </a:rPr>
              <a:t>Image adapted from: Wang, Z., et al. (2009), Nature Reviews Genetics, 10, 57–63.</a:t>
            </a:r>
          </a:p>
        </p:txBody>
      </p:sp>
    </p:spTree>
    <p:extLst>
      <p:ext uri="{BB962C8B-B14F-4D97-AF65-F5344CB8AC3E}">
        <p14:creationId xmlns:p14="http://schemas.microsoft.com/office/powerpoint/2010/main" val="1553539110"/>
      </p:ext>
    </p:extLst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Designing the right experiment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E0E4C-38C6-8F45-A553-706A13715AC6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5" name="Content Placeholder 4" descr="Experimental-Design-C-Ambrosino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" b="768"/>
          <a:stretch>
            <a:fillRect/>
          </a:stretch>
        </p:blipFill>
        <p:spPr/>
      </p:pic>
      <p:sp>
        <p:nvSpPr>
          <p:cNvPr id="7" name="Rectangle 6"/>
          <p:cNvSpPr/>
          <p:nvPr/>
        </p:nvSpPr>
        <p:spPr>
          <a:xfrm>
            <a:off x="2987824" y="6381328"/>
            <a:ext cx="65162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Comic by Christine </a:t>
            </a:r>
            <a:r>
              <a:rPr lang="en-US" sz="1400" dirty="0" err="1"/>
              <a:t>Ambrosino</a:t>
            </a:r>
            <a:r>
              <a:rPr lang="en-US" sz="1400" dirty="0"/>
              <a:t> http://</a:t>
            </a:r>
            <a:r>
              <a:rPr lang="en-US" sz="1400" dirty="0" err="1"/>
              <a:t>www.hawaii.edu</a:t>
            </a:r>
            <a:r>
              <a:rPr lang="en-US" sz="1400" dirty="0"/>
              <a:t>/</a:t>
            </a:r>
            <a:r>
              <a:rPr lang="en-US" sz="1400" dirty="0" err="1"/>
              <a:t>fishlab</a:t>
            </a:r>
            <a:r>
              <a:rPr lang="en-US" sz="1400" dirty="0"/>
              <a:t>/</a:t>
            </a:r>
            <a:r>
              <a:rPr lang="en-US" sz="1400" dirty="0" err="1"/>
              <a:t>Nearside.htm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15682946"/>
      </p:ext>
    </p:extLst>
  </p:cSld>
  <p:clrMapOvr>
    <a:masterClrMapping/>
  </p:clrMapOvr>
  <p:transition xmlns:p14="http://schemas.microsoft.com/office/powerpoint/2010/main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Designing the right experiment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E0E4C-38C6-8F45-A553-706A13715AC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279832" cy="5013325"/>
          </a:xfrm>
        </p:spPr>
        <p:txBody>
          <a:bodyPr>
            <a:normAutofit/>
          </a:bodyPr>
          <a:lstStyle/>
          <a:p>
            <a:pPr>
              <a:buSzPct val="70000"/>
              <a:buFont typeface="Times New Roman" charset="0"/>
              <a:buBlip>
                <a:blip r:embed="rId2"/>
              </a:buBlip>
            </a:pPr>
            <a:r>
              <a:rPr lang="en-US" sz="3200" dirty="0">
                <a:latin typeface="+mn-lt"/>
              </a:rPr>
              <a:t>The design of the experiment is the first step and it is obviously determinant for all downstream analyses</a:t>
            </a:r>
          </a:p>
          <a:p>
            <a:pPr>
              <a:buSzPct val="70000"/>
            </a:pPr>
            <a:endParaRPr lang="en-US" sz="3200" dirty="0">
              <a:latin typeface="+mn-lt"/>
            </a:endParaRPr>
          </a:p>
          <a:p>
            <a:pPr>
              <a:buSzPct val="70000"/>
              <a:buFont typeface="Times New Roman" charset="0"/>
              <a:buBlip>
                <a:blip r:embed="rId2"/>
              </a:buBlip>
            </a:pPr>
            <a:r>
              <a:rPr lang="en-US" sz="3200" dirty="0">
                <a:latin typeface="+mn-lt"/>
              </a:rPr>
              <a:t>You have to evaluate all the eventualities and limitations of available technologies, designing the experiment according to your goals</a:t>
            </a:r>
          </a:p>
        </p:txBody>
      </p:sp>
    </p:spTree>
    <p:extLst>
      <p:ext uri="{BB962C8B-B14F-4D97-AF65-F5344CB8AC3E}">
        <p14:creationId xmlns:p14="http://schemas.microsoft.com/office/powerpoint/2010/main" val="1922312189"/>
      </p:ext>
    </p:extLst>
  </p:cSld>
  <p:clrMapOvr>
    <a:masterClrMapping/>
  </p:clrMapOvr>
  <p:transition xmlns:p14="http://schemas.microsoft.com/office/powerpoint/2010/main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Designing the right experiment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E0E4C-38C6-8F45-A553-706A13715AC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+mn-lt"/>
              </a:rPr>
              <a:t>COVERAGE: How many reads do we need?</a:t>
            </a:r>
          </a:p>
          <a:p>
            <a:endParaRPr lang="en-US" sz="1100" dirty="0"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The coverage is defined as C = ( </a:t>
            </a:r>
            <a:r>
              <a:rPr lang="en-US" sz="2400" dirty="0" err="1">
                <a:latin typeface="+mn-lt"/>
              </a:rPr>
              <a:t>R</a:t>
            </a:r>
            <a:r>
              <a:rPr lang="en-US" sz="2400" baseline="-33000" dirty="0" err="1">
                <a:latin typeface="+mn-lt"/>
              </a:rPr>
              <a:t>length</a:t>
            </a:r>
            <a:r>
              <a:rPr lang="en-US" sz="2400" dirty="0">
                <a:latin typeface="+mn-lt"/>
              </a:rPr>
              <a:t> x  </a:t>
            </a:r>
            <a:r>
              <a:rPr lang="en-US" sz="2400" dirty="0" err="1">
                <a:latin typeface="+mn-lt"/>
              </a:rPr>
              <a:t>R</a:t>
            </a:r>
            <a:r>
              <a:rPr lang="en-US" sz="2400" baseline="-33000" dirty="0" err="1">
                <a:latin typeface="+mn-lt"/>
              </a:rPr>
              <a:t>num</a:t>
            </a:r>
            <a:r>
              <a:rPr lang="en-US" sz="2400" baseline="-33000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) / </a:t>
            </a:r>
            <a:r>
              <a:rPr lang="en-US" sz="2400" dirty="0" err="1">
                <a:latin typeface="+mn-lt"/>
              </a:rPr>
              <a:t>A</a:t>
            </a:r>
            <a:r>
              <a:rPr lang="en-US" sz="2400" baseline="-33000" dirty="0" err="1">
                <a:latin typeface="+mn-lt"/>
              </a:rPr>
              <a:t>length</a:t>
            </a:r>
            <a:endParaRPr lang="en-US" sz="2400" baseline="-33000" dirty="0">
              <a:latin typeface="+mn-lt"/>
            </a:endParaRP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r>
              <a:rPr lang="en-US" sz="2400" dirty="0" err="1">
                <a:latin typeface="+mn-lt"/>
              </a:rPr>
              <a:t>R</a:t>
            </a:r>
            <a:r>
              <a:rPr lang="en-US" sz="2400" baseline="-33000" dirty="0" err="1">
                <a:latin typeface="+mn-lt"/>
              </a:rPr>
              <a:t>length</a:t>
            </a:r>
            <a:r>
              <a:rPr lang="en-US" sz="2400" dirty="0">
                <a:latin typeface="+mn-lt"/>
              </a:rPr>
              <a:t> = length in nucleotides of the reads </a:t>
            </a:r>
          </a:p>
          <a:p>
            <a:pPr marL="0" indent="0">
              <a:buNone/>
            </a:pPr>
            <a:r>
              <a:rPr lang="en-US" sz="2400" dirty="0" err="1">
                <a:latin typeface="+mn-lt"/>
              </a:rPr>
              <a:t>R</a:t>
            </a:r>
            <a:r>
              <a:rPr lang="en-US" sz="2400" baseline="-33000" dirty="0" err="1">
                <a:latin typeface="+mn-lt"/>
              </a:rPr>
              <a:t>num</a:t>
            </a:r>
            <a:r>
              <a:rPr lang="en-US" sz="2400" baseline="-33000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  = number of sequenced reads</a:t>
            </a:r>
          </a:p>
          <a:p>
            <a:pPr marL="0" indent="0">
              <a:buNone/>
            </a:pPr>
            <a:r>
              <a:rPr lang="en-US" sz="2400" dirty="0" err="1">
                <a:latin typeface="+mn-lt"/>
              </a:rPr>
              <a:t>A</a:t>
            </a:r>
            <a:r>
              <a:rPr lang="en-US" sz="2400" baseline="-33000" dirty="0" err="1">
                <a:latin typeface="+mn-lt"/>
              </a:rPr>
              <a:t>length</a:t>
            </a:r>
            <a:r>
              <a:rPr lang="en-US" sz="2400" baseline="-33000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= number of nucleotides of sequenced subject (genome, 	 </a:t>
            </a:r>
            <a:r>
              <a:rPr lang="en-US" sz="2400" dirty="0" err="1">
                <a:latin typeface="+mn-lt"/>
              </a:rPr>
              <a:t>transcriptome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 err="1">
                <a:latin typeface="+mn-lt"/>
              </a:rPr>
              <a:t>exome</a:t>
            </a:r>
            <a:r>
              <a:rPr lang="en-US" sz="2400" dirty="0">
                <a:latin typeface="+mn-lt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The amount of sequencing needed for a given sample is determined by the goals of the experiment and the nature of the RNA sample. </a:t>
            </a: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100" dirty="0">
              <a:latin typeface="+mn-lt"/>
            </a:endParaRPr>
          </a:p>
          <a:p>
            <a:endParaRPr lang="en-US" sz="1100" dirty="0">
              <a:latin typeface="+mn-lt"/>
            </a:endParaRPr>
          </a:p>
          <a:p>
            <a:endParaRPr lang="en-US" sz="1100" dirty="0">
              <a:latin typeface="+mn-lt"/>
            </a:endParaRPr>
          </a:p>
          <a:p>
            <a:pPr marL="0" indent="0">
              <a:buNone/>
            </a:pPr>
            <a:endParaRPr lang="en-US" sz="1100" dirty="0">
              <a:latin typeface="+mn-lt"/>
            </a:endParaRPr>
          </a:p>
          <a:p>
            <a:endParaRPr lang="en-US" sz="1100" dirty="0">
              <a:latin typeface="+mn-lt"/>
            </a:endParaRPr>
          </a:p>
          <a:p>
            <a:endParaRPr lang="en-US" sz="1100" dirty="0">
              <a:latin typeface="+mn-lt"/>
            </a:endParaRPr>
          </a:p>
          <a:p>
            <a:pPr marL="0" indent="0">
              <a:buNone/>
            </a:pPr>
            <a:r>
              <a:rPr lang="en-US" sz="2000" dirty="0">
                <a:latin typeface="+mn-lt"/>
              </a:rPr>
              <a:t>Sims et al. Nature Reviews Genetics 15, 121–132 (2014)</a:t>
            </a:r>
          </a:p>
        </p:txBody>
      </p:sp>
    </p:spTree>
    <p:extLst>
      <p:ext uri="{BB962C8B-B14F-4D97-AF65-F5344CB8AC3E}">
        <p14:creationId xmlns:p14="http://schemas.microsoft.com/office/powerpoint/2010/main" val="1535453637"/>
      </p:ext>
    </p:extLst>
  </p:cSld>
  <p:clrMapOvr>
    <a:masterClrMapping/>
  </p:clrMapOvr>
  <p:transition xmlns:p14="http://schemas.microsoft.com/office/powerpoint/2010/main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Designing the right experiment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25E0E4C-38C6-8F45-A553-706A13715AC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700" b="1" dirty="0">
                <a:latin typeface="+mn-lt"/>
              </a:rPr>
              <a:t>READ LENGTH: long or short reads?</a:t>
            </a:r>
          </a:p>
          <a:p>
            <a:endParaRPr lang="en-US" sz="2700" dirty="0">
              <a:latin typeface="+mn-lt"/>
            </a:endParaRPr>
          </a:p>
          <a:p>
            <a:pPr marL="0" indent="0">
              <a:buNone/>
            </a:pPr>
            <a:r>
              <a:rPr lang="en-US" sz="2700" dirty="0">
                <a:latin typeface="+mn-lt"/>
              </a:rPr>
              <a:t>The answer depends again on the experiment:</a:t>
            </a:r>
          </a:p>
          <a:p>
            <a:endParaRPr lang="en-US" sz="2700" dirty="0">
              <a:latin typeface="+mn-lt"/>
            </a:endParaRPr>
          </a:p>
          <a:p>
            <a:pPr marL="0" indent="0">
              <a:buNone/>
            </a:pPr>
            <a:endParaRPr lang="en-US" sz="2700" dirty="0">
              <a:latin typeface="+mn-lt"/>
            </a:endParaRPr>
          </a:p>
          <a:p>
            <a:endParaRPr lang="en-US" sz="2700" dirty="0">
              <a:latin typeface="+mn-lt"/>
            </a:endParaRPr>
          </a:p>
          <a:p>
            <a:pPr marL="0" indent="0">
              <a:buNone/>
            </a:pPr>
            <a:r>
              <a:rPr lang="en-US" sz="2700" dirty="0">
                <a:latin typeface="+mn-lt"/>
              </a:rPr>
              <a:t>Read length is inversely proportional to the multi-</a:t>
            </a:r>
            <a:r>
              <a:rPr lang="en-US" sz="2700" dirty="0" err="1">
                <a:latin typeface="+mn-lt"/>
              </a:rPr>
              <a:t>mappability</a:t>
            </a:r>
            <a:r>
              <a:rPr lang="en-US" sz="2700" dirty="0">
                <a:latin typeface="+mn-lt"/>
              </a:rPr>
              <a:t> of a read, in a sample of 50 </a:t>
            </a:r>
            <a:r>
              <a:rPr lang="en-US" sz="2700" dirty="0" err="1">
                <a:latin typeface="+mn-lt"/>
              </a:rPr>
              <a:t>nt</a:t>
            </a:r>
            <a:r>
              <a:rPr lang="en-US" sz="2700" dirty="0">
                <a:latin typeface="+mn-lt"/>
              </a:rPr>
              <a:t> reads there is a small fraction (&lt;0.01 %) that can be mapped to multiple positions of the human genome.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58429" y="3239765"/>
            <a:ext cx="3749675" cy="1125339"/>
            <a:chOff x="0" y="3082354"/>
            <a:chExt cx="3749675" cy="112533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0" y="3082354"/>
              <a:ext cx="3749675" cy="274638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</a:pPr>
              <a:r>
                <a:rPr lang="en-US" sz="1800" dirty="0">
                  <a:solidFill>
                    <a:srgbClr val="000000"/>
                  </a:solidFill>
                </a:rPr>
                <a:t>GENOME RESEQUENCING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0" y="3370386"/>
              <a:ext cx="3292475" cy="274638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r>
                <a:rPr lang="en-US" sz="1800" dirty="0">
                  <a:solidFill>
                    <a:srgbClr val="000000"/>
                  </a:solidFill>
                </a:rPr>
                <a:t>De novo TRANSCRIPTOME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0" y="3645024"/>
              <a:ext cx="2468563" cy="274637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</a:tabLst>
              </a:pPr>
              <a:r>
                <a:rPr lang="en-US" sz="1800" dirty="0">
                  <a:solidFill>
                    <a:srgbClr val="000000"/>
                  </a:solidFill>
                </a:rPr>
                <a:t>TRANSCRIPTOME </a:t>
              </a:r>
              <a:r>
                <a:rPr lang="en-US" sz="1800" dirty="0" err="1">
                  <a:solidFill>
                    <a:srgbClr val="000000"/>
                  </a:solidFill>
                </a:rPr>
                <a:t>seq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0" y="3933056"/>
              <a:ext cx="1096963" cy="274637"/>
            </a:xfrm>
            <a:prstGeom prst="rect">
              <a:avLst/>
            </a:prstGeom>
            <a:solidFill>
              <a:srgbClr val="729FCF"/>
            </a:solidFill>
            <a:ln w="9525" cap="flat">
              <a:solidFill>
                <a:srgbClr val="3465A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>
                <a:tabLst>
                  <a:tab pos="723900" algn="l"/>
                </a:tabLst>
              </a:pPr>
              <a:r>
                <a:rPr lang="en-US" sz="1800" dirty="0" err="1">
                  <a:solidFill>
                    <a:srgbClr val="000000"/>
                  </a:solidFill>
                </a:rPr>
                <a:t>ChIP</a:t>
              </a:r>
              <a:r>
                <a:rPr lang="en-US" sz="1800" dirty="0">
                  <a:solidFill>
                    <a:srgbClr val="000000"/>
                  </a:solidFill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</a:rPr>
                <a:t>seq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818801"/>
      </p:ext>
    </p:extLst>
  </p:cSld>
  <p:clrMapOvr>
    <a:masterClrMapping/>
  </p:clrMapOvr>
  <p:transition xmlns:p14="http://schemas.microsoft.com/office/powerpoint/2010/main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Step1 – Library Preparation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25E0E4C-38C6-8F45-A553-706A13715AC6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2"/>
          <a:srcRect r="52792"/>
          <a:stretch>
            <a:fillRect/>
          </a:stretch>
        </p:blipFill>
        <p:spPr bwMode="auto">
          <a:xfrm>
            <a:off x="4800600" y="1732557"/>
            <a:ext cx="3627437" cy="34577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5542557"/>
            <a:ext cx="1843087" cy="7667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2" name="Group 11"/>
          <p:cNvGrpSpPr/>
          <p:nvPr/>
        </p:nvGrpSpPr>
        <p:grpSpPr>
          <a:xfrm>
            <a:off x="1231180" y="1896939"/>
            <a:ext cx="902420" cy="902418"/>
            <a:chOff x="545380" y="1371600"/>
            <a:chExt cx="902420" cy="902418"/>
          </a:xfrm>
        </p:grpSpPr>
        <p:sp>
          <p:nvSpPr>
            <p:cNvPr id="13" name="Oval 12"/>
            <p:cNvSpPr/>
            <p:nvPr/>
          </p:nvSpPr>
          <p:spPr bwMode="auto">
            <a:xfrm>
              <a:off x="838200" y="1676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Geneva" pitchFamily="-65" charset="0"/>
                <a:cs typeface="Geneva" pitchFamily="-65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1054820" y="1447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Geneva" pitchFamily="-65" charset="0"/>
                <a:cs typeface="Geneva" pitchFamily="-65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1143000" y="1752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Geneva" pitchFamily="-65" charset="0"/>
                <a:cs typeface="Geneva" pitchFamily="-65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762000" y="1371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Geneva" pitchFamily="-65" charset="0"/>
                <a:cs typeface="Geneva" pitchFamily="-65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621580" y="19050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Geneva" pitchFamily="-65" charset="0"/>
                <a:cs typeface="Geneva" pitchFamily="-65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545380" y="1600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Geneva" pitchFamily="-65" charset="0"/>
                <a:cs typeface="Geneva" pitchFamily="-65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930700" y="196921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Geneva" pitchFamily="-65" charset="0"/>
                <a:cs typeface="Geneva" pitchFamily="-65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50180" y="2658939"/>
            <a:ext cx="902420" cy="902418"/>
            <a:chOff x="545380" y="1371600"/>
            <a:chExt cx="902420" cy="902418"/>
          </a:xfrm>
        </p:grpSpPr>
        <p:sp>
          <p:nvSpPr>
            <p:cNvPr id="21" name="Oval 20"/>
            <p:cNvSpPr/>
            <p:nvPr/>
          </p:nvSpPr>
          <p:spPr bwMode="auto">
            <a:xfrm>
              <a:off x="838200" y="1676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Geneva" pitchFamily="-65" charset="0"/>
                <a:cs typeface="Geneva" pitchFamily="-65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1054820" y="1447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Geneva" pitchFamily="-65" charset="0"/>
                <a:cs typeface="Geneva" pitchFamily="-65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1143000" y="1752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Geneva" pitchFamily="-65" charset="0"/>
                <a:cs typeface="Geneva" pitchFamily="-65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762000" y="1371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Geneva" pitchFamily="-65" charset="0"/>
                <a:cs typeface="Geneva" pitchFamily="-65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621580" y="19050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Geneva" pitchFamily="-65" charset="0"/>
                <a:cs typeface="Geneva" pitchFamily="-65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545380" y="1600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Geneva" pitchFamily="-65" charset="0"/>
                <a:cs typeface="Geneva" pitchFamily="-65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930700" y="196921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Geneva" pitchFamily="-65" charset="0"/>
                <a:cs typeface="Geneva" pitchFamily="-65" charset="0"/>
              </a:endParaRPr>
            </a:p>
          </p:txBody>
        </p:sp>
      </p:grpSp>
      <p:sp>
        <p:nvSpPr>
          <p:cNvPr id="28" name="Freeform 27"/>
          <p:cNvSpPr/>
          <p:nvPr/>
        </p:nvSpPr>
        <p:spPr bwMode="auto">
          <a:xfrm>
            <a:off x="1923341" y="2896277"/>
            <a:ext cx="2724859" cy="1323310"/>
          </a:xfrm>
          <a:custGeom>
            <a:avLst/>
            <a:gdLst>
              <a:gd name="connsiteX0" fmla="*/ 0 w 2724859"/>
              <a:gd name="connsiteY0" fmla="*/ 0 h 1323310"/>
              <a:gd name="connsiteX1" fmla="*/ 739781 w 2724859"/>
              <a:gd name="connsiteY1" fmla="*/ 1245227 h 1323310"/>
              <a:gd name="connsiteX2" fmla="*/ 2724859 w 2724859"/>
              <a:gd name="connsiteY2" fmla="*/ 468501 h 13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859" h="1323310">
                <a:moveTo>
                  <a:pt x="0" y="0"/>
                </a:moveTo>
                <a:cubicBezTo>
                  <a:pt x="142819" y="583572"/>
                  <a:pt x="285638" y="1167144"/>
                  <a:pt x="739781" y="1245227"/>
                </a:cubicBezTo>
                <a:cubicBezTo>
                  <a:pt x="1193924" y="1323310"/>
                  <a:pt x="1999463" y="715081"/>
                  <a:pt x="2724859" y="468501"/>
                </a:cubicBezTo>
              </a:path>
            </a:pathLst>
          </a:custGeom>
          <a:noFill/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stealth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Geneva" pitchFamily="-65" charset="0"/>
              <a:cs typeface="Geneva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208585"/>
      </p:ext>
    </p:extLst>
  </p:cSld>
  <p:clrMapOvr>
    <a:masterClrMapping/>
  </p:clrMapOvr>
  <p:transition xmlns:p14="http://schemas.microsoft.com/office/powerpoint/2010/main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1 – Library Preparation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2"/>
          </p:nvPr>
        </p:nvSpPr>
        <p:spPr>
          <a:xfrm>
            <a:off x="457200" y="2196554"/>
            <a:ext cx="4040188" cy="3951288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solidFill>
                <a:srgbClr val="000000"/>
              </a:solidFill>
              <a:ea typeface="Geneva" charset="0"/>
            </a:endParaRPr>
          </a:p>
          <a:p>
            <a:pPr algn="just"/>
            <a:endParaRPr lang="en-US" sz="2000" dirty="0">
              <a:solidFill>
                <a:srgbClr val="000000"/>
              </a:solidFill>
              <a:ea typeface="Geneva" charset="0"/>
            </a:endParaRPr>
          </a:p>
          <a:p>
            <a:pPr algn="just"/>
            <a:endParaRPr lang="en-US" sz="2000" dirty="0">
              <a:solidFill>
                <a:srgbClr val="000000"/>
              </a:solidFill>
              <a:ea typeface="Geneva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ea typeface="Geneva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00000"/>
              </a:solidFill>
              <a:ea typeface="Geneva" charset="0"/>
            </a:endParaRPr>
          </a:p>
          <a:p>
            <a:pPr algn="just"/>
            <a:r>
              <a:rPr lang="en-US" sz="2000" dirty="0" err="1">
                <a:solidFill>
                  <a:srgbClr val="000000"/>
                </a:solidFill>
                <a:latin typeface="+mn-lt"/>
                <a:ea typeface="Geneva" charset="0"/>
              </a:rPr>
              <a:t>poly(A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Geneva" charset="0"/>
              </a:rPr>
              <a:t>+)-transcripts:</a:t>
            </a:r>
          </a:p>
          <a:p>
            <a:pPr lvl="1" algn="just"/>
            <a:r>
              <a:rPr lang="en-US" sz="2400" dirty="0">
                <a:solidFill>
                  <a:srgbClr val="000000"/>
                </a:solidFill>
                <a:latin typeface="+mn-lt"/>
                <a:ea typeface="Geneva" charset="0"/>
              </a:rPr>
              <a:t>mRNAs</a:t>
            </a:r>
          </a:p>
          <a:p>
            <a:pPr lvl="1" algn="just"/>
            <a:r>
              <a:rPr lang="en-US" sz="2000" dirty="0">
                <a:solidFill>
                  <a:srgbClr val="000000"/>
                </a:solidFill>
                <a:latin typeface="+mn-lt"/>
                <a:ea typeface="Geneva" charset="0"/>
              </a:rPr>
              <a:t>immature microRNAs</a:t>
            </a:r>
          </a:p>
          <a:p>
            <a:pPr lvl="1" algn="just"/>
            <a:r>
              <a:rPr lang="en-US" sz="2000" dirty="0" err="1">
                <a:solidFill>
                  <a:srgbClr val="000000"/>
                </a:solidFill>
                <a:latin typeface="+mn-lt"/>
                <a:ea typeface="Geneva" charset="0"/>
              </a:rPr>
              <a:t>snoRNAs</a:t>
            </a:r>
            <a:endParaRPr lang="en-US" sz="2000" dirty="0">
              <a:solidFill>
                <a:srgbClr val="000000"/>
              </a:solidFill>
              <a:latin typeface="+mn-lt"/>
              <a:ea typeface="Geneva" charset="0"/>
            </a:endParaRPr>
          </a:p>
          <a:p>
            <a:pPr lvl="1" algn="just"/>
            <a:endParaRPr lang="en-US" sz="2000" dirty="0">
              <a:solidFill>
                <a:srgbClr val="000000"/>
              </a:solidFill>
              <a:ea typeface="Geneva" charset="0"/>
            </a:endParaRPr>
          </a:p>
          <a:p>
            <a:pPr>
              <a:buNone/>
            </a:pPr>
            <a:endParaRPr lang="en-US" sz="2800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5025" y="2196554"/>
            <a:ext cx="4041775" cy="3951288"/>
          </a:xfrm>
        </p:spPr>
        <p:txBody>
          <a:bodyPr>
            <a:normAutofit lnSpcReduction="10000"/>
          </a:bodyPr>
          <a:lstStyle/>
          <a:p>
            <a:pPr algn="just"/>
            <a:endParaRPr lang="en-US" sz="2200" dirty="0">
              <a:solidFill>
                <a:srgbClr val="000000"/>
              </a:solidFill>
              <a:ea typeface="Geneva" charset="0"/>
            </a:endParaRPr>
          </a:p>
          <a:p>
            <a:pPr algn="just"/>
            <a:endParaRPr lang="en-US" sz="2200" dirty="0">
              <a:solidFill>
                <a:srgbClr val="000000"/>
              </a:solidFill>
              <a:ea typeface="Geneva" charset="0"/>
            </a:endParaRPr>
          </a:p>
          <a:p>
            <a:pPr algn="just"/>
            <a:endParaRPr lang="en-US" sz="2200" dirty="0">
              <a:solidFill>
                <a:srgbClr val="000000"/>
              </a:solidFill>
              <a:ea typeface="Geneva" charset="0"/>
            </a:endParaRPr>
          </a:p>
          <a:p>
            <a:pPr algn="just"/>
            <a:endParaRPr lang="en-US" sz="2200" dirty="0">
              <a:solidFill>
                <a:srgbClr val="000000"/>
              </a:solidFill>
              <a:ea typeface="Geneva" charset="0"/>
            </a:endParaRPr>
          </a:p>
          <a:p>
            <a:pPr algn="just"/>
            <a:endParaRPr lang="en-US" sz="2200" dirty="0">
              <a:solidFill>
                <a:srgbClr val="000000"/>
              </a:solidFill>
              <a:ea typeface="Geneva" charset="0"/>
            </a:endParaRPr>
          </a:p>
          <a:p>
            <a:pPr algn="just"/>
            <a:r>
              <a:rPr lang="en-US" sz="2200" dirty="0">
                <a:solidFill>
                  <a:srgbClr val="000000"/>
                </a:solidFill>
                <a:latin typeface="+mn-lt"/>
                <a:ea typeface="Geneva" charset="0"/>
              </a:rPr>
              <a:t>non poly(A+)-transcripts:</a:t>
            </a:r>
          </a:p>
          <a:p>
            <a:pPr lvl="1" algn="just"/>
            <a:r>
              <a:rPr lang="en-US" sz="2200" dirty="0">
                <a:solidFill>
                  <a:srgbClr val="000000"/>
                </a:solidFill>
                <a:latin typeface="+mn-lt"/>
                <a:ea typeface="Geneva" charset="0"/>
              </a:rPr>
              <a:t>mRNAs</a:t>
            </a:r>
          </a:p>
          <a:p>
            <a:pPr lvl="1" algn="just"/>
            <a:r>
              <a:rPr lang="en-US" sz="2200" dirty="0">
                <a:solidFill>
                  <a:srgbClr val="000000"/>
                </a:solidFill>
                <a:latin typeface="+mn-lt"/>
                <a:ea typeface="Geneva" charset="0"/>
              </a:rPr>
              <a:t>histone mRNAs </a:t>
            </a:r>
          </a:p>
          <a:p>
            <a:pPr lvl="1" algn="just"/>
            <a:r>
              <a:rPr lang="en-US" sz="2200" dirty="0" err="1">
                <a:solidFill>
                  <a:srgbClr val="000000"/>
                </a:solidFill>
                <a:latin typeface="+mn-lt"/>
                <a:ea typeface="Geneva" charset="0"/>
              </a:rPr>
              <a:t>tRNAs</a:t>
            </a:r>
            <a:endParaRPr lang="en-US" sz="2200" dirty="0">
              <a:solidFill>
                <a:srgbClr val="000000"/>
              </a:solidFill>
              <a:latin typeface="+mn-lt"/>
              <a:ea typeface="Geneva" charset="0"/>
            </a:endParaRPr>
          </a:p>
          <a:p>
            <a:pPr lvl="1" algn="just"/>
            <a:r>
              <a:rPr lang="en-US" sz="2200" dirty="0">
                <a:solidFill>
                  <a:srgbClr val="000000"/>
                </a:solidFill>
                <a:latin typeface="+mn-lt"/>
                <a:ea typeface="Geneva" charset="0"/>
              </a:rPr>
              <a:t>other small RNAs</a:t>
            </a: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84CAF8C3-DACF-A449-93DC-2DAC40E0A79C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"/>
          </p:nvPr>
        </p:nvSpPr>
        <p:spPr>
          <a:xfrm>
            <a:off x="457200" y="1556792"/>
            <a:ext cx="4040188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chemeClr val="tx1"/>
                </a:solidFill>
                <a:latin typeface="+mn-lt"/>
              </a:rPr>
              <a:t>polyA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selection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4645025" y="1556792"/>
            <a:ext cx="4041775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rgbClr val="000000"/>
                </a:solidFill>
                <a:latin typeface="+mn-lt"/>
              </a:rPr>
              <a:t>ribominus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selection</a:t>
            </a:r>
          </a:p>
        </p:txBody>
      </p:sp>
      <p:pic>
        <p:nvPicPr>
          <p:cNvPr id="20487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391" y="6093296"/>
            <a:ext cx="1843087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8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1860" y="2243808"/>
            <a:ext cx="3962400" cy="1783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9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0388" y="2257147"/>
            <a:ext cx="4067265" cy="177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2560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workshops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Formal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workshops.thmx</Template>
  <TotalTime>3378</TotalTime>
  <Words>1306</Words>
  <Application>Microsoft Macintosh PowerPoint</Application>
  <PresentationFormat>On-screen Show (4:3)</PresentationFormat>
  <Paragraphs>233</Paragraphs>
  <Slides>26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workshops</vt:lpstr>
      <vt:lpstr>RNA-seq data analysis:  transcriptome  assembly and differential expression analysis</vt:lpstr>
      <vt:lpstr>HTS Applications - Overview</vt:lpstr>
      <vt:lpstr>RNA-seq workflow</vt:lpstr>
      <vt:lpstr>Designing the right experiment</vt:lpstr>
      <vt:lpstr>Designing the right experiment</vt:lpstr>
      <vt:lpstr>Designing the right experiment</vt:lpstr>
      <vt:lpstr>Designing the right experiment</vt:lpstr>
      <vt:lpstr>Step1 – Library Preparation</vt:lpstr>
      <vt:lpstr>Step 1 – Library Preparation</vt:lpstr>
      <vt:lpstr>Step 1 – Library Preparation</vt:lpstr>
      <vt:lpstr>Step 1 – Library Preparation</vt:lpstr>
      <vt:lpstr>Step 1 – Library Preparation</vt:lpstr>
      <vt:lpstr>Step 1 – Library Preparation</vt:lpstr>
      <vt:lpstr>Step 1 – Library Preparation</vt:lpstr>
      <vt:lpstr>Step 2 – Sequencing</vt:lpstr>
      <vt:lpstr>Single- vs paired-end sequencing</vt:lpstr>
      <vt:lpstr>Replicates – do I need them?</vt:lpstr>
      <vt:lpstr>Replicates – do I need them?</vt:lpstr>
      <vt:lpstr>Replicates – do I need them?</vt:lpstr>
      <vt:lpstr>Controlling batch effects</vt:lpstr>
      <vt:lpstr>Controlling batch effects</vt:lpstr>
      <vt:lpstr>Example of experimental design</vt:lpstr>
      <vt:lpstr>Example of experimental design</vt:lpstr>
      <vt:lpstr>...better experimental design</vt:lpstr>
      <vt:lpstr>...even better experimental design</vt:lpstr>
      <vt:lpstr>Multiplexing to prevent batch effects</vt:lpstr>
    </vt:vector>
  </TitlesOfParts>
  <Company>External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EMBL-EBI Powerpoint Presentation</dc:title>
  <dc:creator>External Services</dc:creator>
  <cp:lastModifiedBy>Ashley Sawle</cp:lastModifiedBy>
  <cp:revision>241</cp:revision>
  <dcterms:created xsi:type="dcterms:W3CDTF">2013-06-02T22:01:59Z</dcterms:created>
  <dcterms:modified xsi:type="dcterms:W3CDTF">2019-03-26T18:34:27Z</dcterms:modified>
</cp:coreProperties>
</file>