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0"/>
  </p:notesMasterIdLst>
  <p:handoutMasterIdLst>
    <p:handoutMasterId r:id="rId21"/>
  </p:handoutMasterIdLst>
  <p:sldIdLst>
    <p:sldId id="302" r:id="rId5"/>
    <p:sldId id="441" r:id="rId6"/>
    <p:sldId id="437" r:id="rId7"/>
    <p:sldId id="439" r:id="rId8"/>
    <p:sldId id="440" r:id="rId9"/>
    <p:sldId id="443" r:id="rId10"/>
    <p:sldId id="445" r:id="rId11"/>
    <p:sldId id="446" r:id="rId12"/>
    <p:sldId id="448" r:id="rId13"/>
    <p:sldId id="449" r:id="rId14"/>
    <p:sldId id="451" r:id="rId15"/>
    <p:sldId id="455" r:id="rId16"/>
    <p:sldId id="457" r:id="rId17"/>
    <p:sldId id="458" r:id="rId18"/>
    <p:sldId id="460" r:id="rId19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8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320">
          <p15:clr>
            <a:srgbClr val="A4A3A4"/>
          </p15:clr>
        </p15:guide>
        <p15:guide id="4" orient="horz" pos="4496">
          <p15:clr>
            <a:srgbClr val="A4A3A4"/>
          </p15:clr>
        </p15:guide>
        <p15:guide id="5" orient="horz" pos="944">
          <p15:clr>
            <a:srgbClr val="A4A3A4"/>
          </p15:clr>
        </p15:guide>
        <p15:guide id="6" orient="horz" pos="-400">
          <p15:clr>
            <a:srgbClr val="A4A3A4"/>
          </p15:clr>
        </p15:guide>
        <p15:guide id="7" orient="horz" pos="1952">
          <p15:clr>
            <a:srgbClr val="A4A3A4"/>
          </p15:clr>
        </p15:guide>
        <p15:guide id="8" orient="horz" pos="2816">
          <p15:clr>
            <a:srgbClr val="A4A3A4"/>
          </p15:clr>
        </p15:guide>
        <p15:guide id="9" orient="horz" pos="3680">
          <p15:clr>
            <a:srgbClr val="A4A3A4"/>
          </p15:clr>
        </p15:guide>
        <p15:guide id="10" pos="312">
          <p15:clr>
            <a:srgbClr val="A4A3A4"/>
          </p15:clr>
        </p15:guide>
        <p15:guide id="11" pos="5928">
          <p15:clr>
            <a:srgbClr val="A4A3A4"/>
          </p15:clr>
        </p15:guide>
        <p15:guide id="12" pos="2496">
          <p15:clr>
            <a:srgbClr val="A4A3A4"/>
          </p15:clr>
        </p15:guide>
        <p15:guide id="13" pos="3120">
          <p15:clr>
            <a:srgbClr val="A4A3A4"/>
          </p15:clr>
        </p15:guide>
        <p15:guide id="14" pos="3744">
          <p15:clr>
            <a:srgbClr val="A4A3A4"/>
          </p15:clr>
        </p15:guide>
        <p15:guide id="15" pos="3328">
          <p15:clr>
            <a:srgbClr val="A4A3A4"/>
          </p15:clr>
        </p15:guide>
        <p15:guide id="16" pos="2704">
          <p15:clr>
            <a:srgbClr val="A4A3A4"/>
          </p15:clr>
        </p15:guide>
        <p15:guide id="17" pos="39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Vowler" initials="S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8" autoAdjust="0"/>
    <p:restoredTop sz="99416" autoAdjust="0"/>
  </p:normalViewPr>
  <p:slideViewPr>
    <p:cSldViewPr showGuides="1">
      <p:cViewPr varScale="1">
        <p:scale>
          <a:sx n="108" d="100"/>
          <a:sy n="108" d="100"/>
        </p:scale>
        <p:origin x="352" y="200"/>
      </p:cViewPr>
      <p:guideLst>
        <p:guide orient="horz" pos="1088"/>
        <p:guide orient="horz" pos="3872"/>
        <p:guide orient="horz" pos="320"/>
        <p:guide orient="horz" pos="4496"/>
        <p:guide orient="horz" pos="944"/>
        <p:guide orient="horz" pos="-400"/>
        <p:guide orient="horz" pos="1952"/>
        <p:guide orient="horz" pos="2816"/>
        <p:guide orient="horz" pos="3680"/>
        <p:guide pos="312"/>
        <p:guide pos="5928"/>
        <p:guide pos="2496"/>
        <p:guide pos="3120"/>
        <p:guide pos="3744"/>
        <p:guide pos="3328"/>
        <p:guide pos="2704"/>
        <p:guide pos="3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0E155D4-5C91-8347-8BAE-63384EA8F501}" type="datetimeFigureOut">
              <a:rPr lang="en-GB"/>
              <a:pPr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51DCEC2-24C9-7A45-9848-823E6C1DDFA2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2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B3C19E1-06D0-8D40-B36B-10A34F48B281}" type="datetimeFigureOut">
              <a:rPr lang="en-GB"/>
              <a:pPr/>
              <a:t>17/11/2020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196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5930E-F62D-A446-8BAD-EBBA9D14D0E0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59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196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930E-F62D-A446-8BAD-EBBA9D14D0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22AA-6CEF-47BE-8159-0DF302BF0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5C7C5-E75E-4676-B0FB-7B85C174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7E36-4947-4CD3-AF47-27165549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F660-8BAA-4408-8017-6FB9E793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1B41-E21D-4D9C-9EDE-E411E92D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146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B7B0-B35A-4AB6-8174-A9DDCBA3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811-4A34-4D0C-984E-45D422B5C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F897-81BC-4ACF-80AD-88B8A249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8555-A808-41DF-BFEE-AE0AB455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72BB-8A14-4337-8B0D-4B3E183F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9929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E5458-3158-432A-A1A2-FAB7DFBB8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5102D-DB45-4821-A5AD-0E45CFB3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0E8B-798D-4F24-AF4D-ED87EAC0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39C1-EDE4-4677-A9CC-BC94923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9BE3-A98B-4938-BC2B-13719F9C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524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5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27201"/>
            <a:ext cx="41275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E6174831-FF86-8A42-B12C-77F2D23392DC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147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953000" y="1727201"/>
            <a:ext cx="44577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add large landscape picture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92601" y="1736725"/>
            <a:ext cx="5118100" cy="41052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large landscape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3FF6E940-AE9C-AD41-871E-2263FB7B9E1C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landscap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small landscape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283200" y="1736726"/>
            <a:ext cx="4127500" cy="27336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landscape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44577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9B316AFB-DA9E-9749-A99E-9EB0A026EE1C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156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91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square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0" y="1727200"/>
            <a:ext cx="44577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square 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4449185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B76E8DD9-6228-2049-B4E6-DF9E244A8CEA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portrait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273800" y="1727200"/>
            <a:ext cx="31369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 dirty="0"/>
              <a:t>Click icon to insert portrait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54483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97270DE7-3E12-984F-B343-A439BFFC8597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130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22112"/>
            <a:ext cx="8915400" cy="976488"/>
          </a:xfrm>
        </p:spPr>
        <p:txBody>
          <a:bodyPr/>
          <a:lstStyle/>
          <a:p>
            <a:r>
              <a:rPr lang="en-GB" dirty="0"/>
              <a:t>Click to add small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4292600" y="1727200"/>
            <a:ext cx="51181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small chart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800"/>
          </a:xfrm>
        </p:spPr>
        <p:txBody>
          <a:bodyPr/>
          <a:lstStyle>
            <a:lvl1pPr marL="0" indent="0">
              <a:defRPr sz="1800">
                <a:solidFill>
                  <a:srgbClr val="211F70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53D4C85A-C092-C445-B3F4-CA991BDDF15D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130" y="6093296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65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93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495300" y="1727200"/>
            <a:ext cx="89154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large chart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4A192F21-4BCA-1249-918B-23E38494B308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156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DC6B-8C1F-4A0E-9880-DD4067DC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25EE-0A27-48D0-80A7-B95C21F2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7D14-2EB7-4BF0-B958-BA6F0CBD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66AE-8241-BB44-860E-CD35256A8692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BB5C-D920-485B-817D-836EC4B4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95D4C-96B1-4260-BEC9-3B453C99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CRUK CRI logo.jpg">
            <a:extLst>
              <a:ext uri="{FF2B5EF4-FFF2-40B4-BE49-F238E27FC236}">
                <a16:creationId xmlns:a16="http://schemas.microsoft.com/office/drawing/2014/main" id="{E889396E-FB4C-4B1D-8C03-06B9047D2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65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small table title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292602" y="1727201"/>
            <a:ext cx="5118099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799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CD910D4F-763F-8A40-9D15-9146411978C2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147" y="6309320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2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table title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95300" y="1727201"/>
            <a:ext cx="8915400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6B5FEBA2-C68D-584B-9DC7-1703543AC65D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F875-E37E-4B54-9186-C9A3856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FB0B2-472E-419A-A181-CB379E4C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75FD-AE81-42C4-8E96-2DC6A286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6CCF-A4A4-46D2-AE03-F2F79E02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C944-EA2A-4145-B9DA-08BB76CD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435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DA6A-5AF4-466F-9DF2-0AF07665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D3F7-9EDA-4ADC-BD60-60E065F7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D9A1F-68A6-4011-8099-09A51D8F5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DCB95-5C32-4659-BBF3-0C98494B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ED81E-3533-4794-A8D4-6B05ABD3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BD41F-6107-429F-92F4-645EB33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668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5221-5E31-49FC-A326-70603210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90CE0-BBE5-44CF-A811-829C2582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23601-A293-457A-9277-33A9749D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8F64F-89BF-45E8-BE97-9F7EE144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0DC74-1DBF-48A0-8E55-E3D17D82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E71C0-0889-4C49-BB81-D513CC21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A3C40-D7C7-4B3A-BAB9-EEA70ACE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381F8-C499-4832-8D19-D40EECF6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050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C1C1-19F2-4208-AE89-961C7FC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2A566-8E67-47D9-813E-551AD090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FFC-EF8E-7D4C-972F-C0BAD8D102FE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8C92E-FE04-454F-BE96-62D2671B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FADB5-90AB-4DB3-9884-AA457868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CRUK CRI logo.jpg">
            <a:extLst>
              <a:ext uri="{FF2B5EF4-FFF2-40B4-BE49-F238E27FC236}">
                <a16:creationId xmlns:a16="http://schemas.microsoft.com/office/drawing/2014/main" id="{AA02DC9C-F41D-48A7-9B73-8353A005AE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3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EB20-5350-4C10-A115-521AEC5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B672-0C63-3540-B4F9-739D3BDDD65A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B003F-5B81-487A-BC15-23C4101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BBD08-7847-4647-ACFE-F553280A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 descr="CRUK CRI logo.jpg">
            <a:extLst>
              <a:ext uri="{FF2B5EF4-FFF2-40B4-BE49-F238E27FC236}">
                <a16:creationId xmlns:a16="http://schemas.microsoft.com/office/drawing/2014/main" id="{7C251055-2049-48AF-93E9-7EA6E4E1C8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9F90-4F87-475C-ABD4-C4B840E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DC3E-3FD1-4157-8811-095CD4BB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01A73-CE5A-4781-BD5F-DE579E67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C9675-12EC-4F32-867E-BAE23F5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648F-A641-4852-BB32-CC60DD7F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CDEF-ED0E-4EA1-8151-4C035928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419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C9EC-B853-4B9D-BC17-07D09EA3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54E0-C809-4E4D-9704-F81406C45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0A8F1-D624-4A54-A75D-312F32E01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9029-9466-49B4-A262-E39AAF2C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66DF-0C90-42E0-9178-F982AAE9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799B-BD67-4055-8877-C9526400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541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A2BCC-047E-4A7B-9A57-33CF1363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2EE1-26DB-4BCF-AA3F-2BBDFFF5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0F4A-B538-4A1D-944E-84BB960D6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D12E-6309-4E7A-8E88-2A47BD312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0C07-079B-455B-9D3F-88C3C79D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52" r:id="rId13"/>
    <p:sldLayoutId id="2147483665" r:id="rId14"/>
    <p:sldLayoutId id="2147483667" r:id="rId15"/>
    <p:sldLayoutId id="2147483668" r:id="rId16"/>
    <p:sldLayoutId id="2147483669" r:id="rId17"/>
    <p:sldLayoutId id="2147483666" r:id="rId18"/>
    <p:sldLayoutId id="2147483670" r:id="rId19"/>
    <p:sldLayoutId id="2147483677" r:id="rId20"/>
    <p:sldLayoutId id="2147483676" r:id="rId2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log.goldenhelix.com/?p=3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8050" y="396299"/>
            <a:ext cx="8089900" cy="14398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33CC"/>
                </a:solidFill>
              </a:rPr>
              <a:t>INTRODUCTION TO EXPERIMENTAL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55FE-1AB8-4056-B21F-379C6C2334D5}"/>
              </a:ext>
            </a:extLst>
          </p:cNvPr>
          <p:cNvSpPr txBox="1"/>
          <p:nvPr/>
        </p:nvSpPr>
        <p:spPr>
          <a:xfrm>
            <a:off x="3872880" y="6244042"/>
            <a:ext cx="5935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Slides adapted from Experimental Design Course, CRUK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3792D-48B3-46A5-8543-76EDDAAD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38" y="1949288"/>
            <a:ext cx="8103512" cy="4207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D261-4693-424F-927A-EC1B887A39D1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D64E-DE82-494B-96AC-D5590931527C}"/>
              </a:ext>
            </a:extLst>
          </p:cNvPr>
          <p:cNvSpPr txBox="1">
            <a:spLocks/>
          </p:cNvSpPr>
          <p:nvPr/>
        </p:nvSpPr>
        <p:spPr>
          <a:xfrm>
            <a:off x="495300" y="1412776"/>
            <a:ext cx="8915400" cy="4114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it all down!!!!!!!!</a:t>
            </a:r>
          </a:p>
          <a:p>
            <a:endParaRPr lang="en-US" sz="3600" dirty="0"/>
          </a:p>
          <a:p>
            <a:r>
              <a:rPr lang="en-US" sz="3600" dirty="0" err="1"/>
              <a:t>Controling</a:t>
            </a:r>
            <a:r>
              <a:rPr lang="en-US" sz="3600" dirty="0"/>
              <a:t> technical effects:</a:t>
            </a:r>
          </a:p>
          <a:p>
            <a:pPr lvl="1"/>
            <a:r>
              <a:rPr lang="en-US" sz="3500" b="1" dirty="0" err="1"/>
              <a:t>Randomisation</a:t>
            </a:r>
            <a:endParaRPr lang="en-US" sz="3500" b="1" dirty="0"/>
          </a:p>
          <a:p>
            <a:pPr lvl="2"/>
            <a:r>
              <a:rPr lang="en-US" sz="2600" dirty="0"/>
              <a:t>Statistical analyses assume </a:t>
            </a:r>
            <a:r>
              <a:rPr lang="en-US" sz="2600" dirty="0" err="1"/>
              <a:t>randomised</a:t>
            </a:r>
            <a:r>
              <a:rPr lang="en-US" sz="2600" dirty="0"/>
              <a:t> comparisons</a:t>
            </a:r>
          </a:p>
          <a:p>
            <a:pPr lvl="2"/>
            <a:r>
              <a:rPr lang="en-US" sz="2600" dirty="0"/>
              <a:t>May not see issues caused by non-</a:t>
            </a:r>
            <a:r>
              <a:rPr lang="en-US" sz="2600" dirty="0" err="1"/>
              <a:t>randomised</a:t>
            </a:r>
            <a:r>
              <a:rPr lang="en-US" sz="2600" dirty="0"/>
              <a:t> comparisons</a:t>
            </a:r>
          </a:p>
          <a:p>
            <a:pPr lvl="2"/>
            <a:r>
              <a:rPr lang="en-US" sz="2600" dirty="0"/>
              <a:t>Make every decision </a:t>
            </a:r>
            <a:r>
              <a:rPr lang="en-US" sz="2600" i="1" dirty="0"/>
              <a:t>random</a:t>
            </a:r>
            <a:r>
              <a:rPr lang="en-US" sz="2600" dirty="0"/>
              <a:t> not </a:t>
            </a:r>
            <a:r>
              <a:rPr lang="en-US" sz="2600" i="1" dirty="0"/>
              <a:t>arbitrary</a:t>
            </a:r>
          </a:p>
          <a:p>
            <a:pPr lvl="2"/>
            <a:r>
              <a:rPr lang="en-US" sz="2600" dirty="0"/>
              <a:t>Caveat: over-randomization can increase error</a:t>
            </a:r>
          </a:p>
          <a:p>
            <a:pPr lvl="2"/>
            <a:endParaRPr lang="en-US" sz="2600" dirty="0"/>
          </a:p>
          <a:p>
            <a:pPr lvl="1"/>
            <a:r>
              <a:rPr lang="en-US" sz="3500" b="1" dirty="0"/>
              <a:t>Blinding</a:t>
            </a:r>
          </a:p>
          <a:p>
            <a:pPr lvl="2"/>
            <a:r>
              <a:rPr lang="en-US" sz="2600" dirty="0"/>
              <a:t>Especially important where subjective measurements are taken</a:t>
            </a:r>
          </a:p>
          <a:p>
            <a:pPr lvl="2"/>
            <a:r>
              <a:rPr lang="en-US" sz="2600" dirty="0"/>
              <a:t>Potentially multiple degrees of blinding (</a:t>
            </a:r>
            <a:r>
              <a:rPr lang="en-US" sz="2600" i="1" dirty="0" err="1"/>
              <a:t>eg</a:t>
            </a:r>
            <a:r>
              <a:rPr lang="en-US" sz="2600" dirty="0" err="1"/>
              <a:t>.</a:t>
            </a:r>
            <a:r>
              <a:rPr lang="en-US" sz="2600" dirty="0"/>
              <a:t> double-blinding)</a:t>
            </a:r>
          </a:p>
        </p:txBody>
      </p:sp>
    </p:spTree>
    <p:extLst>
      <p:ext uri="{BB962C8B-B14F-4D97-AF65-F5344CB8AC3E}">
        <p14:creationId xmlns:p14="http://schemas.microsoft.com/office/powerpoint/2010/main" val="27555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8766CA-1C6F-40F8-83EA-2467F346BB0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4450"/>
            <a:ext cx="8420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 Block Design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3EBABE-884E-4495-B996-3172FB5B93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74763"/>
            <a:ext cx="8848725" cy="5414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Calibri"/>
                <a:ea typeface="ＭＳ Ｐゴシック" charset="0"/>
                <a:cs typeface="ＭＳ Ｐゴシック" charset="0"/>
              </a:rPr>
              <a:t>Blocking</a:t>
            </a: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 is the arranging of </a:t>
            </a:r>
            <a:r>
              <a:rPr lang="en-US" sz="2600" i="1" dirty="0">
                <a:latin typeface="Calibri"/>
                <a:ea typeface="ＭＳ Ｐゴシック" charset="0"/>
                <a:cs typeface="ＭＳ Ｐゴシック" charset="0"/>
              </a:rPr>
              <a:t>experimental units </a:t>
            </a: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in groups (blocks) that are similar to one another.</a:t>
            </a: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 dirty="0">
              <a:latin typeface="Calibri"/>
              <a:ea typeface="ＭＳ Ｐゴシック" charset="0"/>
              <a:cs typeface="ＭＳ Ｐゴシック" charset="0"/>
            </a:endParaRPr>
          </a:p>
          <a:p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Each plate contains spatially </a:t>
            </a:r>
            <a:r>
              <a:rPr lang="en-US" sz="2600" dirty="0" err="1"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lang="en-US" sz="2600" b="1" dirty="0">
                <a:latin typeface="Calibri"/>
                <a:ea typeface="ＭＳ Ｐゴシック" charset="0"/>
                <a:cs typeface="ＭＳ Ｐゴシック" charset="0"/>
              </a:rPr>
              <a:t>equal proportions</a:t>
            </a: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 of:</a:t>
            </a:r>
          </a:p>
          <a:p>
            <a:pPr lvl="2">
              <a:lnSpc>
                <a:spcPct val="110000"/>
              </a:lnSpc>
            </a:pPr>
            <a:r>
              <a:rPr lang="en-US" sz="2300" dirty="0">
                <a:latin typeface="Calibri"/>
                <a:ea typeface="ＭＳ Ｐゴシック" charset="0"/>
              </a:rPr>
              <a:t>Control</a:t>
            </a:r>
          </a:p>
          <a:p>
            <a:pPr lvl="2"/>
            <a:r>
              <a:rPr lang="en-US" sz="2300" dirty="0">
                <a:latin typeface="Calibri"/>
                <a:ea typeface="ＭＳ Ｐゴシック" charset="0"/>
              </a:rPr>
              <a:t>Treatment 1 </a:t>
            </a:r>
          </a:p>
          <a:p>
            <a:pPr lvl="2"/>
            <a:r>
              <a:rPr lang="en-US" sz="2300" dirty="0">
                <a:latin typeface="Calibri"/>
                <a:ea typeface="ＭＳ Ｐゴシック" charset="0"/>
              </a:rPr>
              <a:t>Treatment 2</a:t>
            </a:r>
          </a:p>
          <a:p>
            <a:pPr>
              <a:buFontTx/>
              <a:buNone/>
            </a:pP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	controlling plate effects</a:t>
            </a:r>
            <a:r>
              <a:rPr lang="en-US" sz="2900" dirty="0">
                <a:latin typeface="Calibri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sz="2400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E090B23-D703-4353-AFD3-654FCFC4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2852739"/>
            <a:ext cx="313002" cy="28892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2B870AE-3743-4C1F-98F7-F8A4D66C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7C5A288-C053-4F62-96A9-693CCD02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3429000"/>
            <a:ext cx="31300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320F7D4E-1AE6-4B5E-A68A-6E571AA9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3141664"/>
            <a:ext cx="311283" cy="2873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51B71061-4B38-42C4-99AE-7258C211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3429000"/>
            <a:ext cx="31128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4434CE8B-D121-4A7B-B80C-FAC47AEF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E4223D9C-EBF2-4AFD-9695-C49C790E8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2852739"/>
            <a:ext cx="311283" cy="2889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2653BAFE-B22C-4A16-B6AC-FAAE13F3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2852739"/>
            <a:ext cx="313002" cy="28892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FC9B5855-49D6-4363-AC06-7A222009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3429000"/>
            <a:ext cx="31300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oup 79">
            <a:extLst>
              <a:ext uri="{FF2B5EF4-FFF2-40B4-BE49-F238E27FC236}">
                <a16:creationId xmlns:a16="http://schemas.microsoft.com/office/drawing/2014/main" id="{EF2FEFDD-8979-42B0-9327-9FC693AF7F71}"/>
              </a:ext>
            </a:extLst>
          </p:cNvPr>
          <p:cNvGrpSpPr>
            <a:grpSpLocks/>
          </p:cNvGrpSpPr>
          <p:nvPr/>
        </p:nvGrpSpPr>
        <p:grpSpPr bwMode="auto">
          <a:xfrm>
            <a:off x="8151812" y="2852738"/>
            <a:ext cx="935567" cy="863600"/>
            <a:chOff x="7524328" y="2852936"/>
            <a:chExt cx="864096" cy="864096"/>
          </a:xfrm>
        </p:grpSpPr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5B3F6AFA-B856-4D22-9312-3281B993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2852936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D5FA71BD-03F4-4EBA-A78C-8A0E4B1D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3140968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id="{CC2424C2-CBB3-4734-8DC0-09D5AE383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3429000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45">
              <a:extLst>
                <a:ext uri="{FF2B5EF4-FFF2-40B4-BE49-F238E27FC236}">
                  <a16:creationId xmlns:a16="http://schemas.microsoft.com/office/drawing/2014/main" id="{7ECA718A-9CF9-4CDD-9DFE-7B55F5FC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3140968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id="{72FEE73B-1E4D-476D-9A86-1F997DEC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3429000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47">
              <a:extLst>
                <a:ext uri="{FF2B5EF4-FFF2-40B4-BE49-F238E27FC236}">
                  <a16:creationId xmlns:a16="http://schemas.microsoft.com/office/drawing/2014/main" id="{DC4E25DA-F4DF-446A-9CAD-5EDB7090C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140968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48">
              <a:extLst>
                <a:ext uri="{FF2B5EF4-FFF2-40B4-BE49-F238E27FC236}">
                  <a16:creationId xmlns:a16="http://schemas.microsoft.com/office/drawing/2014/main" id="{CD7D5B02-9EA5-4431-851E-BD0535E7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2852936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49">
              <a:extLst>
                <a:ext uri="{FF2B5EF4-FFF2-40B4-BE49-F238E27FC236}">
                  <a16:creationId xmlns:a16="http://schemas.microsoft.com/office/drawing/2014/main" id="{BC5E5E69-32AB-4406-B168-84F724663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2852936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50">
              <a:extLst>
                <a:ext uri="{FF2B5EF4-FFF2-40B4-BE49-F238E27FC236}">
                  <a16:creationId xmlns:a16="http://schemas.microsoft.com/office/drawing/2014/main" id="{E7329C94-0122-41CA-9E6A-962AAF2C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429000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" name="Rectangle 62">
            <a:extLst>
              <a:ext uri="{FF2B5EF4-FFF2-40B4-BE49-F238E27FC236}">
                <a16:creationId xmlns:a16="http://schemas.microsoft.com/office/drawing/2014/main" id="{AAC9154F-E0DE-4485-9985-A09AE74F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2852739"/>
            <a:ext cx="313002" cy="2889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63">
            <a:extLst>
              <a:ext uri="{FF2B5EF4-FFF2-40B4-BE49-F238E27FC236}">
                <a16:creationId xmlns:a16="http://schemas.microsoft.com/office/drawing/2014/main" id="{3C29EB22-37BD-4CF4-BA63-73E109646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64">
            <a:extLst>
              <a:ext uri="{FF2B5EF4-FFF2-40B4-BE49-F238E27FC236}">
                <a16:creationId xmlns:a16="http://schemas.microsoft.com/office/drawing/2014/main" id="{9AF43D3D-EB60-41D9-A698-0D8407A6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3429000"/>
            <a:ext cx="313002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6644507D-7B7D-4D10-99BD-82B9ABA0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3141664"/>
            <a:ext cx="311283" cy="2873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Rectangle 66">
            <a:extLst>
              <a:ext uri="{FF2B5EF4-FFF2-40B4-BE49-F238E27FC236}">
                <a16:creationId xmlns:a16="http://schemas.microsoft.com/office/drawing/2014/main" id="{33BAC0A6-F362-4C72-B552-3700F96D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3429000"/>
            <a:ext cx="31128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id="{B7622F09-375D-43DF-8840-71C4B645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3141664"/>
            <a:ext cx="311282" cy="287337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:a16="http://schemas.microsoft.com/office/drawing/2014/main" id="{7F0B3BE4-272B-47F5-B54A-172DF903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2852739"/>
            <a:ext cx="311283" cy="28892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:a16="http://schemas.microsoft.com/office/drawing/2014/main" id="{F606A062-D8BF-424D-9925-965C6A47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2852739"/>
            <a:ext cx="311282" cy="28892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:a16="http://schemas.microsoft.com/office/drawing/2014/main" id="{882F29B5-C5E8-4D89-9380-3ABD0009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3429000"/>
            <a:ext cx="31128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320E0E07-94BB-4812-9BF6-2C9F2F31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527" y="3687763"/>
            <a:ext cx="7807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Zapf Dingbats" charset="0"/>
                <a:cs typeface="Zapf Dingbats" charset="0"/>
                <a:sym typeface="Zapf Dingbats" charset="0"/>
              </a:rPr>
              <a:t>✔</a:t>
            </a:r>
            <a:endParaRPr lang="en-US" dirty="0">
              <a:latin typeface="Calibri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1630FF70-A455-471B-BA6A-AE822E4F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472" y="38608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40000"/>
              </a:lnSpc>
            </a:pPr>
            <a:r>
              <a:rPr lang="en-US" dirty="0">
                <a:latin typeface="Zapf Dingbats" charset="0"/>
                <a:cs typeface="Zapf Dingbats" charset="0"/>
              </a:rPr>
              <a:t>✗</a:t>
            </a:r>
            <a:endParaRPr lang="en-US" dirty="0">
              <a:latin typeface="Calibri"/>
            </a:endParaRPr>
          </a:p>
        </p:txBody>
      </p:sp>
      <p:sp>
        <p:nvSpPr>
          <p:cNvPr id="34" name="Rounded Rectangle 71">
            <a:extLst>
              <a:ext uri="{FF2B5EF4-FFF2-40B4-BE49-F238E27FC236}">
                <a16:creationId xmlns:a16="http://schemas.microsoft.com/office/drawing/2014/main" id="{F2641F1D-023A-4344-8C0B-BF0D1AAA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39" y="2492375"/>
            <a:ext cx="4368271" cy="1728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ounded Rectangle 74">
            <a:extLst>
              <a:ext uri="{FF2B5EF4-FFF2-40B4-BE49-F238E27FC236}">
                <a16:creationId xmlns:a16="http://schemas.microsoft.com/office/drawing/2014/main" id="{9C78D4BF-DE30-4B2B-BC72-AD5D9F7B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283" y="2492375"/>
            <a:ext cx="4369990" cy="1728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76">
            <a:extLst>
              <a:ext uri="{FF2B5EF4-FFF2-40B4-BE49-F238E27FC236}">
                <a16:creationId xmlns:a16="http://schemas.microsoft.com/office/drawing/2014/main" id="{4758F80C-4AB5-4B24-8BB9-D063F174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583" y="2008189"/>
            <a:ext cx="311282" cy="288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77">
            <a:extLst>
              <a:ext uri="{FF2B5EF4-FFF2-40B4-BE49-F238E27FC236}">
                <a16:creationId xmlns:a16="http://schemas.microsoft.com/office/drawing/2014/main" id="{65226870-0420-4AE5-B7FF-17AEC8E7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324" y="2008189"/>
            <a:ext cx="313002" cy="288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8DE61D7B-D825-47C4-AE91-5A12E41F5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555" y="2008189"/>
            <a:ext cx="313002" cy="28892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73">
            <a:extLst>
              <a:ext uri="{FF2B5EF4-FFF2-40B4-BE49-F238E27FC236}">
                <a16:creationId xmlns:a16="http://schemas.microsoft.com/office/drawing/2014/main" id="{D4A24ADE-6077-4E2D-94A6-293D7B6D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865" y="1989139"/>
            <a:ext cx="728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Control</a:t>
            </a:r>
          </a:p>
        </p:txBody>
      </p:sp>
      <p:sp>
        <p:nvSpPr>
          <p:cNvPr id="40" name="TextBox 80">
            <a:extLst>
              <a:ext uri="{FF2B5EF4-FFF2-40B4-BE49-F238E27FC236}">
                <a16:creationId xmlns:a16="http://schemas.microsoft.com/office/drawing/2014/main" id="{5C264643-7158-448B-947F-0BFFE030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81" y="1989139"/>
            <a:ext cx="1089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Treatment 1</a:t>
            </a:r>
          </a:p>
        </p:txBody>
      </p:sp>
      <p:sp>
        <p:nvSpPr>
          <p:cNvPr id="41" name="TextBox 81">
            <a:extLst>
              <a:ext uri="{FF2B5EF4-FFF2-40B4-BE49-F238E27FC236}">
                <a16:creationId xmlns:a16="http://schemas.microsoft.com/office/drawing/2014/main" id="{858BA03D-1ECF-49A5-9E04-06409628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556" y="2008189"/>
            <a:ext cx="1089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Treatment 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9685C9-FEF1-4ED7-B52E-E482158D8D8F}"/>
              </a:ext>
            </a:extLst>
          </p:cNvPr>
          <p:cNvGrpSpPr/>
          <p:nvPr/>
        </p:nvGrpSpPr>
        <p:grpSpPr>
          <a:xfrm>
            <a:off x="3548844" y="2852936"/>
            <a:ext cx="936104" cy="864096"/>
            <a:chOff x="3635896" y="3645024"/>
            <a:chExt cx="864096" cy="864096"/>
          </a:xfrm>
          <a:solidFill>
            <a:srgbClr val="3366FF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313162-3EE5-45D5-A9B0-A81F05AA2C35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EB36C6-9ECE-433D-9F7E-AE7DA5E3EAE8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890E62-12E1-412C-BF68-28057DA64F79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08AE67-32E2-4406-B1B8-9A123F13C56C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7BE2F2-E6C7-4EE9-BFD8-219D35E79B27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D5065E-877D-431A-9695-991F43D38CA9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1225D1-1164-41BC-A9B5-69629625398D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2118D0-BCDF-4879-9228-8B7CA3E7E9A2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55DEC9-CD6C-47F3-A5C3-6EE40DC94883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A2CFAF-3A1D-4C49-BF4D-D65E86A8CB55}"/>
              </a:ext>
            </a:extLst>
          </p:cNvPr>
          <p:cNvGrpSpPr/>
          <p:nvPr/>
        </p:nvGrpSpPr>
        <p:grpSpPr>
          <a:xfrm>
            <a:off x="2300705" y="2852936"/>
            <a:ext cx="936104" cy="864096"/>
            <a:chOff x="3635896" y="3645024"/>
            <a:chExt cx="864096" cy="864096"/>
          </a:xfrm>
          <a:solidFill>
            <a:srgbClr val="FFFF0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66FEBB-26F5-453B-A106-A3FDD97CBC35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94A9CF-3827-46FF-AABE-72B8E4B8E8C4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D767DF-773B-4699-88B7-7B0AA3BB487B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87BE58-168D-4F1F-9AF5-0B95A6476A70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BF72DB-6C6D-4F69-BEB9-6B57F372543E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477917-12B4-4C9C-9EFA-3C35B57116C2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B65E3F-664C-4682-ABCE-A20947AA9DB9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22F408-79C8-4EEE-AB34-4A734E9991EE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5C33DB-710D-44A9-A1A5-310B6B064566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51F402A-9CB7-46D1-B5F7-232994B802C3}"/>
              </a:ext>
            </a:extLst>
          </p:cNvPr>
          <p:cNvGrpSpPr/>
          <p:nvPr/>
        </p:nvGrpSpPr>
        <p:grpSpPr>
          <a:xfrm>
            <a:off x="1052567" y="2852936"/>
            <a:ext cx="936104" cy="864096"/>
            <a:chOff x="3635896" y="3645024"/>
            <a:chExt cx="864096" cy="864096"/>
          </a:xfrm>
          <a:solidFill>
            <a:srgbClr val="FF0000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0E1AC0-A1DC-484A-BE7D-7C339DAFFCC3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8EC1A4-0ED1-46B9-B6A1-20E90E8E6F89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7001574-9D4C-4AE6-86C1-FE63AE5BD3EF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04AFB4-FF11-4EDE-A347-C698921AED1F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71CF70-C161-446F-B7EA-D0E3170A82C5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FEBDC4-1F75-4C05-8D39-F89BFDB5D176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0EC7BE-9CBF-4A78-A87C-FE5227901CC3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3A9EC2-3099-49E4-87EA-2DA4AA50183F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D33EB4D-0F89-41BF-B67C-695E73B9C13F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2" name="TextBox 163839">
            <a:extLst>
              <a:ext uri="{FF2B5EF4-FFF2-40B4-BE49-F238E27FC236}">
                <a16:creationId xmlns:a16="http://schemas.microsoft.com/office/drawing/2014/main" id="{A29F4CF4-D4BA-401C-BC77-A19D8DA8F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17" y="2576514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1</a:t>
            </a:r>
          </a:p>
        </p:txBody>
      </p:sp>
      <p:sp>
        <p:nvSpPr>
          <p:cNvPr id="73" name="TextBox 115">
            <a:extLst>
              <a:ext uri="{FF2B5EF4-FFF2-40B4-BE49-F238E27FC236}">
                <a16:creationId xmlns:a16="http://schemas.microsoft.com/office/drawing/2014/main" id="{896A8CF2-3660-42B5-8DE2-CD424515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473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2</a:t>
            </a:r>
          </a:p>
        </p:txBody>
      </p:sp>
      <p:sp>
        <p:nvSpPr>
          <p:cNvPr id="74" name="TextBox 116">
            <a:extLst>
              <a:ext uri="{FF2B5EF4-FFF2-40B4-BE49-F238E27FC236}">
                <a16:creationId xmlns:a16="http://schemas.microsoft.com/office/drawing/2014/main" id="{9A2A05A7-AB09-45BF-B990-DB2746ADD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042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3</a:t>
            </a:r>
          </a:p>
        </p:txBody>
      </p:sp>
      <p:sp>
        <p:nvSpPr>
          <p:cNvPr id="75" name="TextBox 117">
            <a:extLst>
              <a:ext uri="{FF2B5EF4-FFF2-40B4-BE49-F238E27FC236}">
                <a16:creationId xmlns:a16="http://schemas.microsoft.com/office/drawing/2014/main" id="{745056CA-844F-467D-9875-32D273D4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979" y="2576514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1</a:t>
            </a:r>
          </a:p>
        </p:txBody>
      </p:sp>
      <p:sp>
        <p:nvSpPr>
          <p:cNvPr id="76" name="TextBox 118">
            <a:extLst>
              <a:ext uri="{FF2B5EF4-FFF2-40B4-BE49-F238E27FC236}">
                <a16:creationId xmlns:a16="http://schemas.microsoft.com/office/drawing/2014/main" id="{9F28F327-3DCF-4ABA-B835-FE68F75C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635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2</a:t>
            </a:r>
          </a:p>
        </p:txBody>
      </p:sp>
      <p:sp>
        <p:nvSpPr>
          <p:cNvPr id="77" name="TextBox 119">
            <a:extLst>
              <a:ext uri="{FF2B5EF4-FFF2-40B4-BE49-F238E27FC236}">
                <a16:creationId xmlns:a16="http://schemas.microsoft.com/office/drawing/2014/main" id="{FBF0E9CE-D2F7-4DE6-8782-AE10B38F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204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3</a:t>
            </a:r>
          </a:p>
        </p:txBody>
      </p:sp>
    </p:spTree>
    <p:extLst>
      <p:ext uri="{BB962C8B-B14F-4D97-AF65-F5344CB8AC3E}">
        <p14:creationId xmlns:p14="http://schemas.microsoft.com/office/powerpoint/2010/main" val="28699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DD7BFD6-9690-4ACA-9C4A-794054B27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11825" r="3825" b="3814"/>
          <a:stretch/>
        </p:blipFill>
        <p:spPr bwMode="auto">
          <a:xfrm>
            <a:off x="1" y="3068639"/>
            <a:ext cx="4889368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357B9C1B-3DC3-40F0-9885-A0C02451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9458" r="2912" b="2908"/>
          <a:stretch/>
        </p:blipFill>
        <p:spPr bwMode="auto">
          <a:xfrm>
            <a:off x="5138738" y="2951163"/>
            <a:ext cx="4729427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40CFD65F-C341-4552-95B2-A6F8A60C1C7E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152400"/>
            <a:ext cx="8420100" cy="1143000"/>
          </a:xfrm>
          <a:prstGeom prst="rect">
            <a:avLst/>
          </a:prstGeom>
          <a:noFill/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 Block Design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422894-DEA2-4CCC-BA2F-99097949D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795" y="1301751"/>
            <a:ext cx="73589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Good</a:t>
            </a:r>
            <a:r>
              <a:rPr lang="en-US" sz="18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800" dirty="0">
                <a:latin typeface="Calibri"/>
              </a:rPr>
              <a:t>design example: Alzheimer</a:t>
            </a:r>
            <a:r>
              <a:rPr lang="ja-JP" altLang="en-US" sz="1800" dirty="0">
                <a:latin typeface="Calibri"/>
              </a:rPr>
              <a:t>’</a:t>
            </a:r>
            <a:r>
              <a:rPr lang="en-US" altLang="ja-JP" sz="1800" dirty="0">
                <a:latin typeface="Calibri"/>
              </a:rPr>
              <a:t>s study from GlaxoSmithKline</a:t>
            </a:r>
          </a:p>
          <a:p>
            <a:pPr>
              <a:lnSpc>
                <a:spcPct val="60000"/>
              </a:lnSpc>
            </a:pPr>
            <a:endParaRPr lang="en-US" dirty="0">
              <a:latin typeface="Calibri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83E4989-FEB1-4231-9B10-6255D669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52" y="2060576"/>
            <a:ext cx="34669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Calibri"/>
              </a:rPr>
              <a:t>Right PCA plot shows each plate cluster </a:t>
            </a:r>
          </a:p>
          <a:p>
            <a:r>
              <a:rPr lang="en-US" sz="1600" dirty="0">
                <a:latin typeface="Calibri"/>
              </a:rPr>
              <a:t>contains </a:t>
            </a:r>
            <a:r>
              <a:rPr lang="en-US" sz="1600" i="1" dirty="0">
                <a:latin typeface="Calibri"/>
              </a:rPr>
              <a:t>equal proportions </a:t>
            </a:r>
            <a:r>
              <a:rPr lang="en-US" sz="1600" dirty="0">
                <a:latin typeface="Calibri"/>
              </a:rPr>
              <a:t>of </a:t>
            </a:r>
          </a:p>
          <a:p>
            <a:r>
              <a:rPr lang="en-US" sz="1600" dirty="0">
                <a:latin typeface="Calibri"/>
              </a:rPr>
              <a:t>cases (blue) and controls (green).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6698673-6DC9-477E-8B22-82CFA7399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56" y="2060575"/>
            <a:ext cx="384392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Calibri"/>
              </a:rPr>
              <a:t>Left PCA plot show </a:t>
            </a:r>
            <a:r>
              <a:rPr lang="en-US" sz="1600" i="1" dirty="0">
                <a:latin typeface="Calibri"/>
              </a:rPr>
              <a:t>large plate effects</a:t>
            </a:r>
            <a:r>
              <a:rPr lang="en-US" sz="1600" dirty="0">
                <a:latin typeface="Calibri"/>
              </a:rPr>
              <a:t>.</a:t>
            </a:r>
          </a:p>
          <a:p>
            <a:r>
              <a:rPr lang="en-US" sz="1600" dirty="0">
                <a:latin typeface="Calibri"/>
              </a:rPr>
              <a:t>Each </a:t>
            </a:r>
            <a:r>
              <a:rPr lang="en-US" sz="1600" dirty="0" err="1">
                <a:latin typeface="Calibri"/>
              </a:rPr>
              <a:t>colour</a:t>
            </a:r>
            <a:r>
              <a:rPr lang="en-US" sz="1600" dirty="0">
                <a:latin typeface="Calibri"/>
              </a:rPr>
              <a:t> corresponds to a different plate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32A6A3C-C696-4224-8B2E-B918B60C9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40" y="1700213"/>
            <a:ext cx="2470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Plate effects by </a:t>
            </a:r>
            <a:r>
              <a:rPr lang="en-US" sz="2000" b="1" i="1" u="sng" dirty="0">
                <a:latin typeface="Calibri"/>
              </a:rPr>
              <a:t>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80A12-046A-41CF-9BB6-10E5B8FB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1700213"/>
            <a:ext cx="3254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Plate effects by </a:t>
            </a:r>
            <a:r>
              <a:rPr lang="en-US" sz="2000" b="1" i="1" u="sng" dirty="0">
                <a:latin typeface="Calibri"/>
              </a:rPr>
              <a:t>case/control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4009AE9B-2B04-4E79-818A-6F96C147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002" y="6597651"/>
            <a:ext cx="2084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0090"/>
                </a:solidFill>
                <a:latin typeface="Calibri"/>
                <a:hlinkClick r:id="rId4"/>
              </a:rPr>
              <a:t>http://blog.goldenhelix.com/?p=322</a:t>
            </a:r>
            <a:endParaRPr lang="en-US" sz="1000" dirty="0">
              <a:solidFill>
                <a:srgbClr val="000090"/>
              </a:solidFill>
              <a:latin typeface="Calibri"/>
            </a:endParaRPr>
          </a:p>
          <a:p>
            <a:r>
              <a:rPr lang="en-US" sz="1000" dirty="0">
                <a:solidFill>
                  <a:srgbClr val="000090"/>
                </a:solidFill>
                <a:latin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350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DFD6-1A7C-4431-AE8A-FD207C6E7A87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Experimental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63D3-016C-4DA4-8B45-803BD87AE546}"/>
              </a:ext>
            </a:extLst>
          </p:cNvPr>
          <p:cNvSpPr txBox="1">
            <a:spLocks/>
          </p:cNvSpPr>
          <p:nvPr/>
        </p:nvSpPr>
        <p:spPr>
          <a:xfrm>
            <a:off x="681038" y="1412776"/>
            <a:ext cx="8543925" cy="4351338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Ideal : Everything is identical across conditions except the variable you are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Controlling errors</a:t>
            </a:r>
          </a:p>
          <a:p>
            <a:pPr lvl="1"/>
            <a:r>
              <a:rPr lang="en-US" dirty="0"/>
              <a:t>Type I: FP</a:t>
            </a:r>
          </a:p>
          <a:p>
            <a:pPr lvl="2"/>
            <a:r>
              <a:rPr lang="en-US" dirty="0"/>
              <a:t>Negative controls: should have minimal or no effect</a:t>
            </a:r>
          </a:p>
          <a:p>
            <a:pPr lvl="1"/>
            <a:r>
              <a:rPr lang="en-US" dirty="0"/>
              <a:t>Type II: FN</a:t>
            </a:r>
          </a:p>
          <a:p>
            <a:pPr lvl="2"/>
            <a:r>
              <a:rPr lang="en-US" dirty="0"/>
              <a:t>Positive controls: known effect</a:t>
            </a:r>
          </a:p>
          <a:p>
            <a:r>
              <a:rPr lang="en-US" dirty="0"/>
              <a:t>Technical controls</a:t>
            </a:r>
          </a:p>
          <a:p>
            <a:pPr lvl="1"/>
            <a:r>
              <a:rPr lang="en-US" dirty="0"/>
              <a:t>Detect/correct technical biases</a:t>
            </a:r>
          </a:p>
          <a:p>
            <a:pPr lvl="1"/>
            <a:r>
              <a:rPr lang="en-US" dirty="0" err="1"/>
              <a:t>Normalise</a:t>
            </a:r>
            <a:r>
              <a:rPr lang="en-US" dirty="0"/>
              <a:t> measurements (quantification)</a:t>
            </a:r>
          </a:p>
        </p:txBody>
      </p:sp>
    </p:spTree>
    <p:extLst>
      <p:ext uri="{BB962C8B-B14F-4D97-AF65-F5344CB8AC3E}">
        <p14:creationId xmlns:p14="http://schemas.microsoft.com/office/powerpoint/2010/main" val="122738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B499-A90B-4FC2-8E2E-72AF6F3393FD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Examples of Experimental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7AC3-8DC1-4376-99A8-E77B1A40109E}"/>
              </a:ext>
            </a:extLst>
          </p:cNvPr>
          <p:cNvSpPr txBox="1">
            <a:spLocks/>
          </p:cNvSpPr>
          <p:nvPr/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Wild-type organism (knockouts)</a:t>
            </a:r>
          </a:p>
          <a:p>
            <a:pPr marL="342900" indent="-342900"/>
            <a:r>
              <a:rPr lang="en-US" dirty="0"/>
              <a:t>Inactive siRNA (silencing)</a:t>
            </a:r>
          </a:p>
          <a:p>
            <a:pPr marL="342900" indent="-342900"/>
            <a:r>
              <a:rPr lang="en-US" dirty="0"/>
              <a:t>Vehicle (treatments)</a:t>
            </a:r>
          </a:p>
          <a:p>
            <a:pPr marL="342900" indent="-342900"/>
            <a:r>
              <a:rPr lang="en-US" dirty="0"/>
              <a:t>Spike-ins (quantification/</a:t>
            </a:r>
            <a:r>
              <a:rPr lang="en-US" dirty="0" err="1"/>
              <a:t>normalisation</a:t>
            </a:r>
            <a:r>
              <a:rPr lang="en-US" dirty="0"/>
              <a:t>)</a:t>
            </a:r>
          </a:p>
          <a:p>
            <a:pPr marL="342900" indent="-342900"/>
            <a:r>
              <a:rPr lang="en-US" dirty="0"/>
              <a:t>“Gold standard” datapoints</a:t>
            </a:r>
          </a:p>
          <a:p>
            <a:pPr marL="342900" indent="-342900"/>
            <a:r>
              <a:rPr lang="en-US" dirty="0"/>
              <a:t>Multi-level controls</a:t>
            </a:r>
          </a:p>
          <a:p>
            <a:pPr lvl="1"/>
            <a:r>
              <a:rPr lang="en-US" dirty="0"/>
              <a:t>e.g. contrast Vehicle/Input vs. Treatment/Input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35C0-557C-4305-B735-5922A1E2DAA6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Practical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7C17-935A-4FB6-BF2D-FF458867093F}"/>
              </a:ext>
            </a:extLst>
          </p:cNvPr>
          <p:cNvSpPr txBox="1">
            <a:spLocks/>
          </p:cNvSpPr>
          <p:nvPr/>
        </p:nvSpPr>
        <p:spPr>
          <a:xfrm>
            <a:off x="495300" y="1196752"/>
            <a:ext cx="8915400" cy="1152128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accent1"/>
                </a:solidFill>
              </a:rPr>
              <a:t>RNA-seq</a:t>
            </a:r>
            <a:r>
              <a:rPr lang="en-US" sz="3000" dirty="0">
                <a:solidFill>
                  <a:schemeClr val="tx2"/>
                </a:solidFill>
              </a:rPr>
              <a:t>: Effects of mutant vs wildtype HHEX in liver and brain development 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Paul has divided you into groups and you will be allocated to breakout rooms. 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A tutor will start your group off and then disappear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You have 20 minutes to discuss!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Be ready to find </a:t>
            </a:r>
            <a:r>
              <a:rPr lang="en-US" sz="3000" dirty="0" err="1">
                <a:solidFill>
                  <a:schemeClr val="tx2"/>
                </a:solidFill>
              </a:rPr>
              <a:t>Menti</a:t>
            </a:r>
            <a:r>
              <a:rPr lang="en-US" sz="3000">
                <a:solidFill>
                  <a:schemeClr val="tx2"/>
                </a:solidFill>
              </a:rPr>
              <a:t> 31 06 96 7 when </a:t>
            </a:r>
            <a:r>
              <a:rPr lang="en-US" sz="3000" dirty="0">
                <a:solidFill>
                  <a:schemeClr val="tx2"/>
                </a:solidFill>
              </a:rPr>
              <a:t>you return</a:t>
            </a:r>
          </a:p>
        </p:txBody>
      </p:sp>
    </p:spTree>
    <p:extLst>
      <p:ext uri="{BB962C8B-B14F-4D97-AF65-F5344CB8AC3E}">
        <p14:creationId xmlns:p14="http://schemas.microsoft.com/office/powerpoint/2010/main" val="291037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9A6B-2D0C-454C-9FFE-10ECCD7FC0D6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ＭＳ Ｐゴシック" charset="0"/>
                <a:cs typeface="ＭＳ Ｐゴシック" charset="0"/>
              </a:rPr>
              <a:t>Ronald A. Fisher(1890-1962)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B760-6A1D-4919-804C-A6544747B9BA}"/>
              </a:ext>
            </a:extLst>
          </p:cNvPr>
          <p:cNvSpPr txBox="1">
            <a:spLocks/>
          </p:cNvSpPr>
          <p:nvPr/>
        </p:nvSpPr>
        <p:spPr>
          <a:xfrm>
            <a:off x="145045" y="2420888"/>
            <a:ext cx="9615910" cy="31606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1" kern="1200" cap="all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628650" indent="-2682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1825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431925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dirty="0"/>
          </a:p>
          <a:p>
            <a:pPr algn="ctr">
              <a:defRPr/>
            </a:pPr>
            <a:endParaRPr lang="en-US" dirty="0"/>
          </a:p>
          <a:p>
            <a:pPr algn="ctr">
              <a:lnSpc>
                <a:spcPct val="110000"/>
              </a:lnSpc>
              <a:defRPr/>
            </a:pPr>
            <a:r>
              <a:rPr lang="en-US" i="1" dirty="0"/>
              <a:t>“To consult the statistician after an experiment is finished is often merely to ask him to conduct a post mortem examination. He can perhaps say what the experiment died of.”</a:t>
            </a:r>
          </a:p>
        </p:txBody>
      </p:sp>
      <p:pic>
        <p:nvPicPr>
          <p:cNvPr id="4" name="Picture 3" descr="R._A._Fischer.jpg">
            <a:extLst>
              <a:ext uri="{FF2B5EF4-FFF2-40B4-BE49-F238E27FC236}">
                <a16:creationId xmlns:a16="http://schemas.microsoft.com/office/drawing/2014/main" id="{C063553A-64B0-486C-9810-EE401CFEF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6" y="188640"/>
            <a:ext cx="1479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08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D191A2-0001-4E64-BD10-CAF2E4C8B514}"/>
              </a:ext>
            </a:extLst>
          </p:cNvPr>
          <p:cNvSpPr/>
          <p:nvPr/>
        </p:nvSpPr>
        <p:spPr>
          <a:xfrm>
            <a:off x="2360712" y="6173418"/>
            <a:ext cx="496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http://</a:t>
            </a:r>
            <a:r>
              <a:rPr lang="en-US" sz="1400" i="1" dirty="0" err="1"/>
              <a:t>neilfws.github.io</a:t>
            </a:r>
            <a:r>
              <a:rPr lang="en-US" sz="1400" i="1" dirty="0"/>
              <a:t>/PubMed/</a:t>
            </a:r>
            <a:r>
              <a:rPr lang="en-US" sz="1400" i="1" dirty="0" err="1"/>
              <a:t>pmretract</a:t>
            </a:r>
            <a:r>
              <a:rPr lang="en-US" sz="1400" i="1" dirty="0"/>
              <a:t>/</a:t>
            </a:r>
            <a:r>
              <a:rPr lang="en-US" sz="1400" i="1" dirty="0" err="1"/>
              <a:t>pmretract.html</a:t>
            </a:r>
            <a:endParaRPr lang="en-US" sz="1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64729-66BE-42FC-9418-F77C81C7446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Crisis in Reproducible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03370-53C3-9C4F-BE67-30E845FDA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2" y="1052736"/>
            <a:ext cx="7876356" cy="48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5CC6-B490-4349-AC7E-A934B2F54ED5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  <a:ea typeface="ＭＳ Ｐゴシック" charset="0"/>
                <a:cs typeface="ＭＳ Ｐゴシック" charset="0"/>
              </a:rPr>
              <a:t>Consequences of Poor Experimental Design…</a:t>
            </a:r>
            <a:endParaRPr lang="en-US" b="1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D1D4-26A4-4148-A393-D87260BFB026}"/>
              </a:ext>
            </a:extLst>
          </p:cNvPr>
          <p:cNvSpPr txBox="1">
            <a:spLocks/>
          </p:cNvSpPr>
          <p:nvPr/>
        </p:nvSpPr>
        <p:spPr>
          <a:xfrm>
            <a:off x="776536" y="1988840"/>
            <a:ext cx="8076897" cy="41148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Cost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of experimentation. 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Limited &amp; Precious </a:t>
            </a:r>
            <a:r>
              <a:rPr lang="en-US" sz="2800" dirty="0">
                <a:ea typeface="ＭＳ Ｐゴシック" charset="0"/>
              </a:rPr>
              <a:t>material, esp. clinical samples.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Immortalization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of data sets in public databases and methods in the literature. Our bad science begets more bad science.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Ethical concerns </a:t>
            </a:r>
            <a:r>
              <a:rPr lang="en-US" sz="2800" dirty="0">
                <a:ea typeface="ＭＳ Ｐゴシック" charset="0"/>
              </a:rPr>
              <a:t>of experimentation: animals and clinical samples.</a:t>
            </a:r>
          </a:p>
        </p:txBody>
      </p:sp>
    </p:spTree>
    <p:extLst>
      <p:ext uri="{BB962C8B-B14F-4D97-AF65-F5344CB8AC3E}">
        <p14:creationId xmlns:p14="http://schemas.microsoft.com/office/powerpoint/2010/main" val="16211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16DE-4C26-4DB4-9A0D-F533A4CCDD6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A Well-Designed Experiment: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CFAD-CE30-4965-98FC-ADCE44F24873}"/>
              </a:ext>
            </a:extLst>
          </p:cNvPr>
          <p:cNvSpPr txBox="1">
            <a:spLocks/>
          </p:cNvSpPr>
          <p:nvPr/>
        </p:nvSpPr>
        <p:spPr>
          <a:xfrm>
            <a:off x="1119369" y="1762472"/>
            <a:ext cx="7734064" cy="4114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7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Should have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342900" indent="-342900"/>
            <a:r>
              <a:rPr lang="en-US" dirty="0"/>
              <a:t>Clear objectives</a:t>
            </a:r>
          </a:p>
          <a:p>
            <a:pPr marL="342900" indent="-342900"/>
            <a:r>
              <a:rPr lang="en-US" dirty="0"/>
              <a:t>Focus and simplicity</a:t>
            </a:r>
          </a:p>
          <a:p>
            <a:pPr marL="342900" indent="-342900"/>
            <a:r>
              <a:rPr lang="en-US" dirty="0"/>
              <a:t>Sufficient power</a:t>
            </a:r>
          </a:p>
          <a:p>
            <a:pPr marL="342900" indent="-342900"/>
            <a:r>
              <a:rPr lang="en-US" dirty="0" err="1"/>
              <a:t>Randomised</a:t>
            </a:r>
            <a:r>
              <a:rPr lang="en-US" dirty="0"/>
              <a:t> comparisons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And be</a:t>
            </a:r>
          </a:p>
          <a:p>
            <a:pPr marL="571500" indent="-457200"/>
            <a:r>
              <a:rPr lang="en-US" dirty="0"/>
              <a:t>Precise</a:t>
            </a:r>
          </a:p>
          <a:p>
            <a:pPr marL="571500" indent="-457200"/>
            <a:r>
              <a:rPr lang="en-US" dirty="0"/>
              <a:t>Unbiased</a:t>
            </a:r>
          </a:p>
          <a:p>
            <a:pPr marL="571500" indent="-457200"/>
            <a:r>
              <a:rPr lang="en-US" dirty="0"/>
              <a:t>Amenable to statistical analysis</a:t>
            </a:r>
          </a:p>
          <a:p>
            <a:pPr marL="571500" indent="-457200"/>
            <a:r>
              <a:rPr lang="en-US" dirty="0"/>
              <a:t>Reproducible</a:t>
            </a:r>
          </a:p>
        </p:txBody>
      </p:sp>
    </p:spTree>
    <p:extLst>
      <p:ext uri="{BB962C8B-B14F-4D97-AF65-F5344CB8AC3E}">
        <p14:creationId xmlns:p14="http://schemas.microsoft.com/office/powerpoint/2010/main" val="291610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705F-8F64-4EF4-AC77-BD11C421CF96}"/>
              </a:ext>
            </a:extLst>
          </p:cNvPr>
          <p:cNvSpPr txBox="1">
            <a:spLocks/>
          </p:cNvSpPr>
          <p:nvPr/>
        </p:nvSpPr>
        <p:spPr>
          <a:xfrm>
            <a:off x="344488" y="332656"/>
            <a:ext cx="8420100" cy="1143000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Experimental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02AD-38BC-4AC7-8829-4774D8A90B2F}"/>
              </a:ext>
            </a:extLst>
          </p:cNvPr>
          <p:cNvSpPr txBox="1">
            <a:spLocks/>
          </p:cNvSpPr>
          <p:nvPr/>
        </p:nvSpPr>
        <p:spPr>
          <a:xfrm>
            <a:off x="428229" y="1350505"/>
            <a:ext cx="9206044" cy="5318855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Factors: aspects of experiment that change and </a:t>
            </a:r>
            <a:r>
              <a:rPr lang="en-US" sz="2400" b="1" dirty="0">
                <a:latin typeface="Calibri"/>
                <a:ea typeface="ＭＳ Ｐゴシック" charset="0"/>
                <a:cs typeface="ＭＳ Ｐゴシック" charset="0"/>
              </a:rPr>
              <a:t>influence the outcome</a:t>
            </a:r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 of the experiment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e.g. time, weight, drug, gender, ethnicity, country, plate, cage etc.</a:t>
            </a:r>
          </a:p>
          <a:p>
            <a:pPr lvl="1"/>
            <a:endParaRPr lang="en-US" sz="2400" dirty="0">
              <a:latin typeface="Calibri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Variable type depends on type of measurement:</a:t>
            </a:r>
          </a:p>
          <a:p>
            <a:pPr lvl="1"/>
            <a:r>
              <a:rPr lang="en-US" sz="2000" dirty="0"/>
              <a:t>Categorical (</a:t>
            </a:r>
            <a:r>
              <a:rPr lang="en-US" sz="2000" b="1" dirty="0"/>
              <a:t>nominal</a:t>
            </a:r>
            <a:r>
              <a:rPr lang="en-US" sz="2000" dirty="0"/>
              <a:t>) , e.g. gender </a:t>
            </a:r>
          </a:p>
          <a:p>
            <a:pPr lvl="1"/>
            <a:r>
              <a:rPr lang="en-US" sz="2000" dirty="0"/>
              <a:t>Categorical with ordering (</a:t>
            </a:r>
            <a:r>
              <a:rPr lang="en-US" sz="2000" b="1" dirty="0"/>
              <a:t>ordinal</a:t>
            </a:r>
            <a:r>
              <a:rPr lang="en-US" sz="2000" dirty="0"/>
              <a:t>), e.g. </a:t>
            </a:r>
            <a:r>
              <a:rPr lang="en-US" sz="2000" dirty="0" err="1"/>
              <a:t>tumour</a:t>
            </a:r>
            <a:r>
              <a:rPr lang="en-US" sz="2000" dirty="0"/>
              <a:t> grade </a:t>
            </a:r>
          </a:p>
          <a:p>
            <a:pPr lvl="1"/>
            <a:r>
              <a:rPr lang="en-US" sz="2000" b="1" dirty="0"/>
              <a:t>Discrete</a:t>
            </a:r>
            <a:r>
              <a:rPr lang="en-US" sz="2000" dirty="0"/>
              <a:t>, e.g. shoe size, number of cells </a:t>
            </a:r>
          </a:p>
          <a:p>
            <a:pPr lvl="1"/>
            <a:r>
              <a:rPr lang="en-US" sz="2000" b="1" dirty="0"/>
              <a:t>Continuous</a:t>
            </a:r>
            <a:r>
              <a:rPr lang="en-US" sz="2000" dirty="0"/>
              <a:t>, e.g. body weight in kg, height in cm</a:t>
            </a:r>
          </a:p>
          <a:p>
            <a:pPr marL="371475" lvl="1" indent="0">
              <a:buNone/>
            </a:pPr>
            <a:endParaRPr lang="en-US" sz="2000" dirty="0"/>
          </a:p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Independent and Dependent variables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Independent variable (IV): what you change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Dependent variable (DV): what changes due to IV</a:t>
            </a:r>
          </a:p>
          <a:p>
            <a:pPr lvl="1"/>
            <a:r>
              <a:rPr lang="en-US" sz="2000" dirty="0"/>
              <a:t>“</a:t>
            </a:r>
            <a:r>
              <a:rPr lang="en-US" sz="2000" b="1" dirty="0">
                <a:solidFill>
                  <a:schemeClr val="tx2"/>
                </a:solidFill>
              </a:rPr>
              <a:t>If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independent</a:t>
            </a:r>
            <a:r>
              <a:rPr lang="en-US" sz="2000" b="1" dirty="0"/>
              <a:t> </a:t>
            </a:r>
            <a:r>
              <a:rPr lang="en-US" sz="2000" dirty="0"/>
              <a:t>variable), </a:t>
            </a:r>
            <a:r>
              <a:rPr lang="en-US" sz="2000" b="1" dirty="0">
                <a:solidFill>
                  <a:srgbClr val="1F497D"/>
                </a:solidFill>
              </a:rPr>
              <a:t>then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1"/>
                </a:solidFill>
              </a:rPr>
              <a:t>dependent</a:t>
            </a:r>
            <a:r>
              <a:rPr lang="en-US" sz="2000" b="1" dirty="0"/>
              <a:t> </a:t>
            </a:r>
            <a:r>
              <a:rPr lang="en-US" sz="2000" dirty="0"/>
              <a:t>variable)”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alibri"/>
              <a:ea typeface="ＭＳ Ｐゴシック" charset="0"/>
              <a:cs typeface="ＭＳ Ｐゴシック" charset="0"/>
            </a:endParaRPr>
          </a:p>
          <a:p>
            <a:pPr lvl="1"/>
            <a:endParaRPr lang="en-US" sz="800" dirty="0">
              <a:latin typeface="Calibri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6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2E0-EC83-4162-A619-A6E59938A15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Sources of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59B0-4D2E-45E0-B883-1AB38E05349D}"/>
              </a:ext>
            </a:extLst>
          </p:cNvPr>
          <p:cNvSpPr txBox="1">
            <a:spLocks/>
          </p:cNvSpPr>
          <p:nvPr/>
        </p:nvSpPr>
        <p:spPr>
          <a:xfrm>
            <a:off x="495300" y="145166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Biological “noise”</a:t>
            </a:r>
          </a:p>
          <a:p>
            <a:pPr lvl="1"/>
            <a:r>
              <a:rPr lang="en-US"/>
              <a:t>Biological processes are inherently stochastic</a:t>
            </a:r>
          </a:p>
          <a:p>
            <a:pPr lvl="1"/>
            <a:r>
              <a:rPr lang="en-US"/>
              <a:t>Single cells, cell populations, individuals, organs, species….</a:t>
            </a:r>
          </a:p>
          <a:p>
            <a:pPr lvl="1"/>
            <a:r>
              <a:rPr lang="en-US"/>
              <a:t>Timepoints, cell cycle, synchronized vs. unsynchronized</a:t>
            </a:r>
          </a:p>
          <a:p>
            <a:r>
              <a:rPr lang="en-US"/>
              <a:t>Technical noise</a:t>
            </a:r>
          </a:p>
          <a:p>
            <a:pPr lvl="1"/>
            <a:r>
              <a:rPr lang="en-US"/>
              <a:t>Reagents, antibodies, temperatures, pollution</a:t>
            </a:r>
          </a:p>
          <a:p>
            <a:pPr lvl="1"/>
            <a:r>
              <a:rPr lang="en-US"/>
              <a:t>Platforms, runs, operators</a:t>
            </a:r>
          </a:p>
          <a:p>
            <a:pPr lvl="1"/>
            <a:endParaRPr lang="en-US" sz="1050"/>
          </a:p>
          <a:p>
            <a:r>
              <a:rPr lang="en-US">
                <a:solidFill>
                  <a:schemeClr val="accent1"/>
                </a:solidFill>
              </a:rPr>
              <a:t>Consider in advance and control</a:t>
            </a:r>
          </a:p>
          <a:p>
            <a:r>
              <a:rPr lang="en-US" i="1">
                <a:solidFill>
                  <a:schemeClr val="accent1"/>
                </a:solidFill>
              </a:rPr>
              <a:t>Replication required to capture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AB26-8B1E-4FC4-9202-573F3D498370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Types of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F59F-D68F-449B-AABD-52FDC562F7CE}"/>
              </a:ext>
            </a:extLst>
          </p:cNvPr>
          <p:cNvSpPr txBox="1">
            <a:spLocks/>
          </p:cNvSpPr>
          <p:nvPr/>
        </p:nvSpPr>
        <p:spPr>
          <a:xfrm>
            <a:off x="226711" y="1600201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Biological replication:</a:t>
            </a:r>
          </a:p>
          <a:p>
            <a:pPr lvl="1"/>
            <a:r>
              <a:rPr lang="en-US" i="1"/>
              <a:t>In vivo:</a:t>
            </a:r>
          </a:p>
          <a:p>
            <a:pPr lvl="2"/>
            <a:r>
              <a:rPr lang="en-US"/>
              <a:t>Patients</a:t>
            </a:r>
          </a:p>
          <a:p>
            <a:pPr lvl="2"/>
            <a:r>
              <a:rPr lang="en-US"/>
              <a:t>Mice</a:t>
            </a:r>
          </a:p>
          <a:p>
            <a:pPr lvl="1"/>
            <a:r>
              <a:rPr lang="en-US" i="1"/>
              <a:t>In vitro:</a:t>
            </a:r>
          </a:p>
          <a:p>
            <a:pPr lvl="2"/>
            <a:r>
              <a:rPr lang="en-US"/>
              <a:t>Different cell lines</a:t>
            </a:r>
          </a:p>
          <a:p>
            <a:pPr lvl="2"/>
            <a:r>
              <a:rPr lang="en-US"/>
              <a:t>Re-growing cells (passages) 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r>
              <a:rPr lang="en-US"/>
              <a:t>Technical replication:</a:t>
            </a:r>
          </a:p>
          <a:p>
            <a:pPr lvl="1"/>
            <a:r>
              <a:rPr lang="en-US"/>
              <a:t>Experimental protocol</a:t>
            </a:r>
          </a:p>
          <a:p>
            <a:pPr lvl="1"/>
            <a:r>
              <a:rPr lang="en-US"/>
              <a:t>Measurement platform (i.e. sequencer)</a:t>
            </a:r>
            <a:endParaRPr lang="en-US" dirty="0"/>
          </a:p>
        </p:txBody>
      </p:sp>
      <p:pic>
        <p:nvPicPr>
          <p:cNvPr id="4" name="Picture 3" descr="ReplicatePCA.png">
            <a:extLst>
              <a:ext uri="{FF2B5EF4-FFF2-40B4-BE49-F238E27FC236}">
                <a16:creationId xmlns:a16="http://schemas.microsoft.com/office/drawing/2014/main" id="{C79CB8D4-24F3-41E2-9297-7E0F8094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r="5963" b="5559"/>
          <a:stretch/>
        </p:blipFill>
        <p:spPr>
          <a:xfrm>
            <a:off x="5012469" y="1696625"/>
            <a:ext cx="4842486" cy="36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nf.tiff">
            <a:extLst>
              <a:ext uri="{FF2B5EF4-FFF2-40B4-BE49-F238E27FC236}">
                <a16:creationId xmlns:a16="http://schemas.microsoft.com/office/drawing/2014/main" id="{DE44737A-49CF-4C8F-B7EB-18BB4A5885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62453" r="10072"/>
          <a:stretch/>
        </p:blipFill>
        <p:spPr bwMode="auto">
          <a:xfrm>
            <a:off x="2601821" y="5403166"/>
            <a:ext cx="4824537" cy="125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B16ED-68BC-47DF-9C30-E8D2781C0255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260350"/>
            <a:ext cx="8420100" cy="1143000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Confounding Factors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0A3DA-773C-40B1-A7A7-61E11AFAD182}"/>
              </a:ext>
            </a:extLst>
          </p:cNvPr>
          <p:cNvSpPr txBox="1">
            <a:spLocks noChangeArrowheads="1"/>
          </p:cNvSpPr>
          <p:nvPr/>
        </p:nvSpPr>
        <p:spPr>
          <a:xfrm>
            <a:off x="507339" y="1052736"/>
            <a:ext cx="8970433" cy="4176712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Also known as </a:t>
            </a:r>
            <a:r>
              <a:rPr lang="en-US" sz="2000" b="1" dirty="0">
                <a:latin typeface="Calibri"/>
                <a:ea typeface="ＭＳ Ｐゴシック" charset="0"/>
                <a:cs typeface="ＭＳ Ｐゴシック" charset="0"/>
              </a:rPr>
              <a:t>extraneous</a:t>
            </a:r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,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hidden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,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lurking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 or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masking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 factors,</a:t>
            </a:r>
          </a:p>
          <a:p>
            <a:pPr marL="0" indent="0">
              <a:buFontTx/>
              <a:buNone/>
              <a:defRPr/>
            </a:pP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	or the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third variable or mediator variable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defRPr/>
            </a:pPr>
            <a:endParaRPr lang="en-GB" sz="8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May mask an actual association or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falsely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 demonstrate an apparent association between the independent &amp; dependent variables.</a:t>
            </a:r>
          </a:p>
          <a:p>
            <a:pPr>
              <a:defRPr/>
            </a:pPr>
            <a:endParaRPr lang="en-GB" sz="8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Hypothetical Example </a:t>
            </a:r>
            <a:r>
              <a:rPr lang="en-GB" sz="2000" dirty="0"/>
              <a:t>would be a study of coffee drinking and lung cancer.</a:t>
            </a: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8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50000"/>
              </a:lnSpc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6B0BF1-EA5C-4062-AFCC-C346307BA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864" y="3242926"/>
            <a:ext cx="2330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3366FF"/>
                </a:solidFill>
                <a:latin typeface="Calibri"/>
              </a:rPr>
              <a:t>False association</a:t>
            </a:r>
          </a:p>
        </p:txBody>
      </p:sp>
      <p:pic>
        <p:nvPicPr>
          <p:cNvPr id="6" name="Picture 4" descr="conf.tiff">
            <a:extLst>
              <a:ext uri="{FF2B5EF4-FFF2-40B4-BE49-F238E27FC236}">
                <a16:creationId xmlns:a16="http://schemas.microsoft.com/office/drawing/2014/main" id="{9B2E600D-120C-4971-B37C-C010BDD329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 b="38035"/>
          <a:stretch/>
        </p:blipFill>
        <p:spPr bwMode="auto">
          <a:xfrm>
            <a:off x="1899817" y="3679709"/>
            <a:ext cx="6005511" cy="176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5E1AA-2083-4318-84DD-F5A6A6E1E6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E55B6D-CC67-41E3-A084-006FDF826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73AE39-7099-4FE1-BF7C-8F30842C4CF0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19777</TotalTime>
  <Words>761</Words>
  <Application>Microsoft Macintosh PowerPoint</Application>
  <PresentationFormat>A4 Paper (210x297 mm)</PresentationFormat>
  <Paragraphs>163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Grande</vt:lpstr>
      <vt:lpstr>Zapf Dingbats</vt:lpstr>
      <vt:lpstr>Office Theme</vt:lpstr>
      <vt:lpstr>INTRODUCTION TO 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Edwards</cp:lastModifiedBy>
  <cp:revision>296</cp:revision>
  <cp:lastPrinted>2017-09-17T14:30:32Z</cp:lastPrinted>
  <dcterms:created xsi:type="dcterms:W3CDTF">2012-09-07T13:33:17Z</dcterms:created>
  <dcterms:modified xsi:type="dcterms:W3CDTF">2020-11-18T16:28:50Z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