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17"/>
  </p:normalViewPr>
  <p:slideViewPr>
    <p:cSldViewPr snapToGrid="0" snapToObjects="1">
      <p:cViewPr varScale="1">
        <p:scale>
          <a:sx n="132" d="100"/>
          <a:sy n="132" d="100"/>
        </p:scale>
        <p:origin x="5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82E4-F45C-6943-933E-3BF7DE118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22CDF-11D7-F94B-B855-ADE691B9E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17A04-BFA7-9841-A5C7-A36EBA4C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2F5-D827-A44C-BE56-F86D7D37EB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025E7-EC77-864C-AB89-FF0F06D6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700FF-1B0D-0742-A650-3FDF8FE7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218B-F7D4-9A4B-A403-7CF746FA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3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8E86-30F9-A64B-8A22-0F027414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58B1C-6201-DC45-98B8-558B3CF3E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2D189-99A7-A946-BF63-8884A40C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2F5-D827-A44C-BE56-F86D7D37EB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EA408-D846-7541-AAA4-05801C8C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6CA7B-71E3-3C4F-893E-804A47E8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218B-F7D4-9A4B-A403-7CF746FA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6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D507E-2129-1D41-BF56-9AA288040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97A9D-5549-D34A-B5FC-B979CA6DD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0B7D-690E-3243-BCE6-9066C98F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2F5-D827-A44C-BE56-F86D7D37EB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AE4B8-3271-8049-AD90-BF975E5A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09F3E-F8F0-3C4D-9098-00D5674F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218B-F7D4-9A4B-A403-7CF746FA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EED5-5D30-8C4E-9CFA-74FD636E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1F52-6E14-B24E-B169-201BC7EA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100C-88D8-B047-8229-B937DE7B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2F5-D827-A44C-BE56-F86D7D37EB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68B72-FE34-9F4B-86A4-037803C0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CA6B-0736-E342-AD2D-36D7FFF4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218B-F7D4-9A4B-A403-7CF746FA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6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7A12-FAA4-6444-84A4-B187089A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8F0F-35E9-394A-8427-8181A42BF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D7466-B019-FB42-BA98-A0E7A1B4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2F5-D827-A44C-BE56-F86D7D37EB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0EC1-B09E-9E4E-BC3F-C590D403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DCAA5-24F1-2646-9578-B5B3FED8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218B-F7D4-9A4B-A403-7CF746FA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CDFF-5815-5040-B8DA-60DE299D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8D6C-A9A3-904A-BE2F-3BC4829FA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4AD36-C40D-B14A-9FD0-4B62D9CC7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E7DBE-0757-EF4F-B6E5-F35895AE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2F5-D827-A44C-BE56-F86D7D37EB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2534-0BDD-C545-B978-96728D1B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6ECA7-D430-2245-BCC1-10337C88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218B-F7D4-9A4B-A403-7CF746FA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5ECE-1ABC-C040-9E7F-F5CEFCDA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68282-001F-EA4B-A28A-C194BAEF8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EDFA3-5B0B-D546-8C8E-A5D35D1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08476-5314-C94F-9C40-6E039A654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D0E-A4F8-934F-9AD8-1826CF9F9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835E7-0C19-5D4A-8C78-ADEEF8B8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2F5-D827-A44C-BE56-F86D7D37EB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2A7E3-F459-3A4A-929F-A40295FE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D873A-9973-BF44-B469-5F9F288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218B-F7D4-9A4B-A403-7CF746FA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0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7A4C-2EEF-E245-82DF-343FF843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AFBF5-629E-3F40-826F-738F806B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2F5-D827-A44C-BE56-F86D7D37EB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A9D3C-6849-FF47-A1E0-8B60D5F3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4DD97-4E79-2F47-AC4B-1C076D43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218B-F7D4-9A4B-A403-7CF746FA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1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C7360-A2E3-EA4F-B979-245412B0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2F5-D827-A44C-BE56-F86D7D37EB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15615-3F42-2B4E-9DD4-6D336C6D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B8F07-6C9D-094C-B7E0-A18A3573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218B-F7D4-9A4B-A403-7CF746FA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4CE3-6A70-5A41-B13A-39DF4E6D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FEDA-1A11-5C44-923A-9D574614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82ED0-4068-FE44-91E5-5743FF0A4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C1332-855F-774B-85D2-7128F71E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2F5-D827-A44C-BE56-F86D7D37EB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F07F7-5F61-9746-910F-17C70CFB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AEDC7-75B7-274F-8BD8-7420EF71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218B-F7D4-9A4B-A403-7CF746FA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8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6E37-9247-024C-9DDE-242E3BE3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1BFEB-614F-E04D-B359-B6FE7CD59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99FE2-A511-BC4F-83DF-CE4ACC41D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A2677-F13A-314C-9F38-4BB24DAB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2F5-D827-A44C-BE56-F86D7D37EB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31E1B-1B46-EC42-A682-AE51AC59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503F6-309F-E744-9E70-4A058E70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218B-F7D4-9A4B-A403-7CF746FA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3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8467F-F432-8D42-ABFE-66949420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9A39-2FCF-514F-ACDE-CB83B8F2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6553B-0F04-0E4F-AF5A-39B5C4420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C32F5-D827-A44C-BE56-F86D7D37EB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B2795-09B2-6549-9C1D-122833EE6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C236-E38C-4C41-8E86-C1FCA3BAB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218B-F7D4-9A4B-A403-7CF746FA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3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6C22DF5-14A2-5742-BAE4-1690F5058648}"/>
              </a:ext>
            </a:extLst>
          </p:cNvPr>
          <p:cNvSpPr/>
          <p:nvPr/>
        </p:nvSpPr>
        <p:spPr>
          <a:xfrm>
            <a:off x="650687" y="1257080"/>
            <a:ext cx="937550" cy="9491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ACD27-C6FF-BF45-9BC9-2FE383EE4C66}"/>
              </a:ext>
            </a:extLst>
          </p:cNvPr>
          <p:cNvSpPr txBox="1"/>
          <p:nvPr/>
        </p:nvSpPr>
        <p:spPr>
          <a:xfrm>
            <a:off x="1852894" y="372379"/>
            <a:ext cx="423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 single happy cell in a droplet is ideal</a:t>
            </a:r>
            <a:endParaRPr lang="en-US" sz="2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716D2-5218-9F4C-8E30-7FD669FF4448}"/>
              </a:ext>
            </a:extLst>
          </p:cNvPr>
          <p:cNvGrpSpPr/>
          <p:nvPr/>
        </p:nvGrpSpPr>
        <p:grpSpPr>
          <a:xfrm>
            <a:off x="650687" y="149038"/>
            <a:ext cx="937550" cy="949124"/>
            <a:chOff x="915344" y="871524"/>
            <a:chExt cx="937550" cy="94912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7BAD5D-48D4-3249-AB67-7A7EDBD3A295}"/>
                </a:ext>
              </a:extLst>
            </p:cNvPr>
            <p:cNvSpPr/>
            <p:nvPr/>
          </p:nvSpPr>
          <p:spPr>
            <a:xfrm>
              <a:off x="915344" y="871524"/>
              <a:ext cx="937550" cy="9491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A48F3-9A5A-3747-856F-61FA4ABAAC10}"/>
                </a:ext>
              </a:extLst>
            </p:cNvPr>
            <p:cNvSpPr/>
            <p:nvPr/>
          </p:nvSpPr>
          <p:spPr>
            <a:xfrm>
              <a:off x="1115027" y="1197979"/>
              <a:ext cx="254643" cy="266218"/>
            </a:xfrm>
            <a:prstGeom prst="ellipse">
              <a:avLst/>
            </a:prstGeom>
            <a:solidFill>
              <a:srgbClr val="FFC000"/>
            </a:solidFill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52B89BD-BB78-8148-963C-39EDCC84F07E}"/>
              </a:ext>
            </a:extLst>
          </p:cNvPr>
          <p:cNvSpPr txBox="1"/>
          <p:nvPr/>
        </p:nvSpPr>
        <p:spPr>
          <a:xfrm>
            <a:off x="1852894" y="1615791"/>
            <a:ext cx="3896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Empty droplet: No cell in  a droplet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4BC9E0-9619-3443-A24B-564D36436582}"/>
              </a:ext>
            </a:extLst>
          </p:cNvPr>
          <p:cNvGrpSpPr/>
          <p:nvPr/>
        </p:nvGrpSpPr>
        <p:grpSpPr>
          <a:xfrm>
            <a:off x="650687" y="2361426"/>
            <a:ext cx="937550" cy="949124"/>
            <a:chOff x="650687" y="2790658"/>
            <a:chExt cx="937550" cy="94912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AC83F1-3380-FA4D-952C-0320E0EBB6D6}"/>
                </a:ext>
              </a:extLst>
            </p:cNvPr>
            <p:cNvSpPr/>
            <p:nvPr/>
          </p:nvSpPr>
          <p:spPr>
            <a:xfrm>
              <a:off x="650687" y="2790658"/>
              <a:ext cx="937550" cy="9491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309FD15-3CDE-4B4E-82EC-1874371B27CE}"/>
                </a:ext>
              </a:extLst>
            </p:cNvPr>
            <p:cNvSpPr/>
            <p:nvPr/>
          </p:nvSpPr>
          <p:spPr>
            <a:xfrm>
              <a:off x="958585" y="3063002"/>
              <a:ext cx="292856" cy="112041"/>
            </a:xfrm>
            <a:custGeom>
              <a:avLst/>
              <a:gdLst>
                <a:gd name="connsiteX0" fmla="*/ 0 w 497711"/>
                <a:gd name="connsiteY0" fmla="*/ 138896 h 174184"/>
                <a:gd name="connsiteX1" fmla="*/ 92597 w 497711"/>
                <a:gd name="connsiteY1" fmla="*/ 11574 h 174184"/>
                <a:gd name="connsiteX2" fmla="*/ 127321 w 497711"/>
                <a:gd name="connsiteY2" fmla="*/ 0 h 174184"/>
                <a:gd name="connsiteX3" fmla="*/ 219919 w 497711"/>
                <a:gd name="connsiteY3" fmla="*/ 69448 h 174184"/>
                <a:gd name="connsiteX4" fmla="*/ 266217 w 497711"/>
                <a:gd name="connsiteY4" fmla="*/ 138896 h 174184"/>
                <a:gd name="connsiteX5" fmla="*/ 289367 w 497711"/>
                <a:gd name="connsiteY5" fmla="*/ 162045 h 174184"/>
                <a:gd name="connsiteX6" fmla="*/ 347240 w 497711"/>
                <a:gd name="connsiteY6" fmla="*/ 173620 h 174184"/>
                <a:gd name="connsiteX7" fmla="*/ 439838 w 497711"/>
                <a:gd name="connsiteY7" fmla="*/ 150471 h 174184"/>
                <a:gd name="connsiteX8" fmla="*/ 462987 w 497711"/>
                <a:gd name="connsiteY8" fmla="*/ 127321 h 174184"/>
                <a:gd name="connsiteX9" fmla="*/ 497711 w 497711"/>
                <a:gd name="connsiteY9" fmla="*/ 104172 h 174184"/>
                <a:gd name="connsiteX10" fmla="*/ 462987 w 497711"/>
                <a:gd name="connsiteY10" fmla="*/ 138896 h 174184"/>
                <a:gd name="connsiteX11" fmla="*/ 381964 w 497711"/>
                <a:gd name="connsiteY11" fmla="*/ 173620 h 174184"/>
                <a:gd name="connsiteX12" fmla="*/ 358815 w 497711"/>
                <a:gd name="connsiteY12" fmla="*/ 173620 h 17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711" h="174184">
                  <a:moveTo>
                    <a:pt x="0" y="138896"/>
                  </a:moveTo>
                  <a:cubicBezTo>
                    <a:pt x="18018" y="102861"/>
                    <a:pt x="46894" y="26807"/>
                    <a:pt x="92597" y="11574"/>
                  </a:cubicBezTo>
                  <a:lnTo>
                    <a:pt x="127321" y="0"/>
                  </a:lnTo>
                  <a:cubicBezTo>
                    <a:pt x="151262" y="15961"/>
                    <a:pt x="198507" y="40899"/>
                    <a:pt x="219919" y="69448"/>
                  </a:cubicBezTo>
                  <a:cubicBezTo>
                    <a:pt x="236612" y="91706"/>
                    <a:pt x="246544" y="119223"/>
                    <a:pt x="266217" y="138896"/>
                  </a:cubicBezTo>
                  <a:cubicBezTo>
                    <a:pt x="273934" y="146612"/>
                    <a:pt x="279337" y="157746"/>
                    <a:pt x="289367" y="162045"/>
                  </a:cubicBezTo>
                  <a:cubicBezTo>
                    <a:pt x="307449" y="169795"/>
                    <a:pt x="327949" y="169762"/>
                    <a:pt x="347240" y="173620"/>
                  </a:cubicBezTo>
                  <a:cubicBezTo>
                    <a:pt x="359682" y="171132"/>
                    <a:pt x="422045" y="161147"/>
                    <a:pt x="439838" y="150471"/>
                  </a:cubicBezTo>
                  <a:cubicBezTo>
                    <a:pt x="449196" y="144856"/>
                    <a:pt x="454466" y="134138"/>
                    <a:pt x="462987" y="127321"/>
                  </a:cubicBezTo>
                  <a:cubicBezTo>
                    <a:pt x="473850" y="118631"/>
                    <a:pt x="497711" y="90261"/>
                    <a:pt x="497711" y="104172"/>
                  </a:cubicBezTo>
                  <a:cubicBezTo>
                    <a:pt x="497711" y="120541"/>
                    <a:pt x="475562" y="128417"/>
                    <a:pt x="462987" y="138896"/>
                  </a:cubicBezTo>
                  <a:cubicBezTo>
                    <a:pt x="433553" y="163424"/>
                    <a:pt x="420572" y="167185"/>
                    <a:pt x="381964" y="173620"/>
                  </a:cubicBezTo>
                  <a:cubicBezTo>
                    <a:pt x="374353" y="174889"/>
                    <a:pt x="366531" y="173620"/>
                    <a:pt x="358815" y="17362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E1C03DD-0C25-2243-A0DB-B8524E093481}"/>
                </a:ext>
              </a:extLst>
            </p:cNvPr>
            <p:cNvSpPr/>
            <p:nvPr/>
          </p:nvSpPr>
          <p:spPr>
            <a:xfrm>
              <a:off x="1105013" y="3272936"/>
              <a:ext cx="292856" cy="112041"/>
            </a:xfrm>
            <a:custGeom>
              <a:avLst/>
              <a:gdLst>
                <a:gd name="connsiteX0" fmla="*/ 0 w 497711"/>
                <a:gd name="connsiteY0" fmla="*/ 138896 h 174184"/>
                <a:gd name="connsiteX1" fmla="*/ 92597 w 497711"/>
                <a:gd name="connsiteY1" fmla="*/ 11574 h 174184"/>
                <a:gd name="connsiteX2" fmla="*/ 127321 w 497711"/>
                <a:gd name="connsiteY2" fmla="*/ 0 h 174184"/>
                <a:gd name="connsiteX3" fmla="*/ 219919 w 497711"/>
                <a:gd name="connsiteY3" fmla="*/ 69448 h 174184"/>
                <a:gd name="connsiteX4" fmla="*/ 266217 w 497711"/>
                <a:gd name="connsiteY4" fmla="*/ 138896 h 174184"/>
                <a:gd name="connsiteX5" fmla="*/ 289367 w 497711"/>
                <a:gd name="connsiteY5" fmla="*/ 162045 h 174184"/>
                <a:gd name="connsiteX6" fmla="*/ 347240 w 497711"/>
                <a:gd name="connsiteY6" fmla="*/ 173620 h 174184"/>
                <a:gd name="connsiteX7" fmla="*/ 439838 w 497711"/>
                <a:gd name="connsiteY7" fmla="*/ 150471 h 174184"/>
                <a:gd name="connsiteX8" fmla="*/ 462987 w 497711"/>
                <a:gd name="connsiteY8" fmla="*/ 127321 h 174184"/>
                <a:gd name="connsiteX9" fmla="*/ 497711 w 497711"/>
                <a:gd name="connsiteY9" fmla="*/ 104172 h 174184"/>
                <a:gd name="connsiteX10" fmla="*/ 462987 w 497711"/>
                <a:gd name="connsiteY10" fmla="*/ 138896 h 174184"/>
                <a:gd name="connsiteX11" fmla="*/ 381964 w 497711"/>
                <a:gd name="connsiteY11" fmla="*/ 173620 h 174184"/>
                <a:gd name="connsiteX12" fmla="*/ 358815 w 497711"/>
                <a:gd name="connsiteY12" fmla="*/ 173620 h 17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711" h="174184">
                  <a:moveTo>
                    <a:pt x="0" y="138896"/>
                  </a:moveTo>
                  <a:cubicBezTo>
                    <a:pt x="18018" y="102861"/>
                    <a:pt x="46894" y="26807"/>
                    <a:pt x="92597" y="11574"/>
                  </a:cubicBezTo>
                  <a:lnTo>
                    <a:pt x="127321" y="0"/>
                  </a:lnTo>
                  <a:cubicBezTo>
                    <a:pt x="151262" y="15961"/>
                    <a:pt x="198507" y="40899"/>
                    <a:pt x="219919" y="69448"/>
                  </a:cubicBezTo>
                  <a:cubicBezTo>
                    <a:pt x="236612" y="91706"/>
                    <a:pt x="246544" y="119223"/>
                    <a:pt x="266217" y="138896"/>
                  </a:cubicBezTo>
                  <a:cubicBezTo>
                    <a:pt x="273934" y="146612"/>
                    <a:pt x="279337" y="157746"/>
                    <a:pt x="289367" y="162045"/>
                  </a:cubicBezTo>
                  <a:cubicBezTo>
                    <a:pt x="307449" y="169795"/>
                    <a:pt x="327949" y="169762"/>
                    <a:pt x="347240" y="173620"/>
                  </a:cubicBezTo>
                  <a:cubicBezTo>
                    <a:pt x="359682" y="171132"/>
                    <a:pt x="422045" y="161147"/>
                    <a:pt x="439838" y="150471"/>
                  </a:cubicBezTo>
                  <a:cubicBezTo>
                    <a:pt x="449196" y="144856"/>
                    <a:pt x="454466" y="134138"/>
                    <a:pt x="462987" y="127321"/>
                  </a:cubicBezTo>
                  <a:cubicBezTo>
                    <a:pt x="473850" y="118631"/>
                    <a:pt x="497711" y="90261"/>
                    <a:pt x="497711" y="104172"/>
                  </a:cubicBezTo>
                  <a:cubicBezTo>
                    <a:pt x="497711" y="120541"/>
                    <a:pt x="475562" y="128417"/>
                    <a:pt x="462987" y="138896"/>
                  </a:cubicBezTo>
                  <a:cubicBezTo>
                    <a:pt x="433553" y="163424"/>
                    <a:pt x="420572" y="167185"/>
                    <a:pt x="381964" y="173620"/>
                  </a:cubicBezTo>
                  <a:cubicBezTo>
                    <a:pt x="374353" y="174889"/>
                    <a:pt x="366531" y="173620"/>
                    <a:pt x="358815" y="17362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5EE1CAF-D688-0345-AACE-6C60AE8B4392}"/>
                </a:ext>
              </a:extLst>
            </p:cNvPr>
            <p:cNvSpPr/>
            <p:nvPr/>
          </p:nvSpPr>
          <p:spPr>
            <a:xfrm>
              <a:off x="877851" y="3401392"/>
              <a:ext cx="292856" cy="112041"/>
            </a:xfrm>
            <a:custGeom>
              <a:avLst/>
              <a:gdLst>
                <a:gd name="connsiteX0" fmla="*/ 0 w 497711"/>
                <a:gd name="connsiteY0" fmla="*/ 138896 h 174184"/>
                <a:gd name="connsiteX1" fmla="*/ 92597 w 497711"/>
                <a:gd name="connsiteY1" fmla="*/ 11574 h 174184"/>
                <a:gd name="connsiteX2" fmla="*/ 127321 w 497711"/>
                <a:gd name="connsiteY2" fmla="*/ 0 h 174184"/>
                <a:gd name="connsiteX3" fmla="*/ 219919 w 497711"/>
                <a:gd name="connsiteY3" fmla="*/ 69448 h 174184"/>
                <a:gd name="connsiteX4" fmla="*/ 266217 w 497711"/>
                <a:gd name="connsiteY4" fmla="*/ 138896 h 174184"/>
                <a:gd name="connsiteX5" fmla="*/ 289367 w 497711"/>
                <a:gd name="connsiteY5" fmla="*/ 162045 h 174184"/>
                <a:gd name="connsiteX6" fmla="*/ 347240 w 497711"/>
                <a:gd name="connsiteY6" fmla="*/ 173620 h 174184"/>
                <a:gd name="connsiteX7" fmla="*/ 439838 w 497711"/>
                <a:gd name="connsiteY7" fmla="*/ 150471 h 174184"/>
                <a:gd name="connsiteX8" fmla="*/ 462987 w 497711"/>
                <a:gd name="connsiteY8" fmla="*/ 127321 h 174184"/>
                <a:gd name="connsiteX9" fmla="*/ 497711 w 497711"/>
                <a:gd name="connsiteY9" fmla="*/ 104172 h 174184"/>
                <a:gd name="connsiteX10" fmla="*/ 462987 w 497711"/>
                <a:gd name="connsiteY10" fmla="*/ 138896 h 174184"/>
                <a:gd name="connsiteX11" fmla="*/ 381964 w 497711"/>
                <a:gd name="connsiteY11" fmla="*/ 173620 h 174184"/>
                <a:gd name="connsiteX12" fmla="*/ 358815 w 497711"/>
                <a:gd name="connsiteY12" fmla="*/ 173620 h 17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711" h="174184">
                  <a:moveTo>
                    <a:pt x="0" y="138896"/>
                  </a:moveTo>
                  <a:cubicBezTo>
                    <a:pt x="18018" y="102861"/>
                    <a:pt x="46894" y="26807"/>
                    <a:pt x="92597" y="11574"/>
                  </a:cubicBezTo>
                  <a:lnTo>
                    <a:pt x="127321" y="0"/>
                  </a:lnTo>
                  <a:cubicBezTo>
                    <a:pt x="151262" y="15961"/>
                    <a:pt x="198507" y="40899"/>
                    <a:pt x="219919" y="69448"/>
                  </a:cubicBezTo>
                  <a:cubicBezTo>
                    <a:pt x="236612" y="91706"/>
                    <a:pt x="246544" y="119223"/>
                    <a:pt x="266217" y="138896"/>
                  </a:cubicBezTo>
                  <a:cubicBezTo>
                    <a:pt x="273934" y="146612"/>
                    <a:pt x="279337" y="157746"/>
                    <a:pt x="289367" y="162045"/>
                  </a:cubicBezTo>
                  <a:cubicBezTo>
                    <a:pt x="307449" y="169795"/>
                    <a:pt x="327949" y="169762"/>
                    <a:pt x="347240" y="173620"/>
                  </a:cubicBezTo>
                  <a:cubicBezTo>
                    <a:pt x="359682" y="171132"/>
                    <a:pt x="422045" y="161147"/>
                    <a:pt x="439838" y="150471"/>
                  </a:cubicBezTo>
                  <a:cubicBezTo>
                    <a:pt x="449196" y="144856"/>
                    <a:pt x="454466" y="134138"/>
                    <a:pt x="462987" y="127321"/>
                  </a:cubicBezTo>
                  <a:cubicBezTo>
                    <a:pt x="473850" y="118631"/>
                    <a:pt x="497711" y="90261"/>
                    <a:pt x="497711" y="104172"/>
                  </a:cubicBezTo>
                  <a:cubicBezTo>
                    <a:pt x="497711" y="120541"/>
                    <a:pt x="475562" y="128417"/>
                    <a:pt x="462987" y="138896"/>
                  </a:cubicBezTo>
                  <a:cubicBezTo>
                    <a:pt x="433553" y="163424"/>
                    <a:pt x="420572" y="167185"/>
                    <a:pt x="381964" y="173620"/>
                  </a:cubicBezTo>
                  <a:cubicBezTo>
                    <a:pt x="374353" y="174889"/>
                    <a:pt x="366531" y="173620"/>
                    <a:pt x="358815" y="17362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74D49BC-6BC1-8A40-9BCC-F612C38970E5}"/>
                </a:ext>
              </a:extLst>
            </p:cNvPr>
            <p:cNvSpPr/>
            <p:nvPr/>
          </p:nvSpPr>
          <p:spPr>
            <a:xfrm>
              <a:off x="669691" y="3227483"/>
              <a:ext cx="292856" cy="112041"/>
            </a:xfrm>
            <a:custGeom>
              <a:avLst/>
              <a:gdLst>
                <a:gd name="connsiteX0" fmla="*/ 0 w 497711"/>
                <a:gd name="connsiteY0" fmla="*/ 138896 h 174184"/>
                <a:gd name="connsiteX1" fmla="*/ 92597 w 497711"/>
                <a:gd name="connsiteY1" fmla="*/ 11574 h 174184"/>
                <a:gd name="connsiteX2" fmla="*/ 127321 w 497711"/>
                <a:gd name="connsiteY2" fmla="*/ 0 h 174184"/>
                <a:gd name="connsiteX3" fmla="*/ 219919 w 497711"/>
                <a:gd name="connsiteY3" fmla="*/ 69448 h 174184"/>
                <a:gd name="connsiteX4" fmla="*/ 266217 w 497711"/>
                <a:gd name="connsiteY4" fmla="*/ 138896 h 174184"/>
                <a:gd name="connsiteX5" fmla="*/ 289367 w 497711"/>
                <a:gd name="connsiteY5" fmla="*/ 162045 h 174184"/>
                <a:gd name="connsiteX6" fmla="*/ 347240 w 497711"/>
                <a:gd name="connsiteY6" fmla="*/ 173620 h 174184"/>
                <a:gd name="connsiteX7" fmla="*/ 439838 w 497711"/>
                <a:gd name="connsiteY7" fmla="*/ 150471 h 174184"/>
                <a:gd name="connsiteX8" fmla="*/ 462987 w 497711"/>
                <a:gd name="connsiteY8" fmla="*/ 127321 h 174184"/>
                <a:gd name="connsiteX9" fmla="*/ 497711 w 497711"/>
                <a:gd name="connsiteY9" fmla="*/ 104172 h 174184"/>
                <a:gd name="connsiteX10" fmla="*/ 462987 w 497711"/>
                <a:gd name="connsiteY10" fmla="*/ 138896 h 174184"/>
                <a:gd name="connsiteX11" fmla="*/ 381964 w 497711"/>
                <a:gd name="connsiteY11" fmla="*/ 173620 h 174184"/>
                <a:gd name="connsiteX12" fmla="*/ 358815 w 497711"/>
                <a:gd name="connsiteY12" fmla="*/ 173620 h 17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711" h="174184">
                  <a:moveTo>
                    <a:pt x="0" y="138896"/>
                  </a:moveTo>
                  <a:cubicBezTo>
                    <a:pt x="18018" y="102861"/>
                    <a:pt x="46894" y="26807"/>
                    <a:pt x="92597" y="11574"/>
                  </a:cubicBezTo>
                  <a:lnTo>
                    <a:pt x="127321" y="0"/>
                  </a:lnTo>
                  <a:cubicBezTo>
                    <a:pt x="151262" y="15961"/>
                    <a:pt x="198507" y="40899"/>
                    <a:pt x="219919" y="69448"/>
                  </a:cubicBezTo>
                  <a:cubicBezTo>
                    <a:pt x="236612" y="91706"/>
                    <a:pt x="246544" y="119223"/>
                    <a:pt x="266217" y="138896"/>
                  </a:cubicBezTo>
                  <a:cubicBezTo>
                    <a:pt x="273934" y="146612"/>
                    <a:pt x="279337" y="157746"/>
                    <a:pt x="289367" y="162045"/>
                  </a:cubicBezTo>
                  <a:cubicBezTo>
                    <a:pt x="307449" y="169795"/>
                    <a:pt x="327949" y="169762"/>
                    <a:pt x="347240" y="173620"/>
                  </a:cubicBezTo>
                  <a:cubicBezTo>
                    <a:pt x="359682" y="171132"/>
                    <a:pt x="422045" y="161147"/>
                    <a:pt x="439838" y="150471"/>
                  </a:cubicBezTo>
                  <a:cubicBezTo>
                    <a:pt x="449196" y="144856"/>
                    <a:pt x="454466" y="134138"/>
                    <a:pt x="462987" y="127321"/>
                  </a:cubicBezTo>
                  <a:cubicBezTo>
                    <a:pt x="473850" y="118631"/>
                    <a:pt x="497711" y="90261"/>
                    <a:pt x="497711" y="104172"/>
                  </a:cubicBezTo>
                  <a:cubicBezTo>
                    <a:pt x="497711" y="120541"/>
                    <a:pt x="475562" y="128417"/>
                    <a:pt x="462987" y="138896"/>
                  </a:cubicBezTo>
                  <a:cubicBezTo>
                    <a:pt x="433553" y="163424"/>
                    <a:pt x="420572" y="167185"/>
                    <a:pt x="381964" y="173620"/>
                  </a:cubicBezTo>
                  <a:cubicBezTo>
                    <a:pt x="374353" y="174889"/>
                    <a:pt x="366531" y="173620"/>
                    <a:pt x="358815" y="17362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46E8C83-F2E5-9642-96BB-8A21D05149BD}"/>
              </a:ext>
            </a:extLst>
          </p:cNvPr>
          <p:cNvGrpSpPr/>
          <p:nvPr/>
        </p:nvGrpSpPr>
        <p:grpSpPr>
          <a:xfrm>
            <a:off x="669691" y="3573656"/>
            <a:ext cx="937550" cy="949124"/>
            <a:chOff x="650687" y="3867255"/>
            <a:chExt cx="937550" cy="94912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E90CF7-B7F1-D341-BABF-CC8EC9A4B4F9}"/>
                </a:ext>
              </a:extLst>
            </p:cNvPr>
            <p:cNvSpPr/>
            <p:nvPr/>
          </p:nvSpPr>
          <p:spPr>
            <a:xfrm>
              <a:off x="650687" y="3867255"/>
              <a:ext cx="937550" cy="9491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5A9CB3D-9DC9-4547-B510-59D6CA408925}"/>
                </a:ext>
              </a:extLst>
            </p:cNvPr>
            <p:cNvSpPr/>
            <p:nvPr/>
          </p:nvSpPr>
          <p:spPr>
            <a:xfrm>
              <a:off x="998014" y="4154602"/>
              <a:ext cx="254643" cy="266218"/>
            </a:xfrm>
            <a:prstGeom prst="ellipse">
              <a:avLst/>
            </a:prstGeom>
            <a:pattFill prst="lgConfetti">
              <a:fgClr>
                <a:srgbClr val="FFC000"/>
              </a:fgClr>
              <a:bgClr>
                <a:schemeClr val="bg1"/>
              </a:bgClr>
            </a:pattFill>
            <a:ln w="476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F4D4D01-1591-7D4C-A1DA-F577C0B8EF84}"/>
              </a:ext>
            </a:extLst>
          </p:cNvPr>
          <p:cNvSpPr/>
          <p:nvPr/>
        </p:nvSpPr>
        <p:spPr>
          <a:xfrm>
            <a:off x="10032556" y="97605"/>
            <a:ext cx="937549" cy="9491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ABC0CF-EC3D-EE44-ACA1-3630C3FEC242}"/>
              </a:ext>
            </a:extLst>
          </p:cNvPr>
          <p:cNvSpPr/>
          <p:nvPr/>
        </p:nvSpPr>
        <p:spPr>
          <a:xfrm>
            <a:off x="10440793" y="1206665"/>
            <a:ext cx="254643" cy="266216"/>
          </a:xfrm>
          <a:prstGeom prst="ellipse">
            <a:avLst/>
          </a:prstGeom>
          <a:solidFill>
            <a:srgbClr val="FFC000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62CA5-A30A-794C-B2A5-EC0C86918032}"/>
              </a:ext>
            </a:extLst>
          </p:cNvPr>
          <p:cNvSpPr txBox="1"/>
          <p:nvPr/>
        </p:nvSpPr>
        <p:spPr>
          <a:xfrm>
            <a:off x="10906391" y="384023"/>
            <a:ext cx="906402" cy="369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Droplet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86617-A0C2-6F46-A110-D1C0A3665394}"/>
              </a:ext>
            </a:extLst>
          </p:cNvPr>
          <p:cNvSpPr txBox="1"/>
          <p:nvPr/>
        </p:nvSpPr>
        <p:spPr>
          <a:xfrm>
            <a:off x="10999949" y="1155108"/>
            <a:ext cx="529312" cy="369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Cell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A73323B-8F54-624F-BA76-66CAF6956E9A}"/>
              </a:ext>
            </a:extLst>
          </p:cNvPr>
          <p:cNvSpPr/>
          <p:nvPr/>
        </p:nvSpPr>
        <p:spPr>
          <a:xfrm>
            <a:off x="10305437" y="1706478"/>
            <a:ext cx="292856" cy="112041"/>
          </a:xfrm>
          <a:custGeom>
            <a:avLst/>
            <a:gdLst>
              <a:gd name="connsiteX0" fmla="*/ 0 w 497711"/>
              <a:gd name="connsiteY0" fmla="*/ 138896 h 174184"/>
              <a:gd name="connsiteX1" fmla="*/ 92597 w 497711"/>
              <a:gd name="connsiteY1" fmla="*/ 11574 h 174184"/>
              <a:gd name="connsiteX2" fmla="*/ 127321 w 497711"/>
              <a:gd name="connsiteY2" fmla="*/ 0 h 174184"/>
              <a:gd name="connsiteX3" fmla="*/ 219919 w 497711"/>
              <a:gd name="connsiteY3" fmla="*/ 69448 h 174184"/>
              <a:gd name="connsiteX4" fmla="*/ 266217 w 497711"/>
              <a:gd name="connsiteY4" fmla="*/ 138896 h 174184"/>
              <a:gd name="connsiteX5" fmla="*/ 289367 w 497711"/>
              <a:gd name="connsiteY5" fmla="*/ 162045 h 174184"/>
              <a:gd name="connsiteX6" fmla="*/ 347240 w 497711"/>
              <a:gd name="connsiteY6" fmla="*/ 173620 h 174184"/>
              <a:gd name="connsiteX7" fmla="*/ 439838 w 497711"/>
              <a:gd name="connsiteY7" fmla="*/ 150471 h 174184"/>
              <a:gd name="connsiteX8" fmla="*/ 462987 w 497711"/>
              <a:gd name="connsiteY8" fmla="*/ 127321 h 174184"/>
              <a:gd name="connsiteX9" fmla="*/ 497711 w 497711"/>
              <a:gd name="connsiteY9" fmla="*/ 104172 h 174184"/>
              <a:gd name="connsiteX10" fmla="*/ 462987 w 497711"/>
              <a:gd name="connsiteY10" fmla="*/ 138896 h 174184"/>
              <a:gd name="connsiteX11" fmla="*/ 381964 w 497711"/>
              <a:gd name="connsiteY11" fmla="*/ 173620 h 174184"/>
              <a:gd name="connsiteX12" fmla="*/ 358815 w 497711"/>
              <a:gd name="connsiteY12" fmla="*/ 173620 h 17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7711" h="174184">
                <a:moveTo>
                  <a:pt x="0" y="138896"/>
                </a:moveTo>
                <a:cubicBezTo>
                  <a:pt x="18018" y="102861"/>
                  <a:pt x="46894" y="26807"/>
                  <a:pt x="92597" y="11574"/>
                </a:cubicBezTo>
                <a:lnTo>
                  <a:pt x="127321" y="0"/>
                </a:lnTo>
                <a:cubicBezTo>
                  <a:pt x="151262" y="15961"/>
                  <a:pt x="198507" y="40899"/>
                  <a:pt x="219919" y="69448"/>
                </a:cubicBezTo>
                <a:cubicBezTo>
                  <a:pt x="236612" y="91706"/>
                  <a:pt x="246544" y="119223"/>
                  <a:pt x="266217" y="138896"/>
                </a:cubicBezTo>
                <a:cubicBezTo>
                  <a:pt x="273934" y="146612"/>
                  <a:pt x="279337" y="157746"/>
                  <a:pt x="289367" y="162045"/>
                </a:cubicBezTo>
                <a:cubicBezTo>
                  <a:pt x="307449" y="169795"/>
                  <a:pt x="327949" y="169762"/>
                  <a:pt x="347240" y="173620"/>
                </a:cubicBezTo>
                <a:cubicBezTo>
                  <a:pt x="359682" y="171132"/>
                  <a:pt x="422045" y="161147"/>
                  <a:pt x="439838" y="150471"/>
                </a:cubicBezTo>
                <a:cubicBezTo>
                  <a:pt x="449196" y="144856"/>
                  <a:pt x="454466" y="134138"/>
                  <a:pt x="462987" y="127321"/>
                </a:cubicBezTo>
                <a:cubicBezTo>
                  <a:pt x="473850" y="118631"/>
                  <a:pt x="497711" y="90261"/>
                  <a:pt x="497711" y="104172"/>
                </a:cubicBezTo>
                <a:cubicBezTo>
                  <a:pt x="497711" y="120541"/>
                  <a:pt x="475562" y="128417"/>
                  <a:pt x="462987" y="138896"/>
                </a:cubicBezTo>
                <a:cubicBezTo>
                  <a:pt x="433553" y="163424"/>
                  <a:pt x="420572" y="167185"/>
                  <a:pt x="381964" y="173620"/>
                </a:cubicBezTo>
                <a:cubicBezTo>
                  <a:pt x="374353" y="174889"/>
                  <a:pt x="366531" y="173620"/>
                  <a:pt x="358815" y="173620"/>
                </a:cubicBezTo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781A00-ACD9-6148-96F8-5E8E01143125}"/>
              </a:ext>
            </a:extLst>
          </p:cNvPr>
          <p:cNvSpPr txBox="1"/>
          <p:nvPr/>
        </p:nvSpPr>
        <p:spPr>
          <a:xfrm>
            <a:off x="10579043" y="1586944"/>
            <a:ext cx="1424878" cy="369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Floating RNA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9038DE-3695-6849-8407-0E3F58F9537F}"/>
              </a:ext>
            </a:extLst>
          </p:cNvPr>
          <p:cNvSpPr/>
          <p:nvPr/>
        </p:nvSpPr>
        <p:spPr>
          <a:xfrm>
            <a:off x="10440793" y="2184197"/>
            <a:ext cx="254643" cy="266216"/>
          </a:xfrm>
          <a:prstGeom prst="ellipse">
            <a:avLst/>
          </a:prstGeom>
          <a:pattFill prst="lgConfetti">
            <a:fgClr>
              <a:srgbClr val="FFC000"/>
            </a:fgClr>
            <a:bgClr>
              <a:schemeClr val="bg1"/>
            </a:bgClr>
          </a:pattFill>
          <a:ln w="476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A8F872-7069-ED46-ACC8-B29D164521B5}"/>
              </a:ext>
            </a:extLst>
          </p:cNvPr>
          <p:cNvSpPr txBox="1"/>
          <p:nvPr/>
        </p:nvSpPr>
        <p:spPr>
          <a:xfrm>
            <a:off x="10695436" y="2132636"/>
            <a:ext cx="1059907" cy="369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Dead cell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5FF5F0-0D77-6141-97FE-98D9C7BB9304}"/>
              </a:ext>
            </a:extLst>
          </p:cNvPr>
          <p:cNvSpPr txBox="1"/>
          <p:nvPr/>
        </p:nvSpPr>
        <p:spPr>
          <a:xfrm>
            <a:off x="1893099" y="2625509"/>
            <a:ext cx="2998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Droplet with </a:t>
            </a:r>
            <a:r>
              <a:rPr lang="en-GB" sz="2000" b="1" dirty="0"/>
              <a:t>ambient RNA</a:t>
            </a:r>
            <a:endParaRPr 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CE01B5-F7D4-7741-8212-D451B3D232FD}"/>
              </a:ext>
            </a:extLst>
          </p:cNvPr>
          <p:cNvSpPr txBox="1"/>
          <p:nvPr/>
        </p:nvSpPr>
        <p:spPr>
          <a:xfrm>
            <a:off x="1852195" y="3843170"/>
            <a:ext cx="2536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Droplet with </a:t>
            </a:r>
            <a:r>
              <a:rPr lang="en-GB" sz="2000" b="1" dirty="0"/>
              <a:t>dead cell</a:t>
            </a:r>
            <a:endParaRPr lang="en-US" sz="20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9FE730-F5D1-8A4B-A8BD-877E55CAF325}"/>
              </a:ext>
            </a:extLst>
          </p:cNvPr>
          <p:cNvGrpSpPr/>
          <p:nvPr/>
        </p:nvGrpSpPr>
        <p:grpSpPr>
          <a:xfrm>
            <a:off x="669691" y="4592388"/>
            <a:ext cx="937550" cy="949124"/>
            <a:chOff x="529239" y="5051565"/>
            <a:chExt cx="937550" cy="94912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85DE2F0-3668-2243-9BB0-04BD26C3CEF7}"/>
                </a:ext>
              </a:extLst>
            </p:cNvPr>
            <p:cNvSpPr/>
            <p:nvPr/>
          </p:nvSpPr>
          <p:spPr>
            <a:xfrm>
              <a:off x="529239" y="5051565"/>
              <a:ext cx="937550" cy="9491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12F8559-D17C-EB4B-9984-1BFB886DF5C7}"/>
                </a:ext>
              </a:extLst>
            </p:cNvPr>
            <p:cNvSpPr/>
            <p:nvPr/>
          </p:nvSpPr>
          <p:spPr>
            <a:xfrm>
              <a:off x="723048" y="5185330"/>
              <a:ext cx="254643" cy="266218"/>
            </a:xfrm>
            <a:prstGeom prst="ellipse">
              <a:avLst/>
            </a:prstGeom>
            <a:solidFill>
              <a:srgbClr val="FFC000"/>
            </a:solidFill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CBFD7CC-5E61-7143-8CAE-05D5647E5256}"/>
                </a:ext>
              </a:extLst>
            </p:cNvPr>
            <p:cNvSpPr/>
            <p:nvPr/>
          </p:nvSpPr>
          <p:spPr>
            <a:xfrm>
              <a:off x="996798" y="5589386"/>
              <a:ext cx="254643" cy="266218"/>
            </a:xfrm>
            <a:prstGeom prst="ellipse">
              <a:avLst/>
            </a:prstGeom>
            <a:solidFill>
              <a:srgbClr val="FFC000"/>
            </a:solidFill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A4CC3E4-9067-D94F-B3EF-F8B6BE9F6EDD}"/>
              </a:ext>
            </a:extLst>
          </p:cNvPr>
          <p:cNvSpPr txBox="1"/>
          <p:nvPr/>
        </p:nvSpPr>
        <p:spPr>
          <a:xfrm>
            <a:off x="1852195" y="4840825"/>
            <a:ext cx="289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Droplet with </a:t>
            </a:r>
            <a:r>
              <a:rPr lang="en-GB" sz="2000" b="1" dirty="0"/>
              <a:t>multiple cell</a:t>
            </a:r>
            <a:endParaRPr 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93338F-711E-F747-89CB-36882EB83BB4}"/>
              </a:ext>
            </a:extLst>
          </p:cNvPr>
          <p:cNvSpPr txBox="1"/>
          <p:nvPr/>
        </p:nvSpPr>
        <p:spPr>
          <a:xfrm>
            <a:off x="2245488" y="723740"/>
            <a:ext cx="379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Complex transcriptome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Average number of genes detected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8E2DCB-63CA-0444-BAF9-6830A6F73669}"/>
              </a:ext>
            </a:extLst>
          </p:cNvPr>
          <p:cNvSpPr txBox="1"/>
          <p:nvPr/>
        </p:nvSpPr>
        <p:spPr>
          <a:xfrm>
            <a:off x="2245488" y="1975435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No genes detected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45C66-CDE8-254B-B1F0-0BCFC50769B0}"/>
              </a:ext>
            </a:extLst>
          </p:cNvPr>
          <p:cNvSpPr txBox="1"/>
          <p:nvPr/>
        </p:nvSpPr>
        <p:spPr>
          <a:xfrm>
            <a:off x="2245488" y="3003049"/>
            <a:ext cx="5843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Low complex transcriptome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Genes detected much lower than average genes per cell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327AEA-BEC9-8646-B2D8-91392EC130DD}"/>
              </a:ext>
            </a:extLst>
          </p:cNvPr>
          <p:cNvSpPr txBox="1"/>
          <p:nvPr/>
        </p:nvSpPr>
        <p:spPr>
          <a:xfrm>
            <a:off x="2245488" y="4199614"/>
            <a:ext cx="363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Enriched for mitochondrial genes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F746B7-A5AB-F445-A953-3949AF411310}"/>
              </a:ext>
            </a:extLst>
          </p:cNvPr>
          <p:cNvSpPr txBox="1"/>
          <p:nvPr/>
        </p:nvSpPr>
        <p:spPr>
          <a:xfrm>
            <a:off x="2245488" y="5172180"/>
            <a:ext cx="590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Very complex transcriptome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Genes detected much higher than average genes per cell </a:t>
            </a:r>
          </a:p>
        </p:txBody>
      </p:sp>
    </p:spTree>
    <p:extLst>
      <p:ext uri="{BB962C8B-B14F-4D97-AF65-F5344CB8AC3E}">
        <p14:creationId xmlns:p14="http://schemas.microsoft.com/office/powerpoint/2010/main" val="351651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Chilamakuri</dc:creator>
  <cp:lastModifiedBy>Chandra Chilamakuri</cp:lastModifiedBy>
  <cp:revision>48</cp:revision>
  <dcterms:created xsi:type="dcterms:W3CDTF">2022-06-15T13:23:55Z</dcterms:created>
  <dcterms:modified xsi:type="dcterms:W3CDTF">2022-06-15T14:52:12Z</dcterms:modified>
</cp:coreProperties>
</file>