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comments/comment1.xml" ContentType="application/vnd.openxmlformats-officedocument.presentationml.comments+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4"/>
  </p:notesMasterIdLst>
  <p:handoutMasterIdLst>
    <p:handoutMasterId r:id="rId45"/>
  </p:handoutMasterIdLst>
  <p:sldIdLst>
    <p:sldId id="302" r:id="rId5"/>
    <p:sldId id="392" r:id="rId6"/>
    <p:sldId id="393" r:id="rId7"/>
    <p:sldId id="440" r:id="rId8"/>
    <p:sldId id="401" r:id="rId9"/>
    <p:sldId id="395" r:id="rId10"/>
    <p:sldId id="396" r:id="rId11"/>
    <p:sldId id="402" r:id="rId12"/>
    <p:sldId id="397" r:id="rId13"/>
    <p:sldId id="398" r:id="rId14"/>
    <p:sldId id="399" r:id="rId15"/>
    <p:sldId id="400" r:id="rId16"/>
    <p:sldId id="403" r:id="rId17"/>
    <p:sldId id="404" r:id="rId18"/>
    <p:sldId id="405" r:id="rId19"/>
    <p:sldId id="445" r:id="rId20"/>
    <p:sldId id="444" r:id="rId21"/>
    <p:sldId id="437" r:id="rId22"/>
    <p:sldId id="446" r:id="rId23"/>
    <p:sldId id="408" r:id="rId24"/>
    <p:sldId id="409" r:id="rId25"/>
    <p:sldId id="449" r:id="rId26"/>
    <p:sldId id="436" r:id="rId27"/>
    <p:sldId id="447" r:id="rId28"/>
    <p:sldId id="417" r:id="rId29"/>
    <p:sldId id="413" r:id="rId30"/>
    <p:sldId id="448" r:id="rId31"/>
    <p:sldId id="450" r:id="rId32"/>
    <p:sldId id="418" r:id="rId33"/>
    <p:sldId id="419" r:id="rId34"/>
    <p:sldId id="420" r:id="rId35"/>
    <p:sldId id="421" r:id="rId36"/>
    <p:sldId id="422" r:id="rId37"/>
    <p:sldId id="428" r:id="rId38"/>
    <p:sldId id="429" r:id="rId39"/>
    <p:sldId id="430" r:id="rId40"/>
    <p:sldId id="433" r:id="rId41"/>
    <p:sldId id="431" r:id="rId42"/>
    <p:sldId id="432" r:id="rId43"/>
  </p:sldIdLst>
  <p:sldSz cx="9906000" cy="6858000" type="A4"/>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88">
          <p15:clr>
            <a:srgbClr val="A4A3A4"/>
          </p15:clr>
        </p15:guide>
        <p15:guide id="2" orient="horz" pos="3872">
          <p15:clr>
            <a:srgbClr val="A4A3A4"/>
          </p15:clr>
        </p15:guide>
        <p15:guide id="3" orient="horz" pos="320">
          <p15:clr>
            <a:srgbClr val="A4A3A4"/>
          </p15:clr>
        </p15:guide>
        <p15:guide id="4" orient="horz" pos="4496">
          <p15:clr>
            <a:srgbClr val="A4A3A4"/>
          </p15:clr>
        </p15:guide>
        <p15:guide id="5" orient="horz" pos="944">
          <p15:clr>
            <a:srgbClr val="A4A3A4"/>
          </p15:clr>
        </p15:guide>
        <p15:guide id="6" orient="horz" pos="-400">
          <p15:clr>
            <a:srgbClr val="A4A3A4"/>
          </p15:clr>
        </p15:guide>
        <p15:guide id="7" orient="horz" pos="1952">
          <p15:clr>
            <a:srgbClr val="A4A3A4"/>
          </p15:clr>
        </p15:guide>
        <p15:guide id="8" orient="horz" pos="2816">
          <p15:clr>
            <a:srgbClr val="A4A3A4"/>
          </p15:clr>
        </p15:guide>
        <p15:guide id="9" orient="horz" pos="3680">
          <p15:clr>
            <a:srgbClr val="A4A3A4"/>
          </p15:clr>
        </p15:guide>
        <p15:guide id="10" pos="312">
          <p15:clr>
            <a:srgbClr val="A4A3A4"/>
          </p15:clr>
        </p15:guide>
        <p15:guide id="11" pos="5928">
          <p15:clr>
            <a:srgbClr val="A4A3A4"/>
          </p15:clr>
        </p15:guide>
        <p15:guide id="12" pos="2496">
          <p15:clr>
            <a:srgbClr val="A4A3A4"/>
          </p15:clr>
        </p15:guide>
        <p15:guide id="13" pos="3120">
          <p15:clr>
            <a:srgbClr val="A4A3A4"/>
          </p15:clr>
        </p15:guide>
        <p15:guide id="14" pos="3744">
          <p15:clr>
            <a:srgbClr val="A4A3A4"/>
          </p15:clr>
        </p15:guide>
        <p15:guide id="15" pos="3328">
          <p15:clr>
            <a:srgbClr val="A4A3A4"/>
          </p15:clr>
        </p15:guide>
        <p15:guide id="16" pos="2704">
          <p15:clr>
            <a:srgbClr val="A4A3A4"/>
          </p15:clr>
        </p15:guide>
        <p15:guide id="17" pos="395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rah Vowler" initials="SV"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16" autoAdjust="0"/>
    <p:restoredTop sz="99416" autoAdjust="0"/>
  </p:normalViewPr>
  <p:slideViewPr>
    <p:cSldViewPr showGuides="1">
      <p:cViewPr varScale="1">
        <p:scale>
          <a:sx n="139" d="100"/>
          <a:sy n="139" d="100"/>
        </p:scale>
        <p:origin x="1112" y="176"/>
      </p:cViewPr>
      <p:guideLst>
        <p:guide orient="horz" pos="1088"/>
        <p:guide orient="horz" pos="3872"/>
        <p:guide orient="horz" pos="320"/>
        <p:guide orient="horz" pos="4496"/>
        <p:guide orient="horz" pos="944"/>
        <p:guide orient="horz" pos="-400"/>
        <p:guide orient="horz" pos="1952"/>
        <p:guide orient="horz" pos="2816"/>
        <p:guide orient="horz" pos="3680"/>
        <p:guide pos="312"/>
        <p:guide pos="5928"/>
        <p:guide pos="2496"/>
        <p:guide pos="3120"/>
        <p:guide pos="3744"/>
        <p:guide pos="3328"/>
        <p:guide pos="2704"/>
        <p:guide pos="3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3" d="100"/>
        <a:sy n="93"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10-15T09:59:30.688" idx="1">
    <p:pos x="10" y="10"/>
    <p:text>Suggest replacing this with the next slide so that we aren't emphasazing power, but happy to stick with this one if you prefer but suggest changing slide as microarray power calculations are confusing.</p:text>
  </p:cm>
</p:cmLst>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C2DCCE-7489-744B-A3F3-C7620C033943}" type="doc">
      <dgm:prSet loTypeId="urn:microsoft.com/office/officeart/2005/8/layout/equation2" loCatId="" qsTypeId="urn:microsoft.com/office/officeart/2005/8/quickstyle/simple3" qsCatId="simple" csTypeId="urn:microsoft.com/office/officeart/2005/8/colors/accent6_2" csCatId="accent6" phldr="1"/>
      <dgm:spPr/>
    </dgm:pt>
    <dgm:pt modelId="{EB485B1F-D63C-3242-AB88-21B4DDF7DE0A}">
      <dgm:prSet phldrT="[Text]"/>
      <dgm:spPr/>
      <dgm:t>
        <a:bodyPr/>
        <a:lstStyle/>
        <a:p>
          <a:r>
            <a:rPr lang="en-US" b="1" dirty="0"/>
            <a:t>Treatment var.</a:t>
          </a:r>
        </a:p>
      </dgm:t>
    </dgm:pt>
    <dgm:pt modelId="{59EFC6B0-2088-CB4A-8752-CBC8E71DEAA7}" type="parTrans" cxnId="{EE836142-1287-F748-8913-618A350EC57D}">
      <dgm:prSet/>
      <dgm:spPr/>
      <dgm:t>
        <a:bodyPr/>
        <a:lstStyle/>
        <a:p>
          <a:endParaRPr lang="en-US"/>
        </a:p>
      </dgm:t>
    </dgm:pt>
    <dgm:pt modelId="{F9AFDAA0-02E7-A347-910B-2788563C0AD3}" type="sibTrans" cxnId="{EE836142-1287-F748-8913-618A350EC57D}">
      <dgm:prSet/>
      <dgm:spPr/>
      <dgm:t>
        <a:bodyPr/>
        <a:lstStyle/>
        <a:p>
          <a:endParaRPr lang="en-US"/>
        </a:p>
      </dgm:t>
    </dgm:pt>
    <dgm:pt modelId="{21566685-84DE-9D46-953D-5833BA055DC9}">
      <dgm:prSet phldrT="[Text]"/>
      <dgm:spPr/>
      <dgm:t>
        <a:bodyPr/>
        <a:lstStyle/>
        <a:p>
          <a:r>
            <a:rPr lang="en-US" b="1" dirty="0"/>
            <a:t>Total Variance</a:t>
          </a:r>
        </a:p>
      </dgm:t>
    </dgm:pt>
    <dgm:pt modelId="{287C326A-DA3D-DF45-82F4-13F6B04EDA90}" type="parTrans" cxnId="{8EE09F73-1189-BF4C-9D01-527A41EE98E4}">
      <dgm:prSet/>
      <dgm:spPr/>
      <dgm:t>
        <a:bodyPr/>
        <a:lstStyle/>
        <a:p>
          <a:endParaRPr lang="en-US"/>
        </a:p>
      </dgm:t>
    </dgm:pt>
    <dgm:pt modelId="{1B86B971-1455-E34B-89C4-19D8CF4187B8}" type="sibTrans" cxnId="{8EE09F73-1189-BF4C-9D01-527A41EE98E4}">
      <dgm:prSet/>
      <dgm:spPr/>
      <dgm:t>
        <a:bodyPr/>
        <a:lstStyle/>
        <a:p>
          <a:endParaRPr lang="en-US"/>
        </a:p>
      </dgm:t>
    </dgm:pt>
    <dgm:pt modelId="{3F2D316A-204C-2D4E-A553-9392F07CA358}">
      <dgm:prSet phldrT="[Text]"/>
      <dgm:spPr/>
      <dgm:t>
        <a:bodyPr/>
        <a:lstStyle/>
        <a:p>
          <a:r>
            <a:rPr lang="en-US" b="1" dirty="0"/>
            <a:t>Natural Biological var.</a:t>
          </a:r>
        </a:p>
      </dgm:t>
    </dgm:pt>
    <dgm:pt modelId="{85CDB6C6-87F9-E34F-9C51-A6F51CDB1ABF}" type="parTrans" cxnId="{0B20369E-2D74-FB45-844F-DA598982A769}">
      <dgm:prSet/>
      <dgm:spPr/>
      <dgm:t>
        <a:bodyPr/>
        <a:lstStyle/>
        <a:p>
          <a:endParaRPr lang="en-US"/>
        </a:p>
      </dgm:t>
    </dgm:pt>
    <dgm:pt modelId="{3C59A661-653F-0F41-89AD-3D680C0EEF2E}" type="sibTrans" cxnId="{0B20369E-2D74-FB45-844F-DA598982A769}">
      <dgm:prSet/>
      <dgm:spPr/>
      <dgm:t>
        <a:bodyPr/>
        <a:lstStyle/>
        <a:p>
          <a:endParaRPr lang="en-US"/>
        </a:p>
      </dgm:t>
    </dgm:pt>
    <dgm:pt modelId="{3084B5FD-3732-A045-88B2-5524721C8BE5}">
      <dgm:prSet phldrT="[Text]"/>
      <dgm:spPr/>
      <dgm:t>
        <a:bodyPr/>
        <a:lstStyle/>
        <a:p>
          <a:r>
            <a:rPr lang="en-US" b="1" dirty="0"/>
            <a:t>Technical var.</a:t>
          </a:r>
        </a:p>
      </dgm:t>
    </dgm:pt>
    <dgm:pt modelId="{B08EB0C7-3FFD-D246-A94C-428C057FB36D}" type="sibTrans" cxnId="{6F1091CB-5DDD-EB44-890E-C87F293E1803}">
      <dgm:prSet/>
      <dgm:spPr/>
      <dgm:t>
        <a:bodyPr/>
        <a:lstStyle/>
        <a:p>
          <a:endParaRPr lang="en-US"/>
        </a:p>
      </dgm:t>
    </dgm:pt>
    <dgm:pt modelId="{0829A907-2A92-3E49-83F7-0B89CEC68A6B}" type="parTrans" cxnId="{6F1091CB-5DDD-EB44-890E-C87F293E1803}">
      <dgm:prSet/>
      <dgm:spPr/>
      <dgm:t>
        <a:bodyPr/>
        <a:lstStyle/>
        <a:p>
          <a:endParaRPr lang="en-US"/>
        </a:p>
      </dgm:t>
    </dgm:pt>
    <dgm:pt modelId="{3CD2C5CB-0F51-974B-B95B-2661633311D6}" type="pres">
      <dgm:prSet presAssocID="{89C2DCCE-7489-744B-A3F3-C7620C033943}" presName="Name0" presStyleCnt="0">
        <dgm:presLayoutVars>
          <dgm:dir/>
          <dgm:resizeHandles val="exact"/>
        </dgm:presLayoutVars>
      </dgm:prSet>
      <dgm:spPr/>
    </dgm:pt>
    <dgm:pt modelId="{448B9941-D5F6-A542-9CB6-0CA05D9D63DC}" type="pres">
      <dgm:prSet presAssocID="{89C2DCCE-7489-744B-A3F3-C7620C033943}" presName="vNodes" presStyleCnt="0"/>
      <dgm:spPr/>
    </dgm:pt>
    <dgm:pt modelId="{C2B3CF49-B4C1-D348-9B35-EED59C7DB0BD}" type="pres">
      <dgm:prSet presAssocID="{EB485B1F-D63C-3242-AB88-21B4DDF7DE0A}" presName="node" presStyleLbl="node1" presStyleIdx="0" presStyleCnt="4">
        <dgm:presLayoutVars>
          <dgm:bulletEnabled val="1"/>
        </dgm:presLayoutVars>
      </dgm:prSet>
      <dgm:spPr/>
    </dgm:pt>
    <dgm:pt modelId="{0C299C8C-B2A5-9542-B93F-AB9F0405F20D}" type="pres">
      <dgm:prSet presAssocID="{F9AFDAA0-02E7-A347-910B-2788563C0AD3}" presName="spacerT" presStyleCnt="0"/>
      <dgm:spPr/>
    </dgm:pt>
    <dgm:pt modelId="{4E21B63E-7E9A-B649-B439-509A9BBB3E0C}" type="pres">
      <dgm:prSet presAssocID="{F9AFDAA0-02E7-A347-910B-2788563C0AD3}" presName="sibTrans" presStyleLbl="sibTrans2D1" presStyleIdx="0" presStyleCnt="3"/>
      <dgm:spPr/>
    </dgm:pt>
    <dgm:pt modelId="{09585198-CE53-6C43-85B0-79FD5546BC9F}" type="pres">
      <dgm:prSet presAssocID="{F9AFDAA0-02E7-A347-910B-2788563C0AD3}" presName="spacerB" presStyleCnt="0"/>
      <dgm:spPr/>
    </dgm:pt>
    <dgm:pt modelId="{D1DEF11F-7A6D-A549-9261-CA3ADD11134F}" type="pres">
      <dgm:prSet presAssocID="{3084B5FD-3732-A045-88B2-5524721C8BE5}" presName="node" presStyleLbl="node1" presStyleIdx="1" presStyleCnt="4">
        <dgm:presLayoutVars>
          <dgm:bulletEnabled val="1"/>
        </dgm:presLayoutVars>
      </dgm:prSet>
      <dgm:spPr/>
    </dgm:pt>
    <dgm:pt modelId="{FF9D96D0-6BF8-AD4A-A7D3-4DA10B11BA56}" type="pres">
      <dgm:prSet presAssocID="{B08EB0C7-3FFD-D246-A94C-428C057FB36D}" presName="spacerT" presStyleCnt="0"/>
      <dgm:spPr/>
    </dgm:pt>
    <dgm:pt modelId="{1A9628E9-73D8-E443-A4EE-21854E580A32}" type="pres">
      <dgm:prSet presAssocID="{B08EB0C7-3FFD-D246-A94C-428C057FB36D}" presName="sibTrans" presStyleLbl="sibTrans2D1" presStyleIdx="1" presStyleCnt="3"/>
      <dgm:spPr/>
    </dgm:pt>
    <dgm:pt modelId="{0C6C9DC8-3B78-0A47-BAB6-FE83B5494AB6}" type="pres">
      <dgm:prSet presAssocID="{B08EB0C7-3FFD-D246-A94C-428C057FB36D}" presName="spacerB" presStyleCnt="0"/>
      <dgm:spPr/>
    </dgm:pt>
    <dgm:pt modelId="{EB4497BB-9B7C-2E41-9DD2-460E42B4A84E}" type="pres">
      <dgm:prSet presAssocID="{3F2D316A-204C-2D4E-A553-9392F07CA358}" presName="node" presStyleLbl="node1" presStyleIdx="2" presStyleCnt="4">
        <dgm:presLayoutVars>
          <dgm:bulletEnabled val="1"/>
        </dgm:presLayoutVars>
      </dgm:prSet>
      <dgm:spPr/>
    </dgm:pt>
    <dgm:pt modelId="{9C6B4787-0412-9B49-B5A4-607F4A0430B6}" type="pres">
      <dgm:prSet presAssocID="{89C2DCCE-7489-744B-A3F3-C7620C033943}" presName="sibTransLast" presStyleLbl="sibTrans2D1" presStyleIdx="2" presStyleCnt="3"/>
      <dgm:spPr/>
    </dgm:pt>
    <dgm:pt modelId="{B17B2D45-A387-7145-B284-B710016D374D}" type="pres">
      <dgm:prSet presAssocID="{89C2DCCE-7489-744B-A3F3-C7620C033943}" presName="connectorText" presStyleLbl="sibTrans2D1" presStyleIdx="2" presStyleCnt="3"/>
      <dgm:spPr/>
    </dgm:pt>
    <dgm:pt modelId="{AF67A2B1-1677-CA45-BB3C-F9CDC185C012}" type="pres">
      <dgm:prSet presAssocID="{89C2DCCE-7489-744B-A3F3-C7620C033943}" presName="lastNode" presStyleLbl="node1" presStyleIdx="3" presStyleCnt="4">
        <dgm:presLayoutVars>
          <dgm:bulletEnabled val="1"/>
        </dgm:presLayoutVars>
      </dgm:prSet>
      <dgm:spPr/>
    </dgm:pt>
  </dgm:ptLst>
  <dgm:cxnLst>
    <dgm:cxn modelId="{EF5AEE1E-088A-8641-853F-29CA41BD2DBE}" type="presOf" srcId="{B08EB0C7-3FFD-D246-A94C-428C057FB36D}" destId="{1A9628E9-73D8-E443-A4EE-21854E580A32}" srcOrd="0" destOrd="0" presId="urn:microsoft.com/office/officeart/2005/8/layout/equation2"/>
    <dgm:cxn modelId="{A12E8D2F-AAD6-E845-AB6E-08E3B3531720}" type="presOf" srcId="{3F2D316A-204C-2D4E-A553-9392F07CA358}" destId="{EB4497BB-9B7C-2E41-9DD2-460E42B4A84E}" srcOrd="0" destOrd="0" presId="urn:microsoft.com/office/officeart/2005/8/layout/equation2"/>
    <dgm:cxn modelId="{7637AC33-0667-6548-8A74-67207FEA20B8}" type="presOf" srcId="{3C59A661-653F-0F41-89AD-3D680C0EEF2E}" destId="{B17B2D45-A387-7145-B284-B710016D374D}" srcOrd="1" destOrd="0" presId="urn:microsoft.com/office/officeart/2005/8/layout/equation2"/>
    <dgm:cxn modelId="{EE836142-1287-F748-8913-618A350EC57D}" srcId="{89C2DCCE-7489-744B-A3F3-C7620C033943}" destId="{EB485B1F-D63C-3242-AB88-21B4DDF7DE0A}" srcOrd="0" destOrd="0" parTransId="{59EFC6B0-2088-CB4A-8752-CBC8E71DEAA7}" sibTransId="{F9AFDAA0-02E7-A347-910B-2788563C0AD3}"/>
    <dgm:cxn modelId="{9C16A06E-4914-AF44-980C-086E11A21820}" type="presOf" srcId="{F9AFDAA0-02E7-A347-910B-2788563C0AD3}" destId="{4E21B63E-7E9A-B649-B439-509A9BBB3E0C}" srcOrd="0" destOrd="0" presId="urn:microsoft.com/office/officeart/2005/8/layout/equation2"/>
    <dgm:cxn modelId="{8EE09F73-1189-BF4C-9D01-527A41EE98E4}" srcId="{89C2DCCE-7489-744B-A3F3-C7620C033943}" destId="{21566685-84DE-9D46-953D-5833BA055DC9}" srcOrd="3" destOrd="0" parTransId="{287C326A-DA3D-DF45-82F4-13F6B04EDA90}" sibTransId="{1B86B971-1455-E34B-89C4-19D8CF4187B8}"/>
    <dgm:cxn modelId="{67FF9087-53FC-5D49-BAC1-0D40BEB8C77E}" type="presOf" srcId="{3C59A661-653F-0F41-89AD-3D680C0EEF2E}" destId="{9C6B4787-0412-9B49-B5A4-607F4A0430B6}" srcOrd="0" destOrd="0" presId="urn:microsoft.com/office/officeart/2005/8/layout/equation2"/>
    <dgm:cxn modelId="{0B20369E-2D74-FB45-844F-DA598982A769}" srcId="{89C2DCCE-7489-744B-A3F3-C7620C033943}" destId="{3F2D316A-204C-2D4E-A553-9392F07CA358}" srcOrd="2" destOrd="0" parTransId="{85CDB6C6-87F9-E34F-9C51-A6F51CDB1ABF}" sibTransId="{3C59A661-653F-0F41-89AD-3D680C0EEF2E}"/>
    <dgm:cxn modelId="{F4E431A1-E52E-5047-8275-EF4A06420ECF}" type="presOf" srcId="{3084B5FD-3732-A045-88B2-5524721C8BE5}" destId="{D1DEF11F-7A6D-A549-9261-CA3ADD11134F}" srcOrd="0" destOrd="0" presId="urn:microsoft.com/office/officeart/2005/8/layout/equation2"/>
    <dgm:cxn modelId="{136B97C6-F8A1-0F49-B84A-091A74FD9980}" type="presOf" srcId="{EB485B1F-D63C-3242-AB88-21B4DDF7DE0A}" destId="{C2B3CF49-B4C1-D348-9B35-EED59C7DB0BD}" srcOrd="0" destOrd="0" presId="urn:microsoft.com/office/officeart/2005/8/layout/equation2"/>
    <dgm:cxn modelId="{6F1091CB-5DDD-EB44-890E-C87F293E1803}" srcId="{89C2DCCE-7489-744B-A3F3-C7620C033943}" destId="{3084B5FD-3732-A045-88B2-5524721C8BE5}" srcOrd="1" destOrd="0" parTransId="{0829A907-2A92-3E49-83F7-0B89CEC68A6B}" sibTransId="{B08EB0C7-3FFD-D246-A94C-428C057FB36D}"/>
    <dgm:cxn modelId="{E66F7CE3-7A0F-CF44-8876-023567B36C29}" type="presOf" srcId="{89C2DCCE-7489-744B-A3F3-C7620C033943}" destId="{3CD2C5CB-0F51-974B-B95B-2661633311D6}" srcOrd="0" destOrd="0" presId="urn:microsoft.com/office/officeart/2005/8/layout/equation2"/>
    <dgm:cxn modelId="{8A5DA0ED-8C45-E04E-92C0-4D193C965C1D}" type="presOf" srcId="{21566685-84DE-9D46-953D-5833BA055DC9}" destId="{AF67A2B1-1677-CA45-BB3C-F9CDC185C012}" srcOrd="0" destOrd="0" presId="urn:microsoft.com/office/officeart/2005/8/layout/equation2"/>
    <dgm:cxn modelId="{68766111-3709-9749-A940-6507A1DB6DFC}" type="presParOf" srcId="{3CD2C5CB-0F51-974B-B95B-2661633311D6}" destId="{448B9941-D5F6-A542-9CB6-0CA05D9D63DC}" srcOrd="0" destOrd="0" presId="urn:microsoft.com/office/officeart/2005/8/layout/equation2"/>
    <dgm:cxn modelId="{2EDFE207-05AA-3540-A9B9-1AC4DDB78B8C}" type="presParOf" srcId="{448B9941-D5F6-A542-9CB6-0CA05D9D63DC}" destId="{C2B3CF49-B4C1-D348-9B35-EED59C7DB0BD}" srcOrd="0" destOrd="0" presId="urn:microsoft.com/office/officeart/2005/8/layout/equation2"/>
    <dgm:cxn modelId="{57067F80-748B-CF4F-9AAF-0ABA30024308}" type="presParOf" srcId="{448B9941-D5F6-A542-9CB6-0CA05D9D63DC}" destId="{0C299C8C-B2A5-9542-B93F-AB9F0405F20D}" srcOrd="1" destOrd="0" presId="urn:microsoft.com/office/officeart/2005/8/layout/equation2"/>
    <dgm:cxn modelId="{1171A62D-1753-5448-94AD-2E7848DDE7D4}" type="presParOf" srcId="{448B9941-D5F6-A542-9CB6-0CA05D9D63DC}" destId="{4E21B63E-7E9A-B649-B439-509A9BBB3E0C}" srcOrd="2" destOrd="0" presId="urn:microsoft.com/office/officeart/2005/8/layout/equation2"/>
    <dgm:cxn modelId="{15965ACF-AC54-3941-A13C-99979C7ABC3B}" type="presParOf" srcId="{448B9941-D5F6-A542-9CB6-0CA05D9D63DC}" destId="{09585198-CE53-6C43-85B0-79FD5546BC9F}" srcOrd="3" destOrd="0" presId="urn:microsoft.com/office/officeart/2005/8/layout/equation2"/>
    <dgm:cxn modelId="{B600AEDE-A720-DA43-99E1-CE6E20EFCFD9}" type="presParOf" srcId="{448B9941-D5F6-A542-9CB6-0CA05D9D63DC}" destId="{D1DEF11F-7A6D-A549-9261-CA3ADD11134F}" srcOrd="4" destOrd="0" presId="urn:microsoft.com/office/officeart/2005/8/layout/equation2"/>
    <dgm:cxn modelId="{EE1E6428-B1B7-8545-8893-2DBA28CA6DEB}" type="presParOf" srcId="{448B9941-D5F6-A542-9CB6-0CA05D9D63DC}" destId="{FF9D96D0-6BF8-AD4A-A7D3-4DA10B11BA56}" srcOrd="5" destOrd="0" presId="urn:microsoft.com/office/officeart/2005/8/layout/equation2"/>
    <dgm:cxn modelId="{252599EB-A780-434D-A31A-B2892DCF1DF8}" type="presParOf" srcId="{448B9941-D5F6-A542-9CB6-0CA05D9D63DC}" destId="{1A9628E9-73D8-E443-A4EE-21854E580A32}" srcOrd="6" destOrd="0" presId="urn:microsoft.com/office/officeart/2005/8/layout/equation2"/>
    <dgm:cxn modelId="{1050EDF7-579A-304A-909A-F62A2C376D23}" type="presParOf" srcId="{448B9941-D5F6-A542-9CB6-0CA05D9D63DC}" destId="{0C6C9DC8-3B78-0A47-BAB6-FE83B5494AB6}" srcOrd="7" destOrd="0" presId="urn:microsoft.com/office/officeart/2005/8/layout/equation2"/>
    <dgm:cxn modelId="{6FF85B4F-5E33-4940-A789-587C48CA22F1}" type="presParOf" srcId="{448B9941-D5F6-A542-9CB6-0CA05D9D63DC}" destId="{EB4497BB-9B7C-2E41-9DD2-460E42B4A84E}" srcOrd="8" destOrd="0" presId="urn:microsoft.com/office/officeart/2005/8/layout/equation2"/>
    <dgm:cxn modelId="{0C8B83B3-BD39-4A48-9CEB-E62C6242A1BA}" type="presParOf" srcId="{3CD2C5CB-0F51-974B-B95B-2661633311D6}" destId="{9C6B4787-0412-9B49-B5A4-607F4A0430B6}" srcOrd="1" destOrd="0" presId="urn:microsoft.com/office/officeart/2005/8/layout/equation2"/>
    <dgm:cxn modelId="{C82B3BC5-BD60-494A-B7D1-FB6A4077AECF}" type="presParOf" srcId="{9C6B4787-0412-9B49-B5A4-607F4A0430B6}" destId="{B17B2D45-A387-7145-B284-B710016D374D}" srcOrd="0" destOrd="0" presId="urn:microsoft.com/office/officeart/2005/8/layout/equation2"/>
    <dgm:cxn modelId="{3F9DF964-D3A3-2A4A-946F-64C613B7A19F}" type="presParOf" srcId="{3CD2C5CB-0F51-974B-B95B-2661633311D6}" destId="{AF67A2B1-1677-CA45-BB3C-F9CDC185C012}"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D5CF8A-2B7F-D648-9A91-45BFCF850BA4}" type="doc">
      <dgm:prSet loTypeId="urn:microsoft.com/office/officeart/2005/8/layout/orgChart1" loCatId="" qsTypeId="urn:microsoft.com/office/officeart/2005/8/quickstyle/simple2" qsCatId="simple" csTypeId="urn:microsoft.com/office/officeart/2005/8/colors/accent1_1" csCatId="accent1" phldr="1"/>
      <dgm:spPr/>
      <dgm:t>
        <a:bodyPr/>
        <a:lstStyle/>
        <a:p>
          <a:endParaRPr lang="en-US"/>
        </a:p>
      </dgm:t>
    </dgm:pt>
    <dgm:pt modelId="{EEDFC070-3605-494A-B597-AEE887258112}">
      <dgm:prSet phldrT="[Text]"/>
      <dgm:spPr/>
      <dgm:t>
        <a:bodyPr/>
        <a:lstStyle/>
        <a:p>
          <a:r>
            <a:rPr lang="en-US" dirty="0"/>
            <a:t>Independent and Dependent Variable Association</a:t>
          </a:r>
        </a:p>
      </dgm:t>
    </dgm:pt>
    <dgm:pt modelId="{4F5FFFB5-FC24-4F4D-8719-E3E1B8AC3D1A}" type="parTrans" cxnId="{63480946-B910-1447-A232-5D36AB7E3115}">
      <dgm:prSet/>
      <dgm:spPr/>
      <dgm:t>
        <a:bodyPr/>
        <a:lstStyle/>
        <a:p>
          <a:endParaRPr lang="en-US"/>
        </a:p>
      </dgm:t>
    </dgm:pt>
    <dgm:pt modelId="{AE57CB7E-6B6C-DE40-8363-9A64C5699883}" type="sibTrans" cxnId="{63480946-B910-1447-A232-5D36AB7E3115}">
      <dgm:prSet/>
      <dgm:spPr/>
      <dgm:t>
        <a:bodyPr/>
        <a:lstStyle/>
        <a:p>
          <a:endParaRPr lang="en-US"/>
        </a:p>
      </dgm:t>
    </dgm:pt>
    <dgm:pt modelId="{2EC9FF83-8760-424B-941F-0A72B552D490}">
      <dgm:prSet phldrT="[Text]"/>
      <dgm:spPr/>
      <dgm:t>
        <a:bodyPr/>
        <a:lstStyle/>
        <a:p>
          <a:r>
            <a:rPr lang="en-US" dirty="0"/>
            <a:t>True association</a:t>
          </a:r>
        </a:p>
      </dgm:t>
    </dgm:pt>
    <dgm:pt modelId="{93908C87-18F7-5141-959F-AC00B7696620}" type="parTrans" cxnId="{257F110C-366B-544D-B49C-102832DB135D}">
      <dgm:prSet/>
      <dgm:spPr/>
      <dgm:t>
        <a:bodyPr/>
        <a:lstStyle/>
        <a:p>
          <a:endParaRPr lang="en-US"/>
        </a:p>
      </dgm:t>
    </dgm:pt>
    <dgm:pt modelId="{CF065859-0C0F-0B4F-BDC1-2DE60F3918EC}" type="sibTrans" cxnId="{257F110C-366B-544D-B49C-102832DB135D}">
      <dgm:prSet/>
      <dgm:spPr/>
      <dgm:t>
        <a:bodyPr/>
        <a:lstStyle/>
        <a:p>
          <a:endParaRPr lang="en-US"/>
        </a:p>
      </dgm:t>
    </dgm:pt>
    <dgm:pt modelId="{4C6F499B-8FC2-E843-8113-8571EF974D95}">
      <dgm:prSet phldrT="[Text]"/>
      <dgm:spPr/>
      <dgm:t>
        <a:bodyPr/>
        <a:lstStyle/>
        <a:p>
          <a:r>
            <a:rPr lang="en-US" dirty="0"/>
            <a:t>Confounding errors</a:t>
          </a:r>
        </a:p>
      </dgm:t>
    </dgm:pt>
    <dgm:pt modelId="{44D0004C-3906-C644-97E3-D9F938A6D6DB}" type="parTrans" cxnId="{7DDE6CB2-B49B-9B41-8B58-FA824B82BDB7}">
      <dgm:prSet/>
      <dgm:spPr/>
      <dgm:t>
        <a:bodyPr/>
        <a:lstStyle/>
        <a:p>
          <a:endParaRPr lang="en-US"/>
        </a:p>
      </dgm:t>
    </dgm:pt>
    <dgm:pt modelId="{C40FAC06-0A17-D343-8CF0-1D56D7D9D03D}" type="sibTrans" cxnId="{7DDE6CB2-B49B-9B41-8B58-FA824B82BDB7}">
      <dgm:prSet/>
      <dgm:spPr/>
      <dgm:t>
        <a:bodyPr/>
        <a:lstStyle/>
        <a:p>
          <a:endParaRPr lang="en-US"/>
        </a:p>
      </dgm:t>
    </dgm:pt>
    <dgm:pt modelId="{57DBBFF7-534B-EE4A-9582-F733EA0866D1}">
      <dgm:prSet phldrT="[Text]"/>
      <dgm:spPr/>
      <dgm:t>
        <a:bodyPr/>
        <a:lstStyle/>
        <a:p>
          <a:r>
            <a:rPr lang="en-US" dirty="0"/>
            <a:t>Bias errors</a:t>
          </a:r>
        </a:p>
      </dgm:t>
    </dgm:pt>
    <dgm:pt modelId="{B21F9F9C-38EA-8A42-B6EA-16A902521816}" type="parTrans" cxnId="{5998A35C-00B3-1644-8ADB-BC0FD904E05D}">
      <dgm:prSet/>
      <dgm:spPr/>
      <dgm:t>
        <a:bodyPr/>
        <a:lstStyle/>
        <a:p>
          <a:endParaRPr lang="en-US"/>
        </a:p>
      </dgm:t>
    </dgm:pt>
    <dgm:pt modelId="{F8B06CCD-AA6A-2C4D-8143-4770F5526E5B}" type="sibTrans" cxnId="{5998A35C-00B3-1644-8ADB-BC0FD904E05D}">
      <dgm:prSet/>
      <dgm:spPr/>
      <dgm:t>
        <a:bodyPr/>
        <a:lstStyle/>
        <a:p>
          <a:endParaRPr lang="en-US"/>
        </a:p>
      </dgm:t>
    </dgm:pt>
    <dgm:pt modelId="{D2DCDFA7-A88F-3A49-BCDE-04FFB6C07CBF}">
      <dgm:prSet phldrT="[Text]"/>
      <dgm:spPr/>
      <dgm:t>
        <a:bodyPr/>
        <a:lstStyle/>
        <a:p>
          <a:r>
            <a:rPr lang="en-US" dirty="0"/>
            <a:t>Random error</a:t>
          </a:r>
        </a:p>
      </dgm:t>
    </dgm:pt>
    <dgm:pt modelId="{D88D6779-0EF4-2343-83B0-21105460FA01}" type="parTrans" cxnId="{3C378CAE-5024-CC46-B814-31CF4F4F37A1}">
      <dgm:prSet/>
      <dgm:spPr/>
      <dgm:t>
        <a:bodyPr/>
        <a:lstStyle/>
        <a:p>
          <a:endParaRPr lang="en-US"/>
        </a:p>
      </dgm:t>
    </dgm:pt>
    <dgm:pt modelId="{DF409DCA-39D2-1F43-A0DB-0FE3000E1F6B}" type="sibTrans" cxnId="{3C378CAE-5024-CC46-B814-31CF4F4F37A1}">
      <dgm:prSet/>
      <dgm:spPr/>
      <dgm:t>
        <a:bodyPr/>
        <a:lstStyle/>
        <a:p>
          <a:endParaRPr lang="en-US"/>
        </a:p>
      </dgm:t>
    </dgm:pt>
    <dgm:pt modelId="{D8944C1A-E5CA-3247-B32D-152E50B33AFB}" type="pres">
      <dgm:prSet presAssocID="{BED5CF8A-2B7F-D648-9A91-45BFCF850BA4}" presName="hierChild1" presStyleCnt="0">
        <dgm:presLayoutVars>
          <dgm:orgChart val="1"/>
          <dgm:chPref val="1"/>
          <dgm:dir/>
          <dgm:animOne val="branch"/>
          <dgm:animLvl val="lvl"/>
          <dgm:resizeHandles/>
        </dgm:presLayoutVars>
      </dgm:prSet>
      <dgm:spPr/>
    </dgm:pt>
    <dgm:pt modelId="{D2FF8C67-9060-2A41-BC2A-357C744358A3}" type="pres">
      <dgm:prSet presAssocID="{EEDFC070-3605-494A-B597-AEE887258112}" presName="hierRoot1" presStyleCnt="0">
        <dgm:presLayoutVars>
          <dgm:hierBranch val="init"/>
        </dgm:presLayoutVars>
      </dgm:prSet>
      <dgm:spPr/>
    </dgm:pt>
    <dgm:pt modelId="{12DF2114-D709-7B44-A4E6-25E432C21883}" type="pres">
      <dgm:prSet presAssocID="{EEDFC070-3605-494A-B597-AEE887258112}" presName="rootComposite1" presStyleCnt="0"/>
      <dgm:spPr/>
    </dgm:pt>
    <dgm:pt modelId="{7E8EFBB9-1B98-084C-85C5-1BDAB6410CB4}" type="pres">
      <dgm:prSet presAssocID="{EEDFC070-3605-494A-B597-AEE887258112}" presName="rootText1" presStyleLbl="node0" presStyleIdx="0" presStyleCnt="1">
        <dgm:presLayoutVars>
          <dgm:chPref val="3"/>
        </dgm:presLayoutVars>
      </dgm:prSet>
      <dgm:spPr/>
    </dgm:pt>
    <dgm:pt modelId="{CA23B846-637F-4D4E-855C-9BD803F9D914}" type="pres">
      <dgm:prSet presAssocID="{EEDFC070-3605-494A-B597-AEE887258112}" presName="rootConnector1" presStyleLbl="node1" presStyleIdx="0" presStyleCnt="0"/>
      <dgm:spPr/>
    </dgm:pt>
    <dgm:pt modelId="{684F8708-5785-8544-AB74-B2E8B13FD76F}" type="pres">
      <dgm:prSet presAssocID="{EEDFC070-3605-494A-B597-AEE887258112}" presName="hierChild2" presStyleCnt="0"/>
      <dgm:spPr/>
    </dgm:pt>
    <dgm:pt modelId="{F22BD859-E1BB-B145-9EAF-5FEAE9FF1AB4}" type="pres">
      <dgm:prSet presAssocID="{93908C87-18F7-5141-959F-AC00B7696620}" presName="Name37" presStyleLbl="parChTrans1D2" presStyleIdx="0" presStyleCnt="4"/>
      <dgm:spPr/>
    </dgm:pt>
    <dgm:pt modelId="{4E9E8868-7A5E-6649-84ED-B6256C70E34B}" type="pres">
      <dgm:prSet presAssocID="{2EC9FF83-8760-424B-941F-0A72B552D490}" presName="hierRoot2" presStyleCnt="0">
        <dgm:presLayoutVars>
          <dgm:hierBranch val="init"/>
        </dgm:presLayoutVars>
      </dgm:prSet>
      <dgm:spPr/>
    </dgm:pt>
    <dgm:pt modelId="{10493070-D721-ED49-AA38-9CC50FF77E47}" type="pres">
      <dgm:prSet presAssocID="{2EC9FF83-8760-424B-941F-0A72B552D490}" presName="rootComposite" presStyleCnt="0"/>
      <dgm:spPr/>
    </dgm:pt>
    <dgm:pt modelId="{E5B56EB4-7133-194A-9FC4-288EDE881A37}" type="pres">
      <dgm:prSet presAssocID="{2EC9FF83-8760-424B-941F-0A72B552D490}" presName="rootText" presStyleLbl="node2" presStyleIdx="0" presStyleCnt="4">
        <dgm:presLayoutVars>
          <dgm:chPref val="3"/>
        </dgm:presLayoutVars>
      </dgm:prSet>
      <dgm:spPr/>
    </dgm:pt>
    <dgm:pt modelId="{F0E777E8-855D-1142-BAA6-D7B9B57C4F74}" type="pres">
      <dgm:prSet presAssocID="{2EC9FF83-8760-424B-941F-0A72B552D490}" presName="rootConnector" presStyleLbl="node2" presStyleIdx="0" presStyleCnt="4"/>
      <dgm:spPr/>
    </dgm:pt>
    <dgm:pt modelId="{4338FE76-A0BE-294C-9610-5C40E0DD437E}" type="pres">
      <dgm:prSet presAssocID="{2EC9FF83-8760-424B-941F-0A72B552D490}" presName="hierChild4" presStyleCnt="0"/>
      <dgm:spPr/>
    </dgm:pt>
    <dgm:pt modelId="{ACEAE46A-1C06-224A-99A2-DD866EB1B407}" type="pres">
      <dgm:prSet presAssocID="{2EC9FF83-8760-424B-941F-0A72B552D490}" presName="hierChild5" presStyleCnt="0"/>
      <dgm:spPr/>
    </dgm:pt>
    <dgm:pt modelId="{C8186C81-C4AF-B746-A34D-D30EDA0FADD7}" type="pres">
      <dgm:prSet presAssocID="{44D0004C-3906-C644-97E3-D9F938A6D6DB}" presName="Name37" presStyleLbl="parChTrans1D2" presStyleIdx="1" presStyleCnt="4"/>
      <dgm:spPr/>
    </dgm:pt>
    <dgm:pt modelId="{8F721D3C-883D-1847-844C-966C2E560249}" type="pres">
      <dgm:prSet presAssocID="{4C6F499B-8FC2-E843-8113-8571EF974D95}" presName="hierRoot2" presStyleCnt="0">
        <dgm:presLayoutVars>
          <dgm:hierBranch val="init"/>
        </dgm:presLayoutVars>
      </dgm:prSet>
      <dgm:spPr/>
    </dgm:pt>
    <dgm:pt modelId="{3AB09284-86C9-1F40-BEA5-E49C051D0F68}" type="pres">
      <dgm:prSet presAssocID="{4C6F499B-8FC2-E843-8113-8571EF974D95}" presName="rootComposite" presStyleCnt="0"/>
      <dgm:spPr/>
    </dgm:pt>
    <dgm:pt modelId="{BBF6E57D-2834-5C4D-897F-5167ECBF6C14}" type="pres">
      <dgm:prSet presAssocID="{4C6F499B-8FC2-E843-8113-8571EF974D95}" presName="rootText" presStyleLbl="node2" presStyleIdx="1" presStyleCnt="4">
        <dgm:presLayoutVars>
          <dgm:chPref val="3"/>
        </dgm:presLayoutVars>
      </dgm:prSet>
      <dgm:spPr/>
    </dgm:pt>
    <dgm:pt modelId="{894DC837-087D-164D-8E8A-6167718A1E17}" type="pres">
      <dgm:prSet presAssocID="{4C6F499B-8FC2-E843-8113-8571EF974D95}" presName="rootConnector" presStyleLbl="node2" presStyleIdx="1" presStyleCnt="4"/>
      <dgm:spPr/>
    </dgm:pt>
    <dgm:pt modelId="{4F61E414-253D-AF4E-BD2E-C6C2FC9C4023}" type="pres">
      <dgm:prSet presAssocID="{4C6F499B-8FC2-E843-8113-8571EF974D95}" presName="hierChild4" presStyleCnt="0"/>
      <dgm:spPr/>
    </dgm:pt>
    <dgm:pt modelId="{F1DFD29A-DC0F-AD44-8C76-F1C912D41D68}" type="pres">
      <dgm:prSet presAssocID="{4C6F499B-8FC2-E843-8113-8571EF974D95}" presName="hierChild5" presStyleCnt="0"/>
      <dgm:spPr/>
    </dgm:pt>
    <dgm:pt modelId="{09B8C54C-483C-FA41-808C-CB925D8090C2}" type="pres">
      <dgm:prSet presAssocID="{B21F9F9C-38EA-8A42-B6EA-16A902521816}" presName="Name37" presStyleLbl="parChTrans1D2" presStyleIdx="2" presStyleCnt="4"/>
      <dgm:spPr/>
    </dgm:pt>
    <dgm:pt modelId="{EF48E035-7ECC-E54A-8B17-8479D53CB987}" type="pres">
      <dgm:prSet presAssocID="{57DBBFF7-534B-EE4A-9582-F733EA0866D1}" presName="hierRoot2" presStyleCnt="0">
        <dgm:presLayoutVars>
          <dgm:hierBranch val="init"/>
        </dgm:presLayoutVars>
      </dgm:prSet>
      <dgm:spPr/>
    </dgm:pt>
    <dgm:pt modelId="{7B792242-B818-DA4D-BE50-0EDA538A82DC}" type="pres">
      <dgm:prSet presAssocID="{57DBBFF7-534B-EE4A-9582-F733EA0866D1}" presName="rootComposite" presStyleCnt="0"/>
      <dgm:spPr/>
    </dgm:pt>
    <dgm:pt modelId="{2E54C787-B181-684A-AB87-229293BE6A23}" type="pres">
      <dgm:prSet presAssocID="{57DBBFF7-534B-EE4A-9582-F733EA0866D1}" presName="rootText" presStyleLbl="node2" presStyleIdx="2" presStyleCnt="4">
        <dgm:presLayoutVars>
          <dgm:chPref val="3"/>
        </dgm:presLayoutVars>
      </dgm:prSet>
      <dgm:spPr/>
    </dgm:pt>
    <dgm:pt modelId="{2BB6F130-2A67-9A4C-A380-6BD86C35D7BF}" type="pres">
      <dgm:prSet presAssocID="{57DBBFF7-534B-EE4A-9582-F733EA0866D1}" presName="rootConnector" presStyleLbl="node2" presStyleIdx="2" presStyleCnt="4"/>
      <dgm:spPr/>
    </dgm:pt>
    <dgm:pt modelId="{68FC2EA7-E313-9940-9132-EBAA1D042003}" type="pres">
      <dgm:prSet presAssocID="{57DBBFF7-534B-EE4A-9582-F733EA0866D1}" presName="hierChild4" presStyleCnt="0"/>
      <dgm:spPr/>
    </dgm:pt>
    <dgm:pt modelId="{2949F73A-B4AF-474D-8816-111AA0298B6B}" type="pres">
      <dgm:prSet presAssocID="{57DBBFF7-534B-EE4A-9582-F733EA0866D1}" presName="hierChild5" presStyleCnt="0"/>
      <dgm:spPr/>
    </dgm:pt>
    <dgm:pt modelId="{375D8177-BDC3-FD41-AD32-1F359A852720}" type="pres">
      <dgm:prSet presAssocID="{D88D6779-0EF4-2343-83B0-21105460FA01}" presName="Name37" presStyleLbl="parChTrans1D2" presStyleIdx="3" presStyleCnt="4"/>
      <dgm:spPr/>
    </dgm:pt>
    <dgm:pt modelId="{C526C875-20C7-9742-B1D4-B3E0EF1C7898}" type="pres">
      <dgm:prSet presAssocID="{D2DCDFA7-A88F-3A49-BCDE-04FFB6C07CBF}" presName="hierRoot2" presStyleCnt="0">
        <dgm:presLayoutVars>
          <dgm:hierBranch val="init"/>
        </dgm:presLayoutVars>
      </dgm:prSet>
      <dgm:spPr/>
    </dgm:pt>
    <dgm:pt modelId="{E305C5C2-40CB-C440-A748-69140E753329}" type="pres">
      <dgm:prSet presAssocID="{D2DCDFA7-A88F-3A49-BCDE-04FFB6C07CBF}" presName="rootComposite" presStyleCnt="0"/>
      <dgm:spPr/>
    </dgm:pt>
    <dgm:pt modelId="{DBE98CB3-7D56-2B4F-9486-D810AFFEFB58}" type="pres">
      <dgm:prSet presAssocID="{D2DCDFA7-A88F-3A49-BCDE-04FFB6C07CBF}" presName="rootText" presStyleLbl="node2" presStyleIdx="3" presStyleCnt="4">
        <dgm:presLayoutVars>
          <dgm:chPref val="3"/>
        </dgm:presLayoutVars>
      </dgm:prSet>
      <dgm:spPr/>
    </dgm:pt>
    <dgm:pt modelId="{79EAF0FB-5B1C-F74F-9CBE-F4F0E83E8A7C}" type="pres">
      <dgm:prSet presAssocID="{D2DCDFA7-A88F-3A49-BCDE-04FFB6C07CBF}" presName="rootConnector" presStyleLbl="node2" presStyleIdx="3" presStyleCnt="4"/>
      <dgm:spPr/>
    </dgm:pt>
    <dgm:pt modelId="{6B93860A-0F3B-9B48-8F8B-3F5F0EF5B8B9}" type="pres">
      <dgm:prSet presAssocID="{D2DCDFA7-A88F-3A49-BCDE-04FFB6C07CBF}" presName="hierChild4" presStyleCnt="0"/>
      <dgm:spPr/>
    </dgm:pt>
    <dgm:pt modelId="{5DC2B286-3AF6-E14C-9863-274E369F1E88}" type="pres">
      <dgm:prSet presAssocID="{D2DCDFA7-A88F-3A49-BCDE-04FFB6C07CBF}" presName="hierChild5" presStyleCnt="0"/>
      <dgm:spPr/>
    </dgm:pt>
    <dgm:pt modelId="{5EBA672C-9480-5D45-BEBB-82495ACB987A}" type="pres">
      <dgm:prSet presAssocID="{EEDFC070-3605-494A-B597-AEE887258112}" presName="hierChild3" presStyleCnt="0"/>
      <dgm:spPr/>
    </dgm:pt>
  </dgm:ptLst>
  <dgm:cxnLst>
    <dgm:cxn modelId="{257F110C-366B-544D-B49C-102832DB135D}" srcId="{EEDFC070-3605-494A-B597-AEE887258112}" destId="{2EC9FF83-8760-424B-941F-0A72B552D490}" srcOrd="0" destOrd="0" parTransId="{93908C87-18F7-5141-959F-AC00B7696620}" sibTransId="{CF065859-0C0F-0B4F-BDC1-2DE60F3918EC}"/>
    <dgm:cxn modelId="{ACA55A2E-9449-5F4E-A422-F10E2F4A99F9}" type="presOf" srcId="{57DBBFF7-534B-EE4A-9582-F733EA0866D1}" destId="{2E54C787-B181-684A-AB87-229293BE6A23}" srcOrd="0" destOrd="0" presId="urn:microsoft.com/office/officeart/2005/8/layout/orgChart1"/>
    <dgm:cxn modelId="{8F231A2F-301F-534E-9C86-C632B5E5B721}" type="presOf" srcId="{BED5CF8A-2B7F-D648-9A91-45BFCF850BA4}" destId="{D8944C1A-E5CA-3247-B32D-152E50B33AFB}" srcOrd="0" destOrd="0" presId="urn:microsoft.com/office/officeart/2005/8/layout/orgChart1"/>
    <dgm:cxn modelId="{3E2B1F33-41B1-5644-B5D4-74E05D799594}" type="presOf" srcId="{2EC9FF83-8760-424B-941F-0A72B552D490}" destId="{F0E777E8-855D-1142-BAA6-D7B9B57C4F74}" srcOrd="1" destOrd="0" presId="urn:microsoft.com/office/officeart/2005/8/layout/orgChart1"/>
    <dgm:cxn modelId="{EBC91C43-6CCD-A845-82E6-1335C35835B3}" type="presOf" srcId="{D2DCDFA7-A88F-3A49-BCDE-04FFB6C07CBF}" destId="{79EAF0FB-5B1C-F74F-9CBE-F4F0E83E8A7C}" srcOrd="1" destOrd="0" presId="urn:microsoft.com/office/officeart/2005/8/layout/orgChart1"/>
    <dgm:cxn modelId="{63480946-B910-1447-A232-5D36AB7E3115}" srcId="{BED5CF8A-2B7F-D648-9A91-45BFCF850BA4}" destId="{EEDFC070-3605-494A-B597-AEE887258112}" srcOrd="0" destOrd="0" parTransId="{4F5FFFB5-FC24-4F4D-8719-E3E1B8AC3D1A}" sibTransId="{AE57CB7E-6B6C-DE40-8363-9A64C5699883}"/>
    <dgm:cxn modelId="{00D92246-DB89-824B-9505-A0C5017EED69}" type="presOf" srcId="{D88D6779-0EF4-2343-83B0-21105460FA01}" destId="{375D8177-BDC3-FD41-AD32-1F359A852720}" srcOrd="0" destOrd="0" presId="urn:microsoft.com/office/officeart/2005/8/layout/orgChart1"/>
    <dgm:cxn modelId="{5C75024A-BF27-4846-855B-445EBA2C04B2}" type="presOf" srcId="{2EC9FF83-8760-424B-941F-0A72B552D490}" destId="{E5B56EB4-7133-194A-9FC4-288EDE881A37}" srcOrd="0" destOrd="0" presId="urn:microsoft.com/office/officeart/2005/8/layout/orgChart1"/>
    <dgm:cxn modelId="{5998A35C-00B3-1644-8ADB-BC0FD904E05D}" srcId="{EEDFC070-3605-494A-B597-AEE887258112}" destId="{57DBBFF7-534B-EE4A-9582-F733EA0866D1}" srcOrd="2" destOrd="0" parTransId="{B21F9F9C-38EA-8A42-B6EA-16A902521816}" sibTransId="{F8B06CCD-AA6A-2C4D-8143-4770F5526E5B}"/>
    <dgm:cxn modelId="{9F19E161-AC9D-F04C-9B8F-71EAE3547847}" type="presOf" srcId="{44D0004C-3906-C644-97E3-D9F938A6D6DB}" destId="{C8186C81-C4AF-B746-A34D-D30EDA0FADD7}" srcOrd="0" destOrd="0" presId="urn:microsoft.com/office/officeart/2005/8/layout/orgChart1"/>
    <dgm:cxn modelId="{4F035B6F-3959-224B-9BAD-964C5A5307A7}" type="presOf" srcId="{4C6F499B-8FC2-E843-8113-8571EF974D95}" destId="{894DC837-087D-164D-8E8A-6167718A1E17}" srcOrd="1" destOrd="0" presId="urn:microsoft.com/office/officeart/2005/8/layout/orgChart1"/>
    <dgm:cxn modelId="{02ED1A72-B6B6-F54B-A49B-3806B3C0A694}" type="presOf" srcId="{B21F9F9C-38EA-8A42-B6EA-16A902521816}" destId="{09B8C54C-483C-FA41-808C-CB925D8090C2}" srcOrd="0" destOrd="0" presId="urn:microsoft.com/office/officeart/2005/8/layout/orgChart1"/>
    <dgm:cxn modelId="{62899F76-6449-5D45-A01A-D819131C2BC4}" type="presOf" srcId="{93908C87-18F7-5141-959F-AC00B7696620}" destId="{F22BD859-E1BB-B145-9EAF-5FEAE9FF1AB4}" srcOrd="0" destOrd="0" presId="urn:microsoft.com/office/officeart/2005/8/layout/orgChart1"/>
    <dgm:cxn modelId="{75CD32AA-A82B-9D49-B4F2-E3C779E72384}" type="presOf" srcId="{EEDFC070-3605-494A-B597-AEE887258112}" destId="{7E8EFBB9-1B98-084C-85C5-1BDAB6410CB4}" srcOrd="0" destOrd="0" presId="urn:microsoft.com/office/officeart/2005/8/layout/orgChart1"/>
    <dgm:cxn modelId="{3C378CAE-5024-CC46-B814-31CF4F4F37A1}" srcId="{EEDFC070-3605-494A-B597-AEE887258112}" destId="{D2DCDFA7-A88F-3A49-BCDE-04FFB6C07CBF}" srcOrd="3" destOrd="0" parTransId="{D88D6779-0EF4-2343-83B0-21105460FA01}" sibTransId="{DF409DCA-39D2-1F43-A0DB-0FE3000E1F6B}"/>
    <dgm:cxn modelId="{7DDE6CB2-B49B-9B41-8B58-FA824B82BDB7}" srcId="{EEDFC070-3605-494A-B597-AEE887258112}" destId="{4C6F499B-8FC2-E843-8113-8571EF974D95}" srcOrd="1" destOrd="0" parTransId="{44D0004C-3906-C644-97E3-D9F938A6D6DB}" sibTransId="{C40FAC06-0A17-D343-8CF0-1D56D7D9D03D}"/>
    <dgm:cxn modelId="{F07E20C1-7DD4-3D4F-B3B1-FDFEEF96EF4A}" type="presOf" srcId="{EEDFC070-3605-494A-B597-AEE887258112}" destId="{CA23B846-637F-4D4E-855C-9BD803F9D914}" srcOrd="1" destOrd="0" presId="urn:microsoft.com/office/officeart/2005/8/layout/orgChart1"/>
    <dgm:cxn modelId="{75F9FED5-73C6-8C4B-B2C4-7E4646FF9CF2}" type="presOf" srcId="{57DBBFF7-534B-EE4A-9582-F733EA0866D1}" destId="{2BB6F130-2A67-9A4C-A380-6BD86C35D7BF}" srcOrd="1" destOrd="0" presId="urn:microsoft.com/office/officeart/2005/8/layout/orgChart1"/>
    <dgm:cxn modelId="{00A971EB-6A1D-474B-B98A-F499308360DA}" type="presOf" srcId="{4C6F499B-8FC2-E843-8113-8571EF974D95}" destId="{BBF6E57D-2834-5C4D-897F-5167ECBF6C14}" srcOrd="0" destOrd="0" presId="urn:microsoft.com/office/officeart/2005/8/layout/orgChart1"/>
    <dgm:cxn modelId="{EE874FFD-48C6-1F4F-8768-4B8BB3BEDD9A}" type="presOf" srcId="{D2DCDFA7-A88F-3A49-BCDE-04FFB6C07CBF}" destId="{DBE98CB3-7D56-2B4F-9486-D810AFFEFB58}" srcOrd="0" destOrd="0" presId="urn:microsoft.com/office/officeart/2005/8/layout/orgChart1"/>
    <dgm:cxn modelId="{0F244D52-F9E5-5A42-B43A-9184E114593A}" type="presParOf" srcId="{D8944C1A-E5CA-3247-B32D-152E50B33AFB}" destId="{D2FF8C67-9060-2A41-BC2A-357C744358A3}" srcOrd="0" destOrd="0" presId="urn:microsoft.com/office/officeart/2005/8/layout/orgChart1"/>
    <dgm:cxn modelId="{DCDB556F-B18A-614F-BF5E-C829893D6867}" type="presParOf" srcId="{D2FF8C67-9060-2A41-BC2A-357C744358A3}" destId="{12DF2114-D709-7B44-A4E6-25E432C21883}" srcOrd="0" destOrd="0" presId="urn:microsoft.com/office/officeart/2005/8/layout/orgChart1"/>
    <dgm:cxn modelId="{E7409352-C466-FB43-B00F-F36156F8436A}" type="presParOf" srcId="{12DF2114-D709-7B44-A4E6-25E432C21883}" destId="{7E8EFBB9-1B98-084C-85C5-1BDAB6410CB4}" srcOrd="0" destOrd="0" presId="urn:microsoft.com/office/officeart/2005/8/layout/orgChart1"/>
    <dgm:cxn modelId="{96B10445-372A-D547-BD38-DF5B13393653}" type="presParOf" srcId="{12DF2114-D709-7B44-A4E6-25E432C21883}" destId="{CA23B846-637F-4D4E-855C-9BD803F9D914}" srcOrd="1" destOrd="0" presId="urn:microsoft.com/office/officeart/2005/8/layout/orgChart1"/>
    <dgm:cxn modelId="{046AF630-0612-B647-86C6-911F93FA187E}" type="presParOf" srcId="{D2FF8C67-9060-2A41-BC2A-357C744358A3}" destId="{684F8708-5785-8544-AB74-B2E8B13FD76F}" srcOrd="1" destOrd="0" presId="urn:microsoft.com/office/officeart/2005/8/layout/orgChart1"/>
    <dgm:cxn modelId="{A96CE509-0A5B-E34D-86F2-08D0DD8C4AE0}" type="presParOf" srcId="{684F8708-5785-8544-AB74-B2E8B13FD76F}" destId="{F22BD859-E1BB-B145-9EAF-5FEAE9FF1AB4}" srcOrd="0" destOrd="0" presId="urn:microsoft.com/office/officeart/2005/8/layout/orgChart1"/>
    <dgm:cxn modelId="{8D556552-AAF6-CD4D-9E3D-C95DE0B3EF55}" type="presParOf" srcId="{684F8708-5785-8544-AB74-B2E8B13FD76F}" destId="{4E9E8868-7A5E-6649-84ED-B6256C70E34B}" srcOrd="1" destOrd="0" presId="urn:microsoft.com/office/officeart/2005/8/layout/orgChart1"/>
    <dgm:cxn modelId="{FB3469EC-F2CA-5E4F-BBFC-5CE4757A2EA6}" type="presParOf" srcId="{4E9E8868-7A5E-6649-84ED-B6256C70E34B}" destId="{10493070-D721-ED49-AA38-9CC50FF77E47}" srcOrd="0" destOrd="0" presId="urn:microsoft.com/office/officeart/2005/8/layout/orgChart1"/>
    <dgm:cxn modelId="{C8E4E58D-0DDD-6645-971F-A28A5EDC912F}" type="presParOf" srcId="{10493070-D721-ED49-AA38-9CC50FF77E47}" destId="{E5B56EB4-7133-194A-9FC4-288EDE881A37}" srcOrd="0" destOrd="0" presId="urn:microsoft.com/office/officeart/2005/8/layout/orgChart1"/>
    <dgm:cxn modelId="{7F72F4B0-6BBA-A247-BD8A-EBC820D39B0D}" type="presParOf" srcId="{10493070-D721-ED49-AA38-9CC50FF77E47}" destId="{F0E777E8-855D-1142-BAA6-D7B9B57C4F74}" srcOrd="1" destOrd="0" presId="urn:microsoft.com/office/officeart/2005/8/layout/orgChart1"/>
    <dgm:cxn modelId="{78647978-4E05-3242-B7FA-861EA6D16B86}" type="presParOf" srcId="{4E9E8868-7A5E-6649-84ED-B6256C70E34B}" destId="{4338FE76-A0BE-294C-9610-5C40E0DD437E}" srcOrd="1" destOrd="0" presId="urn:microsoft.com/office/officeart/2005/8/layout/orgChart1"/>
    <dgm:cxn modelId="{1C9968CF-054D-F64E-9C42-20EF619C3CD6}" type="presParOf" srcId="{4E9E8868-7A5E-6649-84ED-B6256C70E34B}" destId="{ACEAE46A-1C06-224A-99A2-DD866EB1B407}" srcOrd="2" destOrd="0" presId="urn:microsoft.com/office/officeart/2005/8/layout/orgChart1"/>
    <dgm:cxn modelId="{BCAE7876-5DF7-5249-AB29-ABBD009229F8}" type="presParOf" srcId="{684F8708-5785-8544-AB74-B2E8B13FD76F}" destId="{C8186C81-C4AF-B746-A34D-D30EDA0FADD7}" srcOrd="2" destOrd="0" presId="urn:microsoft.com/office/officeart/2005/8/layout/orgChart1"/>
    <dgm:cxn modelId="{C885DD53-44A4-3C49-B5F1-F63C2496836C}" type="presParOf" srcId="{684F8708-5785-8544-AB74-B2E8B13FD76F}" destId="{8F721D3C-883D-1847-844C-966C2E560249}" srcOrd="3" destOrd="0" presId="urn:microsoft.com/office/officeart/2005/8/layout/orgChart1"/>
    <dgm:cxn modelId="{738AF28D-542C-D14D-9619-4E7D51DF3956}" type="presParOf" srcId="{8F721D3C-883D-1847-844C-966C2E560249}" destId="{3AB09284-86C9-1F40-BEA5-E49C051D0F68}" srcOrd="0" destOrd="0" presId="urn:microsoft.com/office/officeart/2005/8/layout/orgChart1"/>
    <dgm:cxn modelId="{0BA314CF-1298-2641-9383-578828B1E441}" type="presParOf" srcId="{3AB09284-86C9-1F40-BEA5-E49C051D0F68}" destId="{BBF6E57D-2834-5C4D-897F-5167ECBF6C14}" srcOrd="0" destOrd="0" presId="urn:microsoft.com/office/officeart/2005/8/layout/orgChart1"/>
    <dgm:cxn modelId="{5E1252CE-500E-4445-872D-AAC72BBD3617}" type="presParOf" srcId="{3AB09284-86C9-1F40-BEA5-E49C051D0F68}" destId="{894DC837-087D-164D-8E8A-6167718A1E17}" srcOrd="1" destOrd="0" presId="urn:microsoft.com/office/officeart/2005/8/layout/orgChart1"/>
    <dgm:cxn modelId="{E9B1947E-B73E-A44F-A709-69DEACD0B520}" type="presParOf" srcId="{8F721D3C-883D-1847-844C-966C2E560249}" destId="{4F61E414-253D-AF4E-BD2E-C6C2FC9C4023}" srcOrd="1" destOrd="0" presId="urn:microsoft.com/office/officeart/2005/8/layout/orgChart1"/>
    <dgm:cxn modelId="{0C8B3033-AE81-EA46-8480-D0C023FA2668}" type="presParOf" srcId="{8F721D3C-883D-1847-844C-966C2E560249}" destId="{F1DFD29A-DC0F-AD44-8C76-F1C912D41D68}" srcOrd="2" destOrd="0" presId="urn:microsoft.com/office/officeart/2005/8/layout/orgChart1"/>
    <dgm:cxn modelId="{EEF25E72-1A45-5641-B4F6-1FF3B31E9B16}" type="presParOf" srcId="{684F8708-5785-8544-AB74-B2E8B13FD76F}" destId="{09B8C54C-483C-FA41-808C-CB925D8090C2}" srcOrd="4" destOrd="0" presId="urn:microsoft.com/office/officeart/2005/8/layout/orgChart1"/>
    <dgm:cxn modelId="{5AC3DE3B-36E2-6347-B754-BBE92C9E9728}" type="presParOf" srcId="{684F8708-5785-8544-AB74-B2E8B13FD76F}" destId="{EF48E035-7ECC-E54A-8B17-8479D53CB987}" srcOrd="5" destOrd="0" presId="urn:microsoft.com/office/officeart/2005/8/layout/orgChart1"/>
    <dgm:cxn modelId="{ED0FAB29-CE57-FE4C-B264-2723CAD9C772}" type="presParOf" srcId="{EF48E035-7ECC-E54A-8B17-8479D53CB987}" destId="{7B792242-B818-DA4D-BE50-0EDA538A82DC}" srcOrd="0" destOrd="0" presId="urn:microsoft.com/office/officeart/2005/8/layout/orgChart1"/>
    <dgm:cxn modelId="{513B2928-D8B1-2748-A79D-0DF09CC1A0E4}" type="presParOf" srcId="{7B792242-B818-DA4D-BE50-0EDA538A82DC}" destId="{2E54C787-B181-684A-AB87-229293BE6A23}" srcOrd="0" destOrd="0" presId="urn:microsoft.com/office/officeart/2005/8/layout/orgChart1"/>
    <dgm:cxn modelId="{26268E82-3629-934E-AEF1-AC480F1EF007}" type="presParOf" srcId="{7B792242-B818-DA4D-BE50-0EDA538A82DC}" destId="{2BB6F130-2A67-9A4C-A380-6BD86C35D7BF}" srcOrd="1" destOrd="0" presId="urn:microsoft.com/office/officeart/2005/8/layout/orgChart1"/>
    <dgm:cxn modelId="{9CFE10EC-C3DB-3E44-97BA-547842495EC4}" type="presParOf" srcId="{EF48E035-7ECC-E54A-8B17-8479D53CB987}" destId="{68FC2EA7-E313-9940-9132-EBAA1D042003}" srcOrd="1" destOrd="0" presId="urn:microsoft.com/office/officeart/2005/8/layout/orgChart1"/>
    <dgm:cxn modelId="{A946A5B0-CB75-984A-A077-9DE70E2936AC}" type="presParOf" srcId="{EF48E035-7ECC-E54A-8B17-8479D53CB987}" destId="{2949F73A-B4AF-474D-8816-111AA0298B6B}" srcOrd="2" destOrd="0" presId="urn:microsoft.com/office/officeart/2005/8/layout/orgChart1"/>
    <dgm:cxn modelId="{BBB18CA2-C8D0-F148-B186-D07F056BF165}" type="presParOf" srcId="{684F8708-5785-8544-AB74-B2E8B13FD76F}" destId="{375D8177-BDC3-FD41-AD32-1F359A852720}" srcOrd="6" destOrd="0" presId="urn:microsoft.com/office/officeart/2005/8/layout/orgChart1"/>
    <dgm:cxn modelId="{A826B329-8B35-0B47-9BA4-5F0E88F64447}" type="presParOf" srcId="{684F8708-5785-8544-AB74-B2E8B13FD76F}" destId="{C526C875-20C7-9742-B1D4-B3E0EF1C7898}" srcOrd="7" destOrd="0" presId="urn:microsoft.com/office/officeart/2005/8/layout/orgChart1"/>
    <dgm:cxn modelId="{DF229491-FDEA-1349-86C4-960CB6CCDB65}" type="presParOf" srcId="{C526C875-20C7-9742-B1D4-B3E0EF1C7898}" destId="{E305C5C2-40CB-C440-A748-69140E753329}" srcOrd="0" destOrd="0" presId="urn:microsoft.com/office/officeart/2005/8/layout/orgChart1"/>
    <dgm:cxn modelId="{8E93BD6C-9BCF-024A-B551-42AE3D6C7ABB}" type="presParOf" srcId="{E305C5C2-40CB-C440-A748-69140E753329}" destId="{DBE98CB3-7D56-2B4F-9486-D810AFFEFB58}" srcOrd="0" destOrd="0" presId="urn:microsoft.com/office/officeart/2005/8/layout/orgChart1"/>
    <dgm:cxn modelId="{AB8D460A-F00F-E140-945D-F1EE640BABE9}" type="presParOf" srcId="{E305C5C2-40CB-C440-A748-69140E753329}" destId="{79EAF0FB-5B1C-F74F-9CBE-F4F0E83E8A7C}" srcOrd="1" destOrd="0" presId="urn:microsoft.com/office/officeart/2005/8/layout/orgChart1"/>
    <dgm:cxn modelId="{DD2C8356-EC49-0A45-AD5B-0B3FC2D5E73D}" type="presParOf" srcId="{C526C875-20C7-9742-B1D4-B3E0EF1C7898}" destId="{6B93860A-0F3B-9B48-8F8B-3F5F0EF5B8B9}" srcOrd="1" destOrd="0" presId="urn:microsoft.com/office/officeart/2005/8/layout/orgChart1"/>
    <dgm:cxn modelId="{AA823D0B-18B5-8D41-8B38-AD0A54D70FC3}" type="presParOf" srcId="{C526C875-20C7-9742-B1D4-B3E0EF1C7898}" destId="{5DC2B286-3AF6-E14C-9863-274E369F1E88}" srcOrd="2" destOrd="0" presId="urn:microsoft.com/office/officeart/2005/8/layout/orgChart1"/>
    <dgm:cxn modelId="{5E310646-DAC3-F349-9396-E79B5CE100FA}" type="presParOf" srcId="{D2FF8C67-9060-2A41-BC2A-357C744358A3}" destId="{5EBA672C-9480-5D45-BEBB-82495ACB987A}" srcOrd="2" destOrd="0" presId="urn:microsoft.com/office/officeart/2005/8/layout/orgChar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B3CF49-B4C1-D348-9B35-EED59C7DB0BD}">
      <dsp:nvSpPr>
        <dsp:cNvPr id="0" name=""/>
        <dsp:cNvSpPr/>
      </dsp:nvSpPr>
      <dsp:spPr>
        <a:xfrm>
          <a:off x="577454" y="128"/>
          <a:ext cx="917441" cy="917441"/>
        </a:xfrm>
        <a:prstGeom prst="ellips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Treatment var.</a:t>
          </a:r>
        </a:p>
      </dsp:txBody>
      <dsp:txXfrm>
        <a:off x="711810" y="134484"/>
        <a:ext cx="648729" cy="648729"/>
      </dsp:txXfrm>
    </dsp:sp>
    <dsp:sp modelId="{4E21B63E-7E9A-B649-B439-509A9BBB3E0C}">
      <dsp:nvSpPr>
        <dsp:cNvPr id="0" name=""/>
        <dsp:cNvSpPr/>
      </dsp:nvSpPr>
      <dsp:spPr>
        <a:xfrm>
          <a:off x="770117" y="992066"/>
          <a:ext cx="532116" cy="532116"/>
        </a:xfrm>
        <a:prstGeom prst="mathPlus">
          <a:avLst/>
        </a:prstGeom>
        <a:gradFill rotWithShape="0">
          <a:gsLst>
            <a:gs pos="0">
              <a:schemeClr val="accent6">
                <a:tint val="60000"/>
                <a:hueOff val="0"/>
                <a:satOff val="0"/>
                <a:lumOff val="0"/>
                <a:alphaOff val="0"/>
                <a:tint val="50000"/>
                <a:satMod val="300000"/>
              </a:schemeClr>
            </a:gs>
            <a:gs pos="35000">
              <a:schemeClr val="accent6">
                <a:tint val="60000"/>
                <a:hueOff val="0"/>
                <a:satOff val="0"/>
                <a:lumOff val="0"/>
                <a:alphaOff val="0"/>
                <a:tint val="37000"/>
                <a:satMod val="300000"/>
              </a:schemeClr>
            </a:gs>
            <a:gs pos="100000">
              <a:schemeClr val="accent6">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840649" y="1195547"/>
        <a:ext cx="391052" cy="125154"/>
      </dsp:txXfrm>
    </dsp:sp>
    <dsp:sp modelId="{D1DEF11F-7A6D-A549-9261-CA3ADD11134F}">
      <dsp:nvSpPr>
        <dsp:cNvPr id="0" name=""/>
        <dsp:cNvSpPr/>
      </dsp:nvSpPr>
      <dsp:spPr>
        <a:xfrm>
          <a:off x="577454" y="1598679"/>
          <a:ext cx="917441" cy="917441"/>
        </a:xfrm>
        <a:prstGeom prst="ellips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Technical var.</a:t>
          </a:r>
        </a:p>
      </dsp:txBody>
      <dsp:txXfrm>
        <a:off x="711810" y="1733035"/>
        <a:ext cx="648729" cy="648729"/>
      </dsp:txXfrm>
    </dsp:sp>
    <dsp:sp modelId="{1A9628E9-73D8-E443-A4EE-21854E580A32}">
      <dsp:nvSpPr>
        <dsp:cNvPr id="0" name=""/>
        <dsp:cNvSpPr/>
      </dsp:nvSpPr>
      <dsp:spPr>
        <a:xfrm>
          <a:off x="770117" y="2590617"/>
          <a:ext cx="532116" cy="532116"/>
        </a:xfrm>
        <a:prstGeom prst="mathPlus">
          <a:avLst/>
        </a:prstGeom>
        <a:gradFill rotWithShape="0">
          <a:gsLst>
            <a:gs pos="0">
              <a:schemeClr val="accent6">
                <a:tint val="60000"/>
                <a:hueOff val="0"/>
                <a:satOff val="0"/>
                <a:lumOff val="0"/>
                <a:alphaOff val="0"/>
                <a:tint val="50000"/>
                <a:satMod val="300000"/>
              </a:schemeClr>
            </a:gs>
            <a:gs pos="35000">
              <a:schemeClr val="accent6">
                <a:tint val="60000"/>
                <a:hueOff val="0"/>
                <a:satOff val="0"/>
                <a:lumOff val="0"/>
                <a:alphaOff val="0"/>
                <a:tint val="37000"/>
                <a:satMod val="300000"/>
              </a:schemeClr>
            </a:gs>
            <a:gs pos="100000">
              <a:schemeClr val="accent6">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840649" y="2794098"/>
        <a:ext cx="391052" cy="125154"/>
      </dsp:txXfrm>
    </dsp:sp>
    <dsp:sp modelId="{EB4497BB-9B7C-2E41-9DD2-460E42B4A84E}">
      <dsp:nvSpPr>
        <dsp:cNvPr id="0" name=""/>
        <dsp:cNvSpPr/>
      </dsp:nvSpPr>
      <dsp:spPr>
        <a:xfrm>
          <a:off x="577454" y="3197229"/>
          <a:ext cx="917441" cy="917441"/>
        </a:xfrm>
        <a:prstGeom prst="ellips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Natural Biological var.</a:t>
          </a:r>
        </a:p>
      </dsp:txBody>
      <dsp:txXfrm>
        <a:off x="711810" y="3331585"/>
        <a:ext cx="648729" cy="648729"/>
      </dsp:txXfrm>
    </dsp:sp>
    <dsp:sp modelId="{9C6B4787-0412-9B49-B5A4-607F4A0430B6}">
      <dsp:nvSpPr>
        <dsp:cNvPr id="0" name=""/>
        <dsp:cNvSpPr/>
      </dsp:nvSpPr>
      <dsp:spPr>
        <a:xfrm>
          <a:off x="1632512" y="1886755"/>
          <a:ext cx="291746" cy="341288"/>
        </a:xfrm>
        <a:prstGeom prst="rightArrow">
          <a:avLst>
            <a:gd name="adj1" fmla="val 60000"/>
            <a:gd name="adj2" fmla="val 50000"/>
          </a:avLst>
        </a:prstGeom>
        <a:gradFill rotWithShape="0">
          <a:gsLst>
            <a:gs pos="0">
              <a:schemeClr val="accent6">
                <a:tint val="60000"/>
                <a:hueOff val="0"/>
                <a:satOff val="0"/>
                <a:lumOff val="0"/>
                <a:alphaOff val="0"/>
                <a:tint val="50000"/>
                <a:satMod val="300000"/>
              </a:schemeClr>
            </a:gs>
            <a:gs pos="35000">
              <a:schemeClr val="accent6">
                <a:tint val="60000"/>
                <a:hueOff val="0"/>
                <a:satOff val="0"/>
                <a:lumOff val="0"/>
                <a:alphaOff val="0"/>
                <a:tint val="37000"/>
                <a:satMod val="300000"/>
              </a:schemeClr>
            </a:gs>
            <a:gs pos="100000">
              <a:schemeClr val="accent6">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632512" y="1955013"/>
        <a:ext cx="204222" cy="204772"/>
      </dsp:txXfrm>
    </dsp:sp>
    <dsp:sp modelId="{AF67A2B1-1677-CA45-BB3C-F9CDC185C012}">
      <dsp:nvSpPr>
        <dsp:cNvPr id="0" name=""/>
        <dsp:cNvSpPr/>
      </dsp:nvSpPr>
      <dsp:spPr>
        <a:xfrm>
          <a:off x="2045361" y="1139958"/>
          <a:ext cx="1834883" cy="1834883"/>
        </a:xfrm>
        <a:prstGeom prst="ellips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b="1" kern="1200" dirty="0"/>
            <a:t>Total Variance</a:t>
          </a:r>
        </a:p>
      </dsp:txBody>
      <dsp:txXfrm>
        <a:off x="2314073" y="1408670"/>
        <a:ext cx="1297459" cy="12974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5D8177-BDC3-FD41-AD32-1F359A852720}">
      <dsp:nvSpPr>
        <dsp:cNvPr id="0" name=""/>
        <dsp:cNvSpPr/>
      </dsp:nvSpPr>
      <dsp:spPr>
        <a:xfrm>
          <a:off x="4457700" y="1855424"/>
          <a:ext cx="3491298" cy="403951"/>
        </a:xfrm>
        <a:custGeom>
          <a:avLst/>
          <a:gdLst/>
          <a:ahLst/>
          <a:cxnLst/>
          <a:rect l="0" t="0" r="0" b="0"/>
          <a:pathLst>
            <a:path>
              <a:moveTo>
                <a:pt x="0" y="0"/>
              </a:moveTo>
              <a:lnTo>
                <a:pt x="0" y="201975"/>
              </a:lnTo>
              <a:lnTo>
                <a:pt x="3491298" y="201975"/>
              </a:lnTo>
              <a:lnTo>
                <a:pt x="3491298" y="4039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B8C54C-483C-FA41-808C-CB925D8090C2}">
      <dsp:nvSpPr>
        <dsp:cNvPr id="0" name=""/>
        <dsp:cNvSpPr/>
      </dsp:nvSpPr>
      <dsp:spPr>
        <a:xfrm>
          <a:off x="4457700" y="1855424"/>
          <a:ext cx="1163766" cy="403951"/>
        </a:xfrm>
        <a:custGeom>
          <a:avLst/>
          <a:gdLst/>
          <a:ahLst/>
          <a:cxnLst/>
          <a:rect l="0" t="0" r="0" b="0"/>
          <a:pathLst>
            <a:path>
              <a:moveTo>
                <a:pt x="0" y="0"/>
              </a:moveTo>
              <a:lnTo>
                <a:pt x="0" y="201975"/>
              </a:lnTo>
              <a:lnTo>
                <a:pt x="1163766" y="201975"/>
              </a:lnTo>
              <a:lnTo>
                <a:pt x="1163766" y="4039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186C81-C4AF-B746-A34D-D30EDA0FADD7}">
      <dsp:nvSpPr>
        <dsp:cNvPr id="0" name=""/>
        <dsp:cNvSpPr/>
      </dsp:nvSpPr>
      <dsp:spPr>
        <a:xfrm>
          <a:off x="3293933" y="1855424"/>
          <a:ext cx="1163766" cy="403951"/>
        </a:xfrm>
        <a:custGeom>
          <a:avLst/>
          <a:gdLst/>
          <a:ahLst/>
          <a:cxnLst/>
          <a:rect l="0" t="0" r="0" b="0"/>
          <a:pathLst>
            <a:path>
              <a:moveTo>
                <a:pt x="1163766" y="0"/>
              </a:moveTo>
              <a:lnTo>
                <a:pt x="1163766" y="201975"/>
              </a:lnTo>
              <a:lnTo>
                <a:pt x="0" y="201975"/>
              </a:lnTo>
              <a:lnTo>
                <a:pt x="0" y="4039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2BD859-E1BB-B145-9EAF-5FEAE9FF1AB4}">
      <dsp:nvSpPr>
        <dsp:cNvPr id="0" name=""/>
        <dsp:cNvSpPr/>
      </dsp:nvSpPr>
      <dsp:spPr>
        <a:xfrm>
          <a:off x="966401" y="1855424"/>
          <a:ext cx="3491298" cy="403951"/>
        </a:xfrm>
        <a:custGeom>
          <a:avLst/>
          <a:gdLst/>
          <a:ahLst/>
          <a:cxnLst/>
          <a:rect l="0" t="0" r="0" b="0"/>
          <a:pathLst>
            <a:path>
              <a:moveTo>
                <a:pt x="3491298" y="0"/>
              </a:moveTo>
              <a:lnTo>
                <a:pt x="3491298" y="201975"/>
              </a:lnTo>
              <a:lnTo>
                <a:pt x="0" y="201975"/>
              </a:lnTo>
              <a:lnTo>
                <a:pt x="0" y="4039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8EFBB9-1B98-084C-85C5-1BDAB6410CB4}">
      <dsp:nvSpPr>
        <dsp:cNvPr id="0" name=""/>
        <dsp:cNvSpPr/>
      </dsp:nvSpPr>
      <dsp:spPr>
        <a:xfrm>
          <a:off x="3495909" y="893633"/>
          <a:ext cx="1923580" cy="961790"/>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Independent and Dependent Variable Association</a:t>
          </a:r>
        </a:p>
      </dsp:txBody>
      <dsp:txXfrm>
        <a:off x="3495909" y="893633"/>
        <a:ext cx="1923580" cy="961790"/>
      </dsp:txXfrm>
    </dsp:sp>
    <dsp:sp modelId="{E5B56EB4-7133-194A-9FC4-288EDE881A37}">
      <dsp:nvSpPr>
        <dsp:cNvPr id="0" name=""/>
        <dsp:cNvSpPr/>
      </dsp:nvSpPr>
      <dsp:spPr>
        <a:xfrm>
          <a:off x="4611" y="2259375"/>
          <a:ext cx="1923580" cy="961790"/>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True association</a:t>
          </a:r>
        </a:p>
      </dsp:txBody>
      <dsp:txXfrm>
        <a:off x="4611" y="2259375"/>
        <a:ext cx="1923580" cy="961790"/>
      </dsp:txXfrm>
    </dsp:sp>
    <dsp:sp modelId="{BBF6E57D-2834-5C4D-897F-5167ECBF6C14}">
      <dsp:nvSpPr>
        <dsp:cNvPr id="0" name=""/>
        <dsp:cNvSpPr/>
      </dsp:nvSpPr>
      <dsp:spPr>
        <a:xfrm>
          <a:off x="2332143" y="2259375"/>
          <a:ext cx="1923580" cy="961790"/>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Confounding errors</a:t>
          </a:r>
        </a:p>
      </dsp:txBody>
      <dsp:txXfrm>
        <a:off x="2332143" y="2259375"/>
        <a:ext cx="1923580" cy="961790"/>
      </dsp:txXfrm>
    </dsp:sp>
    <dsp:sp modelId="{2E54C787-B181-684A-AB87-229293BE6A23}">
      <dsp:nvSpPr>
        <dsp:cNvPr id="0" name=""/>
        <dsp:cNvSpPr/>
      </dsp:nvSpPr>
      <dsp:spPr>
        <a:xfrm>
          <a:off x="4659675" y="2259375"/>
          <a:ext cx="1923580" cy="961790"/>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Bias errors</a:t>
          </a:r>
        </a:p>
      </dsp:txBody>
      <dsp:txXfrm>
        <a:off x="4659675" y="2259375"/>
        <a:ext cx="1923580" cy="961790"/>
      </dsp:txXfrm>
    </dsp:sp>
    <dsp:sp modelId="{DBE98CB3-7D56-2B4F-9486-D810AFFEFB58}">
      <dsp:nvSpPr>
        <dsp:cNvPr id="0" name=""/>
        <dsp:cNvSpPr/>
      </dsp:nvSpPr>
      <dsp:spPr>
        <a:xfrm>
          <a:off x="6987208" y="2259375"/>
          <a:ext cx="1923580" cy="961790"/>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Random error</a:t>
          </a:r>
        </a:p>
      </dsp:txBody>
      <dsp:txXfrm>
        <a:off x="6987208" y="2259375"/>
        <a:ext cx="1923580" cy="961790"/>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D0E155D4-5C91-8347-8BAE-63384EA8F501}" type="datetimeFigureOut">
              <a:rPr lang="en-GB"/>
              <a:pPr/>
              <a:t>20/10/2021</a:t>
            </a:fld>
            <a:endParaRPr lang="en-GB"/>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151DCEC2-24C9-7A45-9848-823E6C1DDFA2}" type="slidenum">
              <a:rPr/>
              <a:pPr/>
              <a:t>‹#›</a:t>
            </a:fld>
            <a:endParaRPr lang="en-GB"/>
          </a:p>
        </p:txBody>
      </p:sp>
    </p:spTree>
    <p:extLst>
      <p:ext uri="{BB962C8B-B14F-4D97-AF65-F5344CB8AC3E}">
        <p14:creationId xmlns:p14="http://schemas.microsoft.com/office/powerpoint/2010/main" val="12088287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GB"/>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1B3C19E1-06D0-8D40-B36B-10A34F48B281}" type="datetimeFigureOut">
              <a:rPr lang="en-GB"/>
              <a:pPr/>
              <a:t>20/10/2021</a:t>
            </a:fld>
            <a:endParaRPr lang="en-GB"/>
          </a:p>
        </p:txBody>
      </p:sp>
      <p:sp>
        <p:nvSpPr>
          <p:cNvPr id="4" name="Slide Image Placeholder 3"/>
          <p:cNvSpPr>
            <a:spLocks noGrp="1" noRot="1" noChangeAspect="1"/>
          </p:cNvSpPr>
          <p:nvPr>
            <p:ph type="sldImg" idx="2"/>
          </p:nvPr>
        </p:nvSpPr>
        <p:spPr>
          <a:xfrm>
            <a:off x="779463" y="768350"/>
            <a:ext cx="5541962" cy="3836988"/>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235930E-F62D-A446-8BAD-EBBA9D14D0E0}" type="slidenum">
              <a:rPr/>
              <a:pPr/>
              <a:t>‹#›</a:t>
            </a:fld>
            <a:endParaRPr lang="en-GB"/>
          </a:p>
        </p:txBody>
      </p:sp>
    </p:spTree>
    <p:extLst>
      <p:ext uri="{BB962C8B-B14F-4D97-AF65-F5344CB8AC3E}">
        <p14:creationId xmlns:p14="http://schemas.microsoft.com/office/powerpoint/2010/main" val="149935939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235930E-F62D-A446-8BAD-EBBA9D14D0E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11</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Might want to say randomisation for treatment allocation, extraction batches and orders, plate layout,</a:t>
            </a:r>
            <a:r>
              <a:rPr lang="en-US" baseline="0" dirty="0"/>
              <a:t> library pools, lanes on a flow cell, flow cell run </a:t>
            </a:r>
            <a:r>
              <a:rPr lang="en-US" baseline="0" dirty="0" err="1"/>
              <a:t>etc</a:t>
            </a:r>
            <a:r>
              <a:rPr lang="en-US" baseline="0" dirty="0"/>
              <a:t> </a:t>
            </a:r>
            <a:r>
              <a:rPr lang="en-US" baseline="0" dirty="0" err="1"/>
              <a:t>etc</a:t>
            </a:r>
            <a:r>
              <a:rPr lang="en-US" baseline="0" dirty="0"/>
              <a:t> etc.</a:t>
            </a:r>
            <a:endParaRPr lang="en-US" dirty="0"/>
          </a:p>
        </p:txBody>
      </p:sp>
      <p:sp>
        <p:nvSpPr>
          <p:cNvPr id="4" name="Slide Number Placeholder 3"/>
          <p:cNvSpPr>
            <a:spLocks noGrp="1"/>
          </p:cNvSpPr>
          <p:nvPr>
            <p:ph type="sldNum" sz="quarter" idx="10"/>
          </p:nvPr>
        </p:nvSpPr>
        <p:spPr/>
        <p:txBody>
          <a:bodyPr/>
          <a:lstStyle/>
          <a:p>
            <a:fld id="{A8C61578-9D1E-484C-91D3-D2216B74EB11}" type="slidenum">
              <a:rPr lang="en-US" smtClean="0"/>
              <a:t>12</a:t>
            </a:fld>
            <a:endParaRPr lang="en-US"/>
          </a:p>
        </p:txBody>
      </p:sp>
    </p:spTree>
    <p:extLst>
      <p:ext uri="{BB962C8B-B14F-4D97-AF65-F5344CB8AC3E}">
        <p14:creationId xmlns:p14="http://schemas.microsoft.com/office/powerpoint/2010/main" val="3840439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13</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75778" name="Notes Placeholder 2"/>
          <p:cNvSpPr>
            <a:spLocks noGrp="1"/>
          </p:cNvSpPr>
          <p:nvPr>
            <p:ph type="body" idx="1"/>
          </p:nvPr>
        </p:nvSpPr>
        <p:spPr>
          <a:noFill/>
        </p:spPr>
        <p:txBody>
          <a:bodyPr/>
          <a:lstStyle/>
          <a:p>
            <a:pPr eaLnBrk="1" hangingPunct="1"/>
            <a:r>
              <a:rPr lang="en-US" dirty="0"/>
              <a:t>Might want to say here experiments</a:t>
            </a:r>
            <a:r>
              <a:rPr lang="en-US" baseline="0" dirty="0"/>
              <a:t> have factors and data has variables, so gender could be a factor in the experiment and a variable in the data or data analysis. </a:t>
            </a:r>
            <a:endParaRPr lang="en-US" dirty="0"/>
          </a:p>
        </p:txBody>
      </p:sp>
      <p:sp>
        <p:nvSpPr>
          <p:cNvPr id="75779" name="Slide Number Placeholder 3"/>
          <p:cNvSpPr>
            <a:spLocks noGrp="1"/>
          </p:cNvSpPr>
          <p:nvPr>
            <p:ph type="sldNum" sz="quarter" idx="5"/>
          </p:nvPr>
        </p:nvSpPr>
        <p:spPr>
          <a:noFill/>
        </p:spPr>
        <p:txBody>
          <a:bodyPr/>
          <a:lstStyle>
            <a:lvl1pPr>
              <a:defRPr sz="2600">
                <a:solidFill>
                  <a:schemeClr val="tx1"/>
                </a:solidFill>
                <a:latin typeface="Arial" charset="0"/>
                <a:ea typeface="ＭＳ Ｐゴシック" charset="0"/>
                <a:cs typeface="ＭＳ Ｐゴシック" charset="0"/>
              </a:defRPr>
            </a:lvl1pPr>
            <a:lvl2pPr marL="804763" indent="-309524">
              <a:defRPr sz="2600">
                <a:solidFill>
                  <a:schemeClr val="tx1"/>
                </a:solidFill>
                <a:latin typeface="Arial" charset="0"/>
                <a:ea typeface="ＭＳ Ｐゴシック" charset="0"/>
              </a:defRPr>
            </a:lvl2pPr>
            <a:lvl3pPr marL="1238098" indent="-247620">
              <a:defRPr sz="2600">
                <a:solidFill>
                  <a:schemeClr val="tx1"/>
                </a:solidFill>
                <a:latin typeface="Arial" charset="0"/>
                <a:ea typeface="ＭＳ Ｐゴシック" charset="0"/>
              </a:defRPr>
            </a:lvl3pPr>
            <a:lvl4pPr marL="1733337" indent="-247620">
              <a:defRPr sz="2600">
                <a:solidFill>
                  <a:schemeClr val="tx1"/>
                </a:solidFill>
                <a:latin typeface="Arial" charset="0"/>
                <a:ea typeface="ＭＳ Ｐゴシック" charset="0"/>
              </a:defRPr>
            </a:lvl4pPr>
            <a:lvl5pPr marL="2228576" indent="-247620">
              <a:defRPr sz="2600">
                <a:solidFill>
                  <a:schemeClr val="tx1"/>
                </a:solidFill>
                <a:latin typeface="Arial" charset="0"/>
                <a:ea typeface="ＭＳ Ｐゴシック" charset="0"/>
              </a:defRPr>
            </a:lvl5pPr>
            <a:lvl6pPr marL="2723815" indent="-247620" eaLnBrk="0" fontAlgn="base" hangingPunct="0">
              <a:spcBef>
                <a:spcPct val="0"/>
              </a:spcBef>
              <a:spcAft>
                <a:spcPct val="0"/>
              </a:spcAft>
              <a:defRPr sz="2600">
                <a:solidFill>
                  <a:schemeClr val="tx1"/>
                </a:solidFill>
                <a:latin typeface="Arial" charset="0"/>
                <a:ea typeface="ＭＳ Ｐゴシック" charset="0"/>
              </a:defRPr>
            </a:lvl6pPr>
            <a:lvl7pPr marL="3219054" indent="-247620" eaLnBrk="0" fontAlgn="base" hangingPunct="0">
              <a:spcBef>
                <a:spcPct val="0"/>
              </a:spcBef>
              <a:spcAft>
                <a:spcPct val="0"/>
              </a:spcAft>
              <a:defRPr sz="2600">
                <a:solidFill>
                  <a:schemeClr val="tx1"/>
                </a:solidFill>
                <a:latin typeface="Arial" charset="0"/>
                <a:ea typeface="ＭＳ Ｐゴシック" charset="0"/>
              </a:defRPr>
            </a:lvl7pPr>
            <a:lvl8pPr marL="3714293" indent="-247620" eaLnBrk="0" fontAlgn="base" hangingPunct="0">
              <a:spcBef>
                <a:spcPct val="0"/>
              </a:spcBef>
              <a:spcAft>
                <a:spcPct val="0"/>
              </a:spcAft>
              <a:defRPr sz="2600">
                <a:solidFill>
                  <a:schemeClr val="tx1"/>
                </a:solidFill>
                <a:latin typeface="Arial" charset="0"/>
                <a:ea typeface="ＭＳ Ｐゴシック" charset="0"/>
              </a:defRPr>
            </a:lvl8pPr>
            <a:lvl9pPr marL="4209532" indent="-247620" eaLnBrk="0" fontAlgn="base" hangingPunct="0">
              <a:spcBef>
                <a:spcPct val="0"/>
              </a:spcBef>
              <a:spcAft>
                <a:spcPct val="0"/>
              </a:spcAft>
              <a:defRPr sz="2600">
                <a:solidFill>
                  <a:schemeClr val="tx1"/>
                </a:solidFill>
                <a:latin typeface="Arial" charset="0"/>
                <a:ea typeface="ＭＳ Ｐゴシック" charset="0"/>
              </a:defRPr>
            </a:lvl9pPr>
          </a:lstStyle>
          <a:p>
            <a:fld id="{EA9028B7-77B8-EB43-95A9-20E33EB14A0D}" type="slidenum">
              <a:rPr lang="en-US" sz="1300">
                <a:latin typeface="Calibri"/>
              </a:rPr>
              <a:pPr/>
              <a:t>14</a:t>
            </a:fld>
            <a:endParaRPr lang="en-US" sz="1300" dirty="0">
              <a:latin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15</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p:spPr>
        <p:txBody>
          <a:bodyPr/>
          <a:lstStyle>
            <a:lvl1pPr>
              <a:defRPr sz="2600">
                <a:solidFill>
                  <a:schemeClr val="tx1"/>
                </a:solidFill>
                <a:latin typeface="Arial" charset="0"/>
                <a:ea typeface="ＭＳ Ｐゴシック" charset="0"/>
                <a:cs typeface="ＭＳ Ｐゴシック" charset="0"/>
              </a:defRPr>
            </a:lvl1pPr>
            <a:lvl2pPr marL="804763" indent="-309524">
              <a:defRPr sz="2600">
                <a:solidFill>
                  <a:schemeClr val="tx1"/>
                </a:solidFill>
                <a:latin typeface="Arial" charset="0"/>
                <a:ea typeface="ＭＳ Ｐゴシック" charset="0"/>
              </a:defRPr>
            </a:lvl2pPr>
            <a:lvl3pPr marL="1238098" indent="-247620">
              <a:defRPr sz="2600">
                <a:solidFill>
                  <a:schemeClr val="tx1"/>
                </a:solidFill>
                <a:latin typeface="Arial" charset="0"/>
                <a:ea typeface="ＭＳ Ｐゴシック" charset="0"/>
              </a:defRPr>
            </a:lvl3pPr>
            <a:lvl4pPr marL="1733337" indent="-247620">
              <a:defRPr sz="2600">
                <a:solidFill>
                  <a:schemeClr val="tx1"/>
                </a:solidFill>
                <a:latin typeface="Arial" charset="0"/>
                <a:ea typeface="ＭＳ Ｐゴシック" charset="0"/>
              </a:defRPr>
            </a:lvl4pPr>
            <a:lvl5pPr marL="2228576" indent="-247620">
              <a:defRPr sz="2600">
                <a:solidFill>
                  <a:schemeClr val="tx1"/>
                </a:solidFill>
                <a:latin typeface="Arial" charset="0"/>
                <a:ea typeface="ＭＳ Ｐゴシック" charset="0"/>
              </a:defRPr>
            </a:lvl5pPr>
            <a:lvl6pPr marL="2723815" indent="-247620" eaLnBrk="0" fontAlgn="base" hangingPunct="0">
              <a:spcBef>
                <a:spcPct val="0"/>
              </a:spcBef>
              <a:spcAft>
                <a:spcPct val="0"/>
              </a:spcAft>
              <a:defRPr sz="2600">
                <a:solidFill>
                  <a:schemeClr val="tx1"/>
                </a:solidFill>
                <a:latin typeface="Arial" charset="0"/>
                <a:ea typeface="ＭＳ Ｐゴシック" charset="0"/>
              </a:defRPr>
            </a:lvl6pPr>
            <a:lvl7pPr marL="3219054" indent="-247620" eaLnBrk="0" fontAlgn="base" hangingPunct="0">
              <a:spcBef>
                <a:spcPct val="0"/>
              </a:spcBef>
              <a:spcAft>
                <a:spcPct val="0"/>
              </a:spcAft>
              <a:defRPr sz="2600">
                <a:solidFill>
                  <a:schemeClr val="tx1"/>
                </a:solidFill>
                <a:latin typeface="Arial" charset="0"/>
                <a:ea typeface="ＭＳ Ｐゴシック" charset="0"/>
              </a:defRPr>
            </a:lvl7pPr>
            <a:lvl8pPr marL="3714293" indent="-247620" eaLnBrk="0" fontAlgn="base" hangingPunct="0">
              <a:spcBef>
                <a:spcPct val="0"/>
              </a:spcBef>
              <a:spcAft>
                <a:spcPct val="0"/>
              </a:spcAft>
              <a:defRPr sz="2600">
                <a:solidFill>
                  <a:schemeClr val="tx1"/>
                </a:solidFill>
                <a:latin typeface="Arial" charset="0"/>
                <a:ea typeface="ＭＳ Ｐゴシック" charset="0"/>
              </a:defRPr>
            </a:lvl8pPr>
            <a:lvl9pPr marL="4209532" indent="-247620" eaLnBrk="0" fontAlgn="base" hangingPunct="0">
              <a:spcBef>
                <a:spcPct val="0"/>
              </a:spcBef>
              <a:spcAft>
                <a:spcPct val="0"/>
              </a:spcAft>
              <a:defRPr sz="2600">
                <a:solidFill>
                  <a:schemeClr val="tx1"/>
                </a:solidFill>
                <a:latin typeface="Arial" charset="0"/>
                <a:ea typeface="ＭＳ Ｐゴシック" charset="0"/>
              </a:defRPr>
            </a:lvl9pPr>
          </a:lstStyle>
          <a:p>
            <a:fld id="{0E684247-B8F6-814B-90DB-1210D06F9A2D}" type="slidenum">
              <a:rPr lang="en-US" sz="1300">
                <a:latin typeface="Calibri"/>
              </a:rPr>
              <a:pPr/>
              <a:t>20</a:t>
            </a:fld>
            <a:endParaRPr lang="en-US" sz="1300" dirty="0">
              <a:latin typeface="Calibri"/>
            </a:endParaRPr>
          </a:p>
        </p:txBody>
      </p:sp>
      <p:sp>
        <p:nvSpPr>
          <p:cNvPr id="552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7347" name="Rectangle 3"/>
          <p:cNvSpPr>
            <a:spLocks noGrp="1" noChangeArrowheads="1"/>
          </p:cNvSpPr>
          <p:nvPr>
            <p:ph type="body" idx="1"/>
          </p:nvPr>
        </p:nvSpPr>
        <p:spPr>
          <a:noFill/>
        </p:spPr>
        <p:txBody>
          <a:bodyPr/>
          <a:lstStyle/>
          <a:p>
            <a:endParaRPr lang="en-US">
              <a:latin typeface="Helvetica"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21</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35930E-F62D-A446-8BAD-EBBA9D14D0E0}" type="slidenum">
              <a:rPr lang="en-GB" smtClean="0"/>
              <a:pPr/>
              <a:t>23</a:t>
            </a:fld>
            <a:endParaRPr lang="en-GB"/>
          </a:p>
        </p:txBody>
      </p:sp>
    </p:spTree>
    <p:extLst>
      <p:ext uri="{BB962C8B-B14F-4D97-AF65-F5344CB8AC3E}">
        <p14:creationId xmlns:p14="http://schemas.microsoft.com/office/powerpoint/2010/main" val="1076159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7"/>
          <p:cNvSpPr>
            <a:spLocks noGrp="1" noChangeArrowheads="1"/>
          </p:cNvSpPr>
          <p:nvPr>
            <p:ph type="sldNum" sz="quarter" idx="5"/>
          </p:nvPr>
        </p:nvSpPr>
        <p:spPr>
          <a:noFill/>
        </p:spPr>
        <p:txBody>
          <a:bodyPr/>
          <a:lstStyle>
            <a:lvl1pPr>
              <a:defRPr sz="2600">
                <a:solidFill>
                  <a:schemeClr val="tx1"/>
                </a:solidFill>
                <a:latin typeface="Arial" charset="0"/>
                <a:ea typeface="ＭＳ Ｐゴシック" charset="0"/>
                <a:cs typeface="ＭＳ Ｐゴシック" charset="0"/>
              </a:defRPr>
            </a:lvl1pPr>
            <a:lvl2pPr marL="804763" indent="-309524">
              <a:defRPr sz="2600">
                <a:solidFill>
                  <a:schemeClr val="tx1"/>
                </a:solidFill>
                <a:latin typeface="Arial" charset="0"/>
                <a:ea typeface="ＭＳ Ｐゴシック" charset="0"/>
              </a:defRPr>
            </a:lvl2pPr>
            <a:lvl3pPr marL="1238098" indent="-247620">
              <a:defRPr sz="2600">
                <a:solidFill>
                  <a:schemeClr val="tx1"/>
                </a:solidFill>
                <a:latin typeface="Arial" charset="0"/>
                <a:ea typeface="ＭＳ Ｐゴシック" charset="0"/>
              </a:defRPr>
            </a:lvl3pPr>
            <a:lvl4pPr marL="1733337" indent="-247620">
              <a:defRPr sz="2600">
                <a:solidFill>
                  <a:schemeClr val="tx1"/>
                </a:solidFill>
                <a:latin typeface="Arial" charset="0"/>
                <a:ea typeface="ＭＳ Ｐゴシック" charset="0"/>
              </a:defRPr>
            </a:lvl4pPr>
            <a:lvl5pPr marL="2228576" indent="-247620">
              <a:defRPr sz="2600">
                <a:solidFill>
                  <a:schemeClr val="tx1"/>
                </a:solidFill>
                <a:latin typeface="Arial" charset="0"/>
                <a:ea typeface="ＭＳ Ｐゴシック" charset="0"/>
              </a:defRPr>
            </a:lvl5pPr>
            <a:lvl6pPr marL="2723815" indent="-247620" eaLnBrk="0" fontAlgn="base" hangingPunct="0">
              <a:spcBef>
                <a:spcPct val="0"/>
              </a:spcBef>
              <a:spcAft>
                <a:spcPct val="0"/>
              </a:spcAft>
              <a:defRPr sz="2600">
                <a:solidFill>
                  <a:schemeClr val="tx1"/>
                </a:solidFill>
                <a:latin typeface="Arial" charset="0"/>
                <a:ea typeface="ＭＳ Ｐゴシック" charset="0"/>
              </a:defRPr>
            </a:lvl6pPr>
            <a:lvl7pPr marL="3219054" indent="-247620" eaLnBrk="0" fontAlgn="base" hangingPunct="0">
              <a:spcBef>
                <a:spcPct val="0"/>
              </a:spcBef>
              <a:spcAft>
                <a:spcPct val="0"/>
              </a:spcAft>
              <a:defRPr sz="2600">
                <a:solidFill>
                  <a:schemeClr val="tx1"/>
                </a:solidFill>
                <a:latin typeface="Arial" charset="0"/>
                <a:ea typeface="ＭＳ Ｐゴシック" charset="0"/>
              </a:defRPr>
            </a:lvl7pPr>
            <a:lvl8pPr marL="3714293" indent="-247620" eaLnBrk="0" fontAlgn="base" hangingPunct="0">
              <a:spcBef>
                <a:spcPct val="0"/>
              </a:spcBef>
              <a:spcAft>
                <a:spcPct val="0"/>
              </a:spcAft>
              <a:defRPr sz="2600">
                <a:solidFill>
                  <a:schemeClr val="tx1"/>
                </a:solidFill>
                <a:latin typeface="Arial" charset="0"/>
                <a:ea typeface="ＭＳ Ｐゴシック" charset="0"/>
              </a:defRPr>
            </a:lvl8pPr>
            <a:lvl9pPr marL="4209532" indent="-247620" eaLnBrk="0" fontAlgn="base" hangingPunct="0">
              <a:spcBef>
                <a:spcPct val="0"/>
              </a:spcBef>
              <a:spcAft>
                <a:spcPct val="0"/>
              </a:spcAft>
              <a:defRPr sz="2600">
                <a:solidFill>
                  <a:schemeClr val="tx1"/>
                </a:solidFill>
                <a:latin typeface="Arial" charset="0"/>
                <a:ea typeface="ＭＳ Ｐゴシック" charset="0"/>
              </a:defRPr>
            </a:lvl9pPr>
          </a:lstStyle>
          <a:p>
            <a:fld id="{3617AF44-E15E-3E45-8F10-FD9E66C465A3}" type="slidenum">
              <a:rPr lang="en-US" sz="1300">
                <a:latin typeface="Calibri"/>
              </a:rPr>
              <a:pPr/>
              <a:t>25</a:t>
            </a:fld>
            <a:endParaRPr lang="en-US" sz="1300" dirty="0">
              <a:latin typeface="Calibri"/>
            </a:endParaRPr>
          </a:p>
        </p:txBody>
      </p:sp>
      <p:sp>
        <p:nvSpPr>
          <p:cNvPr id="1658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50531"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142338" name="Notes Placeholder 2"/>
          <p:cNvSpPr>
            <a:spLocks noGrp="1"/>
          </p:cNvSpPr>
          <p:nvPr>
            <p:ph type="body" idx="1"/>
          </p:nvPr>
        </p:nvSpPr>
        <p:spPr>
          <a:noFill/>
        </p:spPr>
        <p:txBody>
          <a:bodyPr/>
          <a:lstStyle/>
          <a:p>
            <a:endParaRPr lang="en-US"/>
          </a:p>
        </p:txBody>
      </p:sp>
      <p:sp>
        <p:nvSpPr>
          <p:cNvPr id="142339" name="Slide Number Placeholder 3"/>
          <p:cNvSpPr>
            <a:spLocks noGrp="1"/>
          </p:cNvSpPr>
          <p:nvPr>
            <p:ph type="sldNum" sz="quarter" idx="5"/>
          </p:nvPr>
        </p:nvSpPr>
        <p:spPr>
          <a:noFill/>
        </p:spPr>
        <p:txBody>
          <a:bodyPr/>
          <a:lstStyle>
            <a:lvl1pPr>
              <a:defRPr sz="2600">
                <a:solidFill>
                  <a:schemeClr val="tx1"/>
                </a:solidFill>
                <a:latin typeface="Arial" charset="0"/>
                <a:ea typeface="ＭＳ Ｐゴシック" charset="0"/>
                <a:cs typeface="ＭＳ Ｐゴシック" charset="0"/>
              </a:defRPr>
            </a:lvl1pPr>
            <a:lvl2pPr marL="804763" indent="-309524">
              <a:defRPr sz="2600">
                <a:solidFill>
                  <a:schemeClr val="tx1"/>
                </a:solidFill>
                <a:latin typeface="Arial" charset="0"/>
                <a:ea typeface="ＭＳ Ｐゴシック" charset="0"/>
              </a:defRPr>
            </a:lvl2pPr>
            <a:lvl3pPr marL="1238098" indent="-247620">
              <a:defRPr sz="2600">
                <a:solidFill>
                  <a:schemeClr val="tx1"/>
                </a:solidFill>
                <a:latin typeface="Arial" charset="0"/>
                <a:ea typeface="ＭＳ Ｐゴシック" charset="0"/>
              </a:defRPr>
            </a:lvl3pPr>
            <a:lvl4pPr marL="1733337" indent="-247620">
              <a:defRPr sz="2600">
                <a:solidFill>
                  <a:schemeClr val="tx1"/>
                </a:solidFill>
                <a:latin typeface="Arial" charset="0"/>
                <a:ea typeface="ＭＳ Ｐゴシック" charset="0"/>
              </a:defRPr>
            </a:lvl4pPr>
            <a:lvl5pPr marL="2228576" indent="-247620">
              <a:defRPr sz="2600">
                <a:solidFill>
                  <a:schemeClr val="tx1"/>
                </a:solidFill>
                <a:latin typeface="Arial" charset="0"/>
                <a:ea typeface="ＭＳ Ｐゴシック" charset="0"/>
              </a:defRPr>
            </a:lvl5pPr>
            <a:lvl6pPr marL="2723815" indent="-247620" eaLnBrk="0" fontAlgn="base" hangingPunct="0">
              <a:spcBef>
                <a:spcPct val="0"/>
              </a:spcBef>
              <a:spcAft>
                <a:spcPct val="0"/>
              </a:spcAft>
              <a:defRPr sz="2600">
                <a:solidFill>
                  <a:schemeClr val="tx1"/>
                </a:solidFill>
                <a:latin typeface="Arial" charset="0"/>
                <a:ea typeface="ＭＳ Ｐゴシック" charset="0"/>
              </a:defRPr>
            </a:lvl6pPr>
            <a:lvl7pPr marL="3219054" indent="-247620" eaLnBrk="0" fontAlgn="base" hangingPunct="0">
              <a:spcBef>
                <a:spcPct val="0"/>
              </a:spcBef>
              <a:spcAft>
                <a:spcPct val="0"/>
              </a:spcAft>
              <a:defRPr sz="2600">
                <a:solidFill>
                  <a:schemeClr val="tx1"/>
                </a:solidFill>
                <a:latin typeface="Arial" charset="0"/>
                <a:ea typeface="ＭＳ Ｐゴシック" charset="0"/>
              </a:defRPr>
            </a:lvl7pPr>
            <a:lvl8pPr marL="3714293" indent="-247620" eaLnBrk="0" fontAlgn="base" hangingPunct="0">
              <a:spcBef>
                <a:spcPct val="0"/>
              </a:spcBef>
              <a:spcAft>
                <a:spcPct val="0"/>
              </a:spcAft>
              <a:defRPr sz="2600">
                <a:solidFill>
                  <a:schemeClr val="tx1"/>
                </a:solidFill>
                <a:latin typeface="Arial" charset="0"/>
                <a:ea typeface="ＭＳ Ｐゴシック" charset="0"/>
              </a:defRPr>
            </a:lvl8pPr>
            <a:lvl9pPr marL="4209532" indent="-247620" eaLnBrk="0" fontAlgn="base" hangingPunct="0">
              <a:spcBef>
                <a:spcPct val="0"/>
              </a:spcBef>
              <a:spcAft>
                <a:spcPct val="0"/>
              </a:spcAft>
              <a:defRPr sz="2600">
                <a:solidFill>
                  <a:schemeClr val="tx1"/>
                </a:solidFill>
                <a:latin typeface="Arial" charset="0"/>
                <a:ea typeface="ＭＳ Ｐゴシック" charset="0"/>
              </a:defRPr>
            </a:lvl9pPr>
          </a:lstStyle>
          <a:p>
            <a:fld id="{FFE836B8-FA2C-674B-B867-82E6723993FF}" type="slidenum">
              <a:rPr lang="en-US" sz="1300">
                <a:latin typeface="Calibri"/>
              </a:rPr>
              <a:pPr/>
              <a:t>26</a:t>
            </a:fld>
            <a:endParaRPr lang="en-US" sz="1300" dirty="0">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29</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32</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34</a:t>
            </a:fld>
            <a:endParaRPr lang="en-GB"/>
          </a:p>
        </p:txBody>
      </p:sp>
    </p:spTree>
    <p:extLst>
      <p:ext uri="{BB962C8B-B14F-4D97-AF65-F5344CB8AC3E}">
        <p14:creationId xmlns:p14="http://schemas.microsoft.com/office/powerpoint/2010/main" val="3294791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5</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6</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7</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8</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9</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8350"/>
            <a:ext cx="5541962"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235930E-F62D-A446-8BAD-EBBA9D14D0E0}" type="slidenum">
              <a:rPr lang="en-GB" smtClean="0"/>
              <a:pPr/>
              <a:t>10</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3216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 Blank - no footer">
    <p:spTree>
      <p:nvGrpSpPr>
        <p:cNvPr id="1" name=""/>
        <p:cNvGrpSpPr/>
        <p:nvPr/>
      </p:nvGrpSpPr>
      <p:grpSpPr>
        <a:xfrm>
          <a:off x="0" y="0"/>
          <a:ext cx="0" cy="0"/>
          <a:chOff x="0" y="0"/>
          <a:chExt cx="0" cy="0"/>
        </a:xfrm>
      </p:grpSpPr>
      <p:pic>
        <p:nvPicPr>
          <p:cNvPr id="4" name="Picture 3"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763555" y="5949280"/>
            <a:ext cx="3120347" cy="834120"/>
          </a:xfrm>
          <a:prstGeom prst="rect">
            <a:avLst/>
          </a:prstGeom>
        </p:spPr>
      </p:pic>
      <p:sp>
        <p:nvSpPr>
          <p:cNvPr id="3" name="Slide Number Placeholder 5"/>
          <p:cNvSpPr>
            <a:spLocks noGrp="1"/>
          </p:cNvSpPr>
          <p:nvPr>
            <p:ph type="sldNum" sz="quarter" idx="4"/>
          </p:nvPr>
        </p:nvSpPr>
        <p:spPr>
          <a:xfrm>
            <a:off x="6513173" y="6237312"/>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spTree>
    <p:extLst>
      <p:ext uri="{BB962C8B-B14F-4D97-AF65-F5344CB8AC3E}">
        <p14:creationId xmlns:p14="http://schemas.microsoft.com/office/powerpoint/2010/main" val="1680951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Small cha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22112"/>
            <a:ext cx="8915400" cy="976488"/>
          </a:xfrm>
        </p:spPr>
        <p:txBody>
          <a:bodyPr/>
          <a:lstStyle/>
          <a:p>
            <a:r>
              <a:rPr lang="en-GB" dirty="0"/>
              <a:t>Click to add small chart title</a:t>
            </a:r>
          </a:p>
        </p:txBody>
      </p:sp>
      <p:sp>
        <p:nvSpPr>
          <p:cNvPr id="11" name="Chart Placeholder 10"/>
          <p:cNvSpPr>
            <a:spLocks noGrp="1"/>
          </p:cNvSpPr>
          <p:nvPr>
            <p:ph type="chart" sz="quarter" idx="13" hasCustomPrompt="1"/>
          </p:nvPr>
        </p:nvSpPr>
        <p:spPr>
          <a:xfrm>
            <a:off x="4292600" y="1727200"/>
            <a:ext cx="5118100" cy="4114800"/>
          </a:xfrm>
        </p:spPr>
        <p:txBody>
          <a:bodyPr lIns="108000" tIns="93600"/>
          <a:lstStyle>
            <a:lvl1pPr marL="0" indent="0">
              <a:buNone/>
              <a:defRPr sz="1000">
                <a:solidFill>
                  <a:schemeClr val="tx2">
                    <a:lumMod val="50000"/>
                    <a:lumOff val="50000"/>
                  </a:schemeClr>
                </a:solidFill>
              </a:defRPr>
            </a:lvl1pPr>
          </a:lstStyle>
          <a:p>
            <a:r>
              <a:rPr lang="en-GB"/>
              <a:t>Click icon to insert small chart</a:t>
            </a:r>
          </a:p>
        </p:txBody>
      </p:sp>
      <p:sp>
        <p:nvSpPr>
          <p:cNvPr id="9" name="Content Placeholder 2"/>
          <p:cNvSpPr>
            <a:spLocks noGrp="1"/>
          </p:cNvSpPr>
          <p:nvPr>
            <p:ph idx="1"/>
          </p:nvPr>
        </p:nvSpPr>
        <p:spPr>
          <a:xfrm>
            <a:off x="495300" y="1727200"/>
            <a:ext cx="3467100" cy="4114800"/>
          </a:xfrm>
        </p:spPr>
        <p:txBody>
          <a:bodyPr/>
          <a:lstStyle>
            <a:lvl1pPr marL="0" indent="0">
              <a:defRPr sz="1800">
                <a:solidFill>
                  <a:srgbClr val="211F70"/>
                </a:solidFill>
              </a:defRPr>
            </a:lvl1pPr>
            <a:lvl2pPr marL="254000" indent="-127000">
              <a:spcAft>
                <a:spcPts val="300"/>
              </a:spcAft>
              <a:buFont typeface="Arial"/>
              <a:buChar char="•"/>
              <a:defRPr sz="1400" b="1"/>
            </a:lvl2pPr>
            <a:lvl3pPr marL="381000" indent="-127000" defTabSz="434975">
              <a:spcAft>
                <a:spcPts val="300"/>
              </a:spcAft>
              <a:buFont typeface="Arial"/>
              <a:buChar char="•"/>
              <a:tabLst/>
              <a:defRPr sz="1200"/>
            </a:lvl3pPr>
            <a:lvl4pPr marL="508000" indent="-127000" defTabSz="434975">
              <a:spcAft>
                <a:spcPts val="300"/>
              </a:spcAft>
              <a:buFont typeface="Arial"/>
              <a:buChar char="•"/>
              <a:tabLst/>
              <a:defRPr sz="1200"/>
            </a:lvl4pPr>
            <a:lvl5pPr marL="635000" indent="-127000" defTabSz="434975">
              <a:spcAft>
                <a:spcPts val="300"/>
              </a:spcAft>
              <a:buFont typeface="Lucida Grande"/>
              <a:buChar char="»"/>
              <a:tabLst/>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7"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53D4C85A-C092-C445-B3F4-CA991BDDF15D}" type="datetime2">
              <a:rPr lang="en-GB" smtClean="0"/>
              <a:t>Wednesday, 20 October 2021</a:t>
            </a:fld>
            <a:endParaRPr lang="en-GB" dirty="0"/>
          </a:p>
        </p:txBody>
      </p:sp>
      <p:sp>
        <p:nvSpPr>
          <p:cNvPr id="18"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9" name="Slide Number Placeholder 5"/>
          <p:cNvSpPr>
            <a:spLocks noGrp="1"/>
          </p:cNvSpPr>
          <p:nvPr>
            <p:ph type="sldNum" sz="quarter" idx="4"/>
          </p:nvPr>
        </p:nvSpPr>
        <p:spPr>
          <a:xfrm>
            <a:off x="6123130" y="6093296"/>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10" name="Picture 9"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435165" y="5877272"/>
            <a:ext cx="3120347" cy="834120"/>
          </a:xfrm>
          <a:prstGeom prst="rect">
            <a:avLst/>
          </a:prstGeom>
        </p:spPr>
      </p:pic>
    </p:spTree>
    <p:extLst>
      <p:ext uri="{BB962C8B-B14F-4D97-AF65-F5344CB8AC3E}">
        <p14:creationId xmlns:p14="http://schemas.microsoft.com/office/powerpoint/2010/main" val="3452393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Large cha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p>
            <a:r>
              <a:rPr lang="en-GB" dirty="0"/>
              <a:t>Click to add chart title</a:t>
            </a:r>
          </a:p>
        </p:txBody>
      </p:sp>
      <p:sp>
        <p:nvSpPr>
          <p:cNvPr id="11" name="Chart Placeholder 10"/>
          <p:cNvSpPr>
            <a:spLocks noGrp="1"/>
          </p:cNvSpPr>
          <p:nvPr>
            <p:ph type="chart" sz="quarter" idx="13" hasCustomPrompt="1"/>
          </p:nvPr>
        </p:nvSpPr>
        <p:spPr>
          <a:xfrm>
            <a:off x="495300" y="1727200"/>
            <a:ext cx="8915400" cy="4114800"/>
          </a:xfrm>
        </p:spPr>
        <p:txBody>
          <a:bodyPr lIns="108000" tIns="93600"/>
          <a:lstStyle>
            <a:lvl1pPr marL="0" indent="0">
              <a:buNone/>
              <a:defRPr sz="1000">
                <a:solidFill>
                  <a:schemeClr val="tx2">
                    <a:lumMod val="50000"/>
                    <a:lumOff val="50000"/>
                  </a:schemeClr>
                </a:solidFill>
              </a:defRPr>
            </a:lvl1pPr>
          </a:lstStyle>
          <a:p>
            <a:r>
              <a:rPr lang="en-GB"/>
              <a:t>Click icon to insert large chart</a:t>
            </a:r>
          </a:p>
        </p:txBody>
      </p:sp>
      <p:sp>
        <p:nvSpPr>
          <p:cNvPr id="21"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4A192F21-4BCA-1249-918B-23E38494B308}" type="datetime2">
              <a:rPr lang="en-GB" smtClean="0"/>
              <a:t>Wednesday, 20 October 2021</a:t>
            </a:fld>
            <a:endParaRPr lang="en-GB" dirty="0"/>
          </a:p>
        </p:txBody>
      </p:sp>
      <p:sp>
        <p:nvSpPr>
          <p:cNvPr id="22"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23" name="Slide Number Placeholder 5"/>
          <p:cNvSpPr>
            <a:spLocks noGrp="1"/>
          </p:cNvSpPr>
          <p:nvPr>
            <p:ph type="sldNum" sz="quarter" idx="4"/>
          </p:nvPr>
        </p:nvSpPr>
        <p:spPr>
          <a:xfrm>
            <a:off x="6357156" y="6237312"/>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8" name="Picture 7"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91182" y="5877272"/>
            <a:ext cx="3120347" cy="834120"/>
          </a:xfrm>
          <a:prstGeom prst="rect">
            <a:avLst/>
          </a:prstGeom>
        </p:spPr>
      </p:pic>
    </p:spTree>
    <p:extLst>
      <p:ext uri="{BB962C8B-B14F-4D97-AF65-F5344CB8AC3E}">
        <p14:creationId xmlns:p14="http://schemas.microsoft.com/office/powerpoint/2010/main" val="4239117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Small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p>
            <a:r>
              <a:rPr lang="en-GB" dirty="0"/>
              <a:t>Click to add small table title</a:t>
            </a:r>
          </a:p>
        </p:txBody>
      </p:sp>
      <p:sp>
        <p:nvSpPr>
          <p:cNvPr id="10" name="Table Placeholder 3"/>
          <p:cNvSpPr>
            <a:spLocks noGrp="1"/>
          </p:cNvSpPr>
          <p:nvPr>
            <p:ph type="tbl" sz="quarter" idx="10" hasCustomPrompt="1"/>
          </p:nvPr>
        </p:nvSpPr>
        <p:spPr>
          <a:xfrm>
            <a:off x="4292602" y="1727201"/>
            <a:ext cx="5118099" cy="4114799"/>
          </a:xfrm>
        </p:spPr>
        <p:txBody>
          <a:bodyPr lIns="108000" tIns="93600"/>
          <a:lstStyle>
            <a:lvl1pPr marL="0" indent="0">
              <a:buNone/>
              <a:defRPr sz="1200">
                <a:solidFill>
                  <a:srgbClr val="5D5C5C"/>
                </a:solidFill>
              </a:defRPr>
            </a:lvl1pPr>
          </a:lstStyle>
          <a:p>
            <a:r>
              <a:rPr lang="en-GB"/>
              <a:t>Click icon to insert table</a:t>
            </a:r>
          </a:p>
        </p:txBody>
      </p:sp>
      <p:sp>
        <p:nvSpPr>
          <p:cNvPr id="9" name="Content Placeholder 2"/>
          <p:cNvSpPr>
            <a:spLocks noGrp="1"/>
          </p:cNvSpPr>
          <p:nvPr>
            <p:ph idx="1"/>
          </p:nvPr>
        </p:nvSpPr>
        <p:spPr>
          <a:xfrm>
            <a:off x="495300" y="1727200"/>
            <a:ext cx="3467100" cy="4114799"/>
          </a:xfrm>
        </p:spPr>
        <p:txBody>
          <a:bodyPr/>
          <a:lstStyle>
            <a:lvl1pPr marL="0" indent="0">
              <a:defRPr sz="1800">
                <a:solidFill>
                  <a:schemeClr val="tx1"/>
                </a:solidFill>
              </a:defRPr>
            </a:lvl1pPr>
            <a:lvl2pPr marL="254000" indent="-127000">
              <a:spcAft>
                <a:spcPts val="300"/>
              </a:spcAft>
              <a:buFont typeface="Arial"/>
              <a:buChar char="•"/>
              <a:defRPr sz="1400" b="1"/>
            </a:lvl2pPr>
            <a:lvl3pPr marL="381000" indent="-127000" defTabSz="434975">
              <a:spcAft>
                <a:spcPts val="300"/>
              </a:spcAft>
              <a:buFont typeface="Arial"/>
              <a:buChar char="•"/>
              <a:tabLst/>
              <a:defRPr sz="1200"/>
            </a:lvl3pPr>
            <a:lvl4pPr marL="508000" indent="-127000" defTabSz="434975">
              <a:spcAft>
                <a:spcPts val="300"/>
              </a:spcAft>
              <a:buFont typeface="Arial"/>
              <a:buChar char="•"/>
              <a:tabLst/>
              <a:defRPr sz="1200"/>
            </a:lvl4pPr>
            <a:lvl5pPr marL="635000" indent="-127000" defTabSz="434975">
              <a:spcAft>
                <a:spcPts val="300"/>
              </a:spcAft>
              <a:buFont typeface="Lucida Grande"/>
              <a:buChar char="»"/>
              <a:tabLst/>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5"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CD910D4F-763F-8A40-9D15-9146411978C2}" type="datetime2">
              <a:rPr lang="en-GB" smtClean="0"/>
              <a:t>Wednesday, 20 October 2021</a:t>
            </a:fld>
            <a:endParaRPr lang="en-GB" dirty="0"/>
          </a:p>
        </p:txBody>
      </p:sp>
      <p:sp>
        <p:nvSpPr>
          <p:cNvPr id="17"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8" name="Slide Number Placeholder 5"/>
          <p:cNvSpPr>
            <a:spLocks noGrp="1"/>
          </p:cNvSpPr>
          <p:nvPr>
            <p:ph type="sldNum" sz="quarter" idx="4"/>
          </p:nvPr>
        </p:nvSpPr>
        <p:spPr>
          <a:xfrm>
            <a:off x="6279147" y="6309320"/>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12" name="Picture 11"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91182" y="5877272"/>
            <a:ext cx="3120347" cy="834120"/>
          </a:xfrm>
          <a:prstGeom prst="rect">
            <a:avLst/>
          </a:prstGeom>
        </p:spPr>
      </p:pic>
    </p:spTree>
    <p:extLst>
      <p:ext uri="{BB962C8B-B14F-4D97-AF65-F5344CB8AC3E}">
        <p14:creationId xmlns:p14="http://schemas.microsoft.com/office/powerpoint/2010/main" val="3496021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Large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p>
            <a:r>
              <a:rPr lang="en-GB" dirty="0"/>
              <a:t>Click to add table title</a:t>
            </a:r>
          </a:p>
        </p:txBody>
      </p:sp>
      <p:sp>
        <p:nvSpPr>
          <p:cNvPr id="4" name="Table Placeholder 3"/>
          <p:cNvSpPr>
            <a:spLocks noGrp="1"/>
          </p:cNvSpPr>
          <p:nvPr>
            <p:ph type="tbl" sz="quarter" idx="10" hasCustomPrompt="1"/>
          </p:nvPr>
        </p:nvSpPr>
        <p:spPr>
          <a:xfrm>
            <a:off x="495300" y="1727201"/>
            <a:ext cx="8915400" cy="4114799"/>
          </a:xfrm>
        </p:spPr>
        <p:txBody>
          <a:bodyPr lIns="108000" tIns="93600"/>
          <a:lstStyle>
            <a:lvl1pPr marL="0" indent="0">
              <a:buNone/>
              <a:defRPr sz="1200">
                <a:solidFill>
                  <a:srgbClr val="5D5C5C"/>
                </a:solidFill>
              </a:defRPr>
            </a:lvl1pPr>
          </a:lstStyle>
          <a:p>
            <a:r>
              <a:rPr lang="en-GB"/>
              <a:t>Click icon to insert table</a:t>
            </a:r>
          </a:p>
        </p:txBody>
      </p:sp>
      <p:sp>
        <p:nvSpPr>
          <p:cNvPr id="14"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6B5FEBA2-C68D-584B-9DC7-1703543AC65D}" type="datetime2">
              <a:rPr lang="en-GB" smtClean="0"/>
              <a:t>Wednesday, 20 October 2021</a:t>
            </a:fld>
            <a:endParaRPr lang="en-GB" dirty="0"/>
          </a:p>
        </p:txBody>
      </p:sp>
      <p:sp>
        <p:nvSpPr>
          <p:cNvPr id="15"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6" name="Slide Number Placeholder 5"/>
          <p:cNvSpPr>
            <a:spLocks noGrp="1"/>
          </p:cNvSpPr>
          <p:nvPr>
            <p:ph type="sldNum" sz="quarter" idx="4"/>
          </p:nvPr>
        </p:nvSpPr>
        <p:spPr>
          <a:xfrm>
            <a:off x="6201139" y="6165304"/>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8" name="Picture 7"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13173" y="5877272"/>
            <a:ext cx="3120347" cy="834120"/>
          </a:xfrm>
          <a:prstGeom prst="rect">
            <a:avLst/>
          </a:prstGeom>
        </p:spPr>
      </p:pic>
    </p:spTree>
    <p:extLst>
      <p:ext uri="{BB962C8B-B14F-4D97-AF65-F5344CB8AC3E}">
        <p14:creationId xmlns:p14="http://schemas.microsoft.com/office/powerpoint/2010/main" val="3823715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lvl1pPr>
              <a:lnSpc>
                <a:spcPts val="3600"/>
              </a:lnSpc>
              <a:defRPr/>
            </a:lvl1pPr>
          </a:lstStyle>
          <a:p>
            <a:r>
              <a:rPr lang="en-GB" dirty="0"/>
              <a:t>Click to add text slide title</a:t>
            </a:r>
          </a:p>
        </p:txBody>
      </p:sp>
      <p:sp>
        <p:nvSpPr>
          <p:cNvPr id="3" name="Content Placeholder 2"/>
          <p:cNvSpPr>
            <a:spLocks noGrp="1"/>
          </p:cNvSpPr>
          <p:nvPr>
            <p:ph idx="1" hasCustomPrompt="1"/>
          </p:nvPr>
        </p:nvSpPr>
        <p:spPr>
          <a:xfrm>
            <a:off x="495300" y="1600200"/>
            <a:ext cx="8915400" cy="4114800"/>
          </a:xfrm>
        </p:spPr>
        <p:txBody>
          <a:bodyPr/>
          <a:lstStyle>
            <a:lvl1pPr>
              <a:defRPr b="1" cap="all" baseline="0">
                <a:solidFill>
                  <a:srgbClr val="00B0F0"/>
                </a:solidFill>
              </a:defRPr>
            </a:lvl1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894566AE-8241-BB44-860E-CD35256A8692}" type="datetime2">
              <a:rPr lang="en-GB" smtClean="0"/>
              <a:t>Wednesday, 20 October 2021</a:t>
            </a:fld>
            <a:endParaRPr lang="en-GB" dirty="0"/>
          </a:p>
        </p:txBody>
      </p:sp>
      <p:sp>
        <p:nvSpPr>
          <p:cNvPr id="11"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3" name="Slide Number Placeholder 5"/>
          <p:cNvSpPr>
            <a:spLocks noGrp="1"/>
          </p:cNvSpPr>
          <p:nvPr>
            <p:ph type="sldNum" sz="quarter" idx="4"/>
          </p:nvPr>
        </p:nvSpPr>
        <p:spPr>
          <a:xfrm>
            <a:off x="6045121" y="6165304"/>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9" name="Picture 8"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435165" y="5877272"/>
            <a:ext cx="3120347" cy="834120"/>
          </a:xfrm>
          <a:prstGeom prst="rect">
            <a:avLst/>
          </a:prstGeom>
        </p:spPr>
      </p:pic>
    </p:spTree>
    <p:extLst>
      <p:ext uri="{BB962C8B-B14F-4D97-AF65-F5344CB8AC3E}">
        <p14:creationId xmlns:p14="http://schemas.microsoft.com/office/powerpoint/2010/main" val="2329576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p>
        </p:txBody>
      </p:sp>
      <p:sp>
        <p:nvSpPr>
          <p:cNvPr id="3" name="Content Placeholder 2"/>
          <p:cNvSpPr>
            <a:spLocks noGrp="1"/>
          </p:cNvSpPr>
          <p:nvPr>
            <p:ph sz="half" idx="1"/>
          </p:nvPr>
        </p:nvSpPr>
        <p:spPr>
          <a:xfrm>
            <a:off x="495300" y="1727201"/>
            <a:ext cx="4127500" cy="4114799"/>
          </a:xfrm>
        </p:spPr>
        <p:txBody>
          <a:bodyPr/>
          <a:lstStyle>
            <a:lvl1pPr>
              <a:defRPr sz="2400"/>
            </a:lvl1pPr>
            <a:lvl2pPr>
              <a:defRPr sz="2000"/>
            </a:lvl2pPr>
            <a:lvl3pPr>
              <a:defRPr sz="2000"/>
            </a:lvl3pPr>
            <a:lvl4pPr>
              <a:defRPr sz="1600"/>
            </a:lvl4pPr>
            <a:lvl5pPr>
              <a:defRPr sz="1600"/>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Date Placeholder 3"/>
          <p:cNvSpPr>
            <a:spLocks noGrp="1"/>
          </p:cNvSpPr>
          <p:nvPr>
            <p:ph type="dt" sz="half" idx="10"/>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E6174831-FF86-8A42-B12C-77F2D23392DC}" type="datetime2">
              <a:rPr lang="en-GB" smtClean="0"/>
              <a:t>Wednesday, 20 October 2021</a:t>
            </a:fld>
            <a:endParaRPr lang="en-GB" dirty="0"/>
          </a:p>
        </p:txBody>
      </p:sp>
      <p:sp>
        <p:nvSpPr>
          <p:cNvPr id="15"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6" name="Slide Number Placeholder 5"/>
          <p:cNvSpPr>
            <a:spLocks noGrp="1"/>
          </p:cNvSpPr>
          <p:nvPr>
            <p:ph type="sldNum" sz="quarter" idx="4"/>
          </p:nvPr>
        </p:nvSpPr>
        <p:spPr>
          <a:xfrm>
            <a:off x="6279147" y="6165304"/>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sp>
        <p:nvSpPr>
          <p:cNvPr id="9" name="Content Placeholder 2"/>
          <p:cNvSpPr>
            <a:spLocks noGrp="1"/>
          </p:cNvSpPr>
          <p:nvPr>
            <p:ph sz="half" idx="11"/>
          </p:nvPr>
        </p:nvSpPr>
        <p:spPr>
          <a:xfrm>
            <a:off x="4953000" y="1727201"/>
            <a:ext cx="4457700" cy="4114799"/>
          </a:xfrm>
        </p:spPr>
        <p:txBody>
          <a:bodyPr/>
          <a:lstStyle>
            <a:lvl1pPr>
              <a:defRPr sz="2400"/>
            </a:lvl1pPr>
            <a:lvl2pPr>
              <a:defRPr sz="2000"/>
            </a:lvl2pPr>
            <a:lvl3pPr>
              <a:defRPr sz="2000"/>
            </a:lvl3pPr>
            <a:lvl4pPr>
              <a:defRPr sz="1600"/>
            </a:lvl4pPr>
            <a:lvl5pPr>
              <a:defRPr sz="1600"/>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pic>
        <p:nvPicPr>
          <p:cNvPr id="10" name="Picture 9"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13173" y="5877272"/>
            <a:ext cx="3120347" cy="834120"/>
          </a:xfrm>
          <a:prstGeom prst="rect">
            <a:avLst/>
          </a:prstGeom>
        </p:spPr>
      </p:pic>
    </p:spTree>
    <p:extLst>
      <p:ext uri="{BB962C8B-B14F-4D97-AF65-F5344CB8AC3E}">
        <p14:creationId xmlns:p14="http://schemas.microsoft.com/office/powerpoint/2010/main" val="56860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Picture landscap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lvl1pPr>
              <a:defRPr baseline="0"/>
            </a:lvl1pPr>
          </a:lstStyle>
          <a:p>
            <a:r>
              <a:rPr lang="en-GB" dirty="0"/>
              <a:t>Click to add large landscape picture title</a:t>
            </a:r>
          </a:p>
        </p:txBody>
      </p:sp>
      <p:sp>
        <p:nvSpPr>
          <p:cNvPr id="10" name="Picture Placeholder 9"/>
          <p:cNvSpPr>
            <a:spLocks noGrp="1"/>
          </p:cNvSpPr>
          <p:nvPr>
            <p:ph type="pic" sz="quarter" idx="13" hasCustomPrompt="1"/>
          </p:nvPr>
        </p:nvSpPr>
        <p:spPr>
          <a:xfrm>
            <a:off x="4292601" y="1736725"/>
            <a:ext cx="5118100" cy="4105275"/>
          </a:xfrm>
        </p:spPr>
        <p:txBody>
          <a:bodyPr lIns="108000" tIns="93600"/>
          <a:lstStyle>
            <a:lvl1pPr marL="0" indent="0">
              <a:buNone/>
              <a:defRPr sz="1000">
                <a:solidFill>
                  <a:srgbClr val="7F7F7F"/>
                </a:solidFill>
              </a:defRPr>
            </a:lvl1pPr>
          </a:lstStyle>
          <a:p>
            <a:r>
              <a:rPr lang="en-GB"/>
              <a:t>Click icon to insert large landscape picture</a:t>
            </a:r>
          </a:p>
        </p:txBody>
      </p:sp>
      <p:sp>
        <p:nvSpPr>
          <p:cNvPr id="9" name="Content Placeholder 2"/>
          <p:cNvSpPr>
            <a:spLocks noGrp="1"/>
          </p:cNvSpPr>
          <p:nvPr>
            <p:ph idx="1"/>
          </p:nvPr>
        </p:nvSpPr>
        <p:spPr>
          <a:xfrm>
            <a:off x="495300" y="1727200"/>
            <a:ext cx="3467100" cy="4114799"/>
          </a:xfrm>
        </p:spPr>
        <p:txBody>
          <a:bodyPr/>
          <a:lstStyle>
            <a:lvl1pPr marL="0" indent="0">
              <a:defRPr sz="1800"/>
            </a:lvl1pPr>
            <a:lvl2pPr marL="254000" indent="-127000">
              <a:spcAft>
                <a:spcPts val="300"/>
              </a:spcAft>
              <a:buFont typeface="Arial"/>
              <a:buChar char="•"/>
              <a:defRPr sz="1400" b="1"/>
            </a:lvl2pPr>
            <a:lvl3pPr marL="381000" indent="-127000" defTabSz="434975">
              <a:spcAft>
                <a:spcPts val="300"/>
              </a:spcAft>
              <a:buFont typeface="Arial"/>
              <a:buChar char="•"/>
              <a:tabLst/>
              <a:defRPr sz="1200"/>
            </a:lvl3pPr>
            <a:lvl4pPr marL="508000" indent="-127000" defTabSz="434975">
              <a:spcAft>
                <a:spcPts val="300"/>
              </a:spcAft>
              <a:buFont typeface="Arial"/>
              <a:buChar char="•"/>
              <a:tabLst/>
              <a:defRPr sz="1200"/>
            </a:lvl4pPr>
            <a:lvl5pPr marL="635000" indent="-127000" defTabSz="434975">
              <a:spcAft>
                <a:spcPts val="300"/>
              </a:spcAft>
              <a:buFont typeface="Lucida Grande"/>
              <a:buChar char="»"/>
              <a:tabLst/>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4"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3FF6E940-AE9C-AD41-871E-2263FB7B9E1C}" type="datetime2">
              <a:rPr lang="en-GB" smtClean="0"/>
              <a:t>Wednesday, 20 October 2021</a:t>
            </a:fld>
            <a:endParaRPr lang="en-GB" dirty="0"/>
          </a:p>
        </p:txBody>
      </p:sp>
      <p:sp>
        <p:nvSpPr>
          <p:cNvPr id="16"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dirty="0"/>
              <a:t>View &lt;Headers and Footers&gt; to alter this text</a:t>
            </a:r>
            <a:endParaRPr lang="en-GB" dirty="0"/>
          </a:p>
        </p:txBody>
      </p:sp>
      <p:sp>
        <p:nvSpPr>
          <p:cNvPr id="18" name="Slide Number Placeholder 5"/>
          <p:cNvSpPr>
            <a:spLocks noGrp="1"/>
          </p:cNvSpPr>
          <p:nvPr>
            <p:ph type="sldNum" sz="quarter" idx="4"/>
          </p:nvPr>
        </p:nvSpPr>
        <p:spPr>
          <a:xfrm>
            <a:off x="6201139" y="6237312"/>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12" name="Picture 11"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91182" y="5949280"/>
            <a:ext cx="3120347" cy="834120"/>
          </a:xfrm>
          <a:prstGeom prst="rect">
            <a:avLst/>
          </a:prstGeom>
        </p:spPr>
      </p:pic>
    </p:spTree>
    <p:extLst>
      <p:ext uri="{BB962C8B-B14F-4D97-AF65-F5344CB8AC3E}">
        <p14:creationId xmlns:p14="http://schemas.microsoft.com/office/powerpoint/2010/main" val="3330516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Picture landscape smal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p>
            <a:r>
              <a:rPr lang="en-GB" dirty="0"/>
              <a:t>Click to add small landscape picture title</a:t>
            </a:r>
          </a:p>
        </p:txBody>
      </p:sp>
      <p:sp>
        <p:nvSpPr>
          <p:cNvPr id="9" name="Picture Placeholder 9"/>
          <p:cNvSpPr>
            <a:spLocks noGrp="1"/>
          </p:cNvSpPr>
          <p:nvPr>
            <p:ph type="pic" sz="quarter" idx="13" hasCustomPrompt="1"/>
          </p:nvPr>
        </p:nvSpPr>
        <p:spPr>
          <a:xfrm>
            <a:off x="5283200" y="1736726"/>
            <a:ext cx="4127500" cy="2733675"/>
          </a:xfrm>
        </p:spPr>
        <p:txBody>
          <a:bodyPr lIns="108000" tIns="93600"/>
          <a:lstStyle>
            <a:lvl1pPr marL="0" indent="0">
              <a:buNone/>
              <a:defRPr sz="1000">
                <a:solidFill>
                  <a:srgbClr val="7F7F7F"/>
                </a:solidFill>
              </a:defRPr>
            </a:lvl1pPr>
          </a:lstStyle>
          <a:p>
            <a:r>
              <a:rPr lang="en-GB"/>
              <a:t>Click icon to insert landscape picture</a:t>
            </a:r>
          </a:p>
        </p:txBody>
      </p:sp>
      <p:sp>
        <p:nvSpPr>
          <p:cNvPr id="10" name="Content Placeholder 2"/>
          <p:cNvSpPr>
            <a:spLocks noGrp="1"/>
          </p:cNvSpPr>
          <p:nvPr>
            <p:ph idx="1"/>
          </p:nvPr>
        </p:nvSpPr>
        <p:spPr>
          <a:xfrm>
            <a:off x="495300" y="1727200"/>
            <a:ext cx="4457700" cy="4114799"/>
          </a:xfrm>
        </p:spPr>
        <p:txBody>
          <a:bodyPr/>
          <a:lstStyle>
            <a:lvl1pPr marL="0" indent="0">
              <a:defRPr sz="1800"/>
            </a:lvl1pPr>
            <a:lvl2pPr marL="254000" indent="-127000">
              <a:spcAft>
                <a:spcPts val="300"/>
              </a:spcAft>
              <a:buFont typeface="Arial"/>
              <a:buChar char="•"/>
              <a:defRPr sz="1400" b="1"/>
            </a:lvl2pPr>
            <a:lvl3pPr marL="381000" indent="-127000" defTabSz="434975">
              <a:spcAft>
                <a:spcPts val="300"/>
              </a:spcAft>
              <a:buFont typeface="Arial"/>
              <a:buChar char="•"/>
              <a:tabLst/>
              <a:defRPr sz="1200"/>
            </a:lvl3pPr>
            <a:lvl4pPr marL="508000" indent="-127000" defTabSz="434975">
              <a:spcAft>
                <a:spcPts val="300"/>
              </a:spcAft>
              <a:buFont typeface="Arial"/>
              <a:buChar char="•"/>
              <a:tabLst/>
              <a:defRPr sz="1200"/>
            </a:lvl4pPr>
            <a:lvl5pPr marL="635000" indent="-127000" defTabSz="434975">
              <a:spcAft>
                <a:spcPts val="300"/>
              </a:spcAft>
              <a:buFont typeface="Lucida Grande"/>
              <a:buChar char="»"/>
              <a:tabLst/>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9B316AFB-DA9E-9749-A99E-9EB0A026EE1C}" type="datetime2">
              <a:rPr lang="en-GB" smtClean="0"/>
              <a:t>Wednesday, 20 October 2021</a:t>
            </a:fld>
            <a:endParaRPr lang="en-GB" dirty="0"/>
          </a:p>
        </p:txBody>
      </p:sp>
      <p:sp>
        <p:nvSpPr>
          <p:cNvPr id="16"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8" name="Slide Number Placeholder 5"/>
          <p:cNvSpPr>
            <a:spLocks noGrp="1"/>
          </p:cNvSpPr>
          <p:nvPr>
            <p:ph type="sldNum" sz="quarter" idx="4"/>
          </p:nvPr>
        </p:nvSpPr>
        <p:spPr>
          <a:xfrm>
            <a:off x="6357156" y="6237312"/>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11" name="Picture 10"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669191" y="5949280"/>
            <a:ext cx="3120347" cy="834120"/>
          </a:xfrm>
          <a:prstGeom prst="rect">
            <a:avLst/>
          </a:prstGeom>
        </p:spPr>
      </p:pic>
    </p:spTree>
    <p:extLst>
      <p:ext uri="{BB962C8B-B14F-4D97-AF65-F5344CB8AC3E}">
        <p14:creationId xmlns:p14="http://schemas.microsoft.com/office/powerpoint/2010/main" val="1003310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Picture Squa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p>
            <a:r>
              <a:rPr lang="en-GB" dirty="0"/>
              <a:t>Click to add square picture title</a:t>
            </a:r>
          </a:p>
        </p:txBody>
      </p:sp>
      <p:sp>
        <p:nvSpPr>
          <p:cNvPr id="9" name="Picture Placeholder 9"/>
          <p:cNvSpPr>
            <a:spLocks noGrp="1"/>
          </p:cNvSpPr>
          <p:nvPr>
            <p:ph type="pic" sz="quarter" idx="13" hasCustomPrompt="1"/>
          </p:nvPr>
        </p:nvSpPr>
        <p:spPr>
          <a:xfrm>
            <a:off x="4953000" y="1727200"/>
            <a:ext cx="4457700" cy="4114800"/>
          </a:xfrm>
        </p:spPr>
        <p:txBody>
          <a:bodyPr lIns="108000" tIns="93600"/>
          <a:lstStyle>
            <a:lvl1pPr marL="0" indent="0">
              <a:buNone/>
              <a:defRPr sz="1000">
                <a:solidFill>
                  <a:srgbClr val="7F7F7F"/>
                </a:solidFill>
              </a:defRPr>
            </a:lvl1pPr>
          </a:lstStyle>
          <a:p>
            <a:r>
              <a:rPr lang="en-GB"/>
              <a:t>Click icon to insert square picture</a:t>
            </a:r>
          </a:p>
        </p:txBody>
      </p:sp>
      <p:sp>
        <p:nvSpPr>
          <p:cNvPr id="13" name="Content Placeholder 2"/>
          <p:cNvSpPr>
            <a:spLocks noGrp="1"/>
          </p:cNvSpPr>
          <p:nvPr>
            <p:ph idx="1"/>
          </p:nvPr>
        </p:nvSpPr>
        <p:spPr>
          <a:xfrm>
            <a:off x="495300" y="1727200"/>
            <a:ext cx="4449185" cy="4114799"/>
          </a:xfrm>
        </p:spPr>
        <p:txBody>
          <a:bodyPr/>
          <a:lstStyle>
            <a:lvl1pPr marL="0" indent="0">
              <a:defRPr sz="1800"/>
            </a:lvl1pPr>
            <a:lvl2pPr marL="254000" indent="-127000">
              <a:spcAft>
                <a:spcPts val="300"/>
              </a:spcAft>
              <a:buFont typeface="Arial"/>
              <a:buChar char="•"/>
              <a:defRPr sz="1400" b="1"/>
            </a:lvl2pPr>
            <a:lvl3pPr marL="381000" indent="-127000" defTabSz="434975">
              <a:spcAft>
                <a:spcPts val="300"/>
              </a:spcAft>
              <a:buFont typeface="Arial"/>
              <a:buChar char="•"/>
              <a:tabLst/>
              <a:defRPr sz="1200"/>
            </a:lvl3pPr>
            <a:lvl4pPr marL="508000" indent="-127000" defTabSz="434975">
              <a:spcAft>
                <a:spcPts val="300"/>
              </a:spcAft>
              <a:buFont typeface="Arial"/>
              <a:buChar char="•"/>
              <a:tabLst/>
              <a:defRPr sz="1200"/>
            </a:lvl4pPr>
            <a:lvl5pPr marL="635000" indent="-127000" defTabSz="434975">
              <a:spcAft>
                <a:spcPts val="300"/>
              </a:spcAft>
              <a:buFont typeface="Lucida Grande"/>
              <a:buChar char="»"/>
              <a:tabLst/>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8"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B76E8DD9-6228-2049-B4E6-DF9E244A8CEA}" type="datetime2">
              <a:rPr lang="en-GB" smtClean="0"/>
              <a:t>Wednesday, 20 October 2021</a:t>
            </a:fld>
            <a:endParaRPr lang="en-GB" dirty="0"/>
          </a:p>
        </p:txBody>
      </p:sp>
      <p:sp>
        <p:nvSpPr>
          <p:cNvPr id="19"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20" name="Slide Number Placeholder 5"/>
          <p:cNvSpPr>
            <a:spLocks noGrp="1"/>
          </p:cNvSpPr>
          <p:nvPr>
            <p:ph type="sldNum" sz="quarter" idx="4"/>
          </p:nvPr>
        </p:nvSpPr>
        <p:spPr>
          <a:xfrm>
            <a:off x="6201139" y="6165304"/>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10" name="Picture 9"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13173" y="5949280"/>
            <a:ext cx="3120347" cy="834120"/>
          </a:xfrm>
          <a:prstGeom prst="rect">
            <a:avLst/>
          </a:prstGeom>
        </p:spPr>
      </p:pic>
    </p:spTree>
    <p:extLst>
      <p:ext uri="{BB962C8B-B14F-4D97-AF65-F5344CB8AC3E}">
        <p14:creationId xmlns:p14="http://schemas.microsoft.com/office/powerpoint/2010/main" val="2507020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Picture Portrai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508000"/>
            <a:ext cx="8915400" cy="990600"/>
          </a:xfrm>
        </p:spPr>
        <p:txBody>
          <a:bodyPr/>
          <a:lstStyle/>
          <a:p>
            <a:r>
              <a:rPr lang="en-GB" dirty="0"/>
              <a:t>Click to add portrait picture title</a:t>
            </a:r>
          </a:p>
        </p:txBody>
      </p:sp>
      <p:sp>
        <p:nvSpPr>
          <p:cNvPr id="9" name="Picture Placeholder 9"/>
          <p:cNvSpPr>
            <a:spLocks noGrp="1"/>
          </p:cNvSpPr>
          <p:nvPr>
            <p:ph type="pic" sz="quarter" idx="13" hasCustomPrompt="1"/>
          </p:nvPr>
        </p:nvSpPr>
        <p:spPr>
          <a:xfrm>
            <a:off x="6273800" y="1727200"/>
            <a:ext cx="3136900" cy="4114800"/>
          </a:xfrm>
        </p:spPr>
        <p:txBody>
          <a:bodyPr lIns="108000" tIns="93600"/>
          <a:lstStyle>
            <a:lvl1pPr marL="0" indent="0">
              <a:buNone/>
              <a:defRPr sz="1000">
                <a:solidFill>
                  <a:srgbClr val="7F7F7F"/>
                </a:solidFill>
              </a:defRPr>
            </a:lvl1pPr>
          </a:lstStyle>
          <a:p>
            <a:r>
              <a:rPr lang="en-GB" dirty="0"/>
              <a:t>Click icon to insert portrait picture</a:t>
            </a:r>
          </a:p>
        </p:txBody>
      </p:sp>
      <p:sp>
        <p:nvSpPr>
          <p:cNvPr id="10" name="Content Placeholder 2"/>
          <p:cNvSpPr>
            <a:spLocks noGrp="1"/>
          </p:cNvSpPr>
          <p:nvPr>
            <p:ph idx="1"/>
          </p:nvPr>
        </p:nvSpPr>
        <p:spPr>
          <a:xfrm>
            <a:off x="495300" y="1727200"/>
            <a:ext cx="5448300" cy="4114799"/>
          </a:xfrm>
        </p:spPr>
        <p:txBody>
          <a:bodyPr/>
          <a:lstStyle>
            <a:lvl1pPr marL="0" indent="0">
              <a:defRPr sz="1800"/>
            </a:lvl1pPr>
            <a:lvl2pPr marL="254000" indent="-127000">
              <a:spcAft>
                <a:spcPts val="300"/>
              </a:spcAft>
              <a:buFont typeface="Arial"/>
              <a:buChar char="•"/>
              <a:defRPr sz="1400" b="1"/>
            </a:lvl2pPr>
            <a:lvl3pPr marL="381000" indent="-127000" defTabSz="434975">
              <a:spcAft>
                <a:spcPts val="300"/>
              </a:spcAft>
              <a:buFont typeface="Arial"/>
              <a:buChar char="•"/>
              <a:tabLst/>
              <a:defRPr sz="1200"/>
            </a:lvl3pPr>
            <a:lvl4pPr marL="508000" indent="-127000" defTabSz="434975">
              <a:spcAft>
                <a:spcPts val="300"/>
              </a:spcAft>
              <a:buFont typeface="Arial"/>
              <a:buChar char="•"/>
              <a:tabLst/>
              <a:defRPr sz="1200"/>
            </a:lvl4pPr>
            <a:lvl5pPr marL="635000" indent="-127000" defTabSz="434975">
              <a:spcAft>
                <a:spcPts val="300"/>
              </a:spcAft>
              <a:buFont typeface="Lucida Grande"/>
              <a:buChar char="»"/>
              <a:tabLst/>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5"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97270DE7-3E12-984F-B343-A439BFFC8597}" type="datetime2">
              <a:rPr lang="en-GB" smtClean="0"/>
              <a:t>Wednesday, 20 October 2021</a:t>
            </a:fld>
            <a:endParaRPr lang="en-GB" dirty="0"/>
          </a:p>
        </p:txBody>
      </p:sp>
      <p:sp>
        <p:nvSpPr>
          <p:cNvPr id="17"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8" name="Slide Number Placeholder 5"/>
          <p:cNvSpPr>
            <a:spLocks noGrp="1"/>
          </p:cNvSpPr>
          <p:nvPr>
            <p:ph type="sldNum" sz="quarter" idx="4"/>
          </p:nvPr>
        </p:nvSpPr>
        <p:spPr>
          <a:xfrm>
            <a:off x="6123130" y="6237312"/>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11" name="Picture 10"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13173" y="5949280"/>
            <a:ext cx="3120347" cy="834120"/>
          </a:xfrm>
          <a:prstGeom prst="rect">
            <a:avLst/>
          </a:prstGeom>
        </p:spPr>
      </p:pic>
    </p:spTree>
    <p:extLst>
      <p:ext uri="{BB962C8B-B14F-4D97-AF65-F5344CB8AC3E}">
        <p14:creationId xmlns:p14="http://schemas.microsoft.com/office/powerpoint/2010/main" val="2932959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508000"/>
            <a:ext cx="8915400" cy="990600"/>
          </a:xfrm>
        </p:spPr>
        <p:txBody>
          <a:bodyPr/>
          <a:lstStyle/>
          <a:p>
            <a:r>
              <a:rPr lang="en-GB" dirty="0"/>
              <a:t>Click to edit Master title style</a:t>
            </a:r>
          </a:p>
        </p:txBody>
      </p:sp>
      <p:sp>
        <p:nvSpPr>
          <p:cNvPr id="11"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CE6A9FFC-EF8E-7D4C-972F-C0BAD8D102FE}" type="datetime2">
              <a:rPr lang="en-GB" smtClean="0"/>
              <a:t>Wednesday, 20 October 2021</a:t>
            </a:fld>
            <a:endParaRPr lang="en-GB" dirty="0"/>
          </a:p>
        </p:txBody>
      </p:sp>
      <p:sp>
        <p:nvSpPr>
          <p:cNvPr id="13"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4" name="Slide Number Placeholder 5"/>
          <p:cNvSpPr>
            <a:spLocks noGrp="1"/>
          </p:cNvSpPr>
          <p:nvPr>
            <p:ph type="sldNum" sz="quarter" idx="4"/>
          </p:nvPr>
        </p:nvSpPr>
        <p:spPr>
          <a:xfrm>
            <a:off x="6045121" y="6165304"/>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7" name="Picture 6"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591182" y="5877272"/>
            <a:ext cx="3120347" cy="834120"/>
          </a:xfrm>
          <a:prstGeom prst="rect">
            <a:avLst/>
          </a:prstGeom>
        </p:spPr>
      </p:pic>
    </p:spTree>
    <p:extLst>
      <p:ext uri="{BB962C8B-B14F-4D97-AF65-F5344CB8AC3E}">
        <p14:creationId xmlns:p14="http://schemas.microsoft.com/office/powerpoint/2010/main" val="2096768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3"/>
          <p:cNvSpPr>
            <a:spLocks noGrp="1"/>
          </p:cNvSpPr>
          <p:nvPr>
            <p:ph type="dt" sz="half" idx="2"/>
          </p:nvPr>
        </p:nvSpPr>
        <p:spPr>
          <a:xfrm>
            <a:off x="908050" y="6146800"/>
            <a:ext cx="4044950" cy="177800"/>
          </a:xfrm>
          <a:prstGeom prst="rect">
            <a:avLst/>
          </a:prstGeom>
        </p:spPr>
        <p:txBody>
          <a:bodyPr vert="horz" lIns="0" tIns="0" rIns="0" bIns="0" rtlCol="0" anchor="t" anchorCtr="0"/>
          <a:lstStyle>
            <a:lvl1pPr algn="l">
              <a:defRPr sz="1000">
                <a:solidFill>
                  <a:schemeClr val="accent6"/>
                </a:solidFill>
              </a:defRPr>
            </a:lvl1pPr>
          </a:lstStyle>
          <a:p>
            <a:fld id="{7CC2B672-0C63-3540-B4F9-739D3BDDD65A}" type="datetime2">
              <a:rPr lang="en-GB" smtClean="0"/>
              <a:t>Wednesday, 20 October 2021</a:t>
            </a:fld>
            <a:endParaRPr lang="en-GB" dirty="0"/>
          </a:p>
        </p:txBody>
      </p:sp>
      <p:sp>
        <p:nvSpPr>
          <p:cNvPr id="9" name="Footer Placeholder 4"/>
          <p:cNvSpPr>
            <a:spLocks noGrp="1"/>
          </p:cNvSpPr>
          <p:nvPr>
            <p:ph type="ftr" sz="quarter" idx="3"/>
          </p:nvPr>
        </p:nvSpPr>
        <p:spPr>
          <a:xfrm>
            <a:off x="908050" y="6324599"/>
            <a:ext cx="4044951" cy="381000"/>
          </a:xfrm>
          <a:prstGeom prst="rect">
            <a:avLst/>
          </a:prstGeom>
        </p:spPr>
        <p:txBody>
          <a:bodyPr vert="horz" lIns="0" tIns="0" rIns="0" bIns="0" rtlCol="0" anchor="t" anchorCtr="0"/>
          <a:lstStyle>
            <a:lvl1pPr algn="l">
              <a:defRPr sz="1000">
                <a:solidFill>
                  <a:schemeClr val="tx1"/>
                </a:solidFill>
              </a:defRPr>
            </a:lvl1pPr>
          </a:lstStyle>
          <a:p>
            <a:r>
              <a:rPr lang="en-US"/>
              <a:t>View &lt;Headers and Footers&gt; to alter this text</a:t>
            </a:r>
            <a:endParaRPr lang="en-GB" dirty="0"/>
          </a:p>
        </p:txBody>
      </p:sp>
      <p:sp>
        <p:nvSpPr>
          <p:cNvPr id="10" name="Slide Number Placeholder 5"/>
          <p:cNvSpPr>
            <a:spLocks noGrp="1"/>
          </p:cNvSpPr>
          <p:nvPr>
            <p:ph type="sldNum" sz="quarter" idx="4"/>
          </p:nvPr>
        </p:nvSpPr>
        <p:spPr>
          <a:xfrm>
            <a:off x="6435164" y="6165304"/>
            <a:ext cx="275167" cy="381000"/>
          </a:xfrm>
          <a:prstGeom prst="rect">
            <a:avLst/>
          </a:prstGeom>
        </p:spPr>
        <p:txBody>
          <a:bodyPr vert="horz" lIns="0" tIns="0" rIns="0" bIns="0" rtlCol="0" anchor="t" anchorCtr="0"/>
          <a:lstStyle>
            <a:lvl1pPr algn="l">
              <a:defRPr sz="1000">
                <a:solidFill>
                  <a:srgbClr val="5D5C5C"/>
                </a:solidFill>
              </a:defRPr>
            </a:lvl1pPr>
          </a:lstStyle>
          <a:p>
            <a:fld id="{C231324C-4752-C242-8156-5E21DB4253A5}" type="slidenum">
              <a:rPr lang="en-GB" smtClean="0"/>
              <a:pPr/>
              <a:t>‹#›</a:t>
            </a:fld>
            <a:endParaRPr lang="en-GB" dirty="0"/>
          </a:p>
        </p:txBody>
      </p:sp>
      <p:pic>
        <p:nvPicPr>
          <p:cNvPr id="8" name="Picture 7" descr="CRUK CRI logo.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770753" y="5949280"/>
            <a:ext cx="3120347" cy="834120"/>
          </a:xfrm>
          <a:prstGeom prst="rect">
            <a:avLst/>
          </a:prstGeom>
        </p:spPr>
      </p:pic>
    </p:spTree>
    <p:extLst>
      <p:ext uri="{BB962C8B-B14F-4D97-AF65-F5344CB8AC3E}">
        <p14:creationId xmlns:p14="http://schemas.microsoft.com/office/powerpoint/2010/main" val="1523138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508000"/>
            <a:ext cx="8915400" cy="990600"/>
          </a:xfrm>
          <a:prstGeom prst="rect">
            <a:avLst/>
          </a:prstGeom>
        </p:spPr>
        <p:txBody>
          <a:bodyPr vert="horz" lIns="0" tIns="0" rIns="0" bIns="0" rtlCol="0" anchor="t" anchorCtr="0">
            <a:noAutofit/>
          </a:bodyPr>
          <a:lstStyle/>
          <a:p>
            <a:r>
              <a:rPr lang="en-GB" dirty="0"/>
              <a:t>Click to edit Master title style</a:t>
            </a:r>
          </a:p>
        </p:txBody>
      </p:sp>
      <p:sp>
        <p:nvSpPr>
          <p:cNvPr id="3" name="Text Placeholder 2"/>
          <p:cNvSpPr>
            <a:spLocks noGrp="1"/>
          </p:cNvSpPr>
          <p:nvPr>
            <p:ph type="body" idx="1"/>
          </p:nvPr>
        </p:nvSpPr>
        <p:spPr>
          <a:xfrm>
            <a:off x="495300" y="1727200"/>
            <a:ext cx="8915400" cy="4114800"/>
          </a:xfrm>
          <a:prstGeom prst="rect">
            <a:avLst/>
          </a:prstGeom>
        </p:spPr>
        <p:txBody>
          <a:bodyPr vert="horz" lIns="0" tIns="0" rIns="0" bIns="0" rtlCol="0" anchor="t" anchorCtr="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Tree>
    <p:extLst>
      <p:ext uri="{BB962C8B-B14F-4D97-AF65-F5344CB8AC3E}">
        <p14:creationId xmlns:p14="http://schemas.microsoft.com/office/powerpoint/2010/main" val="3791814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5" r:id="rId4"/>
    <p:sldLayoutId id="2147483667" r:id="rId5"/>
    <p:sldLayoutId id="2147483668" r:id="rId6"/>
    <p:sldLayoutId id="2147483669" r:id="rId7"/>
    <p:sldLayoutId id="2147483654" r:id="rId8"/>
    <p:sldLayoutId id="2147483655" r:id="rId9"/>
    <p:sldLayoutId id="2147483662" r:id="rId10"/>
    <p:sldLayoutId id="2147483666" r:id="rId11"/>
    <p:sldLayoutId id="2147483670" r:id="rId12"/>
    <p:sldLayoutId id="2147483677" r:id="rId13"/>
    <p:sldLayoutId id="2147483676" r:id="rId14"/>
  </p:sldLayoutIdLst>
  <p:hf hdr="0" ftr="0" dt="0"/>
  <p:txStyles>
    <p:titleStyle>
      <a:lvl1pPr algn="l" defTabSz="457200" rtl="0" eaLnBrk="1" latinLnBrk="0" hangingPunct="1">
        <a:lnSpc>
          <a:spcPts val="3600"/>
        </a:lnSpc>
        <a:spcBef>
          <a:spcPct val="0"/>
        </a:spcBef>
        <a:buNone/>
        <a:defRPr sz="3200" b="1" kern="1200">
          <a:solidFill>
            <a:schemeClr val="tx1"/>
          </a:solidFill>
          <a:latin typeface="+mj-lt"/>
          <a:ea typeface="+mj-ea"/>
          <a:cs typeface="+mj-cs"/>
        </a:defRPr>
      </a:lvl1pPr>
    </p:titleStyle>
    <p:bodyStyle>
      <a:lvl1pPr marL="0" indent="0" algn="l" defTabSz="457200" rtl="0" eaLnBrk="1" latinLnBrk="0" hangingPunct="1">
        <a:lnSpc>
          <a:spcPct val="100000"/>
        </a:lnSpc>
        <a:spcBef>
          <a:spcPts val="0"/>
        </a:spcBef>
        <a:spcAft>
          <a:spcPts val="600"/>
        </a:spcAft>
        <a:buClr>
          <a:schemeClr val="accent1"/>
        </a:buClr>
        <a:buFontTx/>
        <a:buNone/>
        <a:defRPr sz="2400" kern="1200">
          <a:solidFill>
            <a:schemeClr val="accent2"/>
          </a:solidFill>
          <a:latin typeface="+mn-lt"/>
          <a:ea typeface="+mn-ea"/>
          <a:cs typeface="+mn-cs"/>
        </a:defRPr>
      </a:lvl1pPr>
      <a:lvl2pPr marL="628650" indent="-268288" algn="l" defTabSz="457200" rtl="0" eaLnBrk="1" latinLnBrk="0" hangingPunct="1">
        <a:lnSpc>
          <a:spcPct val="100000"/>
        </a:lnSpc>
        <a:spcBef>
          <a:spcPts val="0"/>
        </a:spcBef>
        <a:spcAft>
          <a:spcPts val="600"/>
        </a:spcAft>
        <a:buClr>
          <a:schemeClr val="accent1"/>
        </a:buClr>
        <a:buFont typeface="Arial"/>
        <a:buChar char="–"/>
        <a:defRPr sz="2400" kern="1200">
          <a:solidFill>
            <a:schemeClr val="tx1"/>
          </a:solidFill>
          <a:latin typeface="+mn-lt"/>
          <a:ea typeface="+mn-ea"/>
          <a:cs typeface="+mn-cs"/>
        </a:defRPr>
      </a:lvl2pPr>
      <a:lvl3pPr marL="895350" indent="-182563" algn="l" defTabSz="457200" rtl="0" eaLnBrk="1" latinLnBrk="0" hangingPunct="1">
        <a:lnSpc>
          <a:spcPct val="100000"/>
        </a:lnSpc>
        <a:spcBef>
          <a:spcPts val="0"/>
        </a:spcBef>
        <a:spcAft>
          <a:spcPts val="600"/>
        </a:spcAft>
        <a:buClr>
          <a:schemeClr val="accent1"/>
        </a:buClr>
        <a:buFont typeface="Arial"/>
        <a:buChar char="•"/>
        <a:defRPr sz="1800" kern="1200">
          <a:solidFill>
            <a:schemeClr val="tx1"/>
          </a:solidFill>
          <a:latin typeface="+mn-lt"/>
          <a:ea typeface="+mn-ea"/>
          <a:cs typeface="+mn-cs"/>
        </a:defRPr>
      </a:lvl3pPr>
      <a:lvl4pPr marL="1163638" indent="-176213" algn="l" defTabSz="457200" rtl="0" eaLnBrk="1" latinLnBrk="0" hangingPunct="1">
        <a:lnSpc>
          <a:spcPct val="100000"/>
        </a:lnSpc>
        <a:spcBef>
          <a:spcPts val="0"/>
        </a:spcBef>
        <a:spcAft>
          <a:spcPts val="600"/>
        </a:spcAft>
        <a:buClr>
          <a:schemeClr val="accent1"/>
        </a:buClr>
        <a:buFont typeface="Arial"/>
        <a:buChar char="–"/>
        <a:defRPr sz="1800" b="1" kern="1200">
          <a:solidFill>
            <a:schemeClr val="accent1"/>
          </a:solidFill>
          <a:latin typeface="+mn-lt"/>
          <a:ea typeface="+mn-ea"/>
          <a:cs typeface="+mn-cs"/>
        </a:defRPr>
      </a:lvl4pPr>
      <a:lvl5pPr marL="1431925" indent="-184150" algn="l" defTabSz="457200" rtl="0" eaLnBrk="1" latinLnBrk="0" hangingPunct="1">
        <a:lnSpc>
          <a:spcPct val="100000"/>
        </a:lnSpc>
        <a:spcBef>
          <a:spcPts val="0"/>
        </a:spcBef>
        <a:spcAft>
          <a:spcPts val="600"/>
        </a:spcAft>
        <a:buClr>
          <a:schemeClr val="accent1"/>
        </a:buClr>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blog.goldenhelix.com/?p=322" TargetMode="Externa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EDM%20Form.docx" TargetMode="External"/><Relationship Id="rId2" Type="http://schemas.openxmlformats.org/officeDocument/2006/relationships/hyperlink" Target="mailto:CRIExperimentalDesign@cruk.cam.ac.uk"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sharepoint.cri.camres.org/sites/bioinformatics/Public/InroductionToExperimentalDesign/ExperimentalDesignManual.pdf"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tiff"/></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RUK_C_Shot_310712.jpg"/>
          <p:cNvPicPr>
            <a:picLocks noChangeAspect="1"/>
          </p:cNvPicPr>
          <p:nvPr/>
        </p:nvPicPr>
        <p:blipFill>
          <a:blip r:embed="rId3" cstate="screen"/>
          <a:srcRect/>
          <a:stretch>
            <a:fillRect/>
          </a:stretch>
        </p:blipFill>
        <p:spPr>
          <a:xfrm>
            <a:off x="0" y="27384"/>
            <a:ext cx="8154533" cy="6858000"/>
          </a:xfrm>
          <a:prstGeom prst="rect">
            <a:avLst/>
          </a:prstGeom>
        </p:spPr>
      </p:pic>
      <p:sp>
        <p:nvSpPr>
          <p:cNvPr id="10" name="Title 1"/>
          <p:cNvSpPr txBox="1">
            <a:spLocks/>
          </p:cNvSpPr>
          <p:nvPr/>
        </p:nvSpPr>
        <p:spPr>
          <a:xfrm>
            <a:off x="3872880" y="3645024"/>
            <a:ext cx="5140722" cy="504056"/>
          </a:xfrm>
          <a:prstGeom prst="rect">
            <a:avLst/>
          </a:prstGeom>
        </p:spPr>
        <p:txBody>
          <a:bodyPr vert="horz" lIns="0" tIns="0" rIns="0" bIns="0" rtlCol="0" anchor="ctr" anchorCtr="0">
            <a:no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endParaRPr lang="en-GB" b="1" cap="all" noProof="0" dirty="0">
              <a:solidFill>
                <a:schemeClr val="tx2">
                  <a:lumMod val="50000"/>
                  <a:lumOff val="50000"/>
                </a:schemeClr>
              </a:solidFill>
              <a:latin typeface="+mj-lt"/>
              <a:ea typeface="+mj-ea"/>
              <a:cs typeface="+mj-cs"/>
            </a:endParaRPr>
          </a:p>
          <a:p>
            <a:pPr marL="0" marR="0" lvl="0" indent="0" algn="ctr" defTabSz="457200" rtl="0" eaLnBrk="1" fontAlgn="auto" latinLnBrk="0" hangingPunct="1">
              <a:lnSpc>
                <a:spcPct val="100000"/>
              </a:lnSpc>
              <a:spcBef>
                <a:spcPct val="0"/>
              </a:spcBef>
              <a:spcAft>
                <a:spcPts val="0"/>
              </a:spcAft>
              <a:buClrTx/>
              <a:buSzTx/>
              <a:buFontTx/>
              <a:buNone/>
              <a:tabLst/>
              <a:defRPr/>
            </a:pPr>
            <a:r>
              <a:rPr lang="en-GB" b="1" cap="all" noProof="0" dirty="0">
                <a:solidFill>
                  <a:schemeClr val="tx2">
                    <a:lumMod val="50000"/>
                    <a:lumOff val="50000"/>
                  </a:schemeClr>
                </a:solidFill>
                <a:latin typeface="+mj-lt"/>
                <a:ea typeface="+mj-ea"/>
                <a:cs typeface="+mj-cs"/>
              </a:rPr>
              <a:t>Stéphane </a:t>
            </a:r>
            <a:r>
              <a:rPr lang="en-GB" b="1" cap="all" dirty="0" err="1">
                <a:solidFill>
                  <a:schemeClr val="tx2">
                    <a:lumMod val="50000"/>
                    <a:lumOff val="50000"/>
                  </a:schemeClr>
                </a:solidFill>
                <a:latin typeface="+mj-lt"/>
                <a:ea typeface="+mj-ea"/>
                <a:cs typeface="+mj-cs"/>
              </a:rPr>
              <a:t>Ballereau</a:t>
            </a:r>
            <a:r>
              <a:rPr lang="en-GB" b="1" cap="all" dirty="0">
                <a:solidFill>
                  <a:schemeClr val="tx2">
                    <a:lumMod val="50000"/>
                    <a:lumOff val="50000"/>
                  </a:schemeClr>
                </a:solidFill>
                <a:latin typeface="+mj-lt"/>
                <a:ea typeface="+mj-ea"/>
                <a:cs typeface="+mj-cs"/>
              </a:rPr>
              <a:t>     </a:t>
            </a:r>
            <a:r>
              <a:rPr lang="en-GB" b="1" cap="all" noProof="0" dirty="0">
                <a:solidFill>
                  <a:schemeClr val="tx2">
                    <a:lumMod val="50000"/>
                    <a:lumOff val="50000"/>
                  </a:schemeClr>
                </a:solidFill>
                <a:latin typeface="+mj-lt"/>
                <a:ea typeface="+mj-ea"/>
                <a:cs typeface="+mj-cs"/>
              </a:rPr>
              <a:t>Chandra </a:t>
            </a:r>
            <a:r>
              <a:rPr lang="en-GB" b="1" cap="all" noProof="0" dirty="0" err="1">
                <a:solidFill>
                  <a:schemeClr val="tx2">
                    <a:lumMod val="50000"/>
                    <a:lumOff val="50000"/>
                  </a:schemeClr>
                </a:solidFill>
                <a:latin typeface="+mj-lt"/>
                <a:ea typeface="+mj-ea"/>
                <a:cs typeface="+mj-cs"/>
              </a:rPr>
              <a:t>CHilamakuri</a:t>
            </a:r>
            <a:endParaRPr lang="en-GB" b="1" cap="all" noProof="0" dirty="0">
              <a:solidFill>
                <a:schemeClr val="tx2">
                  <a:lumMod val="50000"/>
                  <a:lumOff val="50000"/>
                </a:schemeClr>
              </a:solidFill>
              <a:latin typeface="+mj-lt"/>
              <a:ea typeface="+mj-ea"/>
              <a:cs typeface="+mj-cs"/>
            </a:endParaRPr>
          </a:p>
          <a:p>
            <a:pPr marL="0" marR="0" lvl="0" indent="0" algn="ctr" defTabSz="457200" rtl="0" eaLnBrk="1" fontAlgn="auto" latinLnBrk="0" hangingPunct="1">
              <a:lnSpc>
                <a:spcPct val="100000"/>
              </a:lnSpc>
              <a:spcBef>
                <a:spcPct val="0"/>
              </a:spcBef>
              <a:spcAft>
                <a:spcPts val="0"/>
              </a:spcAft>
              <a:buClrTx/>
              <a:buSzTx/>
              <a:buFontTx/>
              <a:buNone/>
              <a:tabLst/>
              <a:defRPr/>
            </a:pPr>
            <a:r>
              <a:rPr lang="en-GB" b="1" cap="all" dirty="0">
                <a:solidFill>
                  <a:schemeClr val="tx2">
                    <a:lumMod val="50000"/>
                    <a:lumOff val="50000"/>
                  </a:schemeClr>
                </a:solidFill>
                <a:latin typeface="+mj-lt"/>
                <a:ea typeface="+mj-ea"/>
                <a:cs typeface="+mj-cs"/>
              </a:rPr>
              <a:t>Abbi Edwards        Mark </a:t>
            </a:r>
            <a:r>
              <a:rPr lang="en-GB" b="1" cap="all" dirty="0" err="1">
                <a:solidFill>
                  <a:schemeClr val="tx2">
                    <a:lumMod val="50000"/>
                    <a:lumOff val="50000"/>
                  </a:schemeClr>
                </a:solidFill>
                <a:latin typeface="+mj-lt"/>
                <a:ea typeface="+mj-ea"/>
                <a:cs typeface="+mj-cs"/>
              </a:rPr>
              <a:t>fernandez</a:t>
            </a:r>
            <a:endParaRPr lang="en-GB" b="1" cap="all" dirty="0">
              <a:solidFill>
                <a:schemeClr val="tx2">
                  <a:lumMod val="50000"/>
                  <a:lumOff val="50000"/>
                </a:schemeClr>
              </a:solidFill>
              <a:latin typeface="+mj-lt"/>
              <a:ea typeface="+mj-ea"/>
              <a:cs typeface="+mj-cs"/>
            </a:endParaRPr>
          </a:p>
          <a:p>
            <a:pPr marL="0" marR="0" lvl="0" indent="0" algn="ctr" defTabSz="457200" rtl="0" eaLnBrk="1" fontAlgn="auto" latinLnBrk="0" hangingPunct="1">
              <a:lnSpc>
                <a:spcPct val="100000"/>
              </a:lnSpc>
              <a:spcBef>
                <a:spcPct val="0"/>
              </a:spcBef>
              <a:spcAft>
                <a:spcPts val="0"/>
              </a:spcAft>
              <a:buClrTx/>
              <a:buSzTx/>
              <a:buFontTx/>
              <a:buNone/>
              <a:tabLst/>
              <a:defRPr/>
            </a:pPr>
            <a:r>
              <a:rPr lang="en-GB" b="1" cap="all" dirty="0">
                <a:solidFill>
                  <a:schemeClr val="tx2">
                    <a:lumMod val="50000"/>
                    <a:lumOff val="50000"/>
                  </a:schemeClr>
                </a:solidFill>
                <a:latin typeface="+mj-lt"/>
                <a:ea typeface="+mj-ea"/>
                <a:cs typeface="+mj-cs"/>
              </a:rPr>
              <a:t>ash </a:t>
            </a:r>
            <a:r>
              <a:rPr lang="en-GB" b="1" cap="all" dirty="0" err="1">
                <a:solidFill>
                  <a:schemeClr val="tx2">
                    <a:lumMod val="50000"/>
                    <a:lumOff val="50000"/>
                  </a:schemeClr>
                </a:solidFill>
                <a:latin typeface="+mj-lt"/>
                <a:ea typeface="+mj-ea"/>
                <a:cs typeface="+mj-cs"/>
              </a:rPr>
              <a:t>sawle</a:t>
            </a:r>
            <a:r>
              <a:rPr lang="en-GB" b="1" cap="all" dirty="0">
                <a:solidFill>
                  <a:schemeClr val="tx2">
                    <a:lumMod val="50000"/>
                    <a:lumOff val="50000"/>
                  </a:schemeClr>
                </a:solidFill>
                <a:latin typeface="+mj-lt"/>
                <a:ea typeface="+mj-ea"/>
                <a:cs typeface="+mj-cs"/>
              </a:rPr>
              <a:t>	Rory Stark</a:t>
            </a:r>
          </a:p>
          <a:p>
            <a:pPr marL="0" marR="0" lvl="0" indent="0" algn="ctr" defTabSz="457200" rtl="0" eaLnBrk="1" fontAlgn="auto" latinLnBrk="0" hangingPunct="1">
              <a:lnSpc>
                <a:spcPct val="100000"/>
              </a:lnSpc>
              <a:spcBef>
                <a:spcPct val="0"/>
              </a:spcBef>
              <a:spcAft>
                <a:spcPts val="0"/>
              </a:spcAft>
              <a:buClrTx/>
              <a:buSzTx/>
              <a:buFontTx/>
              <a:buNone/>
              <a:tabLst/>
              <a:defRPr/>
            </a:pPr>
            <a:endParaRPr lang="en-GB" b="1" cap="all" dirty="0">
              <a:solidFill>
                <a:schemeClr val="tx2">
                  <a:lumMod val="50000"/>
                  <a:lumOff val="50000"/>
                </a:schemeClr>
              </a:solidFill>
              <a:latin typeface="+mj-lt"/>
              <a:ea typeface="+mj-ea"/>
              <a:cs typeface="+mj-cs"/>
            </a:endParaRPr>
          </a:p>
          <a:p>
            <a:pPr marL="0" marR="0" lvl="0" indent="0" algn="ctr" defTabSz="457200" rtl="0" eaLnBrk="1" fontAlgn="auto" latinLnBrk="0" hangingPunct="1">
              <a:lnSpc>
                <a:spcPct val="100000"/>
              </a:lnSpc>
              <a:spcBef>
                <a:spcPct val="0"/>
              </a:spcBef>
              <a:spcAft>
                <a:spcPts val="0"/>
              </a:spcAft>
              <a:buClrTx/>
              <a:buSzTx/>
              <a:buFontTx/>
              <a:buNone/>
              <a:tabLst/>
              <a:defRPr/>
            </a:pPr>
            <a:r>
              <a:rPr lang="en-GB" b="1" cap="all" dirty="0">
                <a:solidFill>
                  <a:schemeClr val="tx2">
                    <a:lumMod val="50000"/>
                    <a:lumOff val="50000"/>
                  </a:schemeClr>
                </a:solidFill>
                <a:latin typeface="+mj-lt"/>
                <a:ea typeface="+mj-ea"/>
                <a:cs typeface="+mj-cs"/>
              </a:rPr>
              <a:t>20 OCTOBER 2021</a:t>
            </a:r>
            <a:endParaRPr kumimoji="0" lang="en-GB" b="1" i="0" u="none" strike="noStrike" kern="1200" cap="all" spc="0" normalizeH="0" baseline="0" dirty="0">
              <a:ln>
                <a:noFill/>
              </a:ln>
              <a:solidFill>
                <a:schemeClr val="tx2">
                  <a:lumMod val="50000"/>
                  <a:lumOff val="50000"/>
                </a:schemeClr>
              </a:solidFill>
              <a:effectLst/>
              <a:uLnTx/>
              <a:uFillTx/>
              <a:latin typeface="+mj-lt"/>
              <a:ea typeface="+mj-ea"/>
              <a:cs typeface="+mj-cs"/>
            </a:endParaRPr>
          </a:p>
        </p:txBody>
      </p:sp>
      <p:sp>
        <p:nvSpPr>
          <p:cNvPr id="2" name="Title 1"/>
          <p:cNvSpPr>
            <a:spLocks noGrp="1"/>
          </p:cNvSpPr>
          <p:nvPr>
            <p:ph type="title" idx="4294967295"/>
          </p:nvPr>
        </p:nvSpPr>
        <p:spPr>
          <a:xfrm>
            <a:off x="3440832" y="2132856"/>
            <a:ext cx="6048672" cy="1440160"/>
          </a:xfrm>
        </p:spPr>
        <p:txBody>
          <a:bodyPr/>
          <a:lstStyle/>
          <a:p>
            <a:pPr algn="ctr">
              <a:lnSpc>
                <a:spcPct val="100000"/>
              </a:lnSpc>
            </a:pPr>
            <a:r>
              <a:rPr lang="en-US" dirty="0">
                <a:solidFill>
                  <a:srgbClr val="1F497D"/>
                </a:solidFill>
              </a:rPr>
              <a:t>INTRODUCTION TO EXPERIMENTAL DESIGN AT CRUK-CI</a:t>
            </a:r>
            <a:endParaRPr lang="en-US" dirty="0"/>
          </a:p>
        </p:txBody>
      </p:sp>
      <p:sp>
        <p:nvSpPr>
          <p:cNvPr id="3" name="TextBox 2">
            <a:extLst>
              <a:ext uri="{FF2B5EF4-FFF2-40B4-BE49-F238E27FC236}">
                <a16:creationId xmlns:a16="http://schemas.microsoft.com/office/drawing/2014/main" id="{C35D55FE-1AB8-4056-B21F-379C6C2334D5}"/>
              </a:ext>
            </a:extLst>
          </p:cNvPr>
          <p:cNvSpPr txBox="1"/>
          <p:nvPr/>
        </p:nvSpPr>
        <p:spPr>
          <a:xfrm>
            <a:off x="7072161" y="6381328"/>
            <a:ext cx="2800510" cy="400110"/>
          </a:xfrm>
          <a:prstGeom prst="rect">
            <a:avLst/>
          </a:prstGeom>
          <a:noFill/>
        </p:spPr>
        <p:txBody>
          <a:bodyPr wrap="none" rtlCol="0">
            <a:spAutoFit/>
          </a:bodyPr>
          <a:lstStyle/>
          <a:p>
            <a:r>
              <a:rPr lang="en-US" sz="2000" dirty="0">
                <a:solidFill>
                  <a:schemeClr val="accent1"/>
                </a:solidFill>
              </a:rPr>
              <a:t>tinyurl.com/</a:t>
            </a:r>
            <a:r>
              <a:rPr lang="en-US" sz="2000" dirty="0" err="1">
                <a:solidFill>
                  <a:schemeClr val="accent1"/>
                </a:solidFill>
              </a:rPr>
              <a:t>cruk-edesign</a:t>
            </a:r>
            <a:endParaRPr lang="en-US" sz="20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F497D"/>
                </a:solidFill>
              </a:rPr>
              <a:t>A Well-Designed Experiment:</a:t>
            </a:r>
            <a:endParaRPr lang="en-US" dirty="0"/>
          </a:p>
        </p:txBody>
      </p:sp>
      <p:sp>
        <p:nvSpPr>
          <p:cNvPr id="3" name="Content Placeholder 2"/>
          <p:cNvSpPr>
            <a:spLocks noGrp="1"/>
          </p:cNvSpPr>
          <p:nvPr>
            <p:ph idx="1"/>
          </p:nvPr>
        </p:nvSpPr>
        <p:spPr>
          <a:xfrm>
            <a:off x="1119369" y="1052736"/>
            <a:ext cx="7734064" cy="4114800"/>
          </a:xfrm>
        </p:spPr>
        <p:txBody>
          <a:bodyPr/>
          <a:lstStyle/>
          <a:p>
            <a:pPr marL="0" lvl="7" indent="0" algn="ctr">
              <a:buNone/>
            </a:pPr>
            <a:r>
              <a:rPr lang="en-US" sz="3600" b="1" dirty="0">
                <a:solidFill>
                  <a:schemeClr val="accent1"/>
                </a:solidFill>
              </a:rPr>
              <a:t>Should have</a:t>
            </a:r>
            <a:endParaRPr lang="en-US" sz="1800" b="1" dirty="0">
              <a:solidFill>
                <a:schemeClr val="accent1"/>
              </a:solidFill>
            </a:endParaRPr>
          </a:p>
          <a:p>
            <a:pPr marL="342900" indent="-342900">
              <a:buFont typeface="Arial" panose="020B0604020202020204" pitchFamily="34" charset="0"/>
              <a:buChar char="•"/>
            </a:pPr>
            <a:r>
              <a:rPr lang="en-US" dirty="0"/>
              <a:t>Clear objectives</a:t>
            </a:r>
          </a:p>
          <a:p>
            <a:pPr marL="342900" indent="-342900">
              <a:buFont typeface="Arial" panose="020B0604020202020204" pitchFamily="34" charset="0"/>
              <a:buChar char="•"/>
            </a:pPr>
            <a:r>
              <a:rPr lang="en-US" dirty="0"/>
              <a:t>Focus and simplicity</a:t>
            </a:r>
          </a:p>
          <a:p>
            <a:pPr marL="342900" indent="-342900">
              <a:buFont typeface="Arial" panose="020B0604020202020204" pitchFamily="34" charset="0"/>
              <a:buChar char="•"/>
            </a:pPr>
            <a:r>
              <a:rPr lang="en-US" dirty="0"/>
              <a:t>Sufficient power</a:t>
            </a:r>
          </a:p>
          <a:p>
            <a:pPr marL="342900" indent="-342900">
              <a:buFont typeface="Arial" panose="020B0604020202020204" pitchFamily="34" charset="0"/>
              <a:buChar char="•"/>
            </a:pPr>
            <a:r>
              <a:rPr lang="en-US" dirty="0" err="1"/>
              <a:t>Randomised</a:t>
            </a:r>
            <a:r>
              <a:rPr lang="en-US" dirty="0"/>
              <a:t> comparisons</a:t>
            </a:r>
          </a:p>
          <a:p>
            <a:pPr marL="3200400" lvl="7" indent="0">
              <a:buNone/>
            </a:pPr>
            <a:r>
              <a:rPr lang="en-US" sz="3600" b="1" dirty="0">
                <a:solidFill>
                  <a:schemeClr val="accent1"/>
                </a:solidFill>
              </a:rPr>
              <a:t>And be</a:t>
            </a:r>
          </a:p>
          <a:p>
            <a:pPr marL="571500" indent="-457200">
              <a:buFont typeface="Arial" panose="020B0604020202020204" pitchFamily="34" charset="0"/>
              <a:buChar char="•"/>
            </a:pPr>
            <a:r>
              <a:rPr lang="en-US" dirty="0"/>
              <a:t>Precise</a:t>
            </a:r>
          </a:p>
          <a:p>
            <a:pPr marL="571500" indent="-457200">
              <a:buFont typeface="Arial" panose="020B0604020202020204" pitchFamily="34" charset="0"/>
              <a:buChar char="•"/>
            </a:pPr>
            <a:r>
              <a:rPr lang="en-US" dirty="0"/>
              <a:t>Unbiased</a:t>
            </a:r>
          </a:p>
          <a:p>
            <a:pPr marL="571500" indent="-457200">
              <a:buFont typeface="Arial" panose="020B0604020202020204" pitchFamily="34" charset="0"/>
              <a:buChar char="•"/>
            </a:pPr>
            <a:r>
              <a:rPr lang="en-US" dirty="0"/>
              <a:t>Amenable to statistical analysis</a:t>
            </a:r>
          </a:p>
          <a:p>
            <a:pPr marL="571500" indent="-457200">
              <a:buFont typeface="Arial" panose="020B0604020202020204" pitchFamily="34" charset="0"/>
              <a:buChar char="•"/>
            </a:pPr>
            <a:r>
              <a:rPr lang="en-US" dirty="0"/>
              <a:t>Reproducible</a:t>
            </a:r>
          </a:p>
        </p:txBody>
      </p:sp>
      <p:pic>
        <p:nvPicPr>
          <p:cNvPr id="7" name="Picture 6"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sp>
        <p:nvSpPr>
          <p:cNvPr id="4" name="Slide Number Placeholder 3"/>
          <p:cNvSpPr>
            <a:spLocks noGrp="1"/>
          </p:cNvSpPr>
          <p:nvPr>
            <p:ph type="sldNum" sz="quarter" idx="4"/>
          </p:nvPr>
        </p:nvSpPr>
        <p:spPr/>
        <p:txBody>
          <a:bodyPr/>
          <a:lstStyle/>
          <a:p>
            <a:fld id="{C231324C-4752-C242-8156-5E21DB4253A5}" type="slidenum">
              <a:rPr lang="en-GB" smtClean="0"/>
              <a:pPr/>
              <a:t>10</a:t>
            </a:fld>
            <a:endParaRPr lang="en-GB" dirty="0"/>
          </a:p>
        </p:txBody>
      </p:sp>
    </p:spTree>
    <p:extLst>
      <p:ext uri="{BB962C8B-B14F-4D97-AF65-F5344CB8AC3E}">
        <p14:creationId xmlns:p14="http://schemas.microsoft.com/office/powerpoint/2010/main" val="2324330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charset="0"/>
                <a:cs typeface="ＭＳ Ｐゴシック" charset="0"/>
              </a:rPr>
              <a:t>Ronald A. Fisher(1890-1962)</a:t>
            </a:r>
            <a:endParaRPr lang="en-US" dirty="0"/>
          </a:p>
        </p:txBody>
      </p:sp>
      <p:pic>
        <p:nvPicPr>
          <p:cNvPr id="7" name="Picture 6"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sp>
        <p:nvSpPr>
          <p:cNvPr id="4" name="Slide Number Placeholder 3"/>
          <p:cNvSpPr>
            <a:spLocks noGrp="1"/>
          </p:cNvSpPr>
          <p:nvPr>
            <p:ph type="sldNum" sz="quarter" idx="4"/>
          </p:nvPr>
        </p:nvSpPr>
        <p:spPr/>
        <p:txBody>
          <a:bodyPr/>
          <a:lstStyle/>
          <a:p>
            <a:fld id="{C231324C-4752-C242-8156-5E21DB4253A5}" type="slidenum">
              <a:rPr lang="en-GB" smtClean="0"/>
              <a:pPr/>
              <a:t>11</a:t>
            </a:fld>
            <a:endParaRPr lang="en-GB" dirty="0"/>
          </a:p>
        </p:txBody>
      </p:sp>
      <p:sp>
        <p:nvSpPr>
          <p:cNvPr id="8" name="Content Placeholder 2"/>
          <p:cNvSpPr txBox="1">
            <a:spLocks/>
          </p:cNvSpPr>
          <p:nvPr/>
        </p:nvSpPr>
        <p:spPr>
          <a:xfrm>
            <a:off x="17610" y="1340768"/>
            <a:ext cx="9615910" cy="3160639"/>
          </a:xfrm>
          <a:prstGeom prst="rect">
            <a:avLst/>
          </a:prstGeom>
        </p:spPr>
        <p:txBody>
          <a:bodyPr vert="horz" lIns="0" tIns="0" rIns="0" bIns="0" rtlCol="0" anchor="t" anchorCtr="0">
            <a:normAutofit/>
          </a:bodyPr>
          <a:lstStyle>
            <a:lvl1pPr marL="0" indent="0" algn="l" defTabSz="457200" rtl="0" eaLnBrk="1" latinLnBrk="0" hangingPunct="1">
              <a:lnSpc>
                <a:spcPct val="100000"/>
              </a:lnSpc>
              <a:spcBef>
                <a:spcPts val="0"/>
              </a:spcBef>
              <a:spcAft>
                <a:spcPts val="600"/>
              </a:spcAft>
              <a:buClr>
                <a:schemeClr val="accent1"/>
              </a:buClr>
              <a:buFontTx/>
              <a:buNone/>
              <a:defRPr sz="2400" b="1" kern="1200" cap="all" baseline="0">
                <a:solidFill>
                  <a:srgbClr val="00B0F0"/>
                </a:solidFill>
                <a:latin typeface="+mn-lt"/>
                <a:ea typeface="+mn-ea"/>
                <a:cs typeface="+mn-cs"/>
              </a:defRPr>
            </a:lvl1pPr>
            <a:lvl2pPr marL="628650" indent="-268288" algn="l" defTabSz="457200" rtl="0" eaLnBrk="1" latinLnBrk="0" hangingPunct="1">
              <a:lnSpc>
                <a:spcPct val="100000"/>
              </a:lnSpc>
              <a:spcBef>
                <a:spcPts val="0"/>
              </a:spcBef>
              <a:spcAft>
                <a:spcPts val="600"/>
              </a:spcAft>
              <a:buClr>
                <a:schemeClr val="accent1"/>
              </a:buClr>
              <a:buFont typeface="Arial"/>
              <a:buChar char="–"/>
              <a:defRPr sz="2400" kern="1200">
                <a:solidFill>
                  <a:schemeClr val="tx1"/>
                </a:solidFill>
                <a:latin typeface="+mn-lt"/>
                <a:ea typeface="+mn-ea"/>
                <a:cs typeface="+mn-cs"/>
              </a:defRPr>
            </a:lvl2pPr>
            <a:lvl3pPr marL="895350" indent="-182563" algn="l" defTabSz="457200" rtl="0" eaLnBrk="1" latinLnBrk="0" hangingPunct="1">
              <a:lnSpc>
                <a:spcPct val="100000"/>
              </a:lnSpc>
              <a:spcBef>
                <a:spcPts val="0"/>
              </a:spcBef>
              <a:spcAft>
                <a:spcPts val="600"/>
              </a:spcAft>
              <a:buClr>
                <a:schemeClr val="accent1"/>
              </a:buClr>
              <a:buFont typeface="Arial"/>
              <a:buChar char="•"/>
              <a:defRPr sz="1800" kern="1200">
                <a:solidFill>
                  <a:schemeClr val="tx1"/>
                </a:solidFill>
                <a:latin typeface="+mn-lt"/>
                <a:ea typeface="+mn-ea"/>
                <a:cs typeface="+mn-cs"/>
              </a:defRPr>
            </a:lvl3pPr>
            <a:lvl4pPr marL="1163638" indent="-176213" algn="l" defTabSz="457200" rtl="0" eaLnBrk="1" latinLnBrk="0" hangingPunct="1">
              <a:lnSpc>
                <a:spcPct val="100000"/>
              </a:lnSpc>
              <a:spcBef>
                <a:spcPts val="0"/>
              </a:spcBef>
              <a:spcAft>
                <a:spcPts val="600"/>
              </a:spcAft>
              <a:buClr>
                <a:schemeClr val="accent1"/>
              </a:buClr>
              <a:buFont typeface="Arial"/>
              <a:buChar char="–"/>
              <a:defRPr sz="1800" b="1" kern="1200">
                <a:solidFill>
                  <a:schemeClr val="accent1"/>
                </a:solidFill>
                <a:latin typeface="+mn-lt"/>
                <a:ea typeface="+mn-ea"/>
                <a:cs typeface="+mn-cs"/>
              </a:defRPr>
            </a:lvl4pPr>
            <a:lvl5pPr marL="1431925" indent="-184150" algn="l" defTabSz="457200" rtl="0" eaLnBrk="1" latinLnBrk="0" hangingPunct="1">
              <a:lnSpc>
                <a:spcPct val="100000"/>
              </a:lnSpc>
              <a:spcBef>
                <a:spcPts val="0"/>
              </a:spcBef>
              <a:spcAft>
                <a:spcPts val="600"/>
              </a:spcAft>
              <a:buClr>
                <a:schemeClr val="accent1"/>
              </a:buClr>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endParaRPr lang="en-US" sz="2000" dirty="0"/>
          </a:p>
          <a:p>
            <a:pPr algn="ctr">
              <a:defRPr/>
            </a:pPr>
            <a:endParaRPr lang="en-US" dirty="0"/>
          </a:p>
          <a:p>
            <a:pPr algn="ctr">
              <a:lnSpc>
                <a:spcPct val="110000"/>
              </a:lnSpc>
              <a:defRPr/>
            </a:pPr>
            <a:r>
              <a:rPr lang="en-US" i="1" dirty="0"/>
              <a:t>“To consult the statistician after an experiment is finished is often merely to ask him to conduct a post mortem examination. He can perhaps say what the experiment died of.”</a:t>
            </a:r>
          </a:p>
        </p:txBody>
      </p:sp>
      <p:pic>
        <p:nvPicPr>
          <p:cNvPr id="9" name="Picture 3" descr="R._A._Fischer.jpg"/>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257256" y="188640"/>
            <a:ext cx="1479550" cy="180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Rectangle 2">
            <a:extLst>
              <a:ext uri="{FF2B5EF4-FFF2-40B4-BE49-F238E27FC236}">
                <a16:creationId xmlns:a16="http://schemas.microsoft.com/office/drawing/2014/main" id="{9921A2BC-35A1-4E3F-B132-B2D4176F1538}"/>
              </a:ext>
            </a:extLst>
          </p:cNvPr>
          <p:cNvSpPr/>
          <p:nvPr/>
        </p:nvSpPr>
        <p:spPr>
          <a:xfrm>
            <a:off x="495300" y="3652762"/>
            <a:ext cx="8915400" cy="1938992"/>
          </a:xfrm>
          <a:prstGeom prst="rect">
            <a:avLst/>
          </a:prstGeom>
        </p:spPr>
        <p:txBody>
          <a:bodyPr wrap="square">
            <a:spAutoFit/>
          </a:bodyPr>
          <a:lstStyle/>
          <a:p>
            <a:r>
              <a:rPr lang="en-GB" sz="2400" b="1" dirty="0">
                <a:solidFill>
                  <a:schemeClr val="accent2"/>
                </a:solidFill>
              </a:rPr>
              <a:t>“</a:t>
            </a:r>
            <a:r>
              <a:rPr lang="en-GB" sz="2400" b="1" i="1" dirty="0">
                <a:solidFill>
                  <a:schemeClr val="accent2"/>
                </a:solidFill>
              </a:rPr>
              <a:t>… VERY OFTEN, … THE MOST ELABORATE STATISTICAL REFINEMENTS POSSIBLE COULD INCREASE THE PRECISION BY ONLY A FEW PERCENT, YET A DIFFERENT DESIGN INVOLVING LITTLE OR NO ADDITIONAL EXPERIMENTAL LABOUR MIGHT INCREASE THE PRECISION TWO-FOLD, OR FIVE-FOLD OR EVEN MORE."</a:t>
            </a:r>
            <a:endParaRPr lang="en-US" sz="2400" b="1" dirty="0">
              <a:solidFill>
                <a:schemeClr val="accent2"/>
              </a:solidFill>
            </a:endParaRPr>
          </a:p>
        </p:txBody>
      </p:sp>
    </p:spTree>
    <p:extLst>
      <p:ext uri="{BB962C8B-B14F-4D97-AF65-F5344CB8AC3E}">
        <p14:creationId xmlns:p14="http://schemas.microsoft.com/office/powerpoint/2010/main" val="2621616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Aspects of Experimental Design</a:t>
            </a:r>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US" dirty="0"/>
              <a:t>Experimental FACTORS</a:t>
            </a:r>
            <a:endParaRPr lang="en-US" dirty="0">
              <a:solidFill>
                <a:srgbClr val="000000"/>
              </a:solidFill>
            </a:endParaRPr>
          </a:p>
          <a:p>
            <a:pPr marL="342900" indent="-342900">
              <a:buFont typeface="Arial" panose="020B0604020202020204" pitchFamily="34" charset="0"/>
              <a:buChar char="•"/>
            </a:pPr>
            <a:r>
              <a:rPr lang="en-US" dirty="0"/>
              <a:t>Power</a:t>
            </a:r>
          </a:p>
          <a:p>
            <a:pPr lvl="1"/>
            <a:r>
              <a:rPr lang="en-US" dirty="0"/>
              <a:t>Sources of Variance</a:t>
            </a:r>
          </a:p>
          <a:p>
            <a:pPr lvl="1"/>
            <a:r>
              <a:rPr lang="en-US" dirty="0"/>
              <a:t>Replicates</a:t>
            </a:r>
          </a:p>
          <a:p>
            <a:pPr marL="342900" indent="-342900">
              <a:buFont typeface="Arial" panose="020B0604020202020204" pitchFamily="34" charset="0"/>
              <a:buChar char="•"/>
            </a:pPr>
            <a:r>
              <a:rPr lang="en-US" dirty="0"/>
              <a:t>Errors</a:t>
            </a:r>
          </a:p>
          <a:p>
            <a:pPr lvl="1"/>
            <a:r>
              <a:rPr lang="en-US" dirty="0"/>
              <a:t>Confounding factors</a:t>
            </a:r>
          </a:p>
          <a:p>
            <a:pPr lvl="1"/>
            <a:r>
              <a:rPr lang="en-US" dirty="0"/>
              <a:t>Bias</a:t>
            </a:r>
          </a:p>
          <a:p>
            <a:pPr lvl="1"/>
            <a:r>
              <a:rPr lang="en-US" dirty="0"/>
              <a:t>Random errors</a:t>
            </a:r>
          </a:p>
        </p:txBody>
      </p:sp>
      <p:pic>
        <p:nvPicPr>
          <p:cNvPr id="4" name="Picture 3"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093296"/>
            <a:ext cx="2340260" cy="446565"/>
          </a:xfrm>
          <a:prstGeom prst="rect">
            <a:avLst/>
          </a:prstGeom>
        </p:spPr>
      </p:pic>
    </p:spTree>
    <p:extLst>
      <p:ext uri="{BB962C8B-B14F-4D97-AF65-F5344CB8AC3E}">
        <p14:creationId xmlns:p14="http://schemas.microsoft.com/office/powerpoint/2010/main" val="4255249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71315" y="951859"/>
            <a:ext cx="5453303" cy="4562250"/>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13</a:t>
            </a:fld>
            <a:endParaRPr lang="en-GB" dirty="0"/>
          </a:p>
        </p:txBody>
      </p:sp>
      <p:sp>
        <p:nvSpPr>
          <p:cNvPr id="6" name="Title 5"/>
          <p:cNvSpPr>
            <a:spLocks noGrp="1"/>
          </p:cNvSpPr>
          <p:nvPr>
            <p:ph type="title" idx="4294967295"/>
          </p:nvPr>
        </p:nvSpPr>
        <p:spPr>
          <a:xfrm>
            <a:off x="2924775" y="2060848"/>
            <a:ext cx="4134459" cy="1728192"/>
          </a:xfrm>
        </p:spPr>
        <p:txBody>
          <a:bodyPr/>
          <a:lstStyle/>
          <a:p>
            <a:pPr algn="ctr">
              <a:lnSpc>
                <a:spcPct val="90000"/>
              </a:lnSpc>
            </a:pPr>
            <a:r>
              <a:rPr lang="en-US" sz="4800" dirty="0">
                <a:solidFill>
                  <a:schemeClr val="bg1"/>
                </a:solidFill>
              </a:rPr>
              <a:t>Experimental Factors</a:t>
            </a:r>
          </a:p>
        </p:txBody>
      </p:sp>
    </p:spTree>
    <p:extLst>
      <p:ext uri="{BB962C8B-B14F-4D97-AF65-F5344CB8AC3E}">
        <p14:creationId xmlns:p14="http://schemas.microsoft.com/office/powerpoint/2010/main" val="2110564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a:xfrm>
            <a:off x="344488" y="332656"/>
            <a:ext cx="8420100" cy="1143000"/>
          </a:xfrm>
        </p:spPr>
        <p:txBody>
          <a:bodyPr/>
          <a:lstStyle/>
          <a:p>
            <a:pPr eaLnBrk="1" hangingPunct="1"/>
            <a:r>
              <a:rPr lang="en-US" sz="4000" dirty="0">
                <a:latin typeface="Calibri"/>
                <a:ea typeface="ＭＳ Ｐゴシック" charset="0"/>
                <a:cs typeface="ＭＳ Ｐゴシック" charset="0"/>
              </a:rPr>
              <a:t>Experimental Factors</a:t>
            </a:r>
          </a:p>
        </p:txBody>
      </p:sp>
      <p:sp>
        <p:nvSpPr>
          <p:cNvPr id="74754" name="Content Placeholder 2"/>
          <p:cNvSpPr>
            <a:spLocks noGrp="1"/>
          </p:cNvSpPr>
          <p:nvPr>
            <p:ph idx="1"/>
          </p:nvPr>
        </p:nvSpPr>
        <p:spPr>
          <a:xfrm>
            <a:off x="428229" y="1196752"/>
            <a:ext cx="9206044" cy="5318855"/>
          </a:xfrm>
        </p:spPr>
        <p:txBody>
          <a:bodyPr>
            <a:normAutofit/>
          </a:bodyPr>
          <a:lstStyle/>
          <a:p>
            <a:endParaRPr lang="en-US" sz="2400" dirty="0">
              <a:latin typeface="Calibri"/>
              <a:ea typeface="ＭＳ Ｐゴシック" charset="0"/>
              <a:cs typeface="ＭＳ Ｐゴシック" charset="0"/>
            </a:endParaRPr>
          </a:p>
          <a:p>
            <a:r>
              <a:rPr lang="en-US" dirty="0">
                <a:ea typeface="ＭＳ Ｐゴシック" charset="0"/>
                <a:cs typeface="ＭＳ Ｐゴシック" charset="0"/>
              </a:rPr>
              <a:t>Independent and Dependent variables</a:t>
            </a:r>
          </a:p>
          <a:p>
            <a:pPr lvl="1"/>
            <a:r>
              <a:rPr lang="en-US" sz="2000" dirty="0">
                <a:ea typeface="ＭＳ Ｐゴシック" charset="0"/>
                <a:cs typeface="ＭＳ Ｐゴシック" charset="0"/>
              </a:rPr>
              <a:t>Independent variable (IV): what you change</a:t>
            </a:r>
          </a:p>
          <a:p>
            <a:pPr lvl="1"/>
            <a:r>
              <a:rPr lang="en-US" sz="2000" dirty="0">
                <a:ea typeface="ＭＳ Ｐゴシック" charset="0"/>
                <a:cs typeface="ＭＳ Ｐゴシック" charset="0"/>
              </a:rPr>
              <a:t>Dependent variable (DV): what changes due to IV</a:t>
            </a:r>
          </a:p>
          <a:p>
            <a:pPr lvl="1"/>
            <a:r>
              <a:rPr lang="en-US" sz="2000" dirty="0"/>
              <a:t>“</a:t>
            </a:r>
            <a:r>
              <a:rPr lang="en-US" sz="2000" b="1" dirty="0">
                <a:solidFill>
                  <a:schemeClr val="tx2"/>
                </a:solidFill>
              </a:rPr>
              <a:t>If</a:t>
            </a:r>
            <a:r>
              <a:rPr lang="en-US" sz="2000" b="1" dirty="0"/>
              <a:t> </a:t>
            </a:r>
            <a:r>
              <a:rPr lang="en-US" sz="2000" dirty="0"/>
              <a:t>(</a:t>
            </a:r>
            <a:r>
              <a:rPr lang="en-US" sz="2000" b="1" dirty="0">
                <a:solidFill>
                  <a:schemeClr val="accent2">
                    <a:lumMod val="75000"/>
                  </a:schemeClr>
                </a:solidFill>
              </a:rPr>
              <a:t>independent</a:t>
            </a:r>
            <a:r>
              <a:rPr lang="en-US" sz="2000" b="1" dirty="0"/>
              <a:t> </a:t>
            </a:r>
            <a:r>
              <a:rPr lang="en-US" sz="2000" dirty="0"/>
              <a:t>variable), </a:t>
            </a:r>
            <a:r>
              <a:rPr lang="en-US" sz="2000" b="1" dirty="0">
                <a:solidFill>
                  <a:srgbClr val="1F497D"/>
                </a:solidFill>
              </a:rPr>
              <a:t>then</a:t>
            </a:r>
            <a:r>
              <a:rPr lang="en-US" sz="2000" b="1" dirty="0"/>
              <a:t> </a:t>
            </a:r>
            <a:r>
              <a:rPr lang="en-US" sz="2000" dirty="0"/>
              <a:t>(</a:t>
            </a:r>
            <a:r>
              <a:rPr lang="en-US" sz="2000" b="1" dirty="0">
                <a:solidFill>
                  <a:schemeClr val="accent1"/>
                </a:solidFill>
              </a:rPr>
              <a:t>dependent</a:t>
            </a:r>
            <a:r>
              <a:rPr lang="en-US" sz="2000" b="1" dirty="0"/>
              <a:t> </a:t>
            </a:r>
            <a:r>
              <a:rPr lang="en-US" sz="2000" dirty="0"/>
              <a:t>variable)”</a:t>
            </a:r>
          </a:p>
          <a:p>
            <a:endParaRPr lang="en-US" dirty="0">
              <a:latin typeface="Calibri"/>
              <a:ea typeface="ＭＳ Ｐゴシック" charset="0"/>
              <a:cs typeface="ＭＳ Ｐゴシック" charset="0"/>
            </a:endParaRPr>
          </a:p>
          <a:p>
            <a:r>
              <a:rPr lang="en-US" sz="2400" dirty="0">
                <a:latin typeface="Calibri"/>
                <a:ea typeface="ＭＳ Ｐゴシック" charset="0"/>
                <a:cs typeface="ＭＳ Ｐゴシック" charset="0"/>
              </a:rPr>
              <a:t>Variable type depends on type of measurement:</a:t>
            </a:r>
          </a:p>
          <a:p>
            <a:pPr lvl="1"/>
            <a:r>
              <a:rPr lang="en-US" sz="2000" dirty="0"/>
              <a:t>Categorical (</a:t>
            </a:r>
            <a:r>
              <a:rPr lang="en-US" sz="2000" b="1" dirty="0"/>
              <a:t>nominal</a:t>
            </a:r>
            <a:r>
              <a:rPr lang="en-US" sz="2000" dirty="0"/>
              <a:t>) , e.g. gender </a:t>
            </a:r>
          </a:p>
          <a:p>
            <a:pPr lvl="1"/>
            <a:r>
              <a:rPr lang="en-US" sz="2000" dirty="0"/>
              <a:t>Categorical with ordering (</a:t>
            </a:r>
            <a:r>
              <a:rPr lang="en-US" sz="2000" b="1" dirty="0"/>
              <a:t>ordinal</a:t>
            </a:r>
            <a:r>
              <a:rPr lang="en-US" sz="2000" dirty="0"/>
              <a:t>), e.g. </a:t>
            </a:r>
            <a:r>
              <a:rPr lang="en-US" sz="2000" dirty="0" err="1"/>
              <a:t>tumour</a:t>
            </a:r>
            <a:r>
              <a:rPr lang="en-US" sz="2000" dirty="0"/>
              <a:t> grade </a:t>
            </a:r>
          </a:p>
          <a:p>
            <a:pPr lvl="1"/>
            <a:r>
              <a:rPr lang="en-US" sz="2000" b="1" dirty="0"/>
              <a:t>Discrete</a:t>
            </a:r>
            <a:r>
              <a:rPr lang="en-US" sz="2000" dirty="0"/>
              <a:t>, e.g. shoe size, number of cells </a:t>
            </a:r>
          </a:p>
          <a:p>
            <a:pPr lvl="1"/>
            <a:r>
              <a:rPr lang="en-US" sz="2000" b="1" dirty="0"/>
              <a:t>Continuous</a:t>
            </a:r>
            <a:r>
              <a:rPr lang="en-US" sz="2000" dirty="0"/>
              <a:t>, e.g. body weight in kg, height in cm</a:t>
            </a:r>
          </a:p>
          <a:p>
            <a:pPr marL="0" indent="0">
              <a:buNone/>
            </a:pPr>
            <a:endParaRPr lang="en-US" sz="1200" dirty="0">
              <a:latin typeface="Calibri"/>
              <a:ea typeface="ＭＳ Ｐゴシック" charset="0"/>
              <a:cs typeface="ＭＳ Ｐゴシック" charset="0"/>
            </a:endParaRPr>
          </a:p>
          <a:p>
            <a:pPr lvl="1" eaLnBrk="1" hangingPunct="1"/>
            <a:endParaRPr lang="en-US" sz="800" dirty="0">
              <a:latin typeface="Calibri"/>
              <a:ea typeface="ＭＳ Ｐゴシック" charset="0"/>
              <a:cs typeface="ＭＳ Ｐゴシック" charset="0"/>
            </a:endParaRPr>
          </a:p>
        </p:txBody>
      </p:sp>
      <p:pic>
        <p:nvPicPr>
          <p:cNvPr id="3" name="Picture 2">
            <a:extLst>
              <a:ext uri="{FF2B5EF4-FFF2-40B4-BE49-F238E27FC236}">
                <a16:creationId xmlns:a16="http://schemas.microsoft.com/office/drawing/2014/main" id="{01F85D3F-4AB8-4643-B665-91A2D1AB960D}"/>
              </a:ext>
            </a:extLst>
          </p:cNvPr>
          <p:cNvPicPr>
            <a:picLocks noChangeAspect="1"/>
          </p:cNvPicPr>
          <p:nvPr/>
        </p:nvPicPr>
        <p:blipFill>
          <a:blip r:embed="rId3"/>
          <a:stretch>
            <a:fillRect/>
          </a:stretch>
        </p:blipFill>
        <p:spPr>
          <a:xfrm>
            <a:off x="6811093" y="1196752"/>
            <a:ext cx="3071491" cy="2262220"/>
          </a:xfrm>
          <a:prstGeom prst="rect">
            <a:avLst/>
          </a:prstGeom>
        </p:spPr>
      </p:pic>
    </p:spTree>
    <p:extLst>
      <p:ext uri="{BB962C8B-B14F-4D97-AF65-F5344CB8AC3E}">
        <p14:creationId xmlns:p14="http://schemas.microsoft.com/office/powerpoint/2010/main" val="110155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71315" y="951859"/>
            <a:ext cx="5453303" cy="4562250"/>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15</a:t>
            </a:fld>
            <a:endParaRPr lang="en-GB" dirty="0"/>
          </a:p>
        </p:txBody>
      </p:sp>
      <p:sp>
        <p:nvSpPr>
          <p:cNvPr id="6" name="Title 5"/>
          <p:cNvSpPr>
            <a:spLocks noGrp="1"/>
          </p:cNvSpPr>
          <p:nvPr>
            <p:ph type="title" idx="4294967295"/>
          </p:nvPr>
        </p:nvSpPr>
        <p:spPr>
          <a:xfrm>
            <a:off x="2924775" y="2060848"/>
            <a:ext cx="4134459" cy="1728192"/>
          </a:xfrm>
        </p:spPr>
        <p:txBody>
          <a:bodyPr/>
          <a:lstStyle/>
          <a:p>
            <a:pPr algn="ctr">
              <a:lnSpc>
                <a:spcPct val="90000"/>
              </a:lnSpc>
            </a:pPr>
            <a:r>
              <a:rPr lang="en-US" sz="4800" dirty="0">
                <a:solidFill>
                  <a:schemeClr val="bg1"/>
                </a:solidFill>
              </a:rPr>
              <a:t>Capturing Variance</a:t>
            </a:r>
          </a:p>
        </p:txBody>
      </p:sp>
    </p:spTree>
    <p:extLst>
      <p:ext uri="{BB962C8B-B14F-4D97-AF65-F5344CB8AC3E}">
        <p14:creationId xmlns:p14="http://schemas.microsoft.com/office/powerpoint/2010/main" val="1906464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5B6B7CF-59FE-974D-B97B-C7F73E25EBF2}"/>
              </a:ext>
            </a:extLst>
          </p:cNvPr>
          <p:cNvSpPr>
            <a:spLocks noGrp="1"/>
          </p:cNvSpPr>
          <p:nvPr>
            <p:ph type="title"/>
          </p:nvPr>
        </p:nvSpPr>
        <p:spPr/>
        <p:txBody>
          <a:bodyPr/>
          <a:lstStyle/>
          <a:p>
            <a:r>
              <a:rPr lang="en-US" dirty="0"/>
              <a:t>Sources of Variance</a:t>
            </a:r>
          </a:p>
        </p:txBody>
      </p:sp>
      <p:sp>
        <p:nvSpPr>
          <p:cNvPr id="7" name="Content Placeholder 6">
            <a:extLst>
              <a:ext uri="{FF2B5EF4-FFF2-40B4-BE49-F238E27FC236}">
                <a16:creationId xmlns:a16="http://schemas.microsoft.com/office/drawing/2014/main" id="{0ED64839-5BCE-F347-B848-1ADE99925CC3}"/>
              </a:ext>
            </a:extLst>
          </p:cNvPr>
          <p:cNvSpPr>
            <a:spLocks noGrp="1"/>
          </p:cNvSpPr>
          <p:nvPr>
            <p:ph sz="half" idx="1"/>
          </p:nvPr>
        </p:nvSpPr>
        <p:spPr/>
        <p:txBody>
          <a:bodyPr/>
          <a:lstStyle/>
          <a:p>
            <a:pPr marL="342900" indent="-342900">
              <a:buFont typeface="Arial" panose="020B0604020202020204" pitchFamily="34" charset="0"/>
              <a:buChar char="•"/>
            </a:pPr>
            <a:r>
              <a:rPr lang="en-US" dirty="0"/>
              <a:t>Total Variance</a:t>
            </a:r>
          </a:p>
          <a:p>
            <a:pPr marL="971550" lvl="1" indent="-342900">
              <a:buFont typeface="Courier New" panose="02070309020205020404" pitchFamily="49" charset="0"/>
              <a:buChar char="o"/>
            </a:pPr>
            <a:r>
              <a:rPr lang="en-US" dirty="0"/>
              <a:t>Treatment variance</a:t>
            </a:r>
          </a:p>
          <a:p>
            <a:pPr marL="1238250" lvl="2" indent="-342900">
              <a:buFont typeface="Arial" panose="020B0604020202020204" pitchFamily="34" charset="0"/>
              <a:buChar char="•"/>
            </a:pPr>
            <a:r>
              <a:rPr lang="en-US" dirty="0"/>
              <a:t>Captures the effect of treatment</a:t>
            </a:r>
          </a:p>
          <a:p>
            <a:pPr marL="971550" lvl="1" indent="-342900">
              <a:buFont typeface="Courier New" panose="02070309020205020404" pitchFamily="49" charset="0"/>
              <a:buChar char="o"/>
            </a:pPr>
            <a:r>
              <a:rPr lang="en-US" dirty="0"/>
              <a:t>Technical variance</a:t>
            </a:r>
          </a:p>
          <a:p>
            <a:pPr marL="1238250" lvl="2" indent="-342900">
              <a:buFont typeface="Arial" panose="020B0604020202020204" pitchFamily="34" charset="0"/>
              <a:buChar char="•"/>
            </a:pPr>
            <a:r>
              <a:rPr lang="en-US" dirty="0"/>
              <a:t>Like using different instruments</a:t>
            </a:r>
          </a:p>
          <a:p>
            <a:pPr marL="1238250" lvl="2" indent="-342900">
              <a:buFont typeface="Arial" panose="020B0604020202020204" pitchFamily="34" charset="0"/>
              <a:buChar char="•"/>
            </a:pPr>
            <a:r>
              <a:rPr lang="en-US" dirty="0"/>
              <a:t>Sample processing in batches</a:t>
            </a:r>
          </a:p>
          <a:p>
            <a:pPr marL="971550" lvl="1" indent="-342900">
              <a:buFont typeface="Courier New" panose="02070309020205020404" pitchFamily="49" charset="0"/>
              <a:buChar char="o"/>
            </a:pPr>
            <a:r>
              <a:rPr lang="en-US" dirty="0"/>
              <a:t>Natural Biological variance</a:t>
            </a:r>
          </a:p>
          <a:p>
            <a:pPr marL="1238250" lvl="2" indent="-342900">
              <a:buFont typeface="Arial" panose="020B0604020202020204" pitchFamily="34" charset="0"/>
              <a:buChar char="•"/>
            </a:pPr>
            <a:r>
              <a:rPr lang="en-US" dirty="0"/>
              <a:t>stochastic in nature</a:t>
            </a:r>
          </a:p>
          <a:p>
            <a:pPr marL="1238250" lvl="2" indent="-342900">
              <a:buFont typeface="Arial" panose="020B0604020202020204" pitchFamily="34" charset="0"/>
              <a:buChar char="•"/>
            </a:pPr>
            <a:endParaRPr lang="en-US" dirty="0"/>
          </a:p>
          <a:p>
            <a:endParaRPr lang="en-US" dirty="0"/>
          </a:p>
        </p:txBody>
      </p:sp>
      <p:sp>
        <p:nvSpPr>
          <p:cNvPr id="4" name="Slide Number Placeholder 3">
            <a:extLst>
              <a:ext uri="{FF2B5EF4-FFF2-40B4-BE49-F238E27FC236}">
                <a16:creationId xmlns:a16="http://schemas.microsoft.com/office/drawing/2014/main" id="{B2739495-AD11-FC44-8199-A2B28B7B2C1A}"/>
              </a:ext>
            </a:extLst>
          </p:cNvPr>
          <p:cNvSpPr>
            <a:spLocks noGrp="1"/>
          </p:cNvSpPr>
          <p:nvPr>
            <p:ph type="sldNum" sz="quarter" idx="4"/>
          </p:nvPr>
        </p:nvSpPr>
        <p:spPr/>
        <p:txBody>
          <a:bodyPr/>
          <a:lstStyle/>
          <a:p>
            <a:fld id="{C231324C-4752-C242-8156-5E21DB4253A5}" type="slidenum">
              <a:rPr lang="en-GB" smtClean="0"/>
              <a:pPr/>
              <a:t>16</a:t>
            </a:fld>
            <a:endParaRPr lang="en-GB" dirty="0"/>
          </a:p>
        </p:txBody>
      </p:sp>
      <p:graphicFrame>
        <p:nvGraphicFramePr>
          <p:cNvPr id="9" name="Content Placeholder 8">
            <a:extLst>
              <a:ext uri="{FF2B5EF4-FFF2-40B4-BE49-F238E27FC236}">
                <a16:creationId xmlns:a16="http://schemas.microsoft.com/office/drawing/2014/main" id="{5D4290B0-7F15-BA4A-8E92-1D7B1E0AE6D6}"/>
              </a:ext>
            </a:extLst>
          </p:cNvPr>
          <p:cNvGraphicFramePr>
            <a:graphicFrameLocks noGrp="1"/>
          </p:cNvGraphicFramePr>
          <p:nvPr>
            <p:ph sz="half" idx="11"/>
            <p:extLst/>
          </p:nvPr>
        </p:nvGraphicFramePr>
        <p:xfrm>
          <a:off x="4953000" y="1727200"/>
          <a:ext cx="44577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0277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FF1D2-49F4-404D-BC10-900AE207043A}"/>
              </a:ext>
            </a:extLst>
          </p:cNvPr>
          <p:cNvSpPr>
            <a:spLocks noGrp="1"/>
          </p:cNvSpPr>
          <p:nvPr>
            <p:ph type="title"/>
          </p:nvPr>
        </p:nvSpPr>
        <p:spPr/>
        <p:txBody>
          <a:bodyPr/>
          <a:lstStyle/>
          <a:p>
            <a:r>
              <a:rPr lang="en-US" dirty="0"/>
              <a:t>Central Dogma of Statistics</a:t>
            </a:r>
          </a:p>
        </p:txBody>
      </p:sp>
      <p:pic>
        <p:nvPicPr>
          <p:cNvPr id="10" name="Content Placeholder 9">
            <a:extLst>
              <a:ext uri="{FF2B5EF4-FFF2-40B4-BE49-F238E27FC236}">
                <a16:creationId xmlns:a16="http://schemas.microsoft.com/office/drawing/2014/main" id="{DB501465-7EDB-3245-BAAE-A7CD2611197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95300" y="2505505"/>
            <a:ext cx="4127500" cy="2558190"/>
          </a:xfrm>
        </p:spPr>
      </p:pic>
      <p:sp>
        <p:nvSpPr>
          <p:cNvPr id="4" name="Slide Number Placeholder 3">
            <a:extLst>
              <a:ext uri="{FF2B5EF4-FFF2-40B4-BE49-F238E27FC236}">
                <a16:creationId xmlns:a16="http://schemas.microsoft.com/office/drawing/2014/main" id="{371E5D42-0619-AF4A-B0F7-049C39FF90CA}"/>
              </a:ext>
            </a:extLst>
          </p:cNvPr>
          <p:cNvSpPr>
            <a:spLocks noGrp="1"/>
          </p:cNvSpPr>
          <p:nvPr>
            <p:ph type="sldNum" sz="quarter" idx="4"/>
          </p:nvPr>
        </p:nvSpPr>
        <p:spPr/>
        <p:txBody>
          <a:bodyPr/>
          <a:lstStyle/>
          <a:p>
            <a:fld id="{C231324C-4752-C242-8156-5E21DB4253A5}" type="slidenum">
              <a:rPr lang="en-GB" smtClean="0"/>
              <a:pPr/>
              <a:t>17</a:t>
            </a:fld>
            <a:endParaRPr lang="en-GB" dirty="0"/>
          </a:p>
        </p:txBody>
      </p:sp>
      <p:sp>
        <p:nvSpPr>
          <p:cNvPr id="11" name="Content Placeholder 10">
            <a:extLst>
              <a:ext uri="{FF2B5EF4-FFF2-40B4-BE49-F238E27FC236}">
                <a16:creationId xmlns:a16="http://schemas.microsoft.com/office/drawing/2014/main" id="{250D1712-6114-7F4F-AD94-EC9618311A9E}"/>
              </a:ext>
            </a:extLst>
          </p:cNvPr>
          <p:cNvSpPr>
            <a:spLocks noGrp="1"/>
          </p:cNvSpPr>
          <p:nvPr>
            <p:ph sz="half" idx="11"/>
          </p:nvPr>
        </p:nvSpPr>
        <p:spPr/>
        <p:txBody>
          <a:bodyPr/>
          <a:lstStyle/>
          <a:p>
            <a:pPr marL="342900" indent="-342900">
              <a:buFont typeface="Arial" panose="020B0604020202020204" pitchFamily="34" charset="0"/>
              <a:buChar char="•"/>
            </a:pPr>
            <a:r>
              <a:rPr lang="en-US" dirty="0"/>
              <a:t>Two important parameters</a:t>
            </a:r>
          </a:p>
          <a:p>
            <a:pPr marL="971550" lvl="1" indent="-342900">
              <a:buFont typeface="Arial" panose="020B0604020202020204" pitchFamily="34" charset="0"/>
              <a:buChar char="•"/>
            </a:pPr>
            <a:r>
              <a:rPr lang="en-US" dirty="0"/>
              <a:t>Mean</a:t>
            </a:r>
          </a:p>
          <a:p>
            <a:pPr marL="971550" lvl="1" indent="-342900">
              <a:buFont typeface="Arial" panose="020B0604020202020204" pitchFamily="34" charset="0"/>
              <a:buChar char="•"/>
            </a:pPr>
            <a:r>
              <a:rPr lang="en-US" dirty="0"/>
              <a:t>Variance</a:t>
            </a:r>
          </a:p>
          <a:p>
            <a:pPr marL="342900" indent="-342900">
              <a:buFont typeface="Arial" panose="020B0604020202020204" pitchFamily="34" charset="0"/>
              <a:buChar char="•"/>
            </a:pPr>
            <a:r>
              <a:rPr lang="en-US" dirty="0"/>
              <a:t>Population mean and variance unknow and are constants</a:t>
            </a:r>
          </a:p>
          <a:p>
            <a:pPr marL="342900" indent="-342900">
              <a:buFont typeface="Arial" panose="020B0604020202020204" pitchFamily="34" charset="0"/>
              <a:buChar char="•"/>
            </a:pPr>
            <a:r>
              <a:rPr lang="en-US" dirty="0"/>
              <a:t>Estimated using sample</a:t>
            </a:r>
          </a:p>
          <a:p>
            <a:pPr marL="342900" indent="-342900">
              <a:buFont typeface="Arial" panose="020B0604020202020204" pitchFamily="34" charset="0"/>
              <a:buChar char="•"/>
            </a:pPr>
            <a:r>
              <a:rPr lang="en-US" dirty="0"/>
              <a:t>Estimated mean and variance used for inferring population parameters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122169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0899B-F557-6C4A-AC3C-27BA1584673C}"/>
              </a:ext>
            </a:extLst>
          </p:cNvPr>
          <p:cNvSpPr>
            <a:spLocks noGrp="1"/>
          </p:cNvSpPr>
          <p:nvPr>
            <p:ph type="title"/>
          </p:nvPr>
        </p:nvSpPr>
        <p:spPr/>
        <p:txBody>
          <a:bodyPr/>
          <a:lstStyle/>
          <a:p>
            <a:r>
              <a:rPr lang="en-US" dirty="0"/>
              <a:t>P-value gives significance of estimates</a:t>
            </a:r>
          </a:p>
        </p:txBody>
      </p:sp>
      <p:graphicFrame>
        <p:nvGraphicFramePr>
          <p:cNvPr id="5" name="Content Placeholder 4">
            <a:extLst>
              <a:ext uri="{FF2B5EF4-FFF2-40B4-BE49-F238E27FC236}">
                <a16:creationId xmlns:a16="http://schemas.microsoft.com/office/drawing/2014/main" id="{44C06769-3B00-C845-BA38-45F1CBB54D30}"/>
              </a:ext>
            </a:extLst>
          </p:cNvPr>
          <p:cNvGraphicFramePr>
            <a:graphicFrameLocks noGrp="1"/>
          </p:cNvGraphicFramePr>
          <p:nvPr>
            <p:ph idx="1"/>
            <p:extLst>
              <p:ext uri="{D42A27DB-BD31-4B8C-83A1-F6EECF244321}">
                <p14:modId xmlns:p14="http://schemas.microsoft.com/office/powerpoint/2010/main" val="1399999581"/>
              </p:ext>
            </p:extLst>
          </p:nvPr>
        </p:nvGraphicFramePr>
        <p:xfrm>
          <a:off x="495300" y="1263040"/>
          <a:ext cx="8496941" cy="2194560"/>
        </p:xfrm>
        <a:graphic>
          <a:graphicData uri="http://schemas.openxmlformats.org/drawingml/2006/table">
            <a:tbl>
              <a:tblPr firstRow="1" bandRow="1">
                <a:tableStyleId>{5940675A-B579-460E-94D1-54222C63F5DA}</a:tableStyleId>
              </a:tblPr>
              <a:tblGrid>
                <a:gridCol w="1219397">
                  <a:extLst>
                    <a:ext uri="{9D8B030D-6E8A-4147-A177-3AD203B41FA5}">
                      <a16:colId xmlns:a16="http://schemas.microsoft.com/office/drawing/2014/main" val="2605769251"/>
                    </a:ext>
                  </a:extLst>
                </a:gridCol>
                <a:gridCol w="1212924">
                  <a:extLst>
                    <a:ext uri="{9D8B030D-6E8A-4147-A177-3AD203B41FA5}">
                      <a16:colId xmlns:a16="http://schemas.microsoft.com/office/drawing/2014/main" val="403644352"/>
                    </a:ext>
                  </a:extLst>
                </a:gridCol>
                <a:gridCol w="1212924">
                  <a:extLst>
                    <a:ext uri="{9D8B030D-6E8A-4147-A177-3AD203B41FA5}">
                      <a16:colId xmlns:a16="http://schemas.microsoft.com/office/drawing/2014/main" val="3512905844"/>
                    </a:ext>
                  </a:extLst>
                </a:gridCol>
                <a:gridCol w="1212924">
                  <a:extLst>
                    <a:ext uri="{9D8B030D-6E8A-4147-A177-3AD203B41FA5}">
                      <a16:colId xmlns:a16="http://schemas.microsoft.com/office/drawing/2014/main" val="2846917205"/>
                    </a:ext>
                  </a:extLst>
                </a:gridCol>
                <a:gridCol w="1212924">
                  <a:extLst>
                    <a:ext uri="{9D8B030D-6E8A-4147-A177-3AD203B41FA5}">
                      <a16:colId xmlns:a16="http://schemas.microsoft.com/office/drawing/2014/main" val="565610133"/>
                    </a:ext>
                  </a:extLst>
                </a:gridCol>
                <a:gridCol w="1212924">
                  <a:extLst>
                    <a:ext uri="{9D8B030D-6E8A-4147-A177-3AD203B41FA5}">
                      <a16:colId xmlns:a16="http://schemas.microsoft.com/office/drawing/2014/main" val="3142988440"/>
                    </a:ext>
                  </a:extLst>
                </a:gridCol>
                <a:gridCol w="1212924">
                  <a:extLst>
                    <a:ext uri="{9D8B030D-6E8A-4147-A177-3AD203B41FA5}">
                      <a16:colId xmlns:a16="http://schemas.microsoft.com/office/drawing/2014/main" val="3528107503"/>
                    </a:ext>
                  </a:extLst>
                </a:gridCol>
              </a:tblGrid>
              <a:tr h="348992">
                <a:tc>
                  <a:txBody>
                    <a:bodyPr/>
                    <a:lstStyle/>
                    <a:p>
                      <a:endParaRPr lang="en-US" dirty="0"/>
                    </a:p>
                  </a:txBody>
                  <a:tcPr/>
                </a:tc>
                <a:tc gridSpan="3">
                  <a:txBody>
                    <a:bodyPr/>
                    <a:lstStyle/>
                    <a:p>
                      <a:pPr algn="ctr"/>
                      <a:r>
                        <a:rPr lang="en-US" dirty="0"/>
                        <a:t>Treatment group</a:t>
                      </a:r>
                    </a:p>
                  </a:txBody>
                  <a:tcPr/>
                </a:tc>
                <a:tc hMerge="1">
                  <a:txBody>
                    <a:bodyPr/>
                    <a:lstStyle/>
                    <a:p>
                      <a:endParaRPr lang="en-US" dirty="0"/>
                    </a:p>
                  </a:txBody>
                  <a:tcPr/>
                </a:tc>
                <a:tc hMerge="1">
                  <a:txBody>
                    <a:bodyPr/>
                    <a:lstStyle/>
                    <a:p>
                      <a:endParaRPr lang="en-US" dirty="0"/>
                    </a:p>
                  </a:txBody>
                  <a:tcPr/>
                </a:tc>
                <a:tc gridSpan="3">
                  <a:txBody>
                    <a:bodyPr/>
                    <a:lstStyle/>
                    <a:p>
                      <a:pPr algn="ctr"/>
                      <a:r>
                        <a:rPr lang="en-US" dirty="0">
                          <a:solidFill>
                            <a:schemeClr val="accent1"/>
                          </a:solidFill>
                        </a:rPr>
                        <a:t>Control group</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186074714"/>
                  </a:ext>
                </a:extLst>
              </a:tr>
              <a:tr h="348992">
                <a:tc>
                  <a:txBody>
                    <a:bodyPr/>
                    <a:lstStyle/>
                    <a:p>
                      <a:endParaRPr lang="en-US"/>
                    </a:p>
                  </a:txBody>
                  <a:tcPr/>
                </a:tc>
                <a:tc>
                  <a:txBody>
                    <a:bodyPr/>
                    <a:lstStyle/>
                    <a:p>
                      <a:r>
                        <a:rPr lang="en-US" dirty="0"/>
                        <a:t>T1</a:t>
                      </a:r>
                    </a:p>
                  </a:txBody>
                  <a:tcPr/>
                </a:tc>
                <a:tc>
                  <a:txBody>
                    <a:bodyPr/>
                    <a:lstStyle/>
                    <a:p>
                      <a:r>
                        <a:rPr lang="en-US" dirty="0"/>
                        <a:t>T2</a:t>
                      </a:r>
                    </a:p>
                  </a:txBody>
                  <a:tcPr/>
                </a:tc>
                <a:tc>
                  <a:txBody>
                    <a:bodyPr/>
                    <a:lstStyle/>
                    <a:p>
                      <a:r>
                        <a:rPr lang="en-US" dirty="0"/>
                        <a:t>T3</a:t>
                      </a:r>
                    </a:p>
                  </a:txBody>
                  <a:tcPr/>
                </a:tc>
                <a:tc>
                  <a:txBody>
                    <a:bodyPr/>
                    <a:lstStyle/>
                    <a:p>
                      <a:r>
                        <a:rPr lang="en-US" dirty="0">
                          <a:solidFill>
                            <a:schemeClr val="accent1"/>
                          </a:solidFill>
                        </a:rPr>
                        <a:t>C1</a:t>
                      </a:r>
                    </a:p>
                  </a:txBody>
                  <a:tcPr/>
                </a:tc>
                <a:tc>
                  <a:txBody>
                    <a:bodyPr/>
                    <a:lstStyle/>
                    <a:p>
                      <a:r>
                        <a:rPr lang="en-US" dirty="0">
                          <a:solidFill>
                            <a:schemeClr val="accent1"/>
                          </a:solidFill>
                        </a:rPr>
                        <a:t>C2</a:t>
                      </a:r>
                    </a:p>
                  </a:txBody>
                  <a:tcPr/>
                </a:tc>
                <a:tc>
                  <a:txBody>
                    <a:bodyPr/>
                    <a:lstStyle/>
                    <a:p>
                      <a:r>
                        <a:rPr lang="en-US" dirty="0">
                          <a:solidFill>
                            <a:schemeClr val="accent1"/>
                          </a:solidFill>
                        </a:rPr>
                        <a:t>C3</a:t>
                      </a:r>
                    </a:p>
                  </a:txBody>
                  <a:tcPr/>
                </a:tc>
                <a:extLst>
                  <a:ext uri="{0D108BD9-81ED-4DB2-BD59-A6C34878D82A}">
                    <a16:rowId xmlns:a16="http://schemas.microsoft.com/office/drawing/2014/main" val="2690211056"/>
                  </a:ext>
                </a:extLst>
              </a:tr>
              <a:tr h="348992">
                <a:tc>
                  <a:txBody>
                    <a:bodyPr/>
                    <a:lstStyle/>
                    <a:p>
                      <a:r>
                        <a:rPr lang="en-US" dirty="0">
                          <a:solidFill>
                            <a:srgbClr val="7030A0"/>
                          </a:solidFill>
                        </a:rPr>
                        <a:t>Gene 1</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solidFill>
                          <a:schemeClr val="accent1"/>
                        </a:solidFill>
                      </a:endParaRPr>
                    </a:p>
                  </a:txBody>
                  <a:tcPr/>
                </a:tc>
                <a:tc>
                  <a:txBody>
                    <a:bodyPr/>
                    <a:lstStyle/>
                    <a:p>
                      <a:endParaRPr lang="en-US" dirty="0">
                        <a:solidFill>
                          <a:schemeClr val="accent1"/>
                        </a:solidFill>
                      </a:endParaRPr>
                    </a:p>
                  </a:txBody>
                  <a:tcPr/>
                </a:tc>
                <a:tc>
                  <a:txBody>
                    <a:bodyPr/>
                    <a:lstStyle/>
                    <a:p>
                      <a:endParaRPr lang="en-US" dirty="0">
                        <a:solidFill>
                          <a:schemeClr val="accent1"/>
                        </a:solidFill>
                      </a:endParaRPr>
                    </a:p>
                  </a:txBody>
                  <a:tcPr/>
                </a:tc>
                <a:extLst>
                  <a:ext uri="{0D108BD9-81ED-4DB2-BD59-A6C34878D82A}">
                    <a16:rowId xmlns:a16="http://schemas.microsoft.com/office/drawing/2014/main" val="2012564295"/>
                  </a:ext>
                </a:extLst>
              </a:tr>
              <a:tr h="348992">
                <a:tc>
                  <a:txBody>
                    <a:bodyPr/>
                    <a:lstStyle/>
                    <a:p>
                      <a:r>
                        <a:rPr lang="en-US" dirty="0">
                          <a:solidFill>
                            <a:srgbClr val="7030A0"/>
                          </a:solidFill>
                        </a:rPr>
                        <a:t>Gene 2</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solidFill>
                          <a:schemeClr val="accent1"/>
                        </a:solidFill>
                      </a:endParaRPr>
                    </a:p>
                  </a:txBody>
                  <a:tcPr/>
                </a:tc>
                <a:tc>
                  <a:txBody>
                    <a:bodyPr/>
                    <a:lstStyle/>
                    <a:p>
                      <a:endParaRPr lang="en-US">
                        <a:solidFill>
                          <a:schemeClr val="accent1"/>
                        </a:solidFill>
                      </a:endParaRPr>
                    </a:p>
                  </a:txBody>
                  <a:tcPr/>
                </a:tc>
                <a:tc>
                  <a:txBody>
                    <a:bodyPr/>
                    <a:lstStyle/>
                    <a:p>
                      <a:endParaRPr lang="en-US" dirty="0">
                        <a:solidFill>
                          <a:schemeClr val="accent1"/>
                        </a:solidFill>
                      </a:endParaRPr>
                    </a:p>
                  </a:txBody>
                  <a:tcPr/>
                </a:tc>
                <a:extLst>
                  <a:ext uri="{0D108BD9-81ED-4DB2-BD59-A6C34878D82A}">
                    <a16:rowId xmlns:a16="http://schemas.microsoft.com/office/drawing/2014/main" val="538543351"/>
                  </a:ext>
                </a:extLst>
              </a:tr>
              <a:tr h="348992">
                <a:tc>
                  <a:txBody>
                    <a:bodyPr/>
                    <a:lstStyle/>
                    <a:p>
                      <a:r>
                        <a:rPr lang="en-US" dirty="0">
                          <a:solidFill>
                            <a:srgbClr val="7030A0"/>
                          </a:solidFill>
                        </a:rPr>
                        <a:t>Gene 3</a:t>
                      </a:r>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solidFill>
                          <a:schemeClr val="accent1"/>
                        </a:solidFill>
                      </a:endParaRPr>
                    </a:p>
                  </a:txBody>
                  <a:tcPr/>
                </a:tc>
                <a:tc>
                  <a:txBody>
                    <a:bodyPr/>
                    <a:lstStyle/>
                    <a:p>
                      <a:endParaRPr lang="en-US">
                        <a:solidFill>
                          <a:schemeClr val="accent1"/>
                        </a:solidFill>
                      </a:endParaRPr>
                    </a:p>
                  </a:txBody>
                  <a:tcPr/>
                </a:tc>
                <a:tc>
                  <a:txBody>
                    <a:bodyPr/>
                    <a:lstStyle/>
                    <a:p>
                      <a:endParaRPr lang="en-US" dirty="0">
                        <a:solidFill>
                          <a:schemeClr val="accent1"/>
                        </a:solidFill>
                      </a:endParaRPr>
                    </a:p>
                  </a:txBody>
                  <a:tcPr/>
                </a:tc>
                <a:extLst>
                  <a:ext uri="{0D108BD9-81ED-4DB2-BD59-A6C34878D82A}">
                    <a16:rowId xmlns:a16="http://schemas.microsoft.com/office/drawing/2014/main" val="2547395264"/>
                  </a:ext>
                </a:extLst>
              </a:tr>
              <a:tr h="348992">
                <a:tc>
                  <a:txBody>
                    <a:bodyPr/>
                    <a:lstStyle/>
                    <a:p>
                      <a:r>
                        <a:rPr lang="en-US" dirty="0">
                          <a:solidFill>
                            <a:srgbClr val="7030A0"/>
                          </a:solidFill>
                        </a:rPr>
                        <a:t>Gene n</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solidFill>
                          <a:schemeClr val="accent1"/>
                        </a:solidFill>
                      </a:endParaRPr>
                    </a:p>
                  </a:txBody>
                  <a:tcPr/>
                </a:tc>
                <a:tc>
                  <a:txBody>
                    <a:bodyPr/>
                    <a:lstStyle/>
                    <a:p>
                      <a:endParaRPr lang="en-US">
                        <a:solidFill>
                          <a:schemeClr val="accent1"/>
                        </a:solidFill>
                      </a:endParaRPr>
                    </a:p>
                  </a:txBody>
                  <a:tcPr/>
                </a:tc>
                <a:tc>
                  <a:txBody>
                    <a:bodyPr/>
                    <a:lstStyle/>
                    <a:p>
                      <a:endParaRPr lang="en-US" dirty="0">
                        <a:solidFill>
                          <a:schemeClr val="accent1"/>
                        </a:solidFill>
                      </a:endParaRPr>
                    </a:p>
                  </a:txBody>
                  <a:tcPr/>
                </a:tc>
                <a:extLst>
                  <a:ext uri="{0D108BD9-81ED-4DB2-BD59-A6C34878D82A}">
                    <a16:rowId xmlns:a16="http://schemas.microsoft.com/office/drawing/2014/main" val="4157547169"/>
                  </a:ext>
                </a:extLst>
              </a:tr>
            </a:tbl>
          </a:graphicData>
        </a:graphic>
      </p:graphicFrame>
      <p:sp>
        <p:nvSpPr>
          <p:cNvPr id="4" name="Slide Number Placeholder 3">
            <a:extLst>
              <a:ext uri="{FF2B5EF4-FFF2-40B4-BE49-F238E27FC236}">
                <a16:creationId xmlns:a16="http://schemas.microsoft.com/office/drawing/2014/main" id="{E8DD99B9-980A-424F-856C-3D7465EF7345}"/>
              </a:ext>
            </a:extLst>
          </p:cNvPr>
          <p:cNvSpPr>
            <a:spLocks noGrp="1"/>
          </p:cNvSpPr>
          <p:nvPr>
            <p:ph type="sldNum" sz="quarter" idx="4"/>
          </p:nvPr>
        </p:nvSpPr>
        <p:spPr/>
        <p:txBody>
          <a:bodyPr/>
          <a:lstStyle/>
          <a:p>
            <a:fld id="{C231324C-4752-C242-8156-5E21DB4253A5}" type="slidenum">
              <a:rPr lang="en-GB" smtClean="0"/>
              <a:pPr/>
              <a:t>18</a:t>
            </a:fld>
            <a:endParaRPr lang="en-GB" dirty="0"/>
          </a:p>
        </p:txBody>
      </p:sp>
      <mc:AlternateContent xmlns:mc="http://schemas.openxmlformats.org/markup-compatibility/2006" xmlns:a14="http://schemas.microsoft.com/office/drawing/2010/main">
        <mc:Choice Requires="a14">
          <p:sp>
            <p:nvSpPr>
              <p:cNvPr id="6" name="Content Placeholder 13">
                <a:extLst>
                  <a:ext uri="{FF2B5EF4-FFF2-40B4-BE49-F238E27FC236}">
                    <a16:creationId xmlns:a16="http://schemas.microsoft.com/office/drawing/2014/main" id="{7BADF04B-3A62-0C4B-B0DF-FBA1A732EE43}"/>
                  </a:ext>
                </a:extLst>
              </p:cNvPr>
              <p:cNvSpPr txBox="1">
                <a:spLocks/>
              </p:cNvSpPr>
              <p:nvPr/>
            </p:nvSpPr>
            <p:spPr>
              <a:xfrm>
                <a:off x="495300" y="4077072"/>
                <a:ext cx="3809628" cy="2376264"/>
              </a:xfrm>
              <a:prstGeom prst="rect">
                <a:avLst/>
              </a:prstGeom>
            </p:spPr>
            <p:txBody>
              <a:bodyPr vert="horz" lIns="0" tIns="0" rIns="0" bIns="0" rtlCol="0" anchor="t" anchorCtr="0">
                <a:noAutofit/>
              </a:bodyPr>
              <a:lstStyle>
                <a:lvl1pPr marL="0" indent="0" algn="l" defTabSz="457200" rtl="0" eaLnBrk="1" latinLnBrk="0" hangingPunct="1">
                  <a:lnSpc>
                    <a:spcPct val="100000"/>
                  </a:lnSpc>
                  <a:spcBef>
                    <a:spcPts val="0"/>
                  </a:spcBef>
                  <a:spcAft>
                    <a:spcPts val="600"/>
                  </a:spcAft>
                  <a:buClr>
                    <a:schemeClr val="accent1"/>
                  </a:buClr>
                  <a:buFontTx/>
                  <a:buNone/>
                  <a:defRPr sz="2400" b="1" kern="1200" cap="all" baseline="0">
                    <a:solidFill>
                      <a:srgbClr val="00B0F0"/>
                    </a:solidFill>
                    <a:latin typeface="+mn-lt"/>
                    <a:ea typeface="+mn-ea"/>
                    <a:cs typeface="+mn-cs"/>
                  </a:defRPr>
                </a:lvl1pPr>
                <a:lvl2pPr marL="628650" indent="-268288" algn="l" defTabSz="457200" rtl="0" eaLnBrk="1" latinLnBrk="0" hangingPunct="1">
                  <a:lnSpc>
                    <a:spcPct val="100000"/>
                  </a:lnSpc>
                  <a:spcBef>
                    <a:spcPts val="0"/>
                  </a:spcBef>
                  <a:spcAft>
                    <a:spcPts val="600"/>
                  </a:spcAft>
                  <a:buClr>
                    <a:schemeClr val="accent1"/>
                  </a:buClr>
                  <a:buFont typeface="Arial"/>
                  <a:buChar char="–"/>
                  <a:defRPr sz="2400" kern="1200">
                    <a:solidFill>
                      <a:schemeClr val="tx1"/>
                    </a:solidFill>
                    <a:latin typeface="+mn-lt"/>
                    <a:ea typeface="+mn-ea"/>
                    <a:cs typeface="+mn-cs"/>
                  </a:defRPr>
                </a:lvl2pPr>
                <a:lvl3pPr marL="895350" indent="-182563" algn="l" defTabSz="457200" rtl="0" eaLnBrk="1" latinLnBrk="0" hangingPunct="1">
                  <a:lnSpc>
                    <a:spcPct val="100000"/>
                  </a:lnSpc>
                  <a:spcBef>
                    <a:spcPts val="0"/>
                  </a:spcBef>
                  <a:spcAft>
                    <a:spcPts val="600"/>
                  </a:spcAft>
                  <a:buClr>
                    <a:schemeClr val="accent1"/>
                  </a:buClr>
                  <a:buFont typeface="Arial"/>
                  <a:buChar char="•"/>
                  <a:defRPr sz="1800" kern="1200">
                    <a:solidFill>
                      <a:schemeClr val="tx1"/>
                    </a:solidFill>
                    <a:latin typeface="+mn-lt"/>
                    <a:ea typeface="+mn-ea"/>
                    <a:cs typeface="+mn-cs"/>
                  </a:defRPr>
                </a:lvl3pPr>
                <a:lvl4pPr marL="1163638" indent="-176213" algn="l" defTabSz="457200" rtl="0" eaLnBrk="1" latinLnBrk="0" hangingPunct="1">
                  <a:lnSpc>
                    <a:spcPct val="100000"/>
                  </a:lnSpc>
                  <a:spcBef>
                    <a:spcPts val="0"/>
                  </a:spcBef>
                  <a:spcAft>
                    <a:spcPts val="600"/>
                  </a:spcAft>
                  <a:buClr>
                    <a:schemeClr val="accent1"/>
                  </a:buClr>
                  <a:buFont typeface="Arial"/>
                  <a:buChar char="–"/>
                  <a:defRPr sz="1800" b="1" kern="1200">
                    <a:solidFill>
                      <a:schemeClr val="accent1"/>
                    </a:solidFill>
                    <a:latin typeface="+mn-lt"/>
                    <a:ea typeface="+mn-ea"/>
                    <a:cs typeface="+mn-cs"/>
                  </a:defRPr>
                </a:lvl4pPr>
                <a:lvl5pPr marL="1431925" indent="-184150" algn="l" defTabSz="457200" rtl="0" eaLnBrk="1" latinLnBrk="0" hangingPunct="1">
                  <a:lnSpc>
                    <a:spcPct val="100000"/>
                  </a:lnSpc>
                  <a:spcBef>
                    <a:spcPts val="0"/>
                  </a:spcBef>
                  <a:spcAft>
                    <a:spcPts val="600"/>
                  </a:spcAft>
                  <a:buClr>
                    <a:schemeClr val="accent1"/>
                  </a:buClr>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t>expression experiment …</a:t>
                </a:r>
              </a:p>
              <a:p>
                <a:pPr marL="342900" indent="-342900">
                  <a:buFont typeface="Arial" panose="020B0604020202020204" pitchFamily="34" charset="0"/>
                  <a:buChar char="•"/>
                </a:pPr>
                <a:r>
                  <a:rPr lang="en-US" sz="2000" dirty="0"/>
                  <a:t>Two group comparison</a:t>
                </a:r>
              </a:p>
              <a:p>
                <a:pPr marL="342900" indent="-342900">
                  <a:buFont typeface="Arial" panose="020B0604020202020204" pitchFamily="34" charset="0"/>
                  <a:buChar char="•"/>
                </a:pPr>
                <a14:m>
                  <m:oMath xmlns:m="http://schemas.openxmlformats.org/officeDocument/2006/math">
                    <m:r>
                      <a:rPr lang="en-GB" sz="2000" i="1">
                        <a:latin typeface="Cambria Math" panose="02040503050406030204" pitchFamily="18" charset="0"/>
                      </a:rPr>
                      <m:t>𝑆𝑡𝑎𝑡𝑖𝑠𝑡𝑖𝑐</m:t>
                    </m:r>
                  </m:oMath>
                </a14:m>
                <a:r>
                  <a:rPr lang="en-US" sz="2000" dirty="0"/>
                  <a:t> is function of effect size and SE</a:t>
                </a:r>
              </a:p>
              <a:p>
                <a:pPr marL="342900" indent="-342900">
                  <a:buFont typeface="Arial" panose="020B0604020202020204" pitchFamily="34" charset="0"/>
                  <a:buChar char="•"/>
                </a:pPr>
                <a:r>
                  <a:rPr lang="en-US" sz="2000" i="1" dirty="0"/>
                  <a:t>p </a:t>
                </a:r>
                <a:r>
                  <a:rPr lang="en-US" sz="2000" dirty="0"/>
                  <a:t>value is inversely related to statistic (</a:t>
                </a:r>
                <a:r>
                  <a:rPr lang="en-US" sz="2000" dirty="0" err="1"/>
                  <a:t>eg.</a:t>
                </a:r>
                <a:r>
                  <a:rPr lang="en-US" sz="2000" dirty="0"/>
                  <a:t> t - statistic)</a:t>
                </a:r>
              </a:p>
            </p:txBody>
          </p:sp>
        </mc:Choice>
        <mc:Fallback xmlns="">
          <p:sp>
            <p:nvSpPr>
              <p:cNvPr id="6" name="Content Placeholder 13">
                <a:extLst>
                  <a:ext uri="{FF2B5EF4-FFF2-40B4-BE49-F238E27FC236}">
                    <a16:creationId xmlns:a16="http://schemas.microsoft.com/office/drawing/2014/main" id="{7BADF04B-3A62-0C4B-B0DF-FBA1A732EE43}"/>
                  </a:ext>
                </a:extLst>
              </p:cNvPr>
              <p:cNvSpPr txBox="1">
                <a:spLocks noRot="1" noChangeAspect="1" noMove="1" noResize="1" noEditPoints="1" noAdjustHandles="1" noChangeArrowheads="1" noChangeShapeType="1" noTextEdit="1"/>
              </p:cNvSpPr>
              <p:nvPr/>
            </p:nvSpPr>
            <p:spPr>
              <a:xfrm>
                <a:off x="495300" y="4077072"/>
                <a:ext cx="3809628" cy="2376264"/>
              </a:xfrm>
              <a:prstGeom prst="rect">
                <a:avLst/>
              </a:prstGeom>
              <a:blipFill>
                <a:blip r:embed="rId2"/>
                <a:stretch>
                  <a:fillRect l="-3987" t="-31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82AE683-AFF6-9E44-A0A7-AF928150E279}"/>
                  </a:ext>
                </a:extLst>
              </p:cNvPr>
              <p:cNvSpPr txBox="1"/>
              <p:nvPr/>
            </p:nvSpPr>
            <p:spPr>
              <a:xfrm>
                <a:off x="4304928" y="3789040"/>
                <a:ext cx="5411484" cy="56175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𝑆𝑡𝑎𝑡𝑖𝑠𝑡𝑖𝑐</m:t>
                      </m:r>
                      <m:r>
                        <a:rPr lang="en-US" i="1" smtClean="0">
                          <a:latin typeface="Cambria Math" panose="02040503050406030204" pitchFamily="18" charset="0"/>
                        </a:rPr>
                        <m:t>=</m:t>
                      </m:r>
                      <m:f>
                        <m:fPr>
                          <m:ctrlPr>
                            <a:rPr lang="en-US" i="1" smtClean="0">
                              <a:latin typeface="Cambria Math" panose="02040503050406030204" pitchFamily="18" charset="0"/>
                            </a:rPr>
                          </m:ctrlPr>
                        </m:fPr>
                        <m:num>
                          <m:r>
                            <m:rPr>
                              <m:nor/>
                            </m:rPr>
                            <a:rPr lang="en-US" dirty="0"/>
                            <m:t>Treatment</m:t>
                          </m:r>
                          <m:r>
                            <m:rPr>
                              <m:nor/>
                            </m:rPr>
                            <a:rPr lang="en-US" dirty="0"/>
                            <m:t> </m:t>
                          </m:r>
                          <m:r>
                            <m:rPr>
                              <m:nor/>
                            </m:rPr>
                            <a:rPr lang="en-US" dirty="0"/>
                            <m:t>mean</m:t>
                          </m:r>
                          <m:r>
                            <m:rPr>
                              <m:nor/>
                            </m:rPr>
                            <a:rPr lang="en-US" dirty="0"/>
                            <m:t> – </m:t>
                          </m:r>
                          <m:r>
                            <m:rPr>
                              <m:nor/>
                            </m:rPr>
                            <a:rPr lang="en-US" dirty="0"/>
                            <m:t>Control</m:t>
                          </m:r>
                          <m:r>
                            <m:rPr>
                              <m:nor/>
                            </m:rPr>
                            <a:rPr lang="en-US" dirty="0"/>
                            <m:t> </m:t>
                          </m:r>
                          <m:r>
                            <m:rPr>
                              <m:nor/>
                            </m:rPr>
                            <a:rPr lang="en-US" dirty="0"/>
                            <m:t>mean</m:t>
                          </m:r>
                          <m:r>
                            <m:rPr>
                              <m:nor/>
                            </m:rPr>
                            <a:rPr lang="en-US" dirty="0"/>
                            <m:t> (</m:t>
                          </m:r>
                          <m:r>
                            <m:rPr>
                              <m:nor/>
                            </m:rPr>
                            <a:rPr lang="en-US" dirty="0"/>
                            <m:t>Effect</m:t>
                          </m:r>
                          <m:r>
                            <m:rPr>
                              <m:nor/>
                            </m:rPr>
                            <a:rPr lang="en-US" dirty="0"/>
                            <m:t> </m:t>
                          </m:r>
                          <m:r>
                            <m:rPr>
                              <m:nor/>
                            </m:rPr>
                            <a:rPr lang="en-US" dirty="0"/>
                            <m:t>size</m:t>
                          </m:r>
                          <m:r>
                            <m:rPr>
                              <m:nor/>
                            </m:rPr>
                            <a:rPr lang="en-US" dirty="0"/>
                            <m:t>) </m:t>
                          </m:r>
                        </m:num>
                        <m:den>
                          <m:r>
                            <m:rPr>
                              <m:nor/>
                            </m:rPr>
                            <a:rPr lang="en-US" dirty="0"/>
                            <m:t>Standard</m:t>
                          </m:r>
                          <m:r>
                            <m:rPr>
                              <m:nor/>
                            </m:rPr>
                            <a:rPr lang="en-US" dirty="0"/>
                            <m:t> </m:t>
                          </m:r>
                          <m:r>
                            <m:rPr>
                              <m:nor/>
                            </m:rPr>
                            <a:rPr lang="en-US" dirty="0"/>
                            <m:t>error</m:t>
                          </m:r>
                          <m:r>
                            <m:rPr>
                              <m:nor/>
                            </m:rPr>
                            <a:rPr lang="en-US" dirty="0"/>
                            <m:t> (</m:t>
                          </m:r>
                          <m:r>
                            <m:rPr>
                              <m:nor/>
                            </m:rPr>
                            <a:rPr lang="en-US" dirty="0"/>
                            <m:t>SE</m:t>
                          </m:r>
                          <m:r>
                            <m:rPr>
                              <m:nor/>
                            </m:rPr>
                            <a:rPr lang="en-US" dirty="0"/>
                            <m:t>) </m:t>
                          </m:r>
                        </m:den>
                      </m:f>
                    </m:oMath>
                  </m:oMathPara>
                </a14:m>
                <a:endParaRPr lang="en-US" dirty="0"/>
              </a:p>
            </p:txBody>
          </p:sp>
        </mc:Choice>
        <mc:Fallback xmlns="">
          <p:sp>
            <p:nvSpPr>
              <p:cNvPr id="7" name="TextBox 6">
                <a:extLst>
                  <a:ext uri="{FF2B5EF4-FFF2-40B4-BE49-F238E27FC236}">
                    <a16:creationId xmlns:a16="http://schemas.microsoft.com/office/drawing/2014/main" id="{E82AE683-AFF6-9E44-A0A7-AF928150E279}"/>
                  </a:ext>
                </a:extLst>
              </p:cNvPr>
              <p:cNvSpPr txBox="1">
                <a:spLocks noRot="1" noChangeAspect="1" noMove="1" noResize="1" noEditPoints="1" noAdjustHandles="1" noChangeArrowheads="1" noChangeShapeType="1" noTextEdit="1"/>
              </p:cNvSpPr>
              <p:nvPr/>
            </p:nvSpPr>
            <p:spPr>
              <a:xfrm>
                <a:off x="4304928" y="3789040"/>
                <a:ext cx="5411484" cy="561757"/>
              </a:xfrm>
              <a:prstGeom prst="rect">
                <a:avLst/>
              </a:prstGeom>
              <a:blipFill>
                <a:blip r:embed="rId3"/>
                <a:stretch>
                  <a:fillRect l="-937" t="-13043" r="-1639" b="-217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0CA0152-CF97-B649-9EBF-69FFE47775DD}"/>
                  </a:ext>
                </a:extLst>
              </p:cNvPr>
              <p:cNvSpPr txBox="1"/>
              <p:nvPr/>
            </p:nvSpPr>
            <p:spPr>
              <a:xfrm>
                <a:off x="5097016" y="4551126"/>
                <a:ext cx="3902481" cy="462050"/>
              </a:xfrm>
              <a:prstGeom prst="rect">
                <a:avLst/>
              </a:prstGeom>
              <a:noFill/>
            </p:spPr>
            <p:txBody>
              <a:bodyPr wrap="square" lIns="0" tIns="0" rIns="0" bIns="0" rtlCol="0">
                <a:spAutoFit/>
              </a:bodyPr>
              <a:lstStyle/>
              <a:p>
                <a:r>
                  <a:rPr lang="en-US" dirty="0"/>
                  <a:t>SE = variance of mean </a:t>
                </a:r>
                <a14:m>
                  <m:oMath xmlns:m="http://schemas.openxmlformats.org/officeDocument/2006/math">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GB" b="0" i="1" smtClean="0">
                            <a:latin typeface="Cambria Math" panose="02040503050406030204" pitchFamily="18" charset="0"/>
                          </a:rPr>
                          <m:t>𝑆𝑎𝑚𝑝𝑙𝑒</m:t>
                        </m:r>
                        <m:r>
                          <a:rPr lang="en-GB" b="0" i="1" smtClean="0">
                            <a:latin typeface="Cambria Math" panose="02040503050406030204" pitchFamily="18" charset="0"/>
                          </a:rPr>
                          <m:t> </m:t>
                        </m:r>
                        <m:r>
                          <a:rPr lang="en-GB" b="0" i="1" smtClean="0">
                            <a:latin typeface="Cambria Math" panose="02040503050406030204" pitchFamily="18" charset="0"/>
                          </a:rPr>
                          <m:t>𝑉𝑎𝑟𝑖𝑎𝑛𝑐𝑒</m:t>
                        </m:r>
                      </m:num>
                      <m:den>
                        <m:rad>
                          <m:radPr>
                            <m:degHide m:val="on"/>
                            <m:ctrlPr>
                              <a:rPr lang="en-US" i="1" smtClean="0">
                                <a:latin typeface="Cambria Math" panose="02040503050406030204" pitchFamily="18" charset="0"/>
                              </a:rPr>
                            </m:ctrlPr>
                          </m:radPr>
                          <m:deg/>
                          <m:e>
                            <m:r>
                              <a:rPr lang="en-GB" b="0" i="1" smtClean="0">
                                <a:latin typeface="Cambria Math" panose="02040503050406030204" pitchFamily="18" charset="0"/>
                              </a:rPr>
                              <m:t>𝑁𝑜</m:t>
                            </m:r>
                            <m:r>
                              <a:rPr lang="en-GB" b="0" i="1" smtClean="0">
                                <a:latin typeface="Cambria Math" panose="02040503050406030204" pitchFamily="18" charset="0"/>
                              </a:rPr>
                              <m:t>. </m:t>
                            </m:r>
                            <m:r>
                              <a:rPr lang="en-GB" b="0" i="1" smtClean="0">
                                <a:latin typeface="Cambria Math" panose="02040503050406030204" pitchFamily="18" charset="0"/>
                              </a:rPr>
                              <m:t>𝑜𝑓</m:t>
                            </m:r>
                            <m:r>
                              <a:rPr lang="en-GB" b="0" i="1" smtClean="0">
                                <a:latin typeface="Cambria Math" panose="02040503050406030204" pitchFamily="18" charset="0"/>
                              </a:rPr>
                              <m:t> </m:t>
                            </m:r>
                            <m:r>
                              <a:rPr lang="en-GB" b="0" i="1" smtClean="0">
                                <a:latin typeface="Cambria Math" panose="02040503050406030204" pitchFamily="18" charset="0"/>
                              </a:rPr>
                              <m:t>𝑅𝑒𝑝𝑙𝑖𝑐𝑎𝑡𝑒𝑠</m:t>
                            </m:r>
                          </m:e>
                        </m:rad>
                      </m:den>
                    </m:f>
                  </m:oMath>
                </a14:m>
                <a:endParaRPr lang="en-US" dirty="0"/>
              </a:p>
            </p:txBody>
          </p:sp>
        </mc:Choice>
        <mc:Fallback xmlns="">
          <p:sp>
            <p:nvSpPr>
              <p:cNvPr id="8" name="TextBox 7">
                <a:extLst>
                  <a:ext uri="{FF2B5EF4-FFF2-40B4-BE49-F238E27FC236}">
                    <a16:creationId xmlns:a16="http://schemas.microsoft.com/office/drawing/2014/main" id="{60CA0152-CF97-B649-9EBF-69FFE47775DD}"/>
                  </a:ext>
                </a:extLst>
              </p:cNvPr>
              <p:cNvSpPr txBox="1">
                <a:spLocks noRot="1" noChangeAspect="1" noMove="1" noResize="1" noEditPoints="1" noAdjustHandles="1" noChangeArrowheads="1" noChangeShapeType="1" noTextEdit="1"/>
              </p:cNvSpPr>
              <p:nvPr/>
            </p:nvSpPr>
            <p:spPr>
              <a:xfrm>
                <a:off x="5097016" y="4551126"/>
                <a:ext cx="3902481" cy="462050"/>
              </a:xfrm>
              <a:prstGeom prst="rect">
                <a:avLst/>
              </a:prstGeom>
              <a:blipFill>
                <a:blip r:embed="rId4"/>
                <a:stretch>
                  <a:fillRect l="-3236" t="-2632"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A7E425D-C08F-504D-8A65-FF17DC9CAB66}"/>
                  </a:ext>
                </a:extLst>
              </p:cNvPr>
              <p:cNvSpPr txBox="1"/>
              <p:nvPr/>
            </p:nvSpPr>
            <p:spPr>
              <a:xfrm>
                <a:off x="5101928" y="5328907"/>
                <a:ext cx="1972432" cy="5204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𝑝</m:t>
                      </m:r>
                      <m:r>
                        <a:rPr lang="en-GB" b="0" i="1" smtClean="0">
                          <a:latin typeface="Cambria Math" panose="02040503050406030204" pitchFamily="18" charset="0"/>
                        </a:rPr>
                        <m:t> </m:t>
                      </m:r>
                      <m:r>
                        <a:rPr lang="en-GB" i="1">
                          <a:latin typeface="Cambria Math" panose="02040503050406030204" pitchFamily="18" charset="0"/>
                        </a:rPr>
                        <m:t>𝑣𝑎𝑙𝑢𝑒</m:t>
                      </m:r>
                      <m:r>
                        <a:rPr lang="en-GB" i="1">
                          <a:latin typeface="Cambria Math" panose="02040503050406030204" pitchFamily="18" charset="0"/>
                        </a:rPr>
                        <m:t>∝</m:t>
                      </m:r>
                      <m:f>
                        <m:fPr>
                          <m:ctrlPr>
                            <a:rPr lang="en-US"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𝑆𝑡𝑎𝑡𝑖𝑠𝑡𝑖𝑐</m:t>
                          </m:r>
                        </m:den>
                      </m:f>
                    </m:oMath>
                  </m:oMathPara>
                </a14:m>
                <a:endParaRPr lang="en-US" dirty="0"/>
              </a:p>
            </p:txBody>
          </p:sp>
        </mc:Choice>
        <mc:Fallback xmlns="">
          <p:sp>
            <p:nvSpPr>
              <p:cNvPr id="9" name="TextBox 8">
                <a:extLst>
                  <a:ext uri="{FF2B5EF4-FFF2-40B4-BE49-F238E27FC236}">
                    <a16:creationId xmlns:a16="http://schemas.microsoft.com/office/drawing/2014/main" id="{0A7E425D-C08F-504D-8A65-FF17DC9CAB66}"/>
                  </a:ext>
                </a:extLst>
              </p:cNvPr>
              <p:cNvSpPr txBox="1">
                <a:spLocks noRot="1" noChangeAspect="1" noMove="1" noResize="1" noEditPoints="1" noAdjustHandles="1" noChangeArrowheads="1" noChangeShapeType="1" noTextEdit="1"/>
              </p:cNvSpPr>
              <p:nvPr/>
            </p:nvSpPr>
            <p:spPr>
              <a:xfrm>
                <a:off x="5101928" y="5328907"/>
                <a:ext cx="1972432" cy="520463"/>
              </a:xfrm>
              <a:prstGeom prst="rect">
                <a:avLst/>
              </a:prstGeom>
              <a:blipFill>
                <a:blip r:embed="rId5"/>
                <a:stretch>
                  <a:fillRect l="-3205" t="-7317" r="-1923" b="-12195"/>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F01DAC0B-E1F7-9640-85EC-CEA3E67A10B4}"/>
              </a:ext>
            </a:extLst>
          </p:cNvPr>
          <p:cNvSpPr/>
          <p:nvPr/>
        </p:nvSpPr>
        <p:spPr>
          <a:xfrm>
            <a:off x="4335984" y="920051"/>
            <a:ext cx="1896801" cy="369332"/>
          </a:xfrm>
          <a:prstGeom prst="rect">
            <a:avLst/>
          </a:prstGeom>
        </p:spPr>
        <p:txBody>
          <a:bodyPr wrap="none">
            <a:spAutoFit/>
          </a:bodyPr>
          <a:lstStyle/>
          <a:p>
            <a:r>
              <a:rPr lang="en-US" b="1" dirty="0"/>
              <a:t>Expression Matrix</a:t>
            </a:r>
          </a:p>
        </p:txBody>
      </p:sp>
    </p:spTree>
    <p:extLst>
      <p:ext uri="{BB962C8B-B14F-4D97-AF65-F5344CB8AC3E}">
        <p14:creationId xmlns:p14="http://schemas.microsoft.com/office/powerpoint/2010/main" val="3709047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D82EBB-ECF9-9541-9009-A24DA9359594}"/>
              </a:ext>
            </a:extLst>
          </p:cNvPr>
          <p:cNvSpPr>
            <a:spLocks noGrp="1"/>
          </p:cNvSpPr>
          <p:nvPr>
            <p:ph type="title"/>
          </p:nvPr>
        </p:nvSpPr>
        <p:spPr>
          <a:xfrm>
            <a:off x="495300" y="508000"/>
            <a:ext cx="8915400" cy="990600"/>
          </a:xfrm>
        </p:spPr>
        <p:txBody>
          <a:bodyPr/>
          <a:lstStyle/>
          <a:p>
            <a:r>
              <a:rPr lang="en-US" dirty="0"/>
              <a:t>Replicates: Biological /Technical/ Experimental</a:t>
            </a:r>
          </a:p>
        </p:txBody>
      </p:sp>
      <p:sp>
        <p:nvSpPr>
          <p:cNvPr id="4" name="Slide Number Placeholder 3">
            <a:extLst>
              <a:ext uri="{FF2B5EF4-FFF2-40B4-BE49-F238E27FC236}">
                <a16:creationId xmlns:a16="http://schemas.microsoft.com/office/drawing/2014/main" id="{9E5EB417-2A52-8746-BCD6-66B4473C8D83}"/>
              </a:ext>
            </a:extLst>
          </p:cNvPr>
          <p:cNvSpPr>
            <a:spLocks noGrp="1"/>
          </p:cNvSpPr>
          <p:nvPr>
            <p:ph type="sldNum" sz="quarter" idx="4"/>
          </p:nvPr>
        </p:nvSpPr>
        <p:spPr/>
        <p:txBody>
          <a:bodyPr/>
          <a:lstStyle/>
          <a:p>
            <a:fld id="{C231324C-4752-C242-8156-5E21DB4253A5}" type="slidenum">
              <a:rPr lang="en-GB" smtClean="0"/>
              <a:pPr/>
              <a:t>19</a:t>
            </a:fld>
            <a:endParaRPr lang="en-GB" dirty="0"/>
          </a:p>
        </p:txBody>
      </p:sp>
      <p:pic>
        <p:nvPicPr>
          <p:cNvPr id="9" name="Picture 8">
            <a:extLst>
              <a:ext uri="{FF2B5EF4-FFF2-40B4-BE49-F238E27FC236}">
                <a16:creationId xmlns:a16="http://schemas.microsoft.com/office/drawing/2014/main" id="{38E79012-303E-ED4A-B0B5-C852C8244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712" y="1630433"/>
            <a:ext cx="720080" cy="720080"/>
          </a:xfrm>
          <a:prstGeom prst="rect">
            <a:avLst/>
          </a:prstGeom>
          <a:ln>
            <a:solidFill>
              <a:schemeClr val="tx1"/>
            </a:solidFill>
          </a:ln>
        </p:spPr>
      </p:pic>
      <p:pic>
        <p:nvPicPr>
          <p:cNvPr id="12" name="Picture 11">
            <a:extLst>
              <a:ext uri="{FF2B5EF4-FFF2-40B4-BE49-F238E27FC236}">
                <a16:creationId xmlns:a16="http://schemas.microsoft.com/office/drawing/2014/main" id="{FC7F00E2-9B70-C646-AB1B-9880C925F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816" y="1630433"/>
            <a:ext cx="720080" cy="720080"/>
          </a:xfrm>
          <a:prstGeom prst="rect">
            <a:avLst/>
          </a:prstGeom>
          <a:ln>
            <a:solidFill>
              <a:schemeClr val="tx1"/>
            </a:solidFill>
          </a:ln>
        </p:spPr>
      </p:pic>
      <p:pic>
        <p:nvPicPr>
          <p:cNvPr id="13" name="Picture 12">
            <a:extLst>
              <a:ext uri="{FF2B5EF4-FFF2-40B4-BE49-F238E27FC236}">
                <a16:creationId xmlns:a16="http://schemas.microsoft.com/office/drawing/2014/main" id="{E70B2A9B-494A-BB44-802A-E9BAC998E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6968" y="1630433"/>
            <a:ext cx="720080" cy="720080"/>
          </a:xfrm>
          <a:prstGeom prst="rect">
            <a:avLst/>
          </a:prstGeom>
          <a:ln>
            <a:solidFill>
              <a:schemeClr val="tx1"/>
            </a:solidFill>
          </a:ln>
        </p:spPr>
      </p:pic>
      <p:pic>
        <p:nvPicPr>
          <p:cNvPr id="17" name="Picture 16">
            <a:extLst>
              <a:ext uri="{FF2B5EF4-FFF2-40B4-BE49-F238E27FC236}">
                <a16:creationId xmlns:a16="http://schemas.microsoft.com/office/drawing/2014/main" id="{11057BE5-E4E8-8040-A4DB-189A0941F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002" y="3064691"/>
            <a:ext cx="317500" cy="990600"/>
          </a:xfrm>
          <a:prstGeom prst="rect">
            <a:avLst/>
          </a:prstGeom>
        </p:spPr>
      </p:pic>
      <p:pic>
        <p:nvPicPr>
          <p:cNvPr id="19" name="Picture 18">
            <a:extLst>
              <a:ext uri="{FF2B5EF4-FFF2-40B4-BE49-F238E27FC236}">
                <a16:creationId xmlns:a16="http://schemas.microsoft.com/office/drawing/2014/main" id="{3B582E1D-F812-CE41-B78D-0886B21C51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7832" y="2975791"/>
            <a:ext cx="381000" cy="1168400"/>
          </a:xfrm>
          <a:prstGeom prst="rect">
            <a:avLst/>
          </a:prstGeom>
        </p:spPr>
      </p:pic>
      <p:pic>
        <p:nvPicPr>
          <p:cNvPr id="21" name="Picture 20">
            <a:extLst>
              <a:ext uri="{FF2B5EF4-FFF2-40B4-BE49-F238E27FC236}">
                <a16:creationId xmlns:a16="http://schemas.microsoft.com/office/drawing/2014/main" id="{BEC8BAC2-6FFE-E348-977C-146E257FE6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2976" y="3039291"/>
            <a:ext cx="381000" cy="1041400"/>
          </a:xfrm>
          <a:prstGeom prst="rect">
            <a:avLst/>
          </a:prstGeom>
        </p:spPr>
      </p:pic>
      <p:cxnSp>
        <p:nvCxnSpPr>
          <p:cNvPr id="23" name="Straight Arrow Connector 22">
            <a:extLst>
              <a:ext uri="{FF2B5EF4-FFF2-40B4-BE49-F238E27FC236}">
                <a16:creationId xmlns:a16="http://schemas.microsoft.com/office/drawing/2014/main" id="{9FAA4E41-734C-3540-B40E-5C344D144C54}"/>
              </a:ext>
            </a:extLst>
          </p:cNvPr>
          <p:cNvCxnSpPr>
            <a:cxnSpLocks/>
          </p:cNvCxnSpPr>
          <p:nvPr/>
        </p:nvCxnSpPr>
        <p:spPr>
          <a:xfrm>
            <a:off x="1377752" y="2477637"/>
            <a:ext cx="0" cy="4981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1B68F7D3-21F4-5C42-9A52-482F44680961}"/>
              </a:ext>
            </a:extLst>
          </p:cNvPr>
          <p:cNvCxnSpPr>
            <a:cxnSpLocks/>
          </p:cNvCxnSpPr>
          <p:nvPr/>
        </p:nvCxnSpPr>
        <p:spPr>
          <a:xfrm>
            <a:off x="2288332" y="2477637"/>
            <a:ext cx="0" cy="4981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55218A74-822F-EF43-8C9C-E38AF3F5B9BC}"/>
              </a:ext>
            </a:extLst>
          </p:cNvPr>
          <p:cNvCxnSpPr>
            <a:cxnSpLocks/>
          </p:cNvCxnSpPr>
          <p:nvPr/>
        </p:nvCxnSpPr>
        <p:spPr>
          <a:xfrm>
            <a:off x="3228642" y="2477637"/>
            <a:ext cx="0" cy="4981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18BA513E-1982-1649-AE65-9D1173D5C9C3}"/>
              </a:ext>
            </a:extLst>
          </p:cNvPr>
          <p:cNvSpPr txBox="1"/>
          <p:nvPr/>
        </p:nvSpPr>
        <p:spPr>
          <a:xfrm>
            <a:off x="1536502" y="1124744"/>
            <a:ext cx="2124492" cy="369332"/>
          </a:xfrm>
          <a:prstGeom prst="rect">
            <a:avLst/>
          </a:prstGeom>
          <a:noFill/>
        </p:spPr>
        <p:txBody>
          <a:bodyPr wrap="none" rtlCol="0">
            <a:spAutoFit/>
          </a:bodyPr>
          <a:lstStyle/>
          <a:p>
            <a:r>
              <a:rPr lang="en-US" b="1" dirty="0"/>
              <a:t>Biological Replicates</a:t>
            </a:r>
          </a:p>
        </p:txBody>
      </p:sp>
      <p:cxnSp>
        <p:nvCxnSpPr>
          <p:cNvPr id="39" name="Straight Arrow Connector 38">
            <a:extLst>
              <a:ext uri="{FF2B5EF4-FFF2-40B4-BE49-F238E27FC236}">
                <a16:creationId xmlns:a16="http://schemas.microsoft.com/office/drawing/2014/main" id="{0C01075A-B9EC-784D-8BC8-4819FAB0497A}"/>
              </a:ext>
            </a:extLst>
          </p:cNvPr>
          <p:cNvCxnSpPr>
            <a:cxnSpLocks/>
          </p:cNvCxnSpPr>
          <p:nvPr/>
        </p:nvCxnSpPr>
        <p:spPr>
          <a:xfrm>
            <a:off x="1367334" y="4047403"/>
            <a:ext cx="129282" cy="5267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2DE02408-17CC-FA48-9D34-D945692055E9}"/>
              </a:ext>
            </a:extLst>
          </p:cNvPr>
          <p:cNvCxnSpPr>
            <a:cxnSpLocks/>
          </p:cNvCxnSpPr>
          <p:nvPr/>
        </p:nvCxnSpPr>
        <p:spPr>
          <a:xfrm flipH="1">
            <a:off x="1136576" y="4046524"/>
            <a:ext cx="225880" cy="5272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44" name="Picture 43">
            <a:extLst>
              <a:ext uri="{FF2B5EF4-FFF2-40B4-BE49-F238E27FC236}">
                <a16:creationId xmlns:a16="http://schemas.microsoft.com/office/drawing/2014/main" id="{978E23FB-A278-084B-93D5-1EB5879E46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502" y="4662712"/>
            <a:ext cx="317500" cy="990600"/>
          </a:xfrm>
          <a:prstGeom prst="rect">
            <a:avLst/>
          </a:prstGeom>
        </p:spPr>
      </p:pic>
      <p:pic>
        <p:nvPicPr>
          <p:cNvPr id="45" name="Picture 44">
            <a:extLst>
              <a:ext uri="{FF2B5EF4-FFF2-40B4-BE49-F238E27FC236}">
                <a16:creationId xmlns:a16="http://schemas.microsoft.com/office/drawing/2014/main" id="{F49F9793-E5BB-B645-9CC2-8529E138B7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3132" y="4662712"/>
            <a:ext cx="317500" cy="990600"/>
          </a:xfrm>
          <a:prstGeom prst="rect">
            <a:avLst/>
          </a:prstGeom>
        </p:spPr>
      </p:pic>
      <p:pic>
        <p:nvPicPr>
          <p:cNvPr id="51" name="Picture 50">
            <a:extLst>
              <a:ext uri="{FF2B5EF4-FFF2-40B4-BE49-F238E27FC236}">
                <a16:creationId xmlns:a16="http://schemas.microsoft.com/office/drawing/2014/main" id="{05000405-65FA-CF4E-B741-653AA63D5A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9426" y="4614105"/>
            <a:ext cx="381000" cy="1168400"/>
          </a:xfrm>
          <a:prstGeom prst="rect">
            <a:avLst/>
          </a:prstGeom>
        </p:spPr>
      </p:pic>
      <p:pic>
        <p:nvPicPr>
          <p:cNvPr id="52" name="Picture 51">
            <a:extLst>
              <a:ext uri="{FF2B5EF4-FFF2-40B4-BE49-F238E27FC236}">
                <a16:creationId xmlns:a16="http://schemas.microsoft.com/office/drawing/2014/main" id="{4FF21EF1-E660-0F46-ADA2-919C4D0472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3856" y="4614105"/>
            <a:ext cx="381000" cy="1168400"/>
          </a:xfrm>
          <a:prstGeom prst="rect">
            <a:avLst/>
          </a:prstGeom>
        </p:spPr>
      </p:pic>
      <p:cxnSp>
        <p:nvCxnSpPr>
          <p:cNvPr id="57" name="Straight Arrow Connector 56">
            <a:extLst>
              <a:ext uri="{FF2B5EF4-FFF2-40B4-BE49-F238E27FC236}">
                <a16:creationId xmlns:a16="http://schemas.microsoft.com/office/drawing/2014/main" id="{28952A7D-D8B4-8845-B4D0-3AD9533EF824}"/>
              </a:ext>
            </a:extLst>
          </p:cNvPr>
          <p:cNvCxnSpPr>
            <a:cxnSpLocks/>
          </p:cNvCxnSpPr>
          <p:nvPr/>
        </p:nvCxnSpPr>
        <p:spPr>
          <a:xfrm>
            <a:off x="2320117" y="4080691"/>
            <a:ext cx="129282" cy="5267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2DAD9300-4B8A-6A4F-9CAB-CB8A7C81BA2B}"/>
              </a:ext>
            </a:extLst>
          </p:cNvPr>
          <p:cNvCxnSpPr>
            <a:cxnSpLocks/>
          </p:cNvCxnSpPr>
          <p:nvPr/>
        </p:nvCxnSpPr>
        <p:spPr>
          <a:xfrm flipH="1">
            <a:off x="2089359" y="4079812"/>
            <a:ext cx="225880" cy="5272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65613064-C2ED-BF43-AF91-48B68890D61F}"/>
              </a:ext>
            </a:extLst>
          </p:cNvPr>
          <p:cNvCxnSpPr>
            <a:cxnSpLocks/>
          </p:cNvCxnSpPr>
          <p:nvPr/>
        </p:nvCxnSpPr>
        <p:spPr>
          <a:xfrm>
            <a:off x="3198911" y="4112129"/>
            <a:ext cx="129282" cy="5267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AB7C8B03-BBB0-4946-A0BC-41486E7CFA2E}"/>
              </a:ext>
            </a:extLst>
          </p:cNvPr>
          <p:cNvCxnSpPr>
            <a:cxnSpLocks/>
          </p:cNvCxnSpPr>
          <p:nvPr/>
        </p:nvCxnSpPr>
        <p:spPr>
          <a:xfrm flipH="1">
            <a:off x="2968153" y="4111250"/>
            <a:ext cx="225880" cy="5272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65" name="Picture 64">
            <a:extLst>
              <a:ext uri="{FF2B5EF4-FFF2-40B4-BE49-F238E27FC236}">
                <a16:creationId xmlns:a16="http://schemas.microsoft.com/office/drawing/2014/main" id="{46F6AEDB-2650-8946-BABD-66D60003E5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7642" y="4669097"/>
            <a:ext cx="381000" cy="1041400"/>
          </a:xfrm>
          <a:prstGeom prst="rect">
            <a:avLst/>
          </a:prstGeom>
        </p:spPr>
      </p:pic>
      <p:pic>
        <p:nvPicPr>
          <p:cNvPr id="66" name="Picture 65">
            <a:extLst>
              <a:ext uri="{FF2B5EF4-FFF2-40B4-BE49-F238E27FC236}">
                <a16:creationId xmlns:a16="http://schemas.microsoft.com/office/drawing/2014/main" id="{9560E5CD-EB43-6442-9BF8-8DDF627A7B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46048" y="4662187"/>
            <a:ext cx="381000" cy="1041400"/>
          </a:xfrm>
          <a:prstGeom prst="rect">
            <a:avLst/>
          </a:prstGeom>
        </p:spPr>
      </p:pic>
      <p:sp>
        <p:nvSpPr>
          <p:cNvPr id="67" name="Right Brace 66">
            <a:extLst>
              <a:ext uri="{FF2B5EF4-FFF2-40B4-BE49-F238E27FC236}">
                <a16:creationId xmlns:a16="http://schemas.microsoft.com/office/drawing/2014/main" id="{49B128B9-351C-9A40-A880-C3F2D1A0971C}"/>
              </a:ext>
            </a:extLst>
          </p:cNvPr>
          <p:cNvSpPr/>
          <p:nvPr/>
        </p:nvSpPr>
        <p:spPr>
          <a:xfrm>
            <a:off x="3779834" y="4769922"/>
            <a:ext cx="144016" cy="9144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8" name="TextBox 67">
            <a:extLst>
              <a:ext uri="{FF2B5EF4-FFF2-40B4-BE49-F238E27FC236}">
                <a16:creationId xmlns:a16="http://schemas.microsoft.com/office/drawing/2014/main" id="{7115AF0B-927C-4546-893C-F9F6B65E2C9A}"/>
              </a:ext>
            </a:extLst>
          </p:cNvPr>
          <p:cNvSpPr txBox="1"/>
          <p:nvPr/>
        </p:nvSpPr>
        <p:spPr>
          <a:xfrm>
            <a:off x="3955529" y="4903956"/>
            <a:ext cx="1182696" cy="646331"/>
          </a:xfrm>
          <a:prstGeom prst="rect">
            <a:avLst/>
          </a:prstGeom>
          <a:noFill/>
        </p:spPr>
        <p:txBody>
          <a:bodyPr wrap="none" rtlCol="0">
            <a:spAutoFit/>
          </a:bodyPr>
          <a:lstStyle/>
          <a:p>
            <a:r>
              <a:rPr lang="en-US" dirty="0"/>
              <a:t>Technical </a:t>
            </a:r>
          </a:p>
          <a:p>
            <a:r>
              <a:rPr lang="en-US" dirty="0"/>
              <a:t>replication</a:t>
            </a:r>
          </a:p>
        </p:txBody>
      </p:sp>
      <p:sp>
        <p:nvSpPr>
          <p:cNvPr id="69" name="Right Brace 68">
            <a:extLst>
              <a:ext uri="{FF2B5EF4-FFF2-40B4-BE49-F238E27FC236}">
                <a16:creationId xmlns:a16="http://schemas.microsoft.com/office/drawing/2014/main" id="{419635E1-E3D9-C646-AEBF-0F6F7F6A67E4}"/>
              </a:ext>
            </a:extLst>
          </p:cNvPr>
          <p:cNvSpPr/>
          <p:nvPr/>
        </p:nvSpPr>
        <p:spPr>
          <a:xfrm>
            <a:off x="3779834" y="3185692"/>
            <a:ext cx="144016" cy="9144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0" name="TextBox 69">
            <a:extLst>
              <a:ext uri="{FF2B5EF4-FFF2-40B4-BE49-F238E27FC236}">
                <a16:creationId xmlns:a16="http://schemas.microsoft.com/office/drawing/2014/main" id="{5BB28872-2ECE-FC4E-A6E3-B39AFE74A8FC}"/>
              </a:ext>
            </a:extLst>
          </p:cNvPr>
          <p:cNvSpPr txBox="1"/>
          <p:nvPr/>
        </p:nvSpPr>
        <p:spPr>
          <a:xfrm>
            <a:off x="3966570" y="3236825"/>
            <a:ext cx="1182696" cy="646331"/>
          </a:xfrm>
          <a:prstGeom prst="rect">
            <a:avLst/>
          </a:prstGeom>
          <a:noFill/>
        </p:spPr>
        <p:txBody>
          <a:bodyPr wrap="none" rtlCol="0">
            <a:spAutoFit/>
          </a:bodyPr>
          <a:lstStyle/>
          <a:p>
            <a:r>
              <a:rPr lang="en-US" dirty="0"/>
              <a:t>Biological </a:t>
            </a:r>
          </a:p>
          <a:p>
            <a:r>
              <a:rPr lang="en-US" dirty="0"/>
              <a:t>replication</a:t>
            </a:r>
          </a:p>
        </p:txBody>
      </p:sp>
      <p:pic>
        <p:nvPicPr>
          <p:cNvPr id="71" name="Picture 70">
            <a:extLst>
              <a:ext uri="{FF2B5EF4-FFF2-40B4-BE49-F238E27FC236}">
                <a16:creationId xmlns:a16="http://schemas.microsoft.com/office/drawing/2014/main" id="{FF97C441-A735-5640-93BC-DD3ED2D305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6759" y="2119105"/>
            <a:ext cx="720080" cy="720080"/>
          </a:xfrm>
          <a:prstGeom prst="rect">
            <a:avLst/>
          </a:prstGeom>
          <a:ln>
            <a:solidFill>
              <a:schemeClr val="tx1"/>
            </a:solidFill>
          </a:ln>
        </p:spPr>
      </p:pic>
      <p:pic>
        <p:nvPicPr>
          <p:cNvPr id="74" name="Picture 73">
            <a:extLst>
              <a:ext uri="{FF2B5EF4-FFF2-40B4-BE49-F238E27FC236}">
                <a16:creationId xmlns:a16="http://schemas.microsoft.com/office/drawing/2014/main" id="{B3574700-F4FC-8B43-A829-3F09C3B1F8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5740" y="3351745"/>
            <a:ext cx="317500" cy="990600"/>
          </a:xfrm>
          <a:prstGeom prst="rect">
            <a:avLst/>
          </a:prstGeom>
        </p:spPr>
      </p:pic>
      <p:pic>
        <p:nvPicPr>
          <p:cNvPr id="75" name="Picture 74">
            <a:extLst>
              <a:ext uri="{FF2B5EF4-FFF2-40B4-BE49-F238E27FC236}">
                <a16:creationId xmlns:a16="http://schemas.microsoft.com/office/drawing/2014/main" id="{9230C697-9F93-4B4C-8403-C6CAD7400F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5764" y="3245953"/>
            <a:ext cx="381000" cy="1168400"/>
          </a:xfrm>
          <a:prstGeom prst="rect">
            <a:avLst/>
          </a:prstGeom>
        </p:spPr>
      </p:pic>
      <p:pic>
        <p:nvPicPr>
          <p:cNvPr id="76" name="Picture 75">
            <a:extLst>
              <a:ext uri="{FF2B5EF4-FFF2-40B4-BE49-F238E27FC236}">
                <a16:creationId xmlns:a16="http://schemas.microsoft.com/office/drawing/2014/main" id="{99EB8986-9988-5E49-B241-D9577F97A0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4600" y="3294716"/>
            <a:ext cx="381000" cy="1041400"/>
          </a:xfrm>
          <a:prstGeom prst="rect">
            <a:avLst/>
          </a:prstGeom>
        </p:spPr>
      </p:pic>
      <p:cxnSp>
        <p:nvCxnSpPr>
          <p:cNvPr id="77" name="Straight Arrow Connector 76">
            <a:extLst>
              <a:ext uri="{FF2B5EF4-FFF2-40B4-BE49-F238E27FC236}">
                <a16:creationId xmlns:a16="http://schemas.microsoft.com/office/drawing/2014/main" id="{75A50504-A359-BD4A-83EE-E017C6BC612C}"/>
              </a:ext>
            </a:extLst>
          </p:cNvPr>
          <p:cNvCxnSpPr>
            <a:cxnSpLocks/>
          </p:cNvCxnSpPr>
          <p:nvPr/>
        </p:nvCxnSpPr>
        <p:spPr>
          <a:xfrm flipH="1">
            <a:off x="6926684" y="2836699"/>
            <a:ext cx="460115" cy="4458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80B43F3E-BFF9-194E-87AE-42D2FD801F1D}"/>
              </a:ext>
            </a:extLst>
          </p:cNvPr>
          <p:cNvCxnSpPr>
            <a:cxnSpLocks/>
            <a:stCxn id="71" idx="2"/>
          </p:cNvCxnSpPr>
          <p:nvPr/>
        </p:nvCxnSpPr>
        <p:spPr>
          <a:xfrm>
            <a:off x="7386799" y="2839185"/>
            <a:ext cx="34267" cy="4956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3AA1EDBC-B48F-234C-BD80-527C8DC0A875}"/>
              </a:ext>
            </a:extLst>
          </p:cNvPr>
          <p:cNvCxnSpPr>
            <a:cxnSpLocks/>
          </p:cNvCxnSpPr>
          <p:nvPr/>
        </p:nvCxnSpPr>
        <p:spPr>
          <a:xfrm>
            <a:off x="7396986" y="2844935"/>
            <a:ext cx="565877" cy="4376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84">
            <a:extLst>
              <a:ext uri="{FF2B5EF4-FFF2-40B4-BE49-F238E27FC236}">
                <a16:creationId xmlns:a16="http://schemas.microsoft.com/office/drawing/2014/main" id="{F323C815-10CD-404D-AA72-BB05452EECC6}"/>
              </a:ext>
            </a:extLst>
          </p:cNvPr>
          <p:cNvSpPr/>
          <p:nvPr/>
        </p:nvSpPr>
        <p:spPr>
          <a:xfrm>
            <a:off x="3353981" y="2369626"/>
            <a:ext cx="2175083" cy="646331"/>
          </a:xfrm>
          <a:prstGeom prst="rect">
            <a:avLst/>
          </a:prstGeom>
        </p:spPr>
        <p:txBody>
          <a:bodyPr wrap="none">
            <a:spAutoFit/>
          </a:bodyPr>
          <a:lstStyle/>
          <a:p>
            <a:r>
              <a:rPr lang="en-US" dirty="0"/>
              <a:t>Independent sample </a:t>
            </a:r>
          </a:p>
          <a:p>
            <a:r>
              <a:rPr lang="en-US" dirty="0"/>
              <a:t>processing</a:t>
            </a:r>
          </a:p>
        </p:txBody>
      </p:sp>
      <p:sp>
        <p:nvSpPr>
          <p:cNvPr id="86" name="Rectangle 85">
            <a:extLst>
              <a:ext uri="{FF2B5EF4-FFF2-40B4-BE49-F238E27FC236}">
                <a16:creationId xmlns:a16="http://schemas.microsoft.com/office/drawing/2014/main" id="{98A01976-C6F2-654F-9DFD-4B568B1F46F1}"/>
              </a:ext>
            </a:extLst>
          </p:cNvPr>
          <p:cNvSpPr/>
          <p:nvPr/>
        </p:nvSpPr>
        <p:spPr>
          <a:xfrm>
            <a:off x="3656856" y="1755566"/>
            <a:ext cx="1910588" cy="369332"/>
          </a:xfrm>
          <a:prstGeom prst="rect">
            <a:avLst/>
          </a:prstGeom>
        </p:spPr>
        <p:txBody>
          <a:bodyPr wrap="none">
            <a:spAutoFit/>
          </a:bodyPr>
          <a:lstStyle/>
          <a:p>
            <a:r>
              <a:rPr lang="en-US" dirty="0"/>
              <a:t>Independent units</a:t>
            </a:r>
          </a:p>
        </p:txBody>
      </p:sp>
      <p:sp>
        <p:nvSpPr>
          <p:cNvPr id="88" name="Rectangle 87">
            <a:extLst>
              <a:ext uri="{FF2B5EF4-FFF2-40B4-BE49-F238E27FC236}">
                <a16:creationId xmlns:a16="http://schemas.microsoft.com/office/drawing/2014/main" id="{D651AB38-6525-F34D-8253-EDB6EF073D4A}"/>
              </a:ext>
            </a:extLst>
          </p:cNvPr>
          <p:cNvSpPr/>
          <p:nvPr/>
        </p:nvSpPr>
        <p:spPr>
          <a:xfrm>
            <a:off x="7997016" y="2705414"/>
            <a:ext cx="1908984" cy="646331"/>
          </a:xfrm>
          <a:prstGeom prst="rect">
            <a:avLst/>
          </a:prstGeom>
        </p:spPr>
        <p:txBody>
          <a:bodyPr wrap="none">
            <a:spAutoFit/>
          </a:bodyPr>
          <a:lstStyle/>
          <a:p>
            <a:r>
              <a:rPr lang="en-US" dirty="0"/>
              <a:t>Independent </a:t>
            </a:r>
          </a:p>
          <a:p>
            <a:r>
              <a:rPr lang="en-US" dirty="0"/>
              <a:t>sample processing</a:t>
            </a:r>
          </a:p>
        </p:txBody>
      </p:sp>
      <p:sp>
        <p:nvSpPr>
          <p:cNvPr id="89" name="Rectangle 88">
            <a:extLst>
              <a:ext uri="{FF2B5EF4-FFF2-40B4-BE49-F238E27FC236}">
                <a16:creationId xmlns:a16="http://schemas.microsoft.com/office/drawing/2014/main" id="{BDA3EC7E-2FC7-0B46-AF7C-E84FE098B6D8}"/>
              </a:ext>
            </a:extLst>
          </p:cNvPr>
          <p:cNvSpPr/>
          <p:nvPr/>
        </p:nvSpPr>
        <p:spPr>
          <a:xfrm>
            <a:off x="7757625" y="2272219"/>
            <a:ext cx="2002151" cy="369332"/>
          </a:xfrm>
          <a:prstGeom prst="rect">
            <a:avLst/>
          </a:prstGeom>
        </p:spPr>
        <p:txBody>
          <a:bodyPr wrap="none">
            <a:spAutoFit/>
          </a:bodyPr>
          <a:lstStyle/>
          <a:p>
            <a:r>
              <a:rPr lang="en-US" dirty="0"/>
              <a:t> One Biological unit</a:t>
            </a:r>
          </a:p>
        </p:txBody>
      </p:sp>
      <p:sp>
        <p:nvSpPr>
          <p:cNvPr id="90" name="TextBox 89">
            <a:extLst>
              <a:ext uri="{FF2B5EF4-FFF2-40B4-BE49-F238E27FC236}">
                <a16:creationId xmlns:a16="http://schemas.microsoft.com/office/drawing/2014/main" id="{FE61B907-FBCC-3446-83EF-CE3B03A7E205}"/>
              </a:ext>
            </a:extLst>
          </p:cNvPr>
          <p:cNvSpPr txBox="1"/>
          <p:nvPr/>
        </p:nvSpPr>
        <p:spPr>
          <a:xfrm>
            <a:off x="6700722" y="1268760"/>
            <a:ext cx="3171959" cy="646331"/>
          </a:xfrm>
          <a:prstGeom prst="rect">
            <a:avLst/>
          </a:prstGeom>
          <a:noFill/>
        </p:spPr>
        <p:txBody>
          <a:bodyPr wrap="none" rtlCol="0">
            <a:spAutoFit/>
          </a:bodyPr>
          <a:lstStyle/>
          <a:p>
            <a:r>
              <a:rPr lang="en-US" b="1" dirty="0"/>
              <a:t>Experimental replication:</a:t>
            </a:r>
          </a:p>
          <a:p>
            <a:r>
              <a:rPr lang="en-US" b="1" dirty="0"/>
              <a:t>Neither technical nor Biological</a:t>
            </a:r>
          </a:p>
        </p:txBody>
      </p:sp>
      <p:sp>
        <p:nvSpPr>
          <p:cNvPr id="91" name="Rectangle 90">
            <a:extLst>
              <a:ext uri="{FF2B5EF4-FFF2-40B4-BE49-F238E27FC236}">
                <a16:creationId xmlns:a16="http://schemas.microsoft.com/office/drawing/2014/main" id="{AB41E5A7-1293-664B-8C97-E7837E120058}"/>
              </a:ext>
            </a:extLst>
          </p:cNvPr>
          <p:cNvSpPr/>
          <p:nvPr/>
        </p:nvSpPr>
        <p:spPr>
          <a:xfrm>
            <a:off x="269166" y="5823103"/>
            <a:ext cx="6431556" cy="923330"/>
          </a:xfrm>
          <a:prstGeom prst="rect">
            <a:avLst/>
          </a:prstGeom>
        </p:spPr>
        <p:txBody>
          <a:bodyPr wrap="square">
            <a:spAutoFit/>
          </a:bodyPr>
          <a:lstStyle/>
          <a:p>
            <a:r>
              <a:rPr lang="en-GB" b="1" dirty="0"/>
              <a:t>Biological replicate </a:t>
            </a:r>
            <a:r>
              <a:rPr lang="en-GB" dirty="0"/>
              <a:t>: sampling of individuals from a population </a:t>
            </a:r>
          </a:p>
          <a:p>
            <a:r>
              <a:rPr lang="en-GB" dirty="0"/>
              <a:t>in order to make inferences about that population </a:t>
            </a:r>
          </a:p>
          <a:p>
            <a:r>
              <a:rPr lang="en-GB" b="1" dirty="0"/>
              <a:t>Technical replicate </a:t>
            </a:r>
            <a:r>
              <a:rPr lang="en-GB" dirty="0"/>
              <a:t>addresses the measurement error of the assay.</a:t>
            </a:r>
            <a:endParaRPr lang="en-US" dirty="0"/>
          </a:p>
        </p:txBody>
      </p:sp>
    </p:spTree>
    <p:extLst>
      <p:ext uri="{BB962C8B-B14F-4D97-AF65-F5344CB8AC3E}">
        <p14:creationId xmlns:p14="http://schemas.microsoft.com/office/powerpoint/2010/main" val="3137235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1119369" y="1340768"/>
            <a:ext cx="7734064" cy="4114800"/>
          </a:xfrm>
        </p:spPr>
        <p:txBody>
          <a:bodyPr/>
          <a:lstStyle/>
          <a:p>
            <a:r>
              <a:rPr lang="en-US" dirty="0"/>
              <a:t>Why perform experiments?</a:t>
            </a:r>
          </a:p>
          <a:p>
            <a:r>
              <a:rPr lang="en-US" dirty="0"/>
              <a:t>What makes for a well designed experiment?</a:t>
            </a:r>
          </a:p>
          <a:p>
            <a:r>
              <a:rPr lang="en-US" dirty="0"/>
              <a:t>Key Aspects of experimental design</a:t>
            </a:r>
          </a:p>
          <a:p>
            <a:pPr lvl="1"/>
            <a:r>
              <a:rPr lang="en-US" dirty="0"/>
              <a:t>Experimental variables</a:t>
            </a:r>
          </a:p>
          <a:p>
            <a:pPr lvl="1"/>
            <a:r>
              <a:rPr lang="en-US" dirty="0"/>
              <a:t>Power: variance and replicates</a:t>
            </a:r>
          </a:p>
          <a:p>
            <a:pPr lvl="1"/>
            <a:r>
              <a:rPr lang="en-US" dirty="0"/>
              <a:t>Bias: confounding factors, </a:t>
            </a:r>
            <a:r>
              <a:rPr lang="en-US" dirty="0" err="1"/>
              <a:t>randomisation</a:t>
            </a:r>
            <a:r>
              <a:rPr lang="en-US" dirty="0"/>
              <a:t>, and controls</a:t>
            </a:r>
          </a:p>
          <a:p>
            <a:r>
              <a:rPr lang="en-US" dirty="0"/>
              <a:t>Design parameters </a:t>
            </a:r>
          </a:p>
          <a:p>
            <a:r>
              <a:rPr lang="en-US" dirty="0"/>
              <a:t>Experimental design process at CRUK-CI</a:t>
            </a:r>
          </a:p>
          <a:p>
            <a:r>
              <a:rPr lang="en-US" dirty="0"/>
              <a:t>Breakout sessions: </a:t>
            </a:r>
            <a:r>
              <a:rPr lang="en-US" dirty="0" err="1"/>
              <a:t>practicals</a:t>
            </a:r>
            <a:endParaRPr lang="en-US" dirty="0"/>
          </a:p>
        </p:txBody>
      </p:sp>
      <p:pic>
        <p:nvPicPr>
          <p:cNvPr id="7" name="Picture 6"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sp>
        <p:nvSpPr>
          <p:cNvPr id="4" name="Slide Number Placeholder 3"/>
          <p:cNvSpPr>
            <a:spLocks noGrp="1"/>
          </p:cNvSpPr>
          <p:nvPr>
            <p:ph type="sldNum" sz="quarter" idx="4"/>
          </p:nvPr>
        </p:nvSpPr>
        <p:spPr/>
        <p:txBody>
          <a:bodyPr/>
          <a:lstStyle/>
          <a:p>
            <a:fld id="{C231324C-4752-C242-8156-5E21DB4253A5}" type="slidenum">
              <a:rPr lang="en-GB" smtClean="0"/>
              <a:pPr/>
              <a:t>2</a:t>
            </a:fld>
            <a:endParaRPr lang="en-GB" dirty="0"/>
          </a:p>
        </p:txBody>
      </p:sp>
    </p:spTree>
    <p:extLst>
      <p:ext uri="{BB962C8B-B14F-4D97-AF65-F5344CB8AC3E}">
        <p14:creationId xmlns:p14="http://schemas.microsoft.com/office/powerpoint/2010/main" val="3576811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221737" y="269776"/>
            <a:ext cx="8420100" cy="1143000"/>
          </a:xfrm>
        </p:spPr>
        <p:txBody>
          <a:bodyPr>
            <a:normAutofit/>
          </a:bodyPr>
          <a:lstStyle/>
          <a:p>
            <a:r>
              <a:rPr lang="en-US" sz="3600" dirty="0">
                <a:ea typeface="ＭＳ Ｐゴシック" charset="0"/>
                <a:cs typeface="ＭＳ Ｐゴシック" charset="0"/>
              </a:rPr>
              <a:t>Sample size and experimental power </a:t>
            </a:r>
            <a:endParaRPr lang="en-US" sz="3600" dirty="0">
              <a:latin typeface="Calibri"/>
              <a:ea typeface="ＭＳ Ｐゴシック" charset="0"/>
              <a:cs typeface="ＭＳ Ｐゴシック" charset="0"/>
            </a:endParaRPr>
          </a:p>
        </p:txBody>
      </p:sp>
      <p:sp>
        <p:nvSpPr>
          <p:cNvPr id="44034" name="Rectangle 3"/>
          <p:cNvSpPr>
            <a:spLocks noGrp="1" noChangeArrowheads="1"/>
          </p:cNvSpPr>
          <p:nvPr>
            <p:ph type="body" idx="1"/>
          </p:nvPr>
        </p:nvSpPr>
        <p:spPr>
          <a:xfrm>
            <a:off x="195394" y="1119666"/>
            <a:ext cx="6093684" cy="5297791"/>
          </a:xfrm>
        </p:spPr>
        <p:txBody>
          <a:bodyPr>
            <a:normAutofit/>
          </a:bodyPr>
          <a:lstStyle/>
          <a:p>
            <a:r>
              <a:rPr lang="en-US" sz="2400" dirty="0"/>
              <a:t>Why do you need replicates?</a:t>
            </a:r>
          </a:p>
          <a:p>
            <a:endParaRPr lang="en-US" sz="800" dirty="0"/>
          </a:p>
          <a:p>
            <a:r>
              <a:rPr lang="en-US" sz="2400" dirty="0"/>
              <a:t>Calculating appropriate sample sizes</a:t>
            </a:r>
          </a:p>
          <a:p>
            <a:pPr lvl="1"/>
            <a:r>
              <a:rPr lang="en-US" sz="2000" dirty="0"/>
              <a:t>Power calculations</a:t>
            </a:r>
          </a:p>
          <a:p>
            <a:pPr lvl="1"/>
            <a:r>
              <a:rPr lang="en-US" sz="2000" dirty="0"/>
              <a:t>Planning for precision</a:t>
            </a:r>
          </a:p>
          <a:p>
            <a:pPr lvl="1"/>
            <a:r>
              <a:rPr lang="en-US" sz="2000" dirty="0"/>
              <a:t>Resource equation</a:t>
            </a:r>
            <a:endParaRPr lang="en-US" sz="1800" dirty="0"/>
          </a:p>
        </p:txBody>
      </p:sp>
      <p:pic>
        <p:nvPicPr>
          <p:cNvPr id="4" name="Picture 3" descr="keep-calm-and-keep-it-simple.jpe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2795783" y="26427920"/>
            <a:ext cx="2340261" cy="252028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descr="keep-calm-and-keep-it-simple.jpe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2960883" y="26580320"/>
            <a:ext cx="2340261" cy="252028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descr="keep-calm-and-keep-it-simple.jpe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3125983" y="26732720"/>
            <a:ext cx="2340261" cy="252028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Rectangle 3"/>
          <p:cNvSpPr txBox="1">
            <a:spLocks noChangeArrowheads="1"/>
          </p:cNvSpPr>
          <p:nvPr/>
        </p:nvSpPr>
        <p:spPr>
          <a:xfrm>
            <a:off x="195395" y="3429000"/>
            <a:ext cx="4829613" cy="2938203"/>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lnSpc>
                <a:spcPct val="110000"/>
              </a:lnSpc>
            </a:pPr>
            <a:endParaRPr lang="en-US" sz="3300" dirty="0"/>
          </a:p>
          <a:p>
            <a:pPr marL="0" indent="0" algn="just">
              <a:lnSpc>
                <a:spcPct val="110000"/>
              </a:lnSpc>
              <a:buNone/>
              <a:defRPr/>
            </a:pPr>
            <a:r>
              <a:rPr lang="en-US" sz="9600" b="1" dirty="0">
                <a:solidFill>
                  <a:schemeClr val="accent2"/>
                </a:solidFill>
              </a:rPr>
              <a:t>EXPERIMENTAL POWER</a:t>
            </a:r>
          </a:p>
          <a:p>
            <a:pPr algn="just">
              <a:lnSpc>
                <a:spcPct val="110000"/>
              </a:lnSpc>
              <a:defRPr/>
            </a:pPr>
            <a:r>
              <a:rPr lang="en-US" sz="7400" b="1" dirty="0"/>
              <a:t>Power</a:t>
            </a:r>
            <a:r>
              <a:rPr lang="en-US" sz="7400" dirty="0"/>
              <a:t>: Probability of detecting an effect, if there is a true effect present to detect.</a:t>
            </a:r>
          </a:p>
          <a:p>
            <a:pPr algn="just">
              <a:lnSpc>
                <a:spcPct val="110000"/>
              </a:lnSpc>
              <a:defRPr/>
            </a:pPr>
            <a:r>
              <a:rPr lang="en-US" sz="7400" dirty="0"/>
              <a:t>Statistical power increases with …</a:t>
            </a:r>
          </a:p>
          <a:p>
            <a:pPr lvl="1" algn="just">
              <a:lnSpc>
                <a:spcPct val="110000"/>
              </a:lnSpc>
              <a:defRPr/>
            </a:pPr>
            <a:r>
              <a:rPr lang="en-US" sz="7000" dirty="0"/>
              <a:t>Higher sample sizes</a:t>
            </a:r>
          </a:p>
          <a:p>
            <a:pPr lvl="1" algn="just">
              <a:lnSpc>
                <a:spcPct val="110000"/>
              </a:lnSpc>
              <a:defRPr/>
            </a:pPr>
            <a:r>
              <a:rPr lang="en-US" sz="7000" dirty="0"/>
              <a:t>Higher effect size</a:t>
            </a:r>
          </a:p>
          <a:p>
            <a:pPr lvl="1" algn="just">
              <a:lnSpc>
                <a:spcPct val="110000"/>
              </a:lnSpc>
              <a:defRPr/>
            </a:pPr>
            <a:r>
              <a:rPr lang="en-US" sz="7000" dirty="0"/>
              <a:t>Low variance</a:t>
            </a:r>
          </a:p>
          <a:p>
            <a:pPr lvl="1" algn="just">
              <a:lnSpc>
                <a:spcPct val="110000"/>
              </a:lnSpc>
              <a:defRPr/>
            </a:pPr>
            <a:r>
              <a:rPr lang="en-US" sz="7000" dirty="0"/>
              <a:t>Higher alpha values</a:t>
            </a:r>
          </a:p>
        </p:txBody>
      </p:sp>
      <p:pic>
        <p:nvPicPr>
          <p:cNvPr id="7" name="Picture 6">
            <a:extLst>
              <a:ext uri="{FF2B5EF4-FFF2-40B4-BE49-F238E27FC236}">
                <a16:creationId xmlns:a16="http://schemas.microsoft.com/office/drawing/2014/main" id="{EB92E116-B99B-E144-A377-669D56FF86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5168" y="1927728"/>
            <a:ext cx="2878832" cy="3062287"/>
          </a:xfrm>
          <a:prstGeom prst="rect">
            <a:avLst/>
          </a:prstGeom>
        </p:spPr>
      </p:pic>
      <p:sp>
        <p:nvSpPr>
          <p:cNvPr id="8" name="TextBox 7">
            <a:extLst>
              <a:ext uri="{FF2B5EF4-FFF2-40B4-BE49-F238E27FC236}">
                <a16:creationId xmlns:a16="http://schemas.microsoft.com/office/drawing/2014/main" id="{69DF6ED3-A5E4-9D47-92ED-8D210E75AAB4}"/>
              </a:ext>
            </a:extLst>
          </p:cNvPr>
          <p:cNvSpPr txBox="1"/>
          <p:nvPr/>
        </p:nvSpPr>
        <p:spPr>
          <a:xfrm>
            <a:off x="6825208" y="4993431"/>
            <a:ext cx="2376264" cy="307777"/>
          </a:xfrm>
          <a:prstGeom prst="rect">
            <a:avLst/>
          </a:prstGeom>
          <a:noFill/>
        </p:spPr>
        <p:txBody>
          <a:bodyPr wrap="square" rtlCol="0">
            <a:spAutoFit/>
          </a:bodyPr>
          <a:lstStyle/>
          <a:p>
            <a:r>
              <a:rPr lang="en-US" sz="1400" dirty="0"/>
              <a:t>HPB Surg. 2014;2014:310372.</a:t>
            </a:r>
          </a:p>
        </p:txBody>
      </p:sp>
    </p:spTree>
    <p:extLst>
      <p:ext uri="{BB962C8B-B14F-4D97-AF65-F5344CB8AC3E}">
        <p14:creationId xmlns:p14="http://schemas.microsoft.com/office/powerpoint/2010/main" val="1129090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072680" y="836712"/>
            <a:ext cx="5623946" cy="4677397"/>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21</a:t>
            </a:fld>
            <a:endParaRPr lang="en-GB" dirty="0"/>
          </a:p>
        </p:txBody>
      </p:sp>
      <p:sp>
        <p:nvSpPr>
          <p:cNvPr id="6" name="Title 5"/>
          <p:cNvSpPr>
            <a:spLocks noGrp="1"/>
          </p:cNvSpPr>
          <p:nvPr>
            <p:ph type="title" idx="4294967295"/>
          </p:nvPr>
        </p:nvSpPr>
        <p:spPr>
          <a:xfrm>
            <a:off x="2152010" y="1844824"/>
            <a:ext cx="5544616" cy="1728192"/>
          </a:xfrm>
        </p:spPr>
        <p:txBody>
          <a:bodyPr/>
          <a:lstStyle/>
          <a:p>
            <a:pPr algn="ctr">
              <a:lnSpc>
                <a:spcPct val="90000"/>
              </a:lnSpc>
            </a:pPr>
            <a:r>
              <a:rPr lang="en-US" sz="4800" dirty="0">
                <a:solidFill>
                  <a:schemeClr val="bg1"/>
                </a:solidFill>
              </a:rPr>
              <a:t>Errors in the studies: Confounding, bias, chance</a:t>
            </a:r>
          </a:p>
        </p:txBody>
      </p:sp>
    </p:spTree>
    <p:extLst>
      <p:ext uri="{BB962C8B-B14F-4D97-AF65-F5344CB8AC3E}">
        <p14:creationId xmlns:p14="http://schemas.microsoft.com/office/powerpoint/2010/main" val="215642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CEAF7-9E8D-BA42-9E98-112A5D2351C0}"/>
              </a:ext>
            </a:extLst>
          </p:cNvPr>
          <p:cNvSpPr>
            <a:spLocks noGrp="1"/>
          </p:cNvSpPr>
          <p:nvPr>
            <p:ph type="title"/>
          </p:nvPr>
        </p:nvSpPr>
        <p:spPr/>
        <p:txBody>
          <a:bodyPr/>
          <a:lstStyle/>
          <a:p>
            <a:r>
              <a:rPr lang="en-GB" dirty="0"/>
              <a:t>Experimental Errors</a:t>
            </a:r>
            <a:endParaRPr lang="en-US" dirty="0"/>
          </a:p>
        </p:txBody>
      </p:sp>
      <p:graphicFrame>
        <p:nvGraphicFramePr>
          <p:cNvPr id="8" name="Content Placeholder 7">
            <a:extLst>
              <a:ext uri="{FF2B5EF4-FFF2-40B4-BE49-F238E27FC236}">
                <a16:creationId xmlns:a16="http://schemas.microsoft.com/office/drawing/2014/main" id="{7A1ADA59-A68B-6C45-A9F5-3AF9CDB751A4}"/>
              </a:ext>
            </a:extLst>
          </p:cNvPr>
          <p:cNvGraphicFramePr>
            <a:graphicFrameLocks noGrp="1"/>
          </p:cNvGraphicFramePr>
          <p:nvPr>
            <p:ph idx="1"/>
            <p:extLst>
              <p:ext uri="{D42A27DB-BD31-4B8C-83A1-F6EECF244321}">
                <p14:modId xmlns:p14="http://schemas.microsoft.com/office/powerpoint/2010/main" val="2772948980"/>
              </p:ext>
            </p:extLst>
          </p:nvPr>
        </p:nvGraphicFramePr>
        <p:xfrm>
          <a:off x="495300" y="1600200"/>
          <a:ext cx="89154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E4FFF17C-341D-6A4D-B450-4972F3E1D76F}"/>
              </a:ext>
            </a:extLst>
          </p:cNvPr>
          <p:cNvSpPr>
            <a:spLocks noGrp="1"/>
          </p:cNvSpPr>
          <p:nvPr>
            <p:ph type="sldNum" sz="quarter" idx="4"/>
          </p:nvPr>
        </p:nvSpPr>
        <p:spPr/>
        <p:txBody>
          <a:bodyPr/>
          <a:lstStyle/>
          <a:p>
            <a:fld id="{C231324C-4752-C242-8156-5E21DB4253A5}" type="slidenum">
              <a:rPr lang="en-GB" smtClean="0"/>
              <a:pPr/>
              <a:t>22</a:t>
            </a:fld>
            <a:endParaRPr lang="en-GB" dirty="0"/>
          </a:p>
        </p:txBody>
      </p:sp>
    </p:spTree>
    <p:extLst>
      <p:ext uri="{BB962C8B-B14F-4D97-AF65-F5344CB8AC3E}">
        <p14:creationId xmlns:p14="http://schemas.microsoft.com/office/powerpoint/2010/main" val="1058983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4275E-24A5-534A-AE9F-201A4B7CD584}"/>
              </a:ext>
            </a:extLst>
          </p:cNvPr>
          <p:cNvSpPr>
            <a:spLocks noGrp="1"/>
          </p:cNvSpPr>
          <p:nvPr>
            <p:ph type="title"/>
          </p:nvPr>
        </p:nvSpPr>
        <p:spPr/>
        <p:txBody>
          <a:bodyPr/>
          <a:lstStyle/>
          <a:p>
            <a:r>
              <a:rPr lang="en-US" dirty="0">
                <a:solidFill>
                  <a:srgbClr val="1F497D"/>
                </a:solidFill>
                <a:ea typeface="ＭＳ Ｐゴシック" charset="0"/>
                <a:cs typeface="ＭＳ Ｐゴシック" charset="0"/>
              </a:rPr>
              <a:t>Confounding Errors: Thought experiment</a:t>
            </a:r>
            <a:endParaRPr lang="en-US" dirty="0"/>
          </a:p>
        </p:txBody>
      </p:sp>
      <p:sp>
        <p:nvSpPr>
          <p:cNvPr id="4" name="Slide Number Placeholder 3">
            <a:extLst>
              <a:ext uri="{FF2B5EF4-FFF2-40B4-BE49-F238E27FC236}">
                <a16:creationId xmlns:a16="http://schemas.microsoft.com/office/drawing/2014/main" id="{46E2CCDB-91AC-0841-8437-73669FFC4435}"/>
              </a:ext>
            </a:extLst>
          </p:cNvPr>
          <p:cNvSpPr>
            <a:spLocks noGrp="1"/>
          </p:cNvSpPr>
          <p:nvPr>
            <p:ph type="sldNum" sz="quarter" idx="4"/>
          </p:nvPr>
        </p:nvSpPr>
        <p:spPr/>
        <p:txBody>
          <a:bodyPr/>
          <a:lstStyle/>
          <a:p>
            <a:fld id="{C231324C-4752-C242-8156-5E21DB4253A5}" type="slidenum">
              <a:rPr lang="en-GB" smtClean="0"/>
              <a:pPr/>
              <a:t>23</a:t>
            </a:fld>
            <a:endParaRPr lang="en-GB" dirty="0"/>
          </a:p>
        </p:txBody>
      </p:sp>
      <p:grpSp>
        <p:nvGrpSpPr>
          <p:cNvPr id="19" name="Group 18">
            <a:extLst>
              <a:ext uri="{FF2B5EF4-FFF2-40B4-BE49-F238E27FC236}">
                <a16:creationId xmlns:a16="http://schemas.microsoft.com/office/drawing/2014/main" id="{4E7E6847-11D8-9D4D-9A62-052499D9CD9D}"/>
              </a:ext>
            </a:extLst>
          </p:cNvPr>
          <p:cNvGrpSpPr/>
          <p:nvPr/>
        </p:nvGrpSpPr>
        <p:grpSpPr>
          <a:xfrm>
            <a:off x="1695691" y="2675958"/>
            <a:ext cx="3041285" cy="2553242"/>
            <a:chOff x="2118151" y="2675958"/>
            <a:chExt cx="3041285" cy="2553242"/>
          </a:xfrm>
        </p:grpSpPr>
        <p:grpSp>
          <p:nvGrpSpPr>
            <p:cNvPr id="7" name="Group 6">
              <a:extLst>
                <a:ext uri="{FF2B5EF4-FFF2-40B4-BE49-F238E27FC236}">
                  <a16:creationId xmlns:a16="http://schemas.microsoft.com/office/drawing/2014/main" id="{040360C3-8F40-D04C-BF09-AB1582507B8D}"/>
                </a:ext>
              </a:extLst>
            </p:cNvPr>
            <p:cNvGrpSpPr/>
            <p:nvPr/>
          </p:nvGrpSpPr>
          <p:grpSpPr>
            <a:xfrm>
              <a:off x="2161500" y="2675958"/>
              <a:ext cx="2949362" cy="1142428"/>
              <a:chOff x="5451607" y="3789298"/>
              <a:chExt cx="2567687" cy="1091236"/>
            </a:xfrm>
          </p:grpSpPr>
          <p:pic>
            <p:nvPicPr>
              <p:cNvPr id="5" name="Picture 4">
                <a:extLst>
                  <a:ext uri="{FF2B5EF4-FFF2-40B4-BE49-F238E27FC236}">
                    <a16:creationId xmlns:a16="http://schemas.microsoft.com/office/drawing/2014/main" id="{0ED3C18A-0606-E84A-A288-4B21D2B7D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1607" y="4158372"/>
                <a:ext cx="2567687" cy="722162"/>
              </a:xfrm>
              <a:prstGeom prst="rect">
                <a:avLst/>
              </a:prstGeom>
              <a:ln>
                <a:solidFill>
                  <a:schemeClr val="tx2"/>
                </a:solidFill>
              </a:ln>
            </p:spPr>
          </p:pic>
          <p:sp>
            <p:nvSpPr>
              <p:cNvPr id="6" name="Rectangle 5">
                <a:extLst>
                  <a:ext uri="{FF2B5EF4-FFF2-40B4-BE49-F238E27FC236}">
                    <a16:creationId xmlns:a16="http://schemas.microsoft.com/office/drawing/2014/main" id="{52B8F07D-A049-2442-A4CE-E574F2C64DFD}"/>
                  </a:ext>
                </a:extLst>
              </p:cNvPr>
              <p:cNvSpPr/>
              <p:nvPr/>
            </p:nvSpPr>
            <p:spPr>
              <a:xfrm>
                <a:off x="6116276" y="3789298"/>
                <a:ext cx="1481559" cy="369332"/>
              </a:xfrm>
              <a:prstGeom prst="rect">
                <a:avLst/>
              </a:prstGeom>
            </p:spPr>
            <p:txBody>
              <a:bodyPr wrap="none">
                <a:spAutoFit/>
              </a:bodyPr>
              <a:lstStyle/>
              <a:p>
                <a:r>
                  <a:rPr lang="en-US" dirty="0"/>
                  <a:t>Control group</a:t>
                </a:r>
              </a:p>
            </p:txBody>
          </p:sp>
        </p:grpSp>
        <p:grpSp>
          <p:nvGrpSpPr>
            <p:cNvPr id="37" name="Group 36">
              <a:extLst>
                <a:ext uri="{FF2B5EF4-FFF2-40B4-BE49-F238E27FC236}">
                  <a16:creationId xmlns:a16="http://schemas.microsoft.com/office/drawing/2014/main" id="{3501F387-5143-FC46-A880-AFE88A742281}"/>
                </a:ext>
              </a:extLst>
            </p:cNvPr>
            <p:cNvGrpSpPr/>
            <p:nvPr/>
          </p:nvGrpSpPr>
          <p:grpSpPr>
            <a:xfrm>
              <a:off x="2118151" y="4125965"/>
              <a:ext cx="3041285" cy="1103235"/>
              <a:chOff x="1925297" y="5419082"/>
              <a:chExt cx="2980812" cy="1089412"/>
            </a:xfrm>
          </p:grpSpPr>
          <p:pic>
            <p:nvPicPr>
              <p:cNvPr id="20" name="Picture 19">
                <a:extLst>
                  <a:ext uri="{FF2B5EF4-FFF2-40B4-BE49-F238E27FC236}">
                    <a16:creationId xmlns:a16="http://schemas.microsoft.com/office/drawing/2014/main" id="{D333EAA4-C2F3-F74C-930B-E725BC5C1F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5297" y="5705373"/>
                <a:ext cx="2980812" cy="803121"/>
              </a:xfrm>
              <a:prstGeom prst="rect">
                <a:avLst/>
              </a:prstGeom>
              <a:ln>
                <a:solidFill>
                  <a:schemeClr val="tx1"/>
                </a:solidFill>
              </a:ln>
            </p:spPr>
          </p:pic>
          <p:sp>
            <p:nvSpPr>
              <p:cNvPr id="21" name="TextBox 20">
                <a:extLst>
                  <a:ext uri="{FF2B5EF4-FFF2-40B4-BE49-F238E27FC236}">
                    <a16:creationId xmlns:a16="http://schemas.microsoft.com/office/drawing/2014/main" id="{BC0C1351-E04F-2941-9A6F-1C92229950B0}"/>
                  </a:ext>
                </a:extLst>
              </p:cNvPr>
              <p:cNvSpPr txBox="1"/>
              <p:nvPr/>
            </p:nvSpPr>
            <p:spPr>
              <a:xfrm>
                <a:off x="2381197" y="5419082"/>
                <a:ext cx="1760803" cy="369332"/>
              </a:xfrm>
              <a:prstGeom prst="rect">
                <a:avLst/>
              </a:prstGeom>
              <a:noFill/>
            </p:spPr>
            <p:txBody>
              <a:bodyPr wrap="none" rtlCol="0">
                <a:spAutoFit/>
              </a:bodyPr>
              <a:lstStyle/>
              <a:p>
                <a:r>
                  <a:rPr lang="en-US" dirty="0"/>
                  <a:t>Treatment group</a:t>
                </a:r>
              </a:p>
            </p:txBody>
          </p:sp>
        </p:grpSp>
      </p:grpSp>
      <p:grpSp>
        <p:nvGrpSpPr>
          <p:cNvPr id="22" name="Group 21">
            <a:extLst>
              <a:ext uri="{FF2B5EF4-FFF2-40B4-BE49-F238E27FC236}">
                <a16:creationId xmlns:a16="http://schemas.microsoft.com/office/drawing/2014/main" id="{A90014A7-4BDA-4646-A94C-30489630C21D}"/>
              </a:ext>
            </a:extLst>
          </p:cNvPr>
          <p:cNvGrpSpPr/>
          <p:nvPr/>
        </p:nvGrpSpPr>
        <p:grpSpPr>
          <a:xfrm>
            <a:off x="-64126" y="3565159"/>
            <a:ext cx="1718339" cy="1060704"/>
            <a:chOff x="358334" y="3565159"/>
            <a:chExt cx="1718339" cy="1060704"/>
          </a:xfrm>
        </p:grpSpPr>
        <p:sp>
          <p:nvSpPr>
            <p:cNvPr id="31" name="Left Brace 30">
              <a:extLst>
                <a:ext uri="{FF2B5EF4-FFF2-40B4-BE49-F238E27FC236}">
                  <a16:creationId xmlns:a16="http://schemas.microsoft.com/office/drawing/2014/main" id="{7AEA0F11-F665-A646-AF72-26761770A3ED}"/>
                </a:ext>
              </a:extLst>
            </p:cNvPr>
            <p:cNvSpPr/>
            <p:nvPr/>
          </p:nvSpPr>
          <p:spPr>
            <a:xfrm>
              <a:off x="1662586" y="3565159"/>
              <a:ext cx="414087" cy="1060704"/>
            </a:xfrm>
            <a:prstGeom prst="leftBrace">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b="1" dirty="0"/>
            </a:p>
          </p:txBody>
        </p:sp>
        <p:sp>
          <p:nvSpPr>
            <p:cNvPr id="32" name="TextBox 31">
              <a:extLst>
                <a:ext uri="{FF2B5EF4-FFF2-40B4-BE49-F238E27FC236}">
                  <a16:creationId xmlns:a16="http://schemas.microsoft.com/office/drawing/2014/main" id="{6B3DB691-9768-5349-98F3-6AD2E0AF26E5}"/>
                </a:ext>
              </a:extLst>
            </p:cNvPr>
            <p:cNvSpPr txBox="1"/>
            <p:nvPr/>
          </p:nvSpPr>
          <p:spPr>
            <a:xfrm>
              <a:off x="358334" y="3761357"/>
              <a:ext cx="1349165" cy="654532"/>
            </a:xfrm>
            <a:prstGeom prst="rect">
              <a:avLst/>
            </a:prstGeom>
            <a:noFill/>
          </p:spPr>
          <p:txBody>
            <a:bodyPr wrap="square" rtlCol="0">
              <a:spAutoFit/>
            </a:bodyPr>
            <a:lstStyle/>
            <a:p>
              <a:r>
                <a:rPr lang="en-US" b="1" dirty="0"/>
                <a:t>Confounded design</a:t>
              </a:r>
            </a:p>
          </p:txBody>
        </p:sp>
      </p:grpSp>
      <p:grpSp>
        <p:nvGrpSpPr>
          <p:cNvPr id="29" name="Group 28">
            <a:extLst>
              <a:ext uri="{FF2B5EF4-FFF2-40B4-BE49-F238E27FC236}">
                <a16:creationId xmlns:a16="http://schemas.microsoft.com/office/drawing/2014/main" id="{5A8050D2-6387-224F-BF8D-45536527F9FA}"/>
              </a:ext>
            </a:extLst>
          </p:cNvPr>
          <p:cNvGrpSpPr/>
          <p:nvPr/>
        </p:nvGrpSpPr>
        <p:grpSpPr>
          <a:xfrm>
            <a:off x="7760656" y="1054827"/>
            <a:ext cx="2016880" cy="934030"/>
            <a:chOff x="7760656" y="1054827"/>
            <a:chExt cx="2016880" cy="934030"/>
          </a:xfrm>
        </p:grpSpPr>
        <p:grpSp>
          <p:nvGrpSpPr>
            <p:cNvPr id="11" name="Group 10">
              <a:extLst>
                <a:ext uri="{FF2B5EF4-FFF2-40B4-BE49-F238E27FC236}">
                  <a16:creationId xmlns:a16="http://schemas.microsoft.com/office/drawing/2014/main" id="{C0CBE582-2BC9-184A-888B-B4895DF90C57}"/>
                </a:ext>
              </a:extLst>
            </p:cNvPr>
            <p:cNvGrpSpPr/>
            <p:nvPr/>
          </p:nvGrpSpPr>
          <p:grpSpPr>
            <a:xfrm>
              <a:off x="7760656" y="1054827"/>
              <a:ext cx="461829" cy="386329"/>
              <a:chOff x="6147355" y="1691929"/>
              <a:chExt cx="707905" cy="611232"/>
            </a:xfrm>
          </p:grpSpPr>
          <p:pic>
            <p:nvPicPr>
              <p:cNvPr id="8" name="Picture 7">
                <a:extLst>
                  <a:ext uri="{FF2B5EF4-FFF2-40B4-BE49-F238E27FC236}">
                    <a16:creationId xmlns:a16="http://schemas.microsoft.com/office/drawing/2014/main" id="{C237E99B-1E92-0642-8FA1-0AB965E9B1A0}"/>
                  </a:ext>
                </a:extLst>
              </p:cNvPr>
              <p:cNvPicPr>
                <a:picLocks noChangeAspect="1"/>
              </p:cNvPicPr>
              <p:nvPr/>
            </p:nvPicPr>
            <p:blipFill rotWithShape="1">
              <a:blip r:embed="rId3">
                <a:extLst>
                  <a:ext uri="{28A0092B-C50C-407E-A947-70E740481C1C}">
                    <a14:useLocalDpi xmlns:a14="http://schemas.microsoft.com/office/drawing/2010/main" val="0"/>
                  </a:ext>
                </a:extLst>
              </a:blip>
              <a:srcRect l="3212" r="67257"/>
              <a:stretch/>
            </p:blipFill>
            <p:spPr>
              <a:xfrm>
                <a:off x="6147355" y="1691929"/>
                <a:ext cx="635897" cy="611232"/>
              </a:xfrm>
              <a:prstGeom prst="rect">
                <a:avLst/>
              </a:prstGeom>
            </p:spPr>
          </p:pic>
          <p:sp>
            <p:nvSpPr>
              <p:cNvPr id="10" name="Oval 9">
                <a:extLst>
                  <a:ext uri="{FF2B5EF4-FFF2-40B4-BE49-F238E27FC236}">
                    <a16:creationId xmlns:a16="http://schemas.microsoft.com/office/drawing/2014/main" id="{6B8E1E1A-FD1F-884D-AAD4-FB5E741DEB65}"/>
                  </a:ext>
                </a:extLst>
              </p:cNvPr>
              <p:cNvSpPr/>
              <p:nvPr/>
            </p:nvSpPr>
            <p:spPr>
              <a:xfrm>
                <a:off x="6681192" y="1691929"/>
                <a:ext cx="174068" cy="224903"/>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E139EA74-DDA9-544C-92A3-E5FD8F76E05E}"/>
                </a:ext>
              </a:extLst>
            </p:cNvPr>
            <p:cNvSpPr txBox="1"/>
            <p:nvPr/>
          </p:nvSpPr>
          <p:spPr>
            <a:xfrm>
              <a:off x="8191894" y="1072774"/>
              <a:ext cx="1346844" cy="369332"/>
            </a:xfrm>
            <a:prstGeom prst="rect">
              <a:avLst/>
            </a:prstGeom>
            <a:noFill/>
          </p:spPr>
          <p:txBody>
            <a:bodyPr wrap="none" rtlCol="0">
              <a:spAutoFit/>
            </a:bodyPr>
            <a:lstStyle/>
            <a:p>
              <a:r>
                <a:rPr lang="en-US" dirty="0"/>
                <a:t>Male mouse</a:t>
              </a:r>
            </a:p>
          </p:txBody>
        </p:sp>
        <p:grpSp>
          <p:nvGrpSpPr>
            <p:cNvPr id="16" name="Group 15">
              <a:extLst>
                <a:ext uri="{FF2B5EF4-FFF2-40B4-BE49-F238E27FC236}">
                  <a16:creationId xmlns:a16="http://schemas.microsoft.com/office/drawing/2014/main" id="{B0E32F6C-FECA-D94C-90E9-0C94F0EBB8D4}"/>
                </a:ext>
              </a:extLst>
            </p:cNvPr>
            <p:cNvGrpSpPr/>
            <p:nvPr/>
          </p:nvGrpSpPr>
          <p:grpSpPr>
            <a:xfrm>
              <a:off x="7760656" y="1533866"/>
              <a:ext cx="469943" cy="454117"/>
              <a:chOff x="6174590" y="2452879"/>
              <a:chExt cx="1442706" cy="1333500"/>
            </a:xfrm>
          </p:grpSpPr>
          <p:pic>
            <p:nvPicPr>
              <p:cNvPr id="14" name="Picture 13">
                <a:extLst>
                  <a:ext uri="{FF2B5EF4-FFF2-40B4-BE49-F238E27FC236}">
                    <a16:creationId xmlns:a16="http://schemas.microsoft.com/office/drawing/2014/main" id="{CCA49E09-841C-F34F-BFA0-BEAD03B48D21}"/>
                  </a:ext>
                </a:extLst>
              </p:cNvPr>
              <p:cNvPicPr>
                <a:picLocks noChangeAspect="1"/>
              </p:cNvPicPr>
              <p:nvPr/>
            </p:nvPicPr>
            <p:blipFill rotWithShape="1">
              <a:blip r:embed="rId4">
                <a:extLst>
                  <a:ext uri="{28A0092B-C50C-407E-A947-70E740481C1C}">
                    <a14:useLocalDpi xmlns:a14="http://schemas.microsoft.com/office/drawing/2010/main" val="0"/>
                  </a:ext>
                </a:extLst>
              </a:blip>
              <a:srcRect r="72476"/>
              <a:stretch/>
            </p:blipFill>
            <p:spPr>
              <a:xfrm>
                <a:off x="6174590" y="2452879"/>
                <a:ext cx="1352790" cy="1333500"/>
              </a:xfrm>
              <a:prstGeom prst="rect">
                <a:avLst/>
              </a:prstGeom>
            </p:spPr>
          </p:pic>
          <p:sp>
            <p:nvSpPr>
              <p:cNvPr id="15" name="Oval 14">
                <a:extLst>
                  <a:ext uri="{FF2B5EF4-FFF2-40B4-BE49-F238E27FC236}">
                    <a16:creationId xmlns:a16="http://schemas.microsoft.com/office/drawing/2014/main" id="{853AC0DD-5920-724F-BF52-9E23C8BC1EF8}"/>
                  </a:ext>
                </a:extLst>
              </p:cNvPr>
              <p:cNvSpPr/>
              <p:nvPr/>
            </p:nvSpPr>
            <p:spPr>
              <a:xfrm>
                <a:off x="7287364" y="2652690"/>
                <a:ext cx="329932" cy="135126"/>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5" name="TextBox 34">
              <a:extLst>
                <a:ext uri="{FF2B5EF4-FFF2-40B4-BE49-F238E27FC236}">
                  <a16:creationId xmlns:a16="http://schemas.microsoft.com/office/drawing/2014/main" id="{0DF4C760-61B6-AD47-BC29-D29FE2426F57}"/>
                </a:ext>
              </a:extLst>
            </p:cNvPr>
            <p:cNvSpPr txBox="1"/>
            <p:nvPr/>
          </p:nvSpPr>
          <p:spPr>
            <a:xfrm>
              <a:off x="8225701" y="1619525"/>
              <a:ext cx="1551835" cy="369332"/>
            </a:xfrm>
            <a:prstGeom prst="rect">
              <a:avLst/>
            </a:prstGeom>
            <a:noFill/>
          </p:spPr>
          <p:txBody>
            <a:bodyPr wrap="none" rtlCol="0">
              <a:spAutoFit/>
            </a:bodyPr>
            <a:lstStyle/>
            <a:p>
              <a:r>
                <a:rPr lang="en-US" dirty="0"/>
                <a:t>Female mouse</a:t>
              </a:r>
            </a:p>
          </p:txBody>
        </p:sp>
      </p:gr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AF6A24BC-4E51-574A-84E5-5FB991E61B2D}"/>
                  </a:ext>
                </a:extLst>
              </p:cNvPr>
              <p:cNvSpPr txBox="1"/>
              <p:nvPr/>
            </p:nvSpPr>
            <p:spPr>
              <a:xfrm>
                <a:off x="358334" y="5840249"/>
                <a:ext cx="5411484" cy="56175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𝑆𝑡𝑎𝑡𝑖𝑠𝑡𝑖𝑐</m:t>
                      </m:r>
                      <m:r>
                        <a:rPr lang="en-US" i="1" smtClean="0">
                          <a:latin typeface="Cambria Math" panose="02040503050406030204" pitchFamily="18" charset="0"/>
                        </a:rPr>
                        <m:t>=</m:t>
                      </m:r>
                      <m:f>
                        <m:fPr>
                          <m:ctrlPr>
                            <a:rPr lang="en-US" i="1" smtClean="0">
                              <a:latin typeface="Cambria Math" panose="02040503050406030204" pitchFamily="18" charset="0"/>
                            </a:rPr>
                          </m:ctrlPr>
                        </m:fPr>
                        <m:num>
                          <m:r>
                            <m:rPr>
                              <m:nor/>
                            </m:rPr>
                            <a:rPr lang="en-US" dirty="0"/>
                            <m:t>Treatment</m:t>
                          </m:r>
                          <m:r>
                            <m:rPr>
                              <m:nor/>
                            </m:rPr>
                            <a:rPr lang="en-US" dirty="0"/>
                            <m:t> </m:t>
                          </m:r>
                          <m:r>
                            <m:rPr>
                              <m:nor/>
                            </m:rPr>
                            <a:rPr lang="en-US" dirty="0"/>
                            <m:t>mean</m:t>
                          </m:r>
                          <m:r>
                            <m:rPr>
                              <m:nor/>
                            </m:rPr>
                            <a:rPr lang="en-US" dirty="0"/>
                            <m:t> – </m:t>
                          </m:r>
                          <m:r>
                            <m:rPr>
                              <m:nor/>
                            </m:rPr>
                            <a:rPr lang="en-US" dirty="0"/>
                            <m:t>Control</m:t>
                          </m:r>
                          <m:r>
                            <m:rPr>
                              <m:nor/>
                            </m:rPr>
                            <a:rPr lang="en-US" dirty="0"/>
                            <m:t> </m:t>
                          </m:r>
                          <m:r>
                            <m:rPr>
                              <m:nor/>
                            </m:rPr>
                            <a:rPr lang="en-US" dirty="0"/>
                            <m:t>mean</m:t>
                          </m:r>
                          <m:r>
                            <m:rPr>
                              <m:nor/>
                            </m:rPr>
                            <a:rPr lang="en-US" dirty="0"/>
                            <m:t> (</m:t>
                          </m:r>
                          <m:r>
                            <m:rPr>
                              <m:nor/>
                            </m:rPr>
                            <a:rPr lang="en-US" dirty="0"/>
                            <m:t>Effect</m:t>
                          </m:r>
                          <m:r>
                            <m:rPr>
                              <m:nor/>
                            </m:rPr>
                            <a:rPr lang="en-US" dirty="0"/>
                            <m:t> </m:t>
                          </m:r>
                          <m:r>
                            <m:rPr>
                              <m:nor/>
                            </m:rPr>
                            <a:rPr lang="en-US" dirty="0"/>
                            <m:t>size</m:t>
                          </m:r>
                          <m:r>
                            <m:rPr>
                              <m:nor/>
                            </m:rPr>
                            <a:rPr lang="en-US" dirty="0"/>
                            <m:t>) </m:t>
                          </m:r>
                        </m:num>
                        <m:den>
                          <m:r>
                            <m:rPr>
                              <m:nor/>
                            </m:rPr>
                            <a:rPr lang="en-US" dirty="0"/>
                            <m:t>Standard</m:t>
                          </m:r>
                          <m:r>
                            <m:rPr>
                              <m:nor/>
                            </m:rPr>
                            <a:rPr lang="en-US" dirty="0"/>
                            <m:t> </m:t>
                          </m:r>
                          <m:r>
                            <m:rPr>
                              <m:nor/>
                            </m:rPr>
                            <a:rPr lang="en-US" dirty="0"/>
                            <m:t>error</m:t>
                          </m:r>
                          <m:r>
                            <m:rPr>
                              <m:nor/>
                            </m:rPr>
                            <a:rPr lang="en-US" dirty="0"/>
                            <m:t> (</m:t>
                          </m:r>
                          <m:r>
                            <m:rPr>
                              <m:nor/>
                            </m:rPr>
                            <a:rPr lang="en-US" dirty="0"/>
                            <m:t>SE</m:t>
                          </m:r>
                          <m:r>
                            <m:rPr>
                              <m:nor/>
                            </m:rPr>
                            <a:rPr lang="en-US" dirty="0"/>
                            <m:t>) </m:t>
                          </m:r>
                        </m:den>
                      </m:f>
                    </m:oMath>
                  </m:oMathPara>
                </a14:m>
                <a:endParaRPr lang="en-US" dirty="0"/>
              </a:p>
            </p:txBody>
          </p:sp>
        </mc:Choice>
        <mc:Fallback xmlns="">
          <p:sp>
            <p:nvSpPr>
              <p:cNvPr id="36" name="TextBox 35">
                <a:extLst>
                  <a:ext uri="{FF2B5EF4-FFF2-40B4-BE49-F238E27FC236}">
                    <a16:creationId xmlns:a16="http://schemas.microsoft.com/office/drawing/2014/main" id="{AF6A24BC-4E51-574A-84E5-5FB991E61B2D}"/>
                  </a:ext>
                </a:extLst>
              </p:cNvPr>
              <p:cNvSpPr txBox="1">
                <a:spLocks noRot="1" noChangeAspect="1" noMove="1" noResize="1" noEditPoints="1" noAdjustHandles="1" noChangeArrowheads="1" noChangeShapeType="1" noTextEdit="1"/>
              </p:cNvSpPr>
              <p:nvPr/>
            </p:nvSpPr>
            <p:spPr>
              <a:xfrm>
                <a:off x="358334" y="5840249"/>
                <a:ext cx="5411484" cy="561757"/>
              </a:xfrm>
              <a:prstGeom prst="rect">
                <a:avLst/>
              </a:prstGeom>
              <a:blipFill>
                <a:blip r:embed="rId5"/>
                <a:stretch>
                  <a:fillRect l="-703" t="-13333" r="-1639" b="-24444"/>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8A88344C-E158-8348-923A-3928A66830AD}"/>
              </a:ext>
            </a:extLst>
          </p:cNvPr>
          <p:cNvSpPr txBox="1"/>
          <p:nvPr/>
        </p:nvSpPr>
        <p:spPr>
          <a:xfrm>
            <a:off x="526031" y="1392624"/>
            <a:ext cx="4265142" cy="646331"/>
          </a:xfrm>
          <a:prstGeom prst="rect">
            <a:avLst/>
          </a:prstGeom>
          <a:noFill/>
        </p:spPr>
        <p:txBody>
          <a:bodyPr wrap="none" rtlCol="0">
            <a:spAutoFit/>
          </a:bodyPr>
          <a:lstStyle/>
          <a:p>
            <a:r>
              <a:rPr lang="en-US" dirty="0"/>
              <a:t>Hypothesis: Drug X increases mouse weight</a:t>
            </a:r>
          </a:p>
          <a:p>
            <a:r>
              <a:rPr lang="en-US" dirty="0"/>
              <a:t>Resources: 8 mice (4 male + 4 female)</a:t>
            </a:r>
          </a:p>
        </p:txBody>
      </p:sp>
      <p:sp>
        <p:nvSpPr>
          <p:cNvPr id="18" name="TextBox 17">
            <a:extLst>
              <a:ext uri="{FF2B5EF4-FFF2-40B4-BE49-F238E27FC236}">
                <a16:creationId xmlns:a16="http://schemas.microsoft.com/office/drawing/2014/main" id="{CD44ADE2-4369-1547-9307-8173CE057895}"/>
              </a:ext>
            </a:extLst>
          </p:cNvPr>
          <p:cNvSpPr txBox="1"/>
          <p:nvPr/>
        </p:nvSpPr>
        <p:spPr>
          <a:xfrm>
            <a:off x="7028873" y="3879273"/>
            <a:ext cx="184731" cy="369332"/>
          </a:xfrm>
          <a:prstGeom prst="rect">
            <a:avLst/>
          </a:prstGeom>
          <a:noFill/>
        </p:spPr>
        <p:txBody>
          <a:bodyPr wrap="none" rtlCol="0">
            <a:spAutoFit/>
          </a:bodyPr>
          <a:lstStyle/>
          <a:p>
            <a:endParaRPr lang="en-US" dirty="0"/>
          </a:p>
        </p:txBody>
      </p:sp>
      <p:grpSp>
        <p:nvGrpSpPr>
          <p:cNvPr id="39" name="Group 38">
            <a:extLst>
              <a:ext uri="{FF2B5EF4-FFF2-40B4-BE49-F238E27FC236}">
                <a16:creationId xmlns:a16="http://schemas.microsoft.com/office/drawing/2014/main" id="{D7C5ED21-1BFB-1D44-8961-8D00BD4A5CED}"/>
              </a:ext>
            </a:extLst>
          </p:cNvPr>
          <p:cNvGrpSpPr/>
          <p:nvPr/>
        </p:nvGrpSpPr>
        <p:grpSpPr>
          <a:xfrm>
            <a:off x="5335815" y="2675958"/>
            <a:ext cx="4369713" cy="2608538"/>
            <a:chOff x="5247779" y="1877682"/>
            <a:chExt cx="4617526" cy="2631438"/>
          </a:xfrm>
        </p:grpSpPr>
        <p:grpSp>
          <p:nvGrpSpPr>
            <p:cNvPr id="40" name="Group 39">
              <a:extLst>
                <a:ext uri="{FF2B5EF4-FFF2-40B4-BE49-F238E27FC236}">
                  <a16:creationId xmlns:a16="http://schemas.microsoft.com/office/drawing/2014/main" id="{A91BCE6B-6A27-ED4F-AB79-0B7FC92EF99E}"/>
                </a:ext>
              </a:extLst>
            </p:cNvPr>
            <p:cNvGrpSpPr/>
            <p:nvPr/>
          </p:nvGrpSpPr>
          <p:grpSpPr>
            <a:xfrm>
              <a:off x="7114583" y="3402527"/>
              <a:ext cx="2744613" cy="1106593"/>
              <a:chOff x="1233792" y="4667911"/>
              <a:chExt cx="2744613" cy="1106593"/>
            </a:xfrm>
          </p:grpSpPr>
          <p:pic>
            <p:nvPicPr>
              <p:cNvPr id="48" name="Picture 47">
                <a:extLst>
                  <a:ext uri="{FF2B5EF4-FFF2-40B4-BE49-F238E27FC236}">
                    <a16:creationId xmlns:a16="http://schemas.microsoft.com/office/drawing/2014/main" id="{0D1AA64F-4FA2-E847-AFCA-42B709B172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33792" y="4998541"/>
                <a:ext cx="2744613" cy="775963"/>
              </a:xfrm>
              <a:prstGeom prst="rect">
                <a:avLst/>
              </a:prstGeom>
              <a:ln>
                <a:solidFill>
                  <a:schemeClr val="tx2"/>
                </a:solidFill>
              </a:ln>
            </p:spPr>
          </p:pic>
          <p:sp>
            <p:nvSpPr>
              <p:cNvPr id="49" name="Rectangle 48">
                <a:extLst>
                  <a:ext uri="{FF2B5EF4-FFF2-40B4-BE49-F238E27FC236}">
                    <a16:creationId xmlns:a16="http://schemas.microsoft.com/office/drawing/2014/main" id="{3E500945-F135-BE4C-A03F-A616EEB0A596}"/>
                  </a:ext>
                </a:extLst>
              </p:cNvPr>
              <p:cNvSpPr/>
              <p:nvPr/>
            </p:nvSpPr>
            <p:spPr>
              <a:xfrm>
                <a:off x="1725696" y="4667911"/>
                <a:ext cx="1760803" cy="208478"/>
              </a:xfrm>
              <a:prstGeom prst="rect">
                <a:avLst/>
              </a:prstGeom>
            </p:spPr>
            <p:txBody>
              <a:bodyPr wrap="none">
                <a:spAutoFit/>
              </a:bodyPr>
              <a:lstStyle/>
              <a:p>
                <a:r>
                  <a:rPr lang="en-US" dirty="0"/>
                  <a:t>Treatment group</a:t>
                </a:r>
              </a:p>
            </p:txBody>
          </p:sp>
        </p:grpSp>
        <p:grpSp>
          <p:nvGrpSpPr>
            <p:cNvPr id="41" name="Group 40">
              <a:extLst>
                <a:ext uri="{FF2B5EF4-FFF2-40B4-BE49-F238E27FC236}">
                  <a16:creationId xmlns:a16="http://schemas.microsoft.com/office/drawing/2014/main" id="{DE97581A-D245-6643-A7E5-467B7DD246E7}"/>
                </a:ext>
              </a:extLst>
            </p:cNvPr>
            <p:cNvGrpSpPr/>
            <p:nvPr/>
          </p:nvGrpSpPr>
          <p:grpSpPr>
            <a:xfrm>
              <a:off x="7120692" y="1877682"/>
              <a:ext cx="2744613" cy="1103145"/>
              <a:chOff x="5413749" y="4370442"/>
              <a:chExt cx="2744613" cy="1103145"/>
            </a:xfrm>
          </p:grpSpPr>
          <p:pic>
            <p:nvPicPr>
              <p:cNvPr id="46" name="Picture 45">
                <a:extLst>
                  <a:ext uri="{FF2B5EF4-FFF2-40B4-BE49-F238E27FC236}">
                    <a16:creationId xmlns:a16="http://schemas.microsoft.com/office/drawing/2014/main" id="{10072C1D-BB07-4D4F-8053-2D855C8A41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13749" y="4697624"/>
                <a:ext cx="2744613" cy="775963"/>
              </a:xfrm>
              <a:prstGeom prst="rect">
                <a:avLst/>
              </a:prstGeom>
              <a:ln>
                <a:solidFill>
                  <a:schemeClr val="tx2"/>
                </a:solidFill>
              </a:ln>
            </p:spPr>
          </p:pic>
          <p:sp>
            <p:nvSpPr>
              <p:cNvPr id="47" name="Rectangle 46">
                <a:extLst>
                  <a:ext uri="{FF2B5EF4-FFF2-40B4-BE49-F238E27FC236}">
                    <a16:creationId xmlns:a16="http://schemas.microsoft.com/office/drawing/2014/main" id="{1D208508-7592-3C46-A09F-4DDB833919AB}"/>
                  </a:ext>
                </a:extLst>
              </p:cNvPr>
              <p:cNvSpPr/>
              <p:nvPr/>
            </p:nvSpPr>
            <p:spPr>
              <a:xfrm>
                <a:off x="6039165" y="4370442"/>
                <a:ext cx="1481559" cy="369332"/>
              </a:xfrm>
              <a:prstGeom prst="rect">
                <a:avLst/>
              </a:prstGeom>
            </p:spPr>
            <p:txBody>
              <a:bodyPr wrap="none">
                <a:spAutoFit/>
              </a:bodyPr>
              <a:lstStyle/>
              <a:p>
                <a:r>
                  <a:rPr lang="en-US" dirty="0"/>
                  <a:t>Control group</a:t>
                </a:r>
              </a:p>
            </p:txBody>
          </p:sp>
        </p:grpSp>
        <p:sp>
          <p:nvSpPr>
            <p:cNvPr id="44" name="Left Brace 43">
              <a:extLst>
                <a:ext uri="{FF2B5EF4-FFF2-40B4-BE49-F238E27FC236}">
                  <a16:creationId xmlns:a16="http://schemas.microsoft.com/office/drawing/2014/main" id="{A45B96EE-C1B9-534A-9FF0-7AB870A3A761}"/>
                </a:ext>
              </a:extLst>
            </p:cNvPr>
            <p:cNvSpPr/>
            <p:nvPr/>
          </p:nvSpPr>
          <p:spPr>
            <a:xfrm>
              <a:off x="6635379" y="2857704"/>
              <a:ext cx="405853" cy="1047414"/>
            </a:xfrm>
            <a:prstGeom prst="leftBrace">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b="1" dirty="0"/>
            </a:p>
          </p:txBody>
        </p:sp>
        <p:sp>
          <p:nvSpPr>
            <p:cNvPr id="45" name="TextBox 44">
              <a:extLst>
                <a:ext uri="{FF2B5EF4-FFF2-40B4-BE49-F238E27FC236}">
                  <a16:creationId xmlns:a16="http://schemas.microsoft.com/office/drawing/2014/main" id="{66F8FE3C-05F2-CD45-B679-EA972F9AAF1D}"/>
                </a:ext>
              </a:extLst>
            </p:cNvPr>
            <p:cNvSpPr txBox="1"/>
            <p:nvPr/>
          </p:nvSpPr>
          <p:spPr>
            <a:xfrm>
              <a:off x="5247779" y="2897856"/>
              <a:ext cx="1417745" cy="931436"/>
            </a:xfrm>
            <a:prstGeom prst="rect">
              <a:avLst/>
            </a:prstGeom>
            <a:noFill/>
          </p:spPr>
          <p:txBody>
            <a:bodyPr wrap="square" rtlCol="0">
              <a:spAutoFit/>
            </a:bodyPr>
            <a:lstStyle/>
            <a:p>
              <a:r>
                <a:rPr lang="en-US" b="1" dirty="0"/>
                <a:t>Non</a:t>
              </a:r>
            </a:p>
            <a:p>
              <a:r>
                <a:rPr lang="en-US" b="1" dirty="0"/>
                <a:t>confounded design</a:t>
              </a:r>
            </a:p>
          </p:txBody>
        </p:sp>
      </p:grpSp>
    </p:spTree>
    <p:extLst>
      <p:ext uri="{BB962C8B-B14F-4D97-AF65-F5344CB8AC3E}">
        <p14:creationId xmlns:p14="http://schemas.microsoft.com/office/powerpoint/2010/main" val="70124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par>
                                <p:cTn id="8" presetID="9"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dissolv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500" fill="hold"/>
                                        <p:tgtEl>
                                          <p:spTgt spid="36"/>
                                        </p:tgtEl>
                                        <p:attrNameLst>
                                          <p:attrName>ppt_x</p:attrName>
                                        </p:attrNameLst>
                                      </p:cBhvr>
                                      <p:tavLst>
                                        <p:tav tm="0">
                                          <p:val>
                                            <p:strVal val="#ppt_x"/>
                                          </p:val>
                                        </p:tav>
                                        <p:tav tm="100000">
                                          <p:val>
                                            <p:strVal val="#ppt_x"/>
                                          </p:val>
                                        </p:tav>
                                      </p:tavLst>
                                    </p:anim>
                                    <p:anim calcmode="lin" valueType="num">
                                      <p:cBhvr additive="base">
                                        <p:cTn id="1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barn(inVertical)">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nodeType="click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strips(downLeft)">
                                      <p:cBhvr>
                                        <p:cTn id="2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4B56B-0B95-D74C-8837-49EB97FCFD5A}"/>
              </a:ext>
            </a:extLst>
          </p:cNvPr>
          <p:cNvSpPr>
            <a:spLocks noGrp="1"/>
          </p:cNvSpPr>
          <p:nvPr>
            <p:ph type="title"/>
          </p:nvPr>
        </p:nvSpPr>
        <p:spPr/>
        <p:txBody>
          <a:bodyPr/>
          <a:lstStyle/>
          <a:p>
            <a:r>
              <a:rPr lang="en-US" dirty="0"/>
              <a:t>How to deal with confounding factors?</a:t>
            </a:r>
          </a:p>
        </p:txBody>
      </p:sp>
      <p:sp>
        <p:nvSpPr>
          <p:cNvPr id="3" name="Content Placeholder 2">
            <a:extLst>
              <a:ext uri="{FF2B5EF4-FFF2-40B4-BE49-F238E27FC236}">
                <a16:creationId xmlns:a16="http://schemas.microsoft.com/office/drawing/2014/main" id="{5D48B203-4B49-2246-833B-A28FD0560083}"/>
              </a:ext>
            </a:extLst>
          </p:cNvPr>
          <p:cNvSpPr>
            <a:spLocks noGrp="1"/>
          </p:cNvSpPr>
          <p:nvPr>
            <p:ph idx="1"/>
          </p:nvPr>
        </p:nvSpPr>
        <p:spPr/>
        <p:txBody>
          <a:bodyPr/>
          <a:lstStyle/>
          <a:p>
            <a:pPr marL="342900" indent="-342900">
              <a:buFontTx/>
              <a:buChar char="-"/>
            </a:pPr>
            <a:r>
              <a:rPr lang="en-US" dirty="0"/>
              <a:t>Known confounding factors</a:t>
            </a:r>
          </a:p>
          <a:p>
            <a:pPr marL="971550" lvl="1" indent="-342900">
              <a:buFontTx/>
              <a:buChar char="-"/>
            </a:pPr>
            <a:r>
              <a:rPr lang="en-US" dirty="0"/>
              <a:t>E.g.: Sex, Processing batch, Age, strain, smoking status  …</a:t>
            </a:r>
          </a:p>
          <a:p>
            <a:pPr marL="971550" lvl="1" indent="-342900">
              <a:buFontTx/>
              <a:buChar char="-"/>
            </a:pPr>
            <a:r>
              <a:rPr lang="en-US" dirty="0"/>
              <a:t>Careful planning of the experiment</a:t>
            </a:r>
          </a:p>
          <a:p>
            <a:pPr marL="971550" lvl="1" indent="-342900">
              <a:buFontTx/>
              <a:buChar char="-"/>
            </a:pPr>
            <a:r>
              <a:rPr lang="en-US" dirty="0"/>
              <a:t>Take into account during the analysis (E.g.: Multivariate analysis)</a:t>
            </a:r>
          </a:p>
          <a:p>
            <a:pPr marL="971550" lvl="1" indent="-342900">
              <a:buFontTx/>
              <a:buChar char="-"/>
            </a:pPr>
            <a:r>
              <a:rPr lang="en-US" dirty="0"/>
              <a:t>Randomization</a:t>
            </a:r>
          </a:p>
          <a:p>
            <a:pPr marL="342900" indent="-342900">
              <a:buFontTx/>
              <a:buChar char="-"/>
            </a:pPr>
            <a:r>
              <a:rPr lang="en-US" dirty="0"/>
              <a:t>Unknown confounding factors</a:t>
            </a:r>
          </a:p>
          <a:p>
            <a:pPr marL="971550" lvl="1" indent="-342900">
              <a:buFontTx/>
              <a:buChar char="-"/>
            </a:pPr>
            <a:r>
              <a:rPr lang="en-US" dirty="0"/>
              <a:t>Many confounding factors can not be observed</a:t>
            </a:r>
          </a:p>
          <a:p>
            <a:pPr marL="971550" lvl="1" indent="-342900">
              <a:buFontTx/>
              <a:buChar char="-"/>
            </a:pPr>
            <a:r>
              <a:rPr lang="en-US" dirty="0"/>
              <a:t>A way to deal with unknown confounders is randomization (E.g. randomly allocate samples to groups)</a:t>
            </a:r>
          </a:p>
        </p:txBody>
      </p:sp>
      <p:sp>
        <p:nvSpPr>
          <p:cNvPr id="4" name="Slide Number Placeholder 3">
            <a:extLst>
              <a:ext uri="{FF2B5EF4-FFF2-40B4-BE49-F238E27FC236}">
                <a16:creationId xmlns:a16="http://schemas.microsoft.com/office/drawing/2014/main" id="{BF76685D-9EF5-BA47-A1A3-254E1D757A07}"/>
              </a:ext>
            </a:extLst>
          </p:cNvPr>
          <p:cNvSpPr>
            <a:spLocks noGrp="1"/>
          </p:cNvSpPr>
          <p:nvPr>
            <p:ph type="sldNum" sz="quarter" idx="4"/>
          </p:nvPr>
        </p:nvSpPr>
        <p:spPr/>
        <p:txBody>
          <a:bodyPr/>
          <a:lstStyle/>
          <a:p>
            <a:fld id="{C231324C-4752-C242-8156-5E21DB4253A5}" type="slidenum">
              <a:rPr lang="en-GB" smtClean="0"/>
              <a:pPr/>
              <a:t>24</a:t>
            </a:fld>
            <a:endParaRPr lang="en-GB" dirty="0"/>
          </a:p>
        </p:txBody>
      </p:sp>
    </p:spTree>
    <p:extLst>
      <p:ext uri="{BB962C8B-B14F-4D97-AF65-F5344CB8AC3E}">
        <p14:creationId xmlns:p14="http://schemas.microsoft.com/office/powerpoint/2010/main" val="2531535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86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3301" t="11825" r="3825" b="3814"/>
          <a:stretch/>
        </p:blipFill>
        <p:spPr bwMode="auto">
          <a:xfrm>
            <a:off x="1" y="3068639"/>
            <a:ext cx="4889368" cy="3381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164869"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3276" t="9458" r="2912" b="2908"/>
          <a:stretch/>
        </p:blipFill>
        <p:spPr bwMode="auto">
          <a:xfrm>
            <a:off x="5138738" y="2951163"/>
            <a:ext cx="4729427" cy="3573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149507" name="Rectangle 6"/>
          <p:cNvSpPr>
            <a:spLocks noGrp="1" noChangeArrowheads="1"/>
          </p:cNvSpPr>
          <p:nvPr>
            <p:ph type="title"/>
          </p:nvPr>
        </p:nvSpPr>
        <p:spPr>
          <a:xfrm>
            <a:off x="742950" y="152400"/>
            <a:ext cx="8420100" cy="1143000"/>
          </a:xfrm>
          <a:noFill/>
        </p:spPr>
        <p:txBody>
          <a:bodyPr/>
          <a:lstStyle/>
          <a:p>
            <a:pPr eaLnBrk="1" hangingPunct="1"/>
            <a:r>
              <a:rPr lang="en-US" dirty="0">
                <a:solidFill>
                  <a:srgbClr val="1F497D"/>
                </a:solidFill>
                <a:latin typeface="Calibri"/>
                <a:ea typeface="ＭＳ Ｐゴシック" charset="0"/>
                <a:cs typeface="ＭＳ Ｐゴシック" charset="0"/>
              </a:rPr>
              <a:t>Randomised Block Design</a:t>
            </a:r>
          </a:p>
        </p:txBody>
      </p:sp>
      <p:sp>
        <p:nvSpPr>
          <p:cNvPr id="149508" name="Text Box 8"/>
          <p:cNvSpPr txBox="1">
            <a:spLocks noChangeArrowheads="1"/>
          </p:cNvSpPr>
          <p:nvPr/>
        </p:nvSpPr>
        <p:spPr bwMode="auto">
          <a:xfrm>
            <a:off x="1363795" y="1301751"/>
            <a:ext cx="7358988" cy="61555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b="1" dirty="0">
                <a:solidFill>
                  <a:srgbClr val="FF0000"/>
                </a:solidFill>
                <a:latin typeface="Calibri"/>
              </a:rPr>
              <a:t>Good</a:t>
            </a:r>
            <a:r>
              <a:rPr lang="en-US" sz="1800" dirty="0">
                <a:solidFill>
                  <a:srgbClr val="FF0000"/>
                </a:solidFill>
                <a:latin typeface="Calibri"/>
              </a:rPr>
              <a:t> </a:t>
            </a:r>
            <a:r>
              <a:rPr lang="en-US" sz="1800" dirty="0">
                <a:latin typeface="Calibri"/>
              </a:rPr>
              <a:t>design example: Alzheimer</a:t>
            </a:r>
            <a:r>
              <a:rPr lang="ja-JP" altLang="en-US" sz="1800" dirty="0">
                <a:latin typeface="Calibri"/>
              </a:rPr>
              <a:t>’</a:t>
            </a:r>
            <a:r>
              <a:rPr lang="en-US" altLang="ja-JP" sz="1800" dirty="0">
                <a:latin typeface="Calibri"/>
              </a:rPr>
              <a:t>s study from GlaxoSmithKline</a:t>
            </a:r>
          </a:p>
          <a:p>
            <a:pPr>
              <a:lnSpc>
                <a:spcPct val="60000"/>
              </a:lnSpc>
            </a:pPr>
            <a:endParaRPr lang="en-US" dirty="0">
              <a:latin typeface="Calibri"/>
            </a:endParaRPr>
          </a:p>
        </p:txBody>
      </p:sp>
      <p:sp>
        <p:nvSpPr>
          <p:cNvPr id="149509" name="TextBox 1"/>
          <p:cNvSpPr txBox="1">
            <a:spLocks noChangeArrowheads="1"/>
          </p:cNvSpPr>
          <p:nvPr/>
        </p:nvSpPr>
        <p:spPr bwMode="auto">
          <a:xfrm>
            <a:off x="5678752" y="2060576"/>
            <a:ext cx="3466915"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dirty="0">
                <a:latin typeface="Calibri"/>
              </a:rPr>
              <a:t>Right PCA plot shows each plate cluster </a:t>
            </a:r>
          </a:p>
          <a:p>
            <a:r>
              <a:rPr lang="en-US" sz="1600" dirty="0">
                <a:latin typeface="Calibri"/>
              </a:rPr>
              <a:t>contains </a:t>
            </a:r>
            <a:r>
              <a:rPr lang="en-US" sz="1600" i="1" dirty="0">
                <a:latin typeface="Calibri"/>
              </a:rPr>
              <a:t>equal proportions </a:t>
            </a:r>
            <a:r>
              <a:rPr lang="en-US" sz="1600" dirty="0">
                <a:latin typeface="Calibri"/>
              </a:rPr>
              <a:t>of </a:t>
            </a:r>
          </a:p>
          <a:p>
            <a:r>
              <a:rPr lang="en-US" sz="1600" dirty="0">
                <a:latin typeface="Calibri"/>
              </a:rPr>
              <a:t>cases (blue) and controls (green).</a:t>
            </a:r>
          </a:p>
        </p:txBody>
      </p:sp>
      <p:sp>
        <p:nvSpPr>
          <p:cNvPr id="149510" name="TextBox 2"/>
          <p:cNvSpPr txBox="1">
            <a:spLocks noChangeArrowheads="1"/>
          </p:cNvSpPr>
          <p:nvPr/>
        </p:nvSpPr>
        <p:spPr bwMode="auto">
          <a:xfrm>
            <a:off x="534856" y="2060575"/>
            <a:ext cx="3843921"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dirty="0">
                <a:latin typeface="Calibri"/>
              </a:rPr>
              <a:t>Left PCA plot show </a:t>
            </a:r>
            <a:r>
              <a:rPr lang="en-US" sz="1600" i="1" dirty="0">
                <a:latin typeface="Calibri"/>
              </a:rPr>
              <a:t>large plate effects</a:t>
            </a:r>
            <a:r>
              <a:rPr lang="en-US" sz="1600" dirty="0">
                <a:latin typeface="Calibri"/>
              </a:rPr>
              <a:t>.</a:t>
            </a:r>
          </a:p>
          <a:p>
            <a:r>
              <a:rPr lang="en-US" sz="1600" dirty="0">
                <a:latin typeface="Calibri"/>
              </a:rPr>
              <a:t>Each </a:t>
            </a:r>
            <a:r>
              <a:rPr lang="en-US" sz="1600" dirty="0" err="1">
                <a:latin typeface="Calibri"/>
              </a:rPr>
              <a:t>colour</a:t>
            </a:r>
            <a:r>
              <a:rPr lang="en-US" sz="1600" dirty="0">
                <a:latin typeface="Calibri"/>
              </a:rPr>
              <a:t> corresponds to a different plate</a:t>
            </a:r>
          </a:p>
        </p:txBody>
      </p:sp>
      <p:sp>
        <p:nvSpPr>
          <p:cNvPr id="149511" name="TextBox 3"/>
          <p:cNvSpPr txBox="1">
            <a:spLocks noChangeArrowheads="1"/>
          </p:cNvSpPr>
          <p:nvPr/>
        </p:nvSpPr>
        <p:spPr bwMode="auto">
          <a:xfrm>
            <a:off x="507340" y="1700213"/>
            <a:ext cx="24701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b="1" dirty="0">
                <a:latin typeface="Calibri"/>
              </a:rPr>
              <a:t>Plate effects by </a:t>
            </a:r>
            <a:r>
              <a:rPr lang="en-US" sz="2000" b="1" i="1" u="sng" dirty="0">
                <a:latin typeface="Calibri"/>
              </a:rPr>
              <a:t>plate</a:t>
            </a:r>
          </a:p>
        </p:txBody>
      </p:sp>
      <p:sp>
        <p:nvSpPr>
          <p:cNvPr id="149512" name="TextBox 8"/>
          <p:cNvSpPr txBox="1">
            <a:spLocks noChangeArrowheads="1"/>
          </p:cNvSpPr>
          <p:nvPr/>
        </p:nvSpPr>
        <p:spPr bwMode="auto">
          <a:xfrm>
            <a:off x="5654675" y="1700213"/>
            <a:ext cx="32543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b="1" dirty="0">
                <a:latin typeface="Calibri"/>
              </a:rPr>
              <a:t>Plate effects by </a:t>
            </a:r>
            <a:r>
              <a:rPr lang="en-US" sz="2000" b="1" i="1" u="sng" dirty="0">
                <a:latin typeface="Calibri"/>
              </a:rPr>
              <a:t>case/control</a:t>
            </a:r>
          </a:p>
        </p:txBody>
      </p:sp>
      <p:sp>
        <p:nvSpPr>
          <p:cNvPr id="149513" name="TextBox 1"/>
          <p:cNvSpPr txBox="1">
            <a:spLocks noChangeArrowheads="1"/>
          </p:cNvSpPr>
          <p:nvPr/>
        </p:nvSpPr>
        <p:spPr bwMode="auto">
          <a:xfrm>
            <a:off x="7586002" y="6597651"/>
            <a:ext cx="2090637"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000" dirty="0">
                <a:solidFill>
                  <a:srgbClr val="000090"/>
                </a:solidFill>
                <a:latin typeface="Calibri"/>
                <a:hlinkClick r:id="rId5"/>
              </a:rPr>
              <a:t>http://blog.goldenhelix.com/?p=322</a:t>
            </a:r>
            <a:endParaRPr lang="en-US" sz="1000" dirty="0">
              <a:solidFill>
                <a:srgbClr val="000090"/>
              </a:solidFill>
              <a:latin typeface="Calibri"/>
            </a:endParaRPr>
          </a:p>
        </p:txBody>
      </p:sp>
    </p:spTree>
    <p:extLst>
      <p:ext uri="{BB962C8B-B14F-4D97-AF65-F5344CB8AC3E}">
        <p14:creationId xmlns:p14="http://schemas.microsoft.com/office/powerpoint/2010/main" val="162319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8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95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9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9" grpId="0"/>
      <p:bldP spid="1495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313" name="Picture 4" descr="lo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986" y="44624"/>
            <a:ext cx="8144933" cy="360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1314" name="Text Box 5"/>
          <p:cNvSpPr txBox="1">
            <a:spLocks noChangeArrowheads="1"/>
          </p:cNvSpPr>
          <p:nvPr/>
        </p:nvSpPr>
        <p:spPr bwMode="auto">
          <a:xfrm>
            <a:off x="1280592" y="6377101"/>
            <a:ext cx="4986386" cy="36933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dirty="0">
                <a:latin typeface="Calibri"/>
              </a:rPr>
              <a:t>http://</a:t>
            </a:r>
            <a:r>
              <a:rPr lang="en-US" sz="1800" dirty="0" err="1">
                <a:latin typeface="Calibri"/>
              </a:rPr>
              <a:t>www.the-scientist.com</a:t>
            </a:r>
            <a:r>
              <a:rPr lang="en-US" sz="1800" dirty="0">
                <a:latin typeface="Calibri"/>
              </a:rPr>
              <a:t>/blog/display/57558/</a:t>
            </a:r>
          </a:p>
        </p:txBody>
      </p:sp>
      <p:sp>
        <p:nvSpPr>
          <p:cNvPr id="5" name="Content Placeholder 4"/>
          <p:cNvSpPr>
            <a:spLocks noGrp="1"/>
          </p:cNvSpPr>
          <p:nvPr>
            <p:ph idx="1"/>
          </p:nvPr>
        </p:nvSpPr>
        <p:spPr>
          <a:xfrm>
            <a:off x="416496" y="3789040"/>
            <a:ext cx="9023656" cy="2883767"/>
          </a:xfrm>
        </p:spPr>
        <p:txBody>
          <a:bodyPr>
            <a:normAutofit/>
          </a:bodyPr>
          <a:lstStyle/>
          <a:p>
            <a:pPr>
              <a:buFont typeface="Arial" charset="0"/>
              <a:buChar char="•"/>
            </a:pPr>
            <a:r>
              <a:rPr lang="en-GB" dirty="0"/>
              <a:t>GWAS study: 800 centenarians vs. controls</a:t>
            </a:r>
          </a:p>
          <a:p>
            <a:pPr>
              <a:buFont typeface="Arial" charset="0"/>
              <a:buChar char="•"/>
            </a:pPr>
            <a:r>
              <a:rPr lang="en-GB" dirty="0"/>
              <a:t>Found 150 SNPs predicting centenarians with 77 % accuracy</a:t>
            </a:r>
            <a:endParaRPr lang="en-US" dirty="0"/>
          </a:p>
          <a:p>
            <a:pPr>
              <a:buFontTx/>
              <a:buChar char="•"/>
            </a:pPr>
            <a:r>
              <a:rPr lang="en-US" dirty="0"/>
              <a:t>Problem: they used </a:t>
            </a:r>
            <a:r>
              <a:rPr lang="en-US" b="1" dirty="0"/>
              <a:t>different SNP chips</a:t>
            </a:r>
            <a:r>
              <a:rPr lang="en-US" dirty="0"/>
              <a:t> for centenarians and controls</a:t>
            </a:r>
          </a:p>
          <a:p>
            <a:pPr>
              <a:buFontTx/>
              <a:buChar char="•"/>
            </a:pPr>
            <a:r>
              <a:rPr lang="en-GB" dirty="0"/>
              <a:t>Retracted in 2011 following independent review and QC of data</a:t>
            </a:r>
            <a:endParaRPr lang="en-US" dirty="0"/>
          </a:p>
        </p:txBody>
      </p:sp>
    </p:spTree>
    <p:extLst>
      <p:ext uri="{BB962C8B-B14F-4D97-AF65-F5344CB8AC3E}">
        <p14:creationId xmlns:p14="http://schemas.microsoft.com/office/powerpoint/2010/main" val="3584162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04755-F935-AD4E-B150-5AEB8E162F78}"/>
              </a:ext>
            </a:extLst>
          </p:cNvPr>
          <p:cNvSpPr>
            <a:spLocks noGrp="1"/>
          </p:cNvSpPr>
          <p:nvPr>
            <p:ph type="title"/>
          </p:nvPr>
        </p:nvSpPr>
        <p:spPr/>
        <p:txBody>
          <a:bodyPr/>
          <a:lstStyle/>
          <a:p>
            <a:r>
              <a:rPr lang="en-US" dirty="0"/>
              <a:t>Bias errors</a:t>
            </a:r>
            <a:br>
              <a:rPr lang="en-US" dirty="0"/>
            </a:br>
            <a:endParaRPr lang="en-US" dirty="0"/>
          </a:p>
        </p:txBody>
      </p:sp>
      <p:sp>
        <p:nvSpPr>
          <p:cNvPr id="4" name="Slide Number Placeholder 3">
            <a:extLst>
              <a:ext uri="{FF2B5EF4-FFF2-40B4-BE49-F238E27FC236}">
                <a16:creationId xmlns:a16="http://schemas.microsoft.com/office/drawing/2014/main" id="{61DCA5E0-E1B2-194A-A867-A289AACA60A5}"/>
              </a:ext>
            </a:extLst>
          </p:cNvPr>
          <p:cNvSpPr>
            <a:spLocks noGrp="1"/>
          </p:cNvSpPr>
          <p:nvPr>
            <p:ph type="sldNum" sz="quarter" idx="4"/>
          </p:nvPr>
        </p:nvSpPr>
        <p:spPr/>
        <p:txBody>
          <a:bodyPr/>
          <a:lstStyle/>
          <a:p>
            <a:fld id="{C231324C-4752-C242-8156-5E21DB4253A5}" type="slidenum">
              <a:rPr lang="en-GB" smtClean="0"/>
              <a:pPr/>
              <a:t>27</a:t>
            </a:fld>
            <a:endParaRPr lang="en-GB" dirty="0"/>
          </a:p>
        </p:txBody>
      </p:sp>
      <p:sp>
        <p:nvSpPr>
          <p:cNvPr id="13" name="Content Placeholder 12">
            <a:extLst>
              <a:ext uri="{FF2B5EF4-FFF2-40B4-BE49-F238E27FC236}">
                <a16:creationId xmlns:a16="http://schemas.microsoft.com/office/drawing/2014/main" id="{77C57864-D789-8F4B-94C4-3FBAB093F4C0}"/>
              </a:ext>
            </a:extLst>
          </p:cNvPr>
          <p:cNvSpPr>
            <a:spLocks noGrp="1"/>
          </p:cNvSpPr>
          <p:nvPr>
            <p:ph sz="half" idx="11"/>
          </p:nvPr>
        </p:nvSpPr>
        <p:spPr/>
        <p:txBody>
          <a:bodyPr/>
          <a:lstStyle/>
          <a:p>
            <a:pPr marL="342900" indent="-342900">
              <a:buFontTx/>
              <a:buChar char="-"/>
            </a:pPr>
            <a:r>
              <a:rPr lang="en-US" dirty="0"/>
              <a:t>BIAS: Systematic Error in design/implementation of study</a:t>
            </a:r>
          </a:p>
          <a:p>
            <a:pPr marL="971550" lvl="1" indent="-342900">
              <a:buFontTx/>
              <a:buChar char="-"/>
            </a:pPr>
            <a:r>
              <a:rPr lang="en-US" dirty="0"/>
              <a:t>Selection bias: Error in selecting the samples/enrolling the patients</a:t>
            </a:r>
          </a:p>
          <a:p>
            <a:pPr marL="971550" lvl="1" indent="-342900">
              <a:buFontTx/>
              <a:buChar char="-"/>
            </a:pPr>
            <a:r>
              <a:rPr lang="en-US" dirty="0"/>
              <a:t>Measurement bias: Error in collecting data</a:t>
            </a:r>
          </a:p>
          <a:p>
            <a:pPr marL="342900" indent="-342900">
              <a:buFontTx/>
              <a:buChar char="-"/>
            </a:pPr>
            <a:r>
              <a:rPr lang="en-US" dirty="0"/>
              <a:t>How to deal with bias?</a:t>
            </a:r>
          </a:p>
          <a:p>
            <a:pPr marL="971550" lvl="1" indent="-342900">
              <a:buFontTx/>
              <a:buChar char="-"/>
            </a:pPr>
            <a:r>
              <a:rPr lang="en-US" dirty="0"/>
              <a:t>Randomization</a:t>
            </a:r>
          </a:p>
          <a:p>
            <a:pPr marL="971550" lvl="1" indent="-342900">
              <a:buFontTx/>
              <a:buChar char="-"/>
            </a:pPr>
            <a:r>
              <a:rPr lang="en-US" dirty="0"/>
              <a:t>Blinding</a:t>
            </a:r>
          </a:p>
        </p:txBody>
      </p:sp>
      <p:pic>
        <p:nvPicPr>
          <p:cNvPr id="17" name="Content Placeholder 16">
            <a:extLst>
              <a:ext uri="{FF2B5EF4-FFF2-40B4-BE49-F238E27FC236}">
                <a16:creationId xmlns:a16="http://schemas.microsoft.com/office/drawing/2014/main" id="{FAC71150-3277-2B4D-A94B-AEFFEF53753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16496" y="2348880"/>
            <a:ext cx="4323790" cy="3002632"/>
          </a:xfrm>
        </p:spPr>
      </p:pic>
      <p:sp>
        <p:nvSpPr>
          <p:cNvPr id="18" name="TextBox 17">
            <a:extLst>
              <a:ext uri="{FF2B5EF4-FFF2-40B4-BE49-F238E27FC236}">
                <a16:creationId xmlns:a16="http://schemas.microsoft.com/office/drawing/2014/main" id="{941E4FAA-FA67-C045-A89F-DC5C33E666C3}"/>
              </a:ext>
            </a:extLst>
          </p:cNvPr>
          <p:cNvSpPr txBox="1"/>
          <p:nvPr/>
        </p:nvSpPr>
        <p:spPr>
          <a:xfrm>
            <a:off x="200472" y="6310808"/>
            <a:ext cx="4213205" cy="369332"/>
          </a:xfrm>
          <a:prstGeom prst="rect">
            <a:avLst/>
          </a:prstGeom>
          <a:noFill/>
        </p:spPr>
        <p:txBody>
          <a:bodyPr wrap="none" rtlCol="0">
            <a:spAutoFit/>
          </a:bodyPr>
          <a:lstStyle/>
          <a:p>
            <a:r>
              <a:rPr lang="en-GB" dirty="0" err="1"/>
              <a:t>Pannucci</a:t>
            </a:r>
            <a:r>
              <a:rPr lang="en-GB" dirty="0"/>
              <a:t> CJ </a:t>
            </a:r>
            <a:r>
              <a:rPr lang="en-GB" i="1" dirty="0"/>
              <a:t>et al</a:t>
            </a:r>
            <a:r>
              <a:rPr lang="en-GB" dirty="0"/>
              <a:t>. </a:t>
            </a:r>
            <a:r>
              <a:rPr lang="en-GB" dirty="0" err="1"/>
              <a:t>Plast</a:t>
            </a:r>
            <a:r>
              <a:rPr lang="en-GB" dirty="0"/>
              <a:t> </a:t>
            </a:r>
            <a:r>
              <a:rPr lang="en-GB" dirty="0" err="1"/>
              <a:t>Reconstr</a:t>
            </a:r>
            <a:r>
              <a:rPr lang="en-GB" dirty="0"/>
              <a:t> Surg. 2010</a:t>
            </a:r>
            <a:endParaRPr lang="en-US" dirty="0"/>
          </a:p>
        </p:txBody>
      </p:sp>
    </p:spTree>
    <p:extLst>
      <p:ext uri="{BB962C8B-B14F-4D97-AF65-F5344CB8AC3E}">
        <p14:creationId xmlns:p14="http://schemas.microsoft.com/office/powerpoint/2010/main" val="3254213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E0365-94A3-E448-A9A8-F990CC3C5AC4}"/>
              </a:ext>
            </a:extLst>
          </p:cNvPr>
          <p:cNvSpPr>
            <a:spLocks noGrp="1"/>
          </p:cNvSpPr>
          <p:nvPr>
            <p:ph type="title"/>
          </p:nvPr>
        </p:nvSpPr>
        <p:spPr/>
        <p:txBody>
          <a:bodyPr/>
          <a:lstStyle/>
          <a:p>
            <a:r>
              <a:rPr lang="en-US" dirty="0"/>
              <a:t>Random errors</a:t>
            </a:r>
          </a:p>
        </p:txBody>
      </p:sp>
      <p:sp>
        <p:nvSpPr>
          <p:cNvPr id="6" name="Content Placeholder 5">
            <a:extLst>
              <a:ext uri="{FF2B5EF4-FFF2-40B4-BE49-F238E27FC236}">
                <a16:creationId xmlns:a16="http://schemas.microsoft.com/office/drawing/2014/main" id="{DDADDE68-8972-2745-8E87-EC6D5F1F86A1}"/>
              </a:ext>
            </a:extLst>
          </p:cNvPr>
          <p:cNvSpPr>
            <a:spLocks noGrp="1"/>
          </p:cNvSpPr>
          <p:nvPr>
            <p:ph idx="1"/>
          </p:nvPr>
        </p:nvSpPr>
        <p:spPr/>
        <p:txBody>
          <a:bodyPr/>
          <a:lstStyle/>
          <a:p>
            <a:pPr marL="342900" indent="-342900">
              <a:buFontTx/>
              <a:buChar char="-"/>
            </a:pPr>
            <a:r>
              <a:rPr lang="en-US" dirty="0"/>
              <a:t>Random ERRORS Deviate from the truth without specific direction </a:t>
            </a:r>
          </a:p>
          <a:p>
            <a:pPr marL="971550" lvl="1" indent="-342900">
              <a:buFontTx/>
              <a:buChar char="-"/>
            </a:pPr>
            <a:r>
              <a:rPr lang="en-US" dirty="0"/>
              <a:t>Can not be avoided but can be reduced by repeated experiments.</a:t>
            </a:r>
          </a:p>
          <a:p>
            <a:pPr marL="971550" lvl="1" indent="-342900">
              <a:buFontTx/>
              <a:buChar char="-"/>
            </a:pPr>
            <a:r>
              <a:rPr lang="en-US" dirty="0"/>
              <a:t>Can also be reduced by using precise apparatus</a:t>
            </a:r>
          </a:p>
          <a:p>
            <a:pPr marL="971550" lvl="1" indent="-342900">
              <a:buFontTx/>
              <a:buChar char="-"/>
            </a:pPr>
            <a:r>
              <a:rPr lang="en-US" dirty="0"/>
              <a:t>Can be reduced by increasing the number of replicates</a:t>
            </a:r>
          </a:p>
          <a:p>
            <a:pPr marL="971550" lvl="1" indent="-342900">
              <a:buFontTx/>
              <a:buChar char="-"/>
            </a:pPr>
            <a:endParaRPr lang="en-US" dirty="0"/>
          </a:p>
          <a:p>
            <a:pPr marL="971550" lvl="1" indent="-342900">
              <a:buFontTx/>
              <a:buChar char="-"/>
            </a:pPr>
            <a:endParaRPr lang="en-US" dirty="0"/>
          </a:p>
        </p:txBody>
      </p:sp>
      <p:sp>
        <p:nvSpPr>
          <p:cNvPr id="4" name="Slide Number Placeholder 3">
            <a:extLst>
              <a:ext uri="{FF2B5EF4-FFF2-40B4-BE49-F238E27FC236}">
                <a16:creationId xmlns:a16="http://schemas.microsoft.com/office/drawing/2014/main" id="{5C50AA9E-0225-6045-9CDD-2FFA63D0EF87}"/>
              </a:ext>
            </a:extLst>
          </p:cNvPr>
          <p:cNvSpPr>
            <a:spLocks noGrp="1"/>
          </p:cNvSpPr>
          <p:nvPr>
            <p:ph type="sldNum" sz="quarter" idx="4"/>
          </p:nvPr>
        </p:nvSpPr>
        <p:spPr/>
        <p:txBody>
          <a:bodyPr/>
          <a:lstStyle/>
          <a:p>
            <a:fld id="{C231324C-4752-C242-8156-5E21DB4253A5}" type="slidenum">
              <a:rPr lang="en-GB" smtClean="0"/>
              <a:pPr/>
              <a:t>28</a:t>
            </a:fld>
            <a:endParaRPr lang="en-GB" dirty="0"/>
          </a:p>
        </p:txBody>
      </p:sp>
    </p:spTree>
    <p:extLst>
      <p:ext uri="{BB962C8B-B14F-4D97-AF65-F5344CB8AC3E}">
        <p14:creationId xmlns:p14="http://schemas.microsoft.com/office/powerpoint/2010/main" val="2097650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71315" y="951859"/>
            <a:ext cx="5453303" cy="4562250"/>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29</a:t>
            </a:fld>
            <a:endParaRPr lang="en-GB" dirty="0"/>
          </a:p>
        </p:txBody>
      </p:sp>
      <p:sp>
        <p:nvSpPr>
          <p:cNvPr id="6" name="Title 5"/>
          <p:cNvSpPr>
            <a:spLocks noGrp="1"/>
          </p:cNvSpPr>
          <p:nvPr>
            <p:ph type="title" idx="4294967295"/>
          </p:nvPr>
        </p:nvSpPr>
        <p:spPr>
          <a:xfrm>
            <a:off x="2792760" y="1988840"/>
            <a:ext cx="4134459" cy="1728192"/>
          </a:xfrm>
        </p:spPr>
        <p:txBody>
          <a:bodyPr/>
          <a:lstStyle/>
          <a:p>
            <a:pPr algn="ctr">
              <a:lnSpc>
                <a:spcPct val="90000"/>
              </a:lnSpc>
            </a:pPr>
            <a:r>
              <a:rPr lang="en-US" sz="4800" dirty="0">
                <a:solidFill>
                  <a:schemeClr val="bg1"/>
                </a:solidFill>
              </a:rPr>
              <a:t>Experimental Controls</a:t>
            </a:r>
          </a:p>
        </p:txBody>
      </p:sp>
    </p:spTree>
    <p:extLst>
      <p:ext uri="{BB962C8B-B14F-4D97-AF65-F5344CB8AC3E}">
        <p14:creationId xmlns:p14="http://schemas.microsoft.com/office/powerpoint/2010/main" val="3957029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F497D"/>
                </a:solidFill>
              </a:rPr>
              <a:t>Why Perform Experiments?</a:t>
            </a:r>
            <a:endParaRPr lang="en-US" dirty="0"/>
          </a:p>
        </p:txBody>
      </p:sp>
      <p:pic>
        <p:nvPicPr>
          <p:cNvPr id="7" name="Picture 6"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sp>
        <p:nvSpPr>
          <p:cNvPr id="4" name="Slide Number Placeholder 3"/>
          <p:cNvSpPr>
            <a:spLocks noGrp="1"/>
          </p:cNvSpPr>
          <p:nvPr>
            <p:ph type="sldNum" sz="quarter" idx="4"/>
          </p:nvPr>
        </p:nvSpPr>
        <p:spPr/>
        <p:txBody>
          <a:bodyPr/>
          <a:lstStyle/>
          <a:p>
            <a:fld id="{C231324C-4752-C242-8156-5E21DB4253A5}" type="slidenum">
              <a:rPr lang="en-GB" smtClean="0"/>
              <a:pPr/>
              <a:t>3</a:t>
            </a:fld>
            <a:endParaRPr lang="en-GB" dirty="0"/>
          </a:p>
        </p:txBody>
      </p:sp>
      <p:sp>
        <p:nvSpPr>
          <p:cNvPr id="5" name="Content Placeholder 4"/>
          <p:cNvSpPr>
            <a:spLocks noGrp="1"/>
          </p:cNvSpPr>
          <p:nvPr>
            <p:ph idx="1"/>
          </p:nvPr>
        </p:nvSpPr>
        <p:spPr>
          <a:xfrm>
            <a:off x="495300" y="1412776"/>
            <a:ext cx="8915400" cy="4114800"/>
          </a:xfrm>
        </p:spPr>
        <p:txBody>
          <a:bodyPr/>
          <a:lstStyle/>
          <a:p>
            <a:r>
              <a:rPr lang="en-US" dirty="0"/>
              <a:t>Because my supervisor told me to</a:t>
            </a:r>
          </a:p>
          <a:p>
            <a:endParaRPr lang="en-US" dirty="0"/>
          </a:p>
          <a:p>
            <a:r>
              <a:rPr lang="en-US" dirty="0"/>
              <a:t>Because they did it in this other paper</a:t>
            </a:r>
          </a:p>
          <a:p>
            <a:endParaRPr lang="en-US" dirty="0"/>
          </a:p>
          <a:p>
            <a:r>
              <a:rPr lang="en-US" dirty="0"/>
              <a:t>Because we got a cool new piece of tech and I want to try it out</a:t>
            </a:r>
          </a:p>
          <a:p>
            <a:endParaRPr lang="en-US" dirty="0"/>
          </a:p>
          <a:p>
            <a:r>
              <a:rPr lang="en-US" dirty="0"/>
              <a:t>Because I don’t know what else to do</a:t>
            </a:r>
          </a:p>
          <a:p>
            <a:endParaRPr lang="en-US" dirty="0"/>
          </a:p>
        </p:txBody>
      </p:sp>
    </p:spTree>
    <p:extLst>
      <p:ext uri="{BB962C8B-B14F-4D97-AF65-F5344CB8AC3E}">
        <p14:creationId xmlns:p14="http://schemas.microsoft.com/office/powerpoint/2010/main" val="2884808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F497D"/>
                </a:solidFill>
              </a:rPr>
              <a:t>Experimental Controls</a:t>
            </a:r>
          </a:p>
        </p:txBody>
      </p:sp>
      <p:sp>
        <p:nvSpPr>
          <p:cNvPr id="3" name="Content Placeholder 2"/>
          <p:cNvSpPr>
            <a:spLocks noGrp="1"/>
          </p:cNvSpPr>
          <p:nvPr>
            <p:ph idx="1"/>
          </p:nvPr>
        </p:nvSpPr>
        <p:spPr/>
        <p:txBody>
          <a:bodyPr/>
          <a:lstStyle/>
          <a:p>
            <a:r>
              <a:rPr lang="en-US" dirty="0"/>
              <a:t>Controlling errors</a:t>
            </a:r>
          </a:p>
          <a:p>
            <a:pPr lvl="1"/>
            <a:r>
              <a:rPr lang="en-GB" dirty="0"/>
              <a:t>Type I: False Positives (reject true H0)</a:t>
            </a:r>
          </a:p>
          <a:p>
            <a:pPr lvl="2"/>
            <a:r>
              <a:rPr lang="en-GB" dirty="0"/>
              <a:t>Use Negative controls: A group that should have minimal or no effect</a:t>
            </a:r>
          </a:p>
          <a:p>
            <a:pPr lvl="1"/>
            <a:r>
              <a:rPr lang="en-GB" dirty="0"/>
              <a:t>Type II: False Negative (fail to reject a false H0)</a:t>
            </a:r>
          </a:p>
          <a:p>
            <a:pPr lvl="2"/>
            <a:r>
              <a:rPr lang="en-GB" dirty="0"/>
              <a:t>Use Positive controls: A group where known response expected</a:t>
            </a:r>
          </a:p>
          <a:p>
            <a:endParaRPr lang="en-US" dirty="0"/>
          </a:p>
          <a:p>
            <a:r>
              <a:rPr lang="en-US" dirty="0"/>
              <a:t>Technical controls</a:t>
            </a:r>
          </a:p>
          <a:p>
            <a:pPr lvl="1"/>
            <a:r>
              <a:rPr lang="en-US" dirty="0"/>
              <a:t>Detect/correct technical biases</a:t>
            </a:r>
          </a:p>
          <a:p>
            <a:pPr lvl="1"/>
            <a:r>
              <a:rPr lang="en-US" dirty="0" err="1"/>
              <a:t>Normalise</a:t>
            </a:r>
            <a:r>
              <a:rPr lang="en-US" dirty="0"/>
              <a:t> measurements (quantification) e.g. spike-ins</a:t>
            </a:r>
          </a:p>
        </p:txBody>
      </p:sp>
    </p:spTree>
    <p:extLst>
      <p:ext uri="{BB962C8B-B14F-4D97-AF65-F5344CB8AC3E}">
        <p14:creationId xmlns:p14="http://schemas.microsoft.com/office/powerpoint/2010/main" val="24263120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F497D"/>
                </a:solidFill>
              </a:rPr>
              <a:t>Examples of Experimental Controls</a:t>
            </a:r>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US" dirty="0"/>
              <a:t>Wild-type organism (knockouts)</a:t>
            </a:r>
          </a:p>
          <a:p>
            <a:pPr marL="342900" indent="-342900">
              <a:buFont typeface="Arial" panose="020B0604020202020204" pitchFamily="34" charset="0"/>
              <a:buChar char="•"/>
            </a:pPr>
            <a:r>
              <a:rPr lang="en-US" dirty="0"/>
              <a:t>Inactive </a:t>
            </a:r>
            <a:r>
              <a:rPr lang="en-US" cap="none" dirty="0"/>
              <a:t>si</a:t>
            </a:r>
            <a:r>
              <a:rPr lang="en-US" dirty="0"/>
              <a:t>RNA (silencing)</a:t>
            </a:r>
          </a:p>
          <a:p>
            <a:pPr marL="342900" indent="-342900">
              <a:buFont typeface="Arial" panose="020B0604020202020204" pitchFamily="34" charset="0"/>
              <a:buChar char="•"/>
            </a:pPr>
            <a:r>
              <a:rPr lang="en-US" dirty="0"/>
              <a:t>Vehicle (treatments)</a:t>
            </a:r>
          </a:p>
          <a:p>
            <a:pPr marL="342900" indent="-342900">
              <a:buFont typeface="Arial" panose="020B0604020202020204" pitchFamily="34" charset="0"/>
              <a:buChar char="•"/>
            </a:pPr>
            <a:r>
              <a:rPr lang="en-US" dirty="0"/>
              <a:t>Input: fragmented chromatin (C</a:t>
            </a:r>
            <a:r>
              <a:rPr lang="en-US" cap="none" dirty="0"/>
              <a:t>hI</a:t>
            </a:r>
            <a:r>
              <a:rPr lang="en-US" dirty="0"/>
              <a:t>P)</a:t>
            </a:r>
          </a:p>
          <a:p>
            <a:pPr marL="342900" indent="-342900">
              <a:buFont typeface="Arial" panose="020B0604020202020204" pitchFamily="34" charset="0"/>
              <a:buChar char="•"/>
            </a:pPr>
            <a:r>
              <a:rPr lang="en-US" dirty="0"/>
              <a:t>Spike-ins (quantification/</a:t>
            </a:r>
            <a:r>
              <a:rPr lang="en-US" dirty="0" err="1"/>
              <a:t>normalisation</a:t>
            </a:r>
            <a:r>
              <a:rPr lang="en-US" dirty="0"/>
              <a:t>)</a:t>
            </a:r>
          </a:p>
          <a:p>
            <a:pPr marL="342900" indent="-342900">
              <a:buFont typeface="Arial" panose="020B0604020202020204" pitchFamily="34" charset="0"/>
              <a:buChar char="•"/>
            </a:pPr>
            <a:r>
              <a:rPr lang="en-US" dirty="0"/>
              <a:t>“Gold standard” </a:t>
            </a:r>
            <a:r>
              <a:rPr lang="en-US" dirty="0" err="1"/>
              <a:t>datapoints</a:t>
            </a:r>
            <a:endParaRPr lang="en-US" dirty="0"/>
          </a:p>
          <a:p>
            <a:pPr marL="342900" indent="-342900">
              <a:buFont typeface="Arial" panose="020B0604020202020204" pitchFamily="34" charset="0"/>
              <a:buChar char="•"/>
            </a:pPr>
            <a:r>
              <a:rPr lang="en-US" dirty="0"/>
              <a:t>Multi-level controls</a:t>
            </a:r>
          </a:p>
          <a:p>
            <a:pPr lvl="1"/>
            <a:r>
              <a:rPr lang="en-US" dirty="0"/>
              <a:t>e.g. contrast Vehicle/Input vs. Treatment/Input</a:t>
            </a:r>
          </a:p>
          <a:p>
            <a:endParaRPr lang="en-US" dirty="0"/>
          </a:p>
          <a:p>
            <a:endParaRPr lang="en-US" dirty="0"/>
          </a:p>
          <a:p>
            <a:endParaRPr lang="en-US" dirty="0"/>
          </a:p>
        </p:txBody>
      </p:sp>
    </p:spTree>
    <p:extLst>
      <p:ext uri="{BB962C8B-B14F-4D97-AF65-F5344CB8AC3E}">
        <p14:creationId xmlns:p14="http://schemas.microsoft.com/office/powerpoint/2010/main" val="42108913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71315" y="951859"/>
            <a:ext cx="5453303" cy="4562250"/>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32</a:t>
            </a:fld>
            <a:endParaRPr lang="en-GB" dirty="0"/>
          </a:p>
        </p:txBody>
      </p:sp>
      <p:sp>
        <p:nvSpPr>
          <p:cNvPr id="6" name="Title 5"/>
          <p:cNvSpPr>
            <a:spLocks noGrp="1"/>
          </p:cNvSpPr>
          <p:nvPr>
            <p:ph type="title" idx="4294967295"/>
          </p:nvPr>
        </p:nvSpPr>
        <p:spPr>
          <a:xfrm>
            <a:off x="2792760" y="1628800"/>
            <a:ext cx="4134459" cy="1728192"/>
          </a:xfrm>
        </p:spPr>
        <p:txBody>
          <a:bodyPr/>
          <a:lstStyle/>
          <a:p>
            <a:pPr algn="ctr">
              <a:lnSpc>
                <a:spcPct val="90000"/>
              </a:lnSpc>
            </a:pPr>
            <a:r>
              <a:rPr lang="en-US" sz="4800" dirty="0">
                <a:solidFill>
                  <a:schemeClr val="bg1"/>
                </a:solidFill>
              </a:rPr>
              <a:t>Design Parameters for Sequencing Experiments</a:t>
            </a:r>
          </a:p>
        </p:txBody>
      </p:sp>
    </p:spTree>
    <p:extLst>
      <p:ext uri="{BB962C8B-B14F-4D97-AF65-F5344CB8AC3E}">
        <p14:creationId xmlns:p14="http://schemas.microsoft.com/office/powerpoint/2010/main" val="1687650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299" y="274638"/>
            <a:ext cx="9095967" cy="1143000"/>
          </a:xfrm>
        </p:spPr>
        <p:txBody>
          <a:bodyPr>
            <a:normAutofit/>
          </a:bodyPr>
          <a:lstStyle/>
          <a:p>
            <a:r>
              <a:rPr lang="en-US" dirty="0">
                <a:solidFill>
                  <a:srgbClr val="1F497D"/>
                </a:solidFill>
              </a:rPr>
              <a:t>Design Issues: Sequencing Experiments</a:t>
            </a:r>
          </a:p>
        </p:txBody>
      </p:sp>
      <p:sp>
        <p:nvSpPr>
          <p:cNvPr id="3" name="Content Placeholder 2"/>
          <p:cNvSpPr>
            <a:spLocks noGrp="1"/>
          </p:cNvSpPr>
          <p:nvPr>
            <p:ph idx="1"/>
          </p:nvPr>
        </p:nvSpPr>
        <p:spPr/>
        <p:txBody>
          <a:bodyPr>
            <a:normAutofit lnSpcReduction="10000"/>
          </a:bodyPr>
          <a:lstStyle/>
          <a:p>
            <a:r>
              <a:rPr lang="en-US" dirty="0"/>
              <a:t>Platforms </a:t>
            </a:r>
          </a:p>
          <a:p>
            <a:r>
              <a:rPr lang="en-US" dirty="0"/>
              <a:t>Library preps</a:t>
            </a:r>
          </a:p>
          <a:p>
            <a:r>
              <a:rPr lang="en-US" dirty="0"/>
              <a:t>Multiplexing and pooling strategies</a:t>
            </a:r>
          </a:p>
          <a:p>
            <a:r>
              <a:rPr lang="en-US" dirty="0"/>
              <a:t>Single-end </a:t>
            </a:r>
            <a:r>
              <a:rPr lang="en-US" dirty="0" err="1"/>
              <a:t>vs</a:t>
            </a:r>
            <a:r>
              <a:rPr lang="en-US" dirty="0"/>
              <a:t> paired end</a:t>
            </a:r>
          </a:p>
          <a:p>
            <a:r>
              <a:rPr lang="en-US" dirty="0"/>
              <a:t>Sequencing depth</a:t>
            </a:r>
          </a:p>
          <a:p>
            <a:pPr lvl="1"/>
            <a:r>
              <a:rPr lang="en-US" dirty="0"/>
              <a:t>Coverage</a:t>
            </a:r>
          </a:p>
          <a:p>
            <a:pPr lvl="1"/>
            <a:r>
              <a:rPr lang="en-US" dirty="0"/>
              <a:t>Lanes</a:t>
            </a:r>
          </a:p>
          <a:p>
            <a:r>
              <a:rPr lang="en-US" dirty="0"/>
              <a:t>Validation</a:t>
            </a:r>
          </a:p>
          <a:p>
            <a:pPr lvl="1"/>
            <a:r>
              <a:rPr lang="en-US" dirty="0"/>
              <a:t>Knock-downs</a:t>
            </a:r>
          </a:p>
          <a:p>
            <a:pPr lvl="1"/>
            <a:r>
              <a:rPr lang="en-US" dirty="0"/>
              <a:t>Pull-downs</a:t>
            </a:r>
          </a:p>
        </p:txBody>
      </p:sp>
    </p:spTree>
    <p:extLst>
      <p:ext uri="{BB962C8B-B14F-4D97-AF65-F5344CB8AC3E}">
        <p14:creationId xmlns:p14="http://schemas.microsoft.com/office/powerpoint/2010/main" val="27182259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71315" y="951859"/>
            <a:ext cx="5453303" cy="4562250"/>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34</a:t>
            </a:fld>
            <a:endParaRPr lang="en-GB" dirty="0"/>
          </a:p>
        </p:txBody>
      </p:sp>
      <p:sp>
        <p:nvSpPr>
          <p:cNvPr id="6" name="Title 5"/>
          <p:cNvSpPr>
            <a:spLocks noGrp="1"/>
          </p:cNvSpPr>
          <p:nvPr>
            <p:ph type="title" idx="4294967295"/>
          </p:nvPr>
        </p:nvSpPr>
        <p:spPr>
          <a:xfrm>
            <a:off x="2906773" y="1844824"/>
            <a:ext cx="4134459" cy="1728192"/>
          </a:xfrm>
        </p:spPr>
        <p:txBody>
          <a:bodyPr/>
          <a:lstStyle/>
          <a:p>
            <a:pPr algn="ctr">
              <a:lnSpc>
                <a:spcPct val="90000"/>
              </a:lnSpc>
            </a:pPr>
            <a:r>
              <a:rPr lang="en-US" sz="4800" dirty="0">
                <a:solidFill>
                  <a:schemeClr val="bg1"/>
                </a:solidFill>
              </a:rPr>
              <a:t>Experimental Design process at CRUK-CI</a:t>
            </a:r>
          </a:p>
        </p:txBody>
      </p:sp>
    </p:spTree>
    <p:extLst>
      <p:ext uri="{BB962C8B-B14F-4D97-AF65-F5344CB8AC3E}">
        <p14:creationId xmlns:p14="http://schemas.microsoft.com/office/powerpoint/2010/main" val="31291653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5BA6-1E7D-425F-B162-CAC7E7E57F14}"/>
              </a:ext>
            </a:extLst>
          </p:cNvPr>
          <p:cNvSpPr>
            <a:spLocks noGrp="1"/>
          </p:cNvSpPr>
          <p:nvPr>
            <p:ph type="title"/>
          </p:nvPr>
        </p:nvSpPr>
        <p:spPr/>
        <p:txBody>
          <a:bodyPr/>
          <a:lstStyle/>
          <a:p>
            <a:r>
              <a:rPr lang="en-US" dirty="0"/>
              <a:t>CRUK-CI Experimental Design Process</a:t>
            </a:r>
          </a:p>
        </p:txBody>
      </p:sp>
      <p:sp>
        <p:nvSpPr>
          <p:cNvPr id="3" name="Content Placeholder 2">
            <a:extLst>
              <a:ext uri="{FF2B5EF4-FFF2-40B4-BE49-F238E27FC236}">
                <a16:creationId xmlns:a16="http://schemas.microsoft.com/office/drawing/2014/main" id="{483BCE71-DFE2-47E6-9EA5-E20C008C1F30}"/>
              </a:ext>
            </a:extLst>
          </p:cNvPr>
          <p:cNvSpPr>
            <a:spLocks noGrp="1"/>
          </p:cNvSpPr>
          <p:nvPr>
            <p:ph idx="1"/>
          </p:nvPr>
        </p:nvSpPr>
        <p:spPr>
          <a:xfrm>
            <a:off x="416496" y="1268760"/>
            <a:ext cx="8915400" cy="4114800"/>
          </a:xfrm>
        </p:spPr>
        <p:txBody>
          <a:bodyPr/>
          <a:lstStyle/>
          <a:p>
            <a:pPr lvl="1"/>
            <a:r>
              <a:rPr lang="en-US" dirty="0"/>
              <a:t>Students required to take (this) Experimental Design class</a:t>
            </a:r>
          </a:p>
          <a:p>
            <a:pPr lvl="1"/>
            <a:r>
              <a:rPr lang="en-US" dirty="0"/>
              <a:t>All sequencing and proteomics experiments require experimental design review meeting</a:t>
            </a:r>
          </a:p>
          <a:p>
            <a:pPr lvl="2"/>
            <a:r>
              <a:rPr lang="en-US" dirty="0"/>
              <a:t>Simple form with key aspects of experiment</a:t>
            </a:r>
          </a:p>
          <a:p>
            <a:pPr lvl="2"/>
            <a:r>
              <a:rPr lang="en-US" dirty="0"/>
              <a:t>Attended by Scientists, Genomics/Proteomics Core, Bioinformatics Core, Statistician</a:t>
            </a:r>
          </a:p>
          <a:p>
            <a:pPr lvl="2"/>
            <a:r>
              <a:rPr lang="en-US" dirty="0"/>
              <a:t>Project opened in LIMS afterwards</a:t>
            </a:r>
          </a:p>
          <a:p>
            <a:pPr lvl="1"/>
            <a:r>
              <a:rPr lang="en-US" dirty="0" err="1"/>
              <a:t>Randomisation</a:t>
            </a:r>
            <a:r>
              <a:rPr lang="en-US" dirty="0"/>
              <a:t> and Layouts</a:t>
            </a:r>
          </a:p>
          <a:p>
            <a:pPr lvl="2"/>
            <a:r>
              <a:rPr lang="en-US" dirty="0"/>
              <a:t>Checkpoint for experiment</a:t>
            </a:r>
          </a:p>
          <a:p>
            <a:pPr lvl="2"/>
            <a:r>
              <a:rPr lang="en-US" dirty="0"/>
              <a:t>Project cleared for sample submission</a:t>
            </a:r>
          </a:p>
          <a:p>
            <a:pPr lvl="1"/>
            <a:r>
              <a:rPr lang="en-US" dirty="0"/>
              <a:t>Keys:</a:t>
            </a:r>
          </a:p>
          <a:p>
            <a:pPr lvl="2"/>
            <a:r>
              <a:rPr lang="en-US" dirty="0"/>
              <a:t>Form and meeting not difficult</a:t>
            </a:r>
          </a:p>
          <a:p>
            <a:pPr lvl="2"/>
            <a:r>
              <a:rPr lang="en-US" dirty="0"/>
              <a:t>(Currently) not chargeable</a:t>
            </a:r>
          </a:p>
          <a:p>
            <a:pPr lvl="2"/>
            <a:r>
              <a:rPr lang="en-US" dirty="0"/>
              <a:t>Scientists agree process improves experiments!</a:t>
            </a:r>
          </a:p>
          <a:p>
            <a:pPr lvl="2"/>
            <a:endParaRPr lang="en-US" dirty="0"/>
          </a:p>
        </p:txBody>
      </p:sp>
      <p:sp>
        <p:nvSpPr>
          <p:cNvPr id="4" name="Slide Number Placeholder 3">
            <a:extLst>
              <a:ext uri="{FF2B5EF4-FFF2-40B4-BE49-F238E27FC236}">
                <a16:creationId xmlns:a16="http://schemas.microsoft.com/office/drawing/2014/main" id="{221DD0DA-57F9-4978-956D-70DC3D9B0855}"/>
              </a:ext>
            </a:extLst>
          </p:cNvPr>
          <p:cNvSpPr>
            <a:spLocks noGrp="1"/>
          </p:cNvSpPr>
          <p:nvPr>
            <p:ph type="sldNum" sz="quarter" idx="4"/>
          </p:nvPr>
        </p:nvSpPr>
        <p:spPr/>
        <p:txBody>
          <a:bodyPr/>
          <a:lstStyle/>
          <a:p>
            <a:fld id="{C231324C-4752-C242-8156-5E21DB4253A5}" type="slidenum">
              <a:rPr lang="en-GB" smtClean="0"/>
              <a:pPr/>
              <a:t>35</a:t>
            </a:fld>
            <a:endParaRPr lang="en-GB" dirty="0"/>
          </a:p>
        </p:txBody>
      </p:sp>
    </p:spTree>
    <p:extLst>
      <p:ext uri="{BB962C8B-B14F-4D97-AF65-F5344CB8AC3E}">
        <p14:creationId xmlns:p14="http://schemas.microsoft.com/office/powerpoint/2010/main" val="8211799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AC7FB-1802-497C-85DF-6D7A59DD826B}"/>
              </a:ext>
            </a:extLst>
          </p:cNvPr>
          <p:cNvSpPr>
            <a:spLocks noGrp="1"/>
          </p:cNvSpPr>
          <p:nvPr>
            <p:ph type="title"/>
          </p:nvPr>
        </p:nvSpPr>
        <p:spPr>
          <a:xfrm>
            <a:off x="200472" y="260648"/>
            <a:ext cx="8915400" cy="990600"/>
          </a:xfrm>
        </p:spPr>
        <p:txBody>
          <a:bodyPr/>
          <a:lstStyle/>
          <a:p>
            <a:r>
              <a:rPr lang="en-US" sz="2800" dirty="0"/>
              <a:t>Experimental Design Meetings - Genomics</a:t>
            </a:r>
          </a:p>
        </p:txBody>
      </p:sp>
      <p:sp>
        <p:nvSpPr>
          <p:cNvPr id="3" name="Content Placeholder 2">
            <a:extLst>
              <a:ext uri="{FF2B5EF4-FFF2-40B4-BE49-F238E27FC236}">
                <a16:creationId xmlns:a16="http://schemas.microsoft.com/office/drawing/2014/main" id="{65FDF9C7-600A-4A83-8164-BC245BFAE987}"/>
              </a:ext>
            </a:extLst>
          </p:cNvPr>
          <p:cNvSpPr>
            <a:spLocks noGrp="1"/>
          </p:cNvSpPr>
          <p:nvPr>
            <p:ph idx="1"/>
          </p:nvPr>
        </p:nvSpPr>
        <p:spPr>
          <a:xfrm>
            <a:off x="214064" y="755948"/>
            <a:ext cx="9275440" cy="4114800"/>
          </a:xfrm>
        </p:spPr>
        <p:txBody>
          <a:bodyPr/>
          <a:lstStyle/>
          <a:p>
            <a:pPr>
              <a:defRPr/>
            </a:pPr>
            <a:endParaRPr lang="en-US" sz="800" dirty="0"/>
          </a:p>
          <a:p>
            <a:pPr>
              <a:defRPr/>
            </a:pPr>
            <a:r>
              <a:rPr lang="en-US" sz="1800" dirty="0"/>
              <a:t>Wednesday 30 min slots (</a:t>
            </a:r>
            <a:r>
              <a:rPr lang="en-US" sz="1800" dirty="0">
                <a:solidFill>
                  <a:schemeClr val="accent2"/>
                </a:solidFill>
              </a:rPr>
              <a:t>2:00-3:00pm</a:t>
            </a:r>
            <a:r>
              <a:rPr lang="en-US" sz="1800" dirty="0"/>
              <a:t>) with Bioinformatics Genomics/ Cores</a:t>
            </a:r>
          </a:p>
          <a:p>
            <a:pPr>
              <a:defRPr/>
            </a:pPr>
            <a:r>
              <a:rPr lang="en-US" sz="1800" dirty="0"/>
              <a:t>Requirements:</a:t>
            </a:r>
          </a:p>
          <a:p>
            <a:pPr lvl="1">
              <a:defRPr/>
            </a:pPr>
            <a:r>
              <a:rPr lang="en-US" sz="1800" dirty="0"/>
              <a:t>Email </a:t>
            </a:r>
            <a:r>
              <a:rPr lang="en-US" sz="1800" u="sng" dirty="0">
                <a:solidFill>
                  <a:srgbClr val="0000FF"/>
                </a:solidFill>
                <a:hlinkClick r:id="rId2"/>
              </a:rPr>
              <a:t>CRIExperimentalDesign@cruk.cam.ac.uk</a:t>
            </a:r>
            <a:r>
              <a:rPr lang="en-US" sz="1800" u="sng" dirty="0">
                <a:solidFill>
                  <a:srgbClr val="0000FF"/>
                </a:solidFill>
              </a:rPr>
              <a:t> </a:t>
            </a:r>
            <a:r>
              <a:rPr lang="en-US" sz="1800" dirty="0">
                <a:solidFill>
                  <a:srgbClr val="000000"/>
                </a:solidFill>
              </a:rPr>
              <a:t>to request meeting</a:t>
            </a:r>
          </a:p>
          <a:p>
            <a:pPr lvl="1">
              <a:defRPr/>
            </a:pPr>
            <a:r>
              <a:rPr lang="en-US" sz="1800" dirty="0">
                <a:solidFill>
                  <a:srgbClr val="000000"/>
                </a:solidFill>
              </a:rPr>
              <a:t>Fill in </a:t>
            </a:r>
            <a:r>
              <a:rPr lang="en-US" sz="1800" dirty="0">
                <a:solidFill>
                  <a:srgbClr val="000000"/>
                </a:solidFill>
                <a:hlinkClick r:id="rId3" action="ppaction://hlinkfile"/>
              </a:rPr>
              <a:t>Experimental Design Form </a:t>
            </a:r>
            <a:r>
              <a:rPr lang="en-US" sz="1800" dirty="0">
                <a:solidFill>
                  <a:srgbClr val="000000"/>
                </a:solidFill>
              </a:rPr>
              <a:t>and return at least couple  of days before meeting</a:t>
            </a:r>
          </a:p>
          <a:p>
            <a:pPr lvl="1">
              <a:defRPr/>
            </a:pPr>
            <a:r>
              <a:rPr lang="en-US" sz="1800" b="1" dirty="0"/>
              <a:t>Your attendance</a:t>
            </a:r>
          </a:p>
          <a:p>
            <a:pPr lvl="1">
              <a:defRPr/>
            </a:pPr>
            <a:r>
              <a:rPr lang="en-US" sz="1800" dirty="0"/>
              <a:t>Provide</a:t>
            </a:r>
            <a:r>
              <a:rPr lang="en-US" sz="1800" b="1" dirty="0"/>
              <a:t> project </a:t>
            </a:r>
            <a:r>
              <a:rPr lang="en-US" sz="1800" b="1" i="1" dirty="0"/>
              <a:t>background </a:t>
            </a:r>
            <a:r>
              <a:rPr lang="en-US" sz="1800" dirty="0"/>
              <a:t>(a few slides from you)</a:t>
            </a:r>
          </a:p>
          <a:p>
            <a:pPr>
              <a:defRPr/>
            </a:pPr>
            <a:r>
              <a:rPr lang="en-US" sz="1800" dirty="0"/>
              <a:t>Discussion:</a:t>
            </a:r>
          </a:p>
          <a:p>
            <a:pPr lvl="2">
              <a:defRPr/>
            </a:pPr>
            <a:r>
              <a:rPr lang="en-US" dirty="0"/>
              <a:t>Planning, time-scale, cost, aims, scope, questions</a:t>
            </a:r>
          </a:p>
          <a:p>
            <a:pPr lvl="2">
              <a:defRPr/>
            </a:pPr>
            <a:r>
              <a:rPr lang="en-US" dirty="0"/>
              <a:t>Choosing the correct technology</a:t>
            </a:r>
          </a:p>
          <a:p>
            <a:pPr lvl="2">
              <a:defRPr/>
            </a:pPr>
            <a:r>
              <a:rPr lang="en-US" dirty="0"/>
              <a:t>Effect size &amp; Sample-size calculation?</a:t>
            </a:r>
          </a:p>
          <a:p>
            <a:pPr lvl="2">
              <a:defRPr/>
            </a:pPr>
            <a:r>
              <a:rPr lang="en-US" dirty="0"/>
              <a:t>Sample collection and processing methods</a:t>
            </a:r>
          </a:p>
          <a:p>
            <a:pPr lvl="2">
              <a:defRPr/>
            </a:pPr>
            <a:r>
              <a:rPr lang="en-US" dirty="0"/>
              <a:t>Sample information (meta-data) collection</a:t>
            </a:r>
          </a:p>
          <a:p>
            <a:pPr lvl="2">
              <a:defRPr/>
            </a:pPr>
            <a:r>
              <a:rPr lang="en-US" dirty="0" err="1"/>
              <a:t>Randomisation</a:t>
            </a:r>
            <a:r>
              <a:rPr lang="en-US" dirty="0"/>
              <a:t>, Blocking and Replication issues</a:t>
            </a:r>
          </a:p>
          <a:p>
            <a:pPr lvl="2">
              <a:defRPr/>
            </a:pPr>
            <a:r>
              <a:rPr lang="en-US" dirty="0"/>
              <a:t>Technical issues e.g. what sequencing depth?</a:t>
            </a:r>
          </a:p>
          <a:p>
            <a:pPr lvl="2">
              <a:defRPr/>
            </a:pPr>
            <a:r>
              <a:rPr lang="en-US" dirty="0"/>
              <a:t>Will Bioinformatics Core help with/do analysis?</a:t>
            </a:r>
          </a:p>
          <a:p>
            <a:pPr lvl="2">
              <a:defRPr/>
            </a:pPr>
            <a:r>
              <a:rPr lang="en-US" dirty="0"/>
              <a:t>Analysis deliverables</a:t>
            </a:r>
          </a:p>
          <a:p>
            <a:endParaRPr lang="en-US" dirty="0"/>
          </a:p>
        </p:txBody>
      </p:sp>
      <p:sp>
        <p:nvSpPr>
          <p:cNvPr id="4" name="Slide Number Placeholder 3">
            <a:extLst>
              <a:ext uri="{FF2B5EF4-FFF2-40B4-BE49-F238E27FC236}">
                <a16:creationId xmlns:a16="http://schemas.microsoft.com/office/drawing/2014/main" id="{1D0A2278-2102-48A9-AC63-39893DF7C182}"/>
              </a:ext>
            </a:extLst>
          </p:cNvPr>
          <p:cNvSpPr>
            <a:spLocks noGrp="1"/>
          </p:cNvSpPr>
          <p:nvPr>
            <p:ph type="sldNum" sz="quarter" idx="4"/>
          </p:nvPr>
        </p:nvSpPr>
        <p:spPr/>
        <p:txBody>
          <a:bodyPr/>
          <a:lstStyle/>
          <a:p>
            <a:fld id="{C231324C-4752-C242-8156-5E21DB4253A5}" type="slidenum">
              <a:rPr lang="en-GB" smtClean="0"/>
              <a:pPr/>
              <a:t>36</a:t>
            </a:fld>
            <a:endParaRPr lang="en-GB" dirty="0"/>
          </a:p>
        </p:txBody>
      </p:sp>
    </p:spTree>
    <p:extLst>
      <p:ext uri="{BB962C8B-B14F-4D97-AF65-F5344CB8AC3E}">
        <p14:creationId xmlns:p14="http://schemas.microsoft.com/office/powerpoint/2010/main" val="9831371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AC7FB-1802-497C-85DF-6D7A59DD826B}"/>
              </a:ext>
            </a:extLst>
          </p:cNvPr>
          <p:cNvSpPr>
            <a:spLocks noGrp="1"/>
          </p:cNvSpPr>
          <p:nvPr>
            <p:ph type="title"/>
          </p:nvPr>
        </p:nvSpPr>
        <p:spPr>
          <a:xfrm>
            <a:off x="200472" y="260648"/>
            <a:ext cx="8915400" cy="990600"/>
          </a:xfrm>
        </p:spPr>
        <p:txBody>
          <a:bodyPr/>
          <a:lstStyle/>
          <a:p>
            <a:r>
              <a:rPr lang="en-US" sz="2800" dirty="0"/>
              <a:t>Experimental Design Meetings - Proteomics</a:t>
            </a:r>
          </a:p>
        </p:txBody>
      </p:sp>
      <p:sp>
        <p:nvSpPr>
          <p:cNvPr id="3" name="Content Placeholder 2">
            <a:extLst>
              <a:ext uri="{FF2B5EF4-FFF2-40B4-BE49-F238E27FC236}">
                <a16:creationId xmlns:a16="http://schemas.microsoft.com/office/drawing/2014/main" id="{65FDF9C7-600A-4A83-8164-BC245BFAE987}"/>
              </a:ext>
            </a:extLst>
          </p:cNvPr>
          <p:cNvSpPr>
            <a:spLocks noGrp="1"/>
          </p:cNvSpPr>
          <p:nvPr>
            <p:ph idx="1"/>
          </p:nvPr>
        </p:nvSpPr>
        <p:spPr>
          <a:xfrm>
            <a:off x="214064" y="755948"/>
            <a:ext cx="9275440" cy="4114800"/>
          </a:xfrm>
        </p:spPr>
        <p:txBody>
          <a:bodyPr/>
          <a:lstStyle/>
          <a:p>
            <a:pPr>
              <a:defRPr/>
            </a:pPr>
            <a:endParaRPr lang="en-US" sz="800" dirty="0"/>
          </a:p>
          <a:p>
            <a:pPr>
              <a:defRPr/>
            </a:pPr>
            <a:r>
              <a:rPr lang="en-US" sz="1800" dirty="0"/>
              <a:t>- Friday 45 min slots (10-11:30am) ) with Bioinformatics  proteomics Cores</a:t>
            </a:r>
          </a:p>
          <a:p>
            <a:pPr>
              <a:defRPr/>
            </a:pPr>
            <a:r>
              <a:rPr lang="en-US" sz="1800" dirty="0"/>
              <a:t>Requirements:</a:t>
            </a:r>
          </a:p>
          <a:p>
            <a:pPr lvl="1">
              <a:defRPr/>
            </a:pPr>
            <a:r>
              <a:rPr lang="en-US" sz="1800" dirty="0"/>
              <a:t>For proteomics EDMs: Email </a:t>
            </a:r>
            <a:r>
              <a:rPr lang="en-US" sz="1800" u="sng" dirty="0" err="1">
                <a:solidFill>
                  <a:srgbClr val="0000FF"/>
                </a:solidFill>
              </a:rPr>
              <a:t>ProteomicsProjectDesign@cruk.cam.ac.uk</a:t>
            </a:r>
            <a:r>
              <a:rPr lang="en-US" sz="1800" u="sng" dirty="0">
                <a:solidFill>
                  <a:srgbClr val="0000FF"/>
                </a:solidFill>
              </a:rPr>
              <a:t> </a:t>
            </a:r>
            <a:r>
              <a:rPr lang="en-US" sz="1800" dirty="0">
                <a:solidFill>
                  <a:srgbClr val="000000"/>
                </a:solidFill>
              </a:rPr>
              <a:t>to request meeting</a:t>
            </a:r>
          </a:p>
          <a:p>
            <a:pPr lvl="1">
              <a:defRPr/>
            </a:pPr>
            <a:r>
              <a:rPr lang="en-US" sz="1800" dirty="0"/>
              <a:t>Provide</a:t>
            </a:r>
            <a:r>
              <a:rPr lang="en-US" sz="1800" b="1" dirty="0"/>
              <a:t> project </a:t>
            </a:r>
            <a:r>
              <a:rPr lang="en-US" sz="1800" b="1" i="1" dirty="0"/>
              <a:t>background </a:t>
            </a:r>
            <a:r>
              <a:rPr lang="en-US" sz="1800" dirty="0"/>
              <a:t>(a few slides from you)</a:t>
            </a:r>
          </a:p>
          <a:p>
            <a:pPr>
              <a:defRPr/>
            </a:pPr>
            <a:r>
              <a:rPr lang="en-US" sz="1800" dirty="0"/>
              <a:t>Discussion:</a:t>
            </a:r>
          </a:p>
          <a:p>
            <a:pPr lvl="2">
              <a:defRPr/>
            </a:pPr>
            <a:r>
              <a:rPr lang="en-US" dirty="0"/>
              <a:t>Planning, time-scale, cost, aims, scope, questions</a:t>
            </a:r>
          </a:p>
          <a:p>
            <a:pPr lvl="2">
              <a:defRPr/>
            </a:pPr>
            <a:r>
              <a:rPr lang="en-US" dirty="0"/>
              <a:t>Choosing the correct technology</a:t>
            </a:r>
          </a:p>
          <a:p>
            <a:pPr lvl="2">
              <a:defRPr/>
            </a:pPr>
            <a:r>
              <a:rPr lang="en-US" dirty="0"/>
              <a:t>Sample collection and processing methods</a:t>
            </a:r>
          </a:p>
          <a:p>
            <a:pPr lvl="2">
              <a:defRPr/>
            </a:pPr>
            <a:r>
              <a:rPr lang="en-US" dirty="0"/>
              <a:t>Sample information (meta-data) collection</a:t>
            </a:r>
          </a:p>
          <a:p>
            <a:pPr lvl="2">
              <a:defRPr/>
            </a:pPr>
            <a:r>
              <a:rPr lang="en-US" dirty="0" err="1"/>
              <a:t>Randomisation</a:t>
            </a:r>
            <a:r>
              <a:rPr lang="en-US" dirty="0"/>
              <a:t>, Blocking and Replication issues</a:t>
            </a:r>
          </a:p>
          <a:p>
            <a:pPr lvl="2">
              <a:defRPr/>
            </a:pPr>
            <a:r>
              <a:rPr lang="en-US" dirty="0"/>
              <a:t>Will Bioinformatics Core help with/do analysis?</a:t>
            </a:r>
          </a:p>
          <a:p>
            <a:pPr lvl="2">
              <a:defRPr/>
            </a:pPr>
            <a:r>
              <a:rPr lang="en-US" dirty="0"/>
              <a:t>Analysis deliverables</a:t>
            </a:r>
          </a:p>
          <a:p>
            <a:endParaRPr lang="en-US" dirty="0"/>
          </a:p>
        </p:txBody>
      </p:sp>
      <p:sp>
        <p:nvSpPr>
          <p:cNvPr id="4" name="Slide Number Placeholder 3">
            <a:extLst>
              <a:ext uri="{FF2B5EF4-FFF2-40B4-BE49-F238E27FC236}">
                <a16:creationId xmlns:a16="http://schemas.microsoft.com/office/drawing/2014/main" id="{1D0A2278-2102-48A9-AC63-39893DF7C182}"/>
              </a:ext>
            </a:extLst>
          </p:cNvPr>
          <p:cNvSpPr>
            <a:spLocks noGrp="1"/>
          </p:cNvSpPr>
          <p:nvPr>
            <p:ph type="sldNum" sz="quarter" idx="4"/>
          </p:nvPr>
        </p:nvSpPr>
        <p:spPr/>
        <p:txBody>
          <a:bodyPr/>
          <a:lstStyle/>
          <a:p>
            <a:fld id="{C231324C-4752-C242-8156-5E21DB4253A5}" type="slidenum">
              <a:rPr lang="en-GB" smtClean="0"/>
              <a:pPr/>
              <a:t>37</a:t>
            </a:fld>
            <a:endParaRPr lang="en-GB" dirty="0"/>
          </a:p>
        </p:txBody>
      </p:sp>
    </p:spTree>
    <p:extLst>
      <p:ext uri="{BB962C8B-B14F-4D97-AF65-F5344CB8AC3E}">
        <p14:creationId xmlns:p14="http://schemas.microsoft.com/office/powerpoint/2010/main" val="40493466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CD41-998A-4DAA-A24E-D69C6D49A356}"/>
              </a:ext>
            </a:extLst>
          </p:cNvPr>
          <p:cNvSpPr>
            <a:spLocks noGrp="1"/>
          </p:cNvSpPr>
          <p:nvPr>
            <p:ph type="title"/>
          </p:nvPr>
        </p:nvSpPr>
        <p:spPr/>
        <p:txBody>
          <a:bodyPr/>
          <a:lstStyle/>
          <a:p>
            <a:r>
              <a:rPr lang="en-US" dirty="0"/>
              <a:t>Experimental Design Guide</a:t>
            </a:r>
          </a:p>
        </p:txBody>
      </p:sp>
      <p:sp>
        <p:nvSpPr>
          <p:cNvPr id="3" name="Content Placeholder 2">
            <a:extLst>
              <a:ext uri="{FF2B5EF4-FFF2-40B4-BE49-F238E27FC236}">
                <a16:creationId xmlns:a16="http://schemas.microsoft.com/office/drawing/2014/main" id="{CB4385D4-BEF2-4856-A6ED-B12302263003}"/>
              </a:ext>
            </a:extLst>
          </p:cNvPr>
          <p:cNvSpPr>
            <a:spLocks noGrp="1"/>
          </p:cNvSpPr>
          <p:nvPr>
            <p:ph idx="1"/>
          </p:nvPr>
        </p:nvSpPr>
        <p:spPr/>
        <p:txBody>
          <a:bodyPr/>
          <a:lstStyle/>
          <a:p>
            <a:pPr marL="342900" indent="-342900">
              <a:buFont typeface="Arial" panose="020B0604020202020204" pitchFamily="34" charset="0"/>
              <a:buChar char="•"/>
            </a:pPr>
            <a:r>
              <a:rPr lang="en-US" u="sng" dirty="0">
                <a:solidFill>
                  <a:schemeClr val="accent2"/>
                </a:solidFill>
                <a:hlinkClick r:id="rId2"/>
              </a:rPr>
              <a:t>https://sharepoint.cri.camres.org/sites/bioinformatics/Public/InroductionToExperimentalDesign/ExperimentalDesignManual.pdf</a:t>
            </a:r>
            <a:endParaRPr lang="en-US" u="sng" dirty="0">
              <a:solidFill>
                <a:schemeClr val="accent2"/>
              </a:solidFill>
            </a:endParaRPr>
          </a:p>
          <a:p>
            <a:pPr marL="342900" indent="-342900">
              <a:buFont typeface="Arial" panose="020B0604020202020204" pitchFamily="34" charset="0"/>
              <a:buChar char="•"/>
            </a:pPr>
            <a:r>
              <a:rPr lang="en-US" dirty="0">
                <a:solidFill>
                  <a:schemeClr val="accent2"/>
                </a:solidFill>
              </a:rPr>
              <a:t>tinyurl.com/</a:t>
            </a:r>
            <a:r>
              <a:rPr lang="en-US" dirty="0" err="1">
                <a:solidFill>
                  <a:schemeClr val="accent2"/>
                </a:solidFill>
              </a:rPr>
              <a:t>cruk-edesign</a:t>
            </a:r>
            <a:endParaRPr lang="en-US" dirty="0">
              <a:solidFill>
                <a:schemeClr val="accent2"/>
              </a:solidFill>
            </a:endParaRP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05FFBC20-2C5A-48B8-9022-BECCD471DB1D}"/>
              </a:ext>
            </a:extLst>
          </p:cNvPr>
          <p:cNvSpPr>
            <a:spLocks noGrp="1"/>
          </p:cNvSpPr>
          <p:nvPr>
            <p:ph type="sldNum" sz="quarter" idx="4"/>
          </p:nvPr>
        </p:nvSpPr>
        <p:spPr/>
        <p:txBody>
          <a:bodyPr/>
          <a:lstStyle/>
          <a:p>
            <a:fld id="{C231324C-4752-C242-8156-5E21DB4253A5}" type="slidenum">
              <a:rPr lang="en-GB" smtClean="0"/>
              <a:pPr/>
              <a:t>38</a:t>
            </a:fld>
            <a:endParaRPr lang="en-GB" dirty="0"/>
          </a:p>
        </p:txBody>
      </p:sp>
    </p:spTree>
    <p:extLst>
      <p:ext uri="{BB962C8B-B14F-4D97-AF65-F5344CB8AC3E}">
        <p14:creationId xmlns:p14="http://schemas.microsoft.com/office/powerpoint/2010/main" val="23309630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B1D18-D971-439C-B415-9D6BDD30E441}"/>
              </a:ext>
            </a:extLst>
          </p:cNvPr>
          <p:cNvSpPr>
            <a:spLocks noGrp="1"/>
          </p:cNvSpPr>
          <p:nvPr>
            <p:ph type="title"/>
          </p:nvPr>
        </p:nvSpPr>
        <p:spPr/>
        <p:txBody>
          <a:bodyPr/>
          <a:lstStyle/>
          <a:p>
            <a:r>
              <a:rPr lang="en-US" dirty="0" err="1"/>
              <a:t>Practicals</a:t>
            </a:r>
            <a:endParaRPr lang="en-US" dirty="0"/>
          </a:p>
        </p:txBody>
      </p:sp>
      <p:sp>
        <p:nvSpPr>
          <p:cNvPr id="3" name="Content Placeholder 2">
            <a:extLst>
              <a:ext uri="{FF2B5EF4-FFF2-40B4-BE49-F238E27FC236}">
                <a16:creationId xmlns:a16="http://schemas.microsoft.com/office/drawing/2014/main" id="{5F2278A2-7A4A-49E0-8223-21CD37E2058B}"/>
              </a:ext>
            </a:extLst>
          </p:cNvPr>
          <p:cNvSpPr>
            <a:spLocks noGrp="1"/>
          </p:cNvSpPr>
          <p:nvPr>
            <p:ph idx="1"/>
          </p:nvPr>
        </p:nvSpPr>
        <p:spPr>
          <a:xfrm>
            <a:off x="416496" y="1124744"/>
            <a:ext cx="8915400" cy="4114800"/>
          </a:xfrm>
        </p:spPr>
        <p:txBody>
          <a:bodyPr/>
          <a:lstStyle/>
          <a:p>
            <a:pPr marL="514350" lvl="0" indent="-514350">
              <a:spcBef>
                <a:spcPct val="20000"/>
              </a:spcBef>
              <a:spcAft>
                <a:spcPts val="0"/>
              </a:spcAft>
              <a:buClrTx/>
              <a:buFont typeface="+mj-lt"/>
              <a:buAutoNum type="arabicPeriod"/>
            </a:pPr>
            <a:r>
              <a:rPr lang="en-US" sz="3000" b="0" cap="none" dirty="0">
                <a:solidFill>
                  <a:schemeClr val="accent1"/>
                </a:solidFill>
              </a:rPr>
              <a:t>Genomic/Clinical</a:t>
            </a:r>
            <a:r>
              <a:rPr lang="en-US" sz="3000" b="0" cap="none" dirty="0">
                <a:solidFill>
                  <a:schemeClr val="tx2"/>
                </a:solidFill>
              </a:rPr>
              <a:t>: Identification of prognostic biomarkers in human prostate cancer patients (</a:t>
            </a:r>
            <a:r>
              <a:rPr lang="en-US" sz="3000" b="0" cap="none" dirty="0">
                <a:solidFill>
                  <a:schemeClr val="accent2"/>
                </a:solidFill>
              </a:rPr>
              <a:t>Stéphane</a:t>
            </a:r>
            <a:r>
              <a:rPr lang="en-US" sz="3000" b="0" cap="none" dirty="0">
                <a:solidFill>
                  <a:schemeClr val="tx2"/>
                </a:solidFill>
              </a:rPr>
              <a:t>)</a:t>
            </a:r>
          </a:p>
          <a:p>
            <a:pPr marL="514350" lvl="0" indent="-514350">
              <a:spcBef>
                <a:spcPct val="20000"/>
              </a:spcBef>
              <a:spcAft>
                <a:spcPts val="0"/>
              </a:spcAft>
              <a:buClrTx/>
              <a:buFont typeface="+mj-lt"/>
              <a:buAutoNum type="arabicPeriod"/>
            </a:pPr>
            <a:r>
              <a:rPr lang="en-US" sz="3000" b="0" cap="none" dirty="0">
                <a:solidFill>
                  <a:schemeClr val="accent1"/>
                </a:solidFill>
              </a:rPr>
              <a:t>RNA-seq/Animal</a:t>
            </a:r>
            <a:r>
              <a:rPr lang="en-US" sz="3000" b="0" cap="none" dirty="0">
                <a:solidFill>
                  <a:schemeClr val="tx2"/>
                </a:solidFill>
              </a:rPr>
              <a:t>: Effects of mutant vs wildtype HHEX in liver and brain development (</a:t>
            </a:r>
            <a:r>
              <a:rPr lang="en-US" sz="3000" b="0" cap="none" dirty="0">
                <a:solidFill>
                  <a:schemeClr val="accent2"/>
                </a:solidFill>
              </a:rPr>
              <a:t>Abbi/Ash</a:t>
            </a:r>
            <a:r>
              <a:rPr lang="en-US" sz="3000" b="0" cap="none" dirty="0">
                <a:solidFill>
                  <a:schemeClr val="tx2"/>
                </a:solidFill>
              </a:rPr>
              <a:t>)</a:t>
            </a:r>
          </a:p>
          <a:p>
            <a:pPr marL="514350" lvl="0" indent="-514350">
              <a:spcBef>
                <a:spcPct val="20000"/>
              </a:spcBef>
              <a:spcAft>
                <a:spcPts val="0"/>
              </a:spcAft>
              <a:buClrTx/>
              <a:buFont typeface="+mj-lt"/>
              <a:buAutoNum type="arabicPeriod"/>
            </a:pPr>
            <a:r>
              <a:rPr lang="en-US" sz="3000" b="0" cap="none" dirty="0">
                <a:solidFill>
                  <a:schemeClr val="accent1"/>
                </a:solidFill>
              </a:rPr>
              <a:t>Quantitative Proteomics/Cultured Cells</a:t>
            </a:r>
            <a:r>
              <a:rPr lang="en-US" sz="3000" b="0" cap="none" dirty="0">
                <a:solidFill>
                  <a:schemeClr val="tx2"/>
                </a:solidFill>
              </a:rPr>
              <a:t>: AR interactome differences between drug responsive/resistant conditions (</a:t>
            </a:r>
            <a:r>
              <a:rPr lang="en-US" sz="3000" b="0" cap="none" dirty="0">
                <a:solidFill>
                  <a:schemeClr val="accent2"/>
                </a:solidFill>
              </a:rPr>
              <a:t>Kamal/Mark</a:t>
            </a:r>
            <a:r>
              <a:rPr lang="en-US" sz="3000" b="0" cap="none" dirty="0">
                <a:solidFill>
                  <a:schemeClr val="tx2"/>
                </a:solidFill>
              </a:rPr>
              <a:t>)</a:t>
            </a:r>
          </a:p>
          <a:p>
            <a:pPr marL="514350" indent="-514350">
              <a:spcBef>
                <a:spcPct val="20000"/>
              </a:spcBef>
              <a:spcAft>
                <a:spcPts val="0"/>
              </a:spcAft>
              <a:buClrTx/>
              <a:buFont typeface="+mj-lt"/>
              <a:buAutoNum type="arabicPeriod"/>
            </a:pPr>
            <a:r>
              <a:rPr lang="en-US" sz="3000" b="0" cap="none" dirty="0" err="1">
                <a:solidFill>
                  <a:schemeClr val="accent1"/>
                </a:solidFill>
              </a:rPr>
              <a:t>ChIP-seq</a:t>
            </a:r>
            <a:r>
              <a:rPr lang="en-US" sz="3000" b="0" cap="none" dirty="0">
                <a:solidFill>
                  <a:schemeClr val="accent1"/>
                </a:solidFill>
              </a:rPr>
              <a:t>/Animal</a:t>
            </a:r>
            <a:r>
              <a:rPr lang="en-US" sz="3000" b="0" cap="none" dirty="0">
                <a:solidFill>
                  <a:schemeClr val="tx2"/>
                </a:solidFill>
              </a:rPr>
              <a:t>: Evolution of transcription factor binding in mouse strains (</a:t>
            </a:r>
            <a:r>
              <a:rPr lang="en-US" sz="3000" b="0" cap="none" dirty="0">
                <a:solidFill>
                  <a:schemeClr val="accent2"/>
                </a:solidFill>
              </a:rPr>
              <a:t>Chandu/Ash</a:t>
            </a:r>
            <a:r>
              <a:rPr lang="en-US" sz="3000" b="0" cap="none" dirty="0">
                <a:solidFill>
                  <a:schemeClr val="tx2"/>
                </a:solidFill>
              </a:rPr>
              <a:t>)</a:t>
            </a:r>
          </a:p>
          <a:p>
            <a:pPr marL="514350" indent="-514350">
              <a:spcBef>
                <a:spcPct val="20000"/>
              </a:spcBef>
              <a:spcAft>
                <a:spcPts val="0"/>
              </a:spcAft>
              <a:buClrTx/>
              <a:buFont typeface="+mj-lt"/>
              <a:buAutoNum type="arabicPeriod"/>
            </a:pPr>
            <a:endParaRPr lang="en-US" sz="3000" b="0" cap="none" dirty="0">
              <a:solidFill>
                <a:schemeClr val="tx2"/>
              </a:solidFill>
            </a:endParaRPr>
          </a:p>
          <a:p>
            <a:pPr marL="514350" lvl="0" indent="-514350">
              <a:spcBef>
                <a:spcPct val="20000"/>
              </a:spcBef>
              <a:spcAft>
                <a:spcPts val="0"/>
              </a:spcAft>
              <a:buClrTx/>
              <a:buFont typeface="+mj-lt"/>
              <a:buAutoNum type="arabicPeriod"/>
            </a:pPr>
            <a:endParaRPr lang="en-US" sz="3000" b="0" cap="none" dirty="0">
              <a:solidFill>
                <a:schemeClr val="tx2"/>
              </a:solidFill>
            </a:endParaRPr>
          </a:p>
          <a:p>
            <a:endParaRPr lang="en-US" dirty="0"/>
          </a:p>
        </p:txBody>
      </p:sp>
      <p:sp>
        <p:nvSpPr>
          <p:cNvPr id="4" name="Slide Number Placeholder 3">
            <a:extLst>
              <a:ext uri="{FF2B5EF4-FFF2-40B4-BE49-F238E27FC236}">
                <a16:creationId xmlns:a16="http://schemas.microsoft.com/office/drawing/2014/main" id="{82F97F01-5522-46EE-925F-EAB99165A37A}"/>
              </a:ext>
            </a:extLst>
          </p:cNvPr>
          <p:cNvSpPr>
            <a:spLocks noGrp="1"/>
          </p:cNvSpPr>
          <p:nvPr>
            <p:ph type="sldNum" sz="quarter" idx="4"/>
          </p:nvPr>
        </p:nvSpPr>
        <p:spPr/>
        <p:txBody>
          <a:bodyPr/>
          <a:lstStyle/>
          <a:p>
            <a:fld id="{C231324C-4752-C242-8156-5E21DB4253A5}" type="slidenum">
              <a:rPr lang="en-GB" smtClean="0"/>
              <a:pPr/>
              <a:t>39</a:t>
            </a:fld>
            <a:endParaRPr lang="en-GB" dirty="0"/>
          </a:p>
        </p:txBody>
      </p:sp>
    </p:spTree>
    <p:extLst>
      <p:ext uri="{BB962C8B-B14F-4D97-AF65-F5344CB8AC3E}">
        <p14:creationId xmlns:p14="http://schemas.microsoft.com/office/powerpoint/2010/main" val="3178938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F3330156-16E5-7641-9357-30D5676FCCAF}"/>
              </a:ext>
            </a:extLst>
          </p:cNvPr>
          <p:cNvSpPr>
            <a:spLocks noGrp="1"/>
          </p:cNvSpPr>
          <p:nvPr>
            <p:ph type="title"/>
          </p:nvPr>
        </p:nvSpPr>
        <p:spPr/>
        <p:txBody>
          <a:bodyPr/>
          <a:lstStyle/>
          <a:p>
            <a:r>
              <a:rPr lang="en-GB" dirty="0"/>
              <a:t>Experiment is to Test Hypothesis </a:t>
            </a:r>
            <a:endParaRPr lang="en-US" dirty="0"/>
          </a:p>
        </p:txBody>
      </p:sp>
      <p:pic>
        <p:nvPicPr>
          <p:cNvPr id="14" name="Content Placeholder 13">
            <a:extLst>
              <a:ext uri="{FF2B5EF4-FFF2-40B4-BE49-F238E27FC236}">
                <a16:creationId xmlns:a16="http://schemas.microsoft.com/office/drawing/2014/main" id="{9F846F18-5F1B-A041-947F-FFEA224CCB7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46241" y="2780928"/>
            <a:ext cx="4332109" cy="1879972"/>
          </a:xfrm>
        </p:spPr>
      </p:pic>
      <p:sp>
        <p:nvSpPr>
          <p:cNvPr id="4" name="Slide Number Placeholder 3">
            <a:extLst>
              <a:ext uri="{FF2B5EF4-FFF2-40B4-BE49-F238E27FC236}">
                <a16:creationId xmlns:a16="http://schemas.microsoft.com/office/drawing/2014/main" id="{CAA4D03B-587E-0047-AC78-358EE6474CF8}"/>
              </a:ext>
            </a:extLst>
          </p:cNvPr>
          <p:cNvSpPr>
            <a:spLocks noGrp="1"/>
          </p:cNvSpPr>
          <p:nvPr>
            <p:ph type="sldNum" sz="quarter" idx="4"/>
          </p:nvPr>
        </p:nvSpPr>
        <p:spPr/>
        <p:txBody>
          <a:bodyPr/>
          <a:lstStyle/>
          <a:p>
            <a:fld id="{C231324C-4752-C242-8156-5E21DB4253A5}" type="slidenum">
              <a:rPr lang="en-GB" smtClean="0"/>
              <a:pPr/>
              <a:t>4</a:t>
            </a:fld>
            <a:endParaRPr lang="en-GB" dirty="0"/>
          </a:p>
        </p:txBody>
      </p:sp>
      <p:sp>
        <p:nvSpPr>
          <p:cNvPr id="16" name="Content Placeholder 15">
            <a:extLst>
              <a:ext uri="{FF2B5EF4-FFF2-40B4-BE49-F238E27FC236}">
                <a16:creationId xmlns:a16="http://schemas.microsoft.com/office/drawing/2014/main" id="{9469445D-CACE-354C-AC3B-CD7CE6A8B02E}"/>
              </a:ext>
            </a:extLst>
          </p:cNvPr>
          <p:cNvSpPr>
            <a:spLocks noGrp="1"/>
          </p:cNvSpPr>
          <p:nvPr>
            <p:ph sz="half" idx="11"/>
          </p:nvPr>
        </p:nvSpPr>
        <p:spPr/>
        <p:txBody>
          <a:bodyPr/>
          <a:lstStyle/>
          <a:p>
            <a:pPr marL="342900" indent="-342900">
              <a:buFont typeface="Arial" panose="020B0604020202020204" pitchFamily="34" charset="0"/>
              <a:buChar char="•"/>
            </a:pPr>
            <a:r>
              <a:rPr lang="en-GB" dirty="0"/>
              <a:t>Hypothesis</a:t>
            </a:r>
          </a:p>
          <a:p>
            <a:pPr marL="971550" lvl="1" indent="-342900">
              <a:buFont typeface="Arial" panose="020B0604020202020204" pitchFamily="34" charset="0"/>
              <a:buChar char="•"/>
            </a:pPr>
            <a:r>
              <a:rPr lang="en-GB" dirty="0"/>
              <a:t>A prediction statement</a:t>
            </a:r>
          </a:p>
          <a:p>
            <a:pPr marL="971550" lvl="1" indent="-342900">
              <a:buFont typeface="Arial" panose="020B0604020202020204" pitchFamily="34" charset="0"/>
              <a:buChar char="•"/>
            </a:pPr>
            <a:r>
              <a:rPr lang="en-GB" dirty="0"/>
              <a:t>Includes clearly defined independent and dependent variables </a:t>
            </a:r>
          </a:p>
          <a:p>
            <a:pPr marL="971550" lvl="1" indent="-342900">
              <a:buFont typeface="Arial" panose="020B0604020202020204" pitchFamily="34" charset="0"/>
              <a:buChar char="•"/>
            </a:pPr>
            <a:r>
              <a:rPr lang="en-GB" dirty="0"/>
              <a:t>Includes measurable or testable scenario</a:t>
            </a:r>
            <a:endParaRPr lang="en-US" dirty="0"/>
          </a:p>
          <a:p>
            <a:pPr marL="342900" indent="-342900">
              <a:buFont typeface="Arial" panose="020B0604020202020204" pitchFamily="34" charset="0"/>
              <a:buChar char="•"/>
            </a:pPr>
            <a:r>
              <a:rPr lang="en-US" dirty="0"/>
              <a:t>Best experiments have clearly defined hypothesis</a:t>
            </a:r>
            <a:endParaRPr lang="en-GB" dirty="0"/>
          </a:p>
        </p:txBody>
      </p:sp>
      <p:sp>
        <p:nvSpPr>
          <p:cNvPr id="17" name="TextBox 16">
            <a:extLst>
              <a:ext uri="{FF2B5EF4-FFF2-40B4-BE49-F238E27FC236}">
                <a16:creationId xmlns:a16="http://schemas.microsoft.com/office/drawing/2014/main" id="{62194A26-8686-3D4C-A797-41F83F4AFE7F}"/>
              </a:ext>
            </a:extLst>
          </p:cNvPr>
          <p:cNvSpPr txBox="1"/>
          <p:nvPr/>
        </p:nvSpPr>
        <p:spPr>
          <a:xfrm>
            <a:off x="0" y="6488668"/>
            <a:ext cx="5753947" cy="369332"/>
          </a:xfrm>
          <a:prstGeom prst="rect">
            <a:avLst/>
          </a:prstGeom>
          <a:noFill/>
        </p:spPr>
        <p:txBody>
          <a:bodyPr wrap="square" rtlCol="0">
            <a:spAutoFit/>
          </a:bodyPr>
          <a:lstStyle/>
          <a:p>
            <a:r>
              <a:rPr lang="en-US" b="1" dirty="0"/>
              <a:t>Image: https://</a:t>
            </a:r>
            <a:r>
              <a:rPr lang="en-US" b="1" dirty="0" err="1"/>
              <a:t>allinonehighschool.com</a:t>
            </a:r>
            <a:r>
              <a:rPr lang="en-US" b="1" dirty="0"/>
              <a:t>/scientific-method/</a:t>
            </a:r>
          </a:p>
        </p:txBody>
      </p:sp>
    </p:spTree>
    <p:extLst>
      <p:ext uri="{BB962C8B-B14F-4D97-AF65-F5344CB8AC3E}">
        <p14:creationId xmlns:p14="http://schemas.microsoft.com/office/powerpoint/2010/main" val="98198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71315" y="951859"/>
            <a:ext cx="5453303" cy="4562250"/>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5</a:t>
            </a:fld>
            <a:endParaRPr lang="en-GB" dirty="0"/>
          </a:p>
        </p:txBody>
      </p:sp>
      <p:sp>
        <p:nvSpPr>
          <p:cNvPr id="6" name="Title 5"/>
          <p:cNvSpPr>
            <a:spLocks noGrp="1"/>
          </p:cNvSpPr>
          <p:nvPr>
            <p:ph type="title" idx="4294967295"/>
          </p:nvPr>
        </p:nvSpPr>
        <p:spPr>
          <a:xfrm>
            <a:off x="2924775" y="1988840"/>
            <a:ext cx="4134459" cy="1728192"/>
          </a:xfrm>
        </p:spPr>
        <p:txBody>
          <a:bodyPr/>
          <a:lstStyle/>
          <a:p>
            <a:pPr algn="ctr">
              <a:lnSpc>
                <a:spcPct val="90000"/>
              </a:lnSpc>
            </a:pPr>
            <a:r>
              <a:rPr lang="en-US" sz="4800" dirty="0">
                <a:solidFill>
                  <a:schemeClr val="bg1"/>
                </a:solidFill>
              </a:rPr>
              <a:t>Reproducible Research</a:t>
            </a:r>
          </a:p>
        </p:txBody>
      </p:sp>
    </p:spTree>
    <p:extLst>
      <p:ext uri="{BB962C8B-B14F-4D97-AF65-F5344CB8AC3E}">
        <p14:creationId xmlns:p14="http://schemas.microsoft.com/office/powerpoint/2010/main" val="3866008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Crisis in Reproducible Research</a:t>
            </a:r>
          </a:p>
        </p:txBody>
      </p:sp>
      <p:pic>
        <p:nvPicPr>
          <p:cNvPr id="7" name="Picture 6"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sp>
        <p:nvSpPr>
          <p:cNvPr id="4" name="Slide Number Placeholder 3"/>
          <p:cNvSpPr>
            <a:spLocks noGrp="1"/>
          </p:cNvSpPr>
          <p:nvPr>
            <p:ph type="sldNum" sz="quarter" idx="4"/>
          </p:nvPr>
        </p:nvSpPr>
        <p:spPr/>
        <p:txBody>
          <a:bodyPr/>
          <a:lstStyle/>
          <a:p>
            <a:fld id="{C231324C-4752-C242-8156-5E21DB4253A5}" type="slidenum">
              <a:rPr lang="en-GB" smtClean="0"/>
              <a:pPr/>
              <a:t>6</a:t>
            </a:fld>
            <a:endParaRPr lang="en-GB" dirty="0"/>
          </a:p>
        </p:txBody>
      </p:sp>
      <p:sp>
        <p:nvSpPr>
          <p:cNvPr id="6" name="Rectangle 5"/>
          <p:cNvSpPr/>
          <p:nvPr/>
        </p:nvSpPr>
        <p:spPr>
          <a:xfrm>
            <a:off x="3152800" y="6023084"/>
            <a:ext cx="2635589" cy="523220"/>
          </a:xfrm>
          <a:prstGeom prst="rect">
            <a:avLst/>
          </a:prstGeom>
        </p:spPr>
        <p:txBody>
          <a:bodyPr wrap="square">
            <a:spAutoFit/>
          </a:bodyPr>
          <a:lstStyle/>
          <a:p>
            <a:r>
              <a:rPr lang="en-US" sz="1400" i="1" dirty="0"/>
              <a:t>http://</a:t>
            </a:r>
            <a:r>
              <a:rPr lang="en-US" sz="1400" i="1" dirty="0" err="1"/>
              <a:t>neilfws.github.io</a:t>
            </a:r>
            <a:r>
              <a:rPr lang="en-US" sz="1400" i="1" dirty="0"/>
              <a:t>/PubMed/</a:t>
            </a:r>
            <a:r>
              <a:rPr lang="en-US" sz="1400" i="1" dirty="0" err="1"/>
              <a:t>pmretract</a:t>
            </a:r>
            <a:r>
              <a:rPr lang="en-US" sz="1400" i="1" dirty="0"/>
              <a:t>/</a:t>
            </a:r>
            <a:r>
              <a:rPr lang="en-US" sz="1400" i="1" dirty="0" err="1"/>
              <a:t>pmretract.html</a:t>
            </a:r>
            <a:endParaRPr lang="en-US" sz="1400" i="1" dirty="0"/>
          </a:p>
        </p:txBody>
      </p:sp>
      <p:pic>
        <p:nvPicPr>
          <p:cNvPr id="8" name="Picture 7">
            <a:extLst>
              <a:ext uri="{FF2B5EF4-FFF2-40B4-BE49-F238E27FC236}">
                <a16:creationId xmlns:a16="http://schemas.microsoft.com/office/drawing/2014/main" id="{38415DBE-6660-FC47-849D-2C279B8C59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0552" y="1124744"/>
            <a:ext cx="7714799" cy="4545726"/>
          </a:xfrm>
          <a:prstGeom prst="rect">
            <a:avLst/>
          </a:prstGeom>
        </p:spPr>
      </p:pic>
    </p:spTree>
    <p:extLst>
      <p:ext uri="{BB962C8B-B14F-4D97-AF65-F5344CB8AC3E}">
        <p14:creationId xmlns:p14="http://schemas.microsoft.com/office/powerpoint/2010/main" val="181560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528" y="188640"/>
            <a:ext cx="9001000" cy="990600"/>
          </a:xfrm>
        </p:spPr>
        <p:txBody>
          <a:bodyPr/>
          <a:lstStyle/>
          <a:p>
            <a:pPr algn="ctr"/>
            <a:r>
              <a:rPr lang="en-US" dirty="0">
                <a:solidFill>
                  <a:srgbClr val="1F497D"/>
                </a:solidFill>
              </a:rPr>
              <a:t>47 of 53 high-profile cancer studies </a:t>
            </a:r>
            <a:br>
              <a:rPr lang="en-US" dirty="0">
                <a:solidFill>
                  <a:srgbClr val="1F497D"/>
                </a:solidFill>
              </a:rPr>
            </a:br>
            <a:r>
              <a:rPr lang="en-US" dirty="0">
                <a:solidFill>
                  <a:srgbClr val="1F497D"/>
                </a:solidFill>
              </a:rPr>
              <a:t>were not reproducible!</a:t>
            </a:r>
            <a:endParaRPr lang="en-US" dirty="0"/>
          </a:p>
        </p:txBody>
      </p:sp>
      <p:pic>
        <p:nvPicPr>
          <p:cNvPr id="7" name="Picture 6"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sp>
        <p:nvSpPr>
          <p:cNvPr id="4" name="Slide Number Placeholder 3"/>
          <p:cNvSpPr>
            <a:spLocks noGrp="1"/>
          </p:cNvSpPr>
          <p:nvPr>
            <p:ph type="sldNum" sz="quarter" idx="4"/>
          </p:nvPr>
        </p:nvSpPr>
        <p:spPr/>
        <p:txBody>
          <a:bodyPr/>
          <a:lstStyle/>
          <a:p>
            <a:fld id="{C231324C-4752-C242-8156-5E21DB4253A5}" type="slidenum">
              <a:rPr lang="en-GB" smtClean="0"/>
              <a:pPr/>
              <a:t>7</a:t>
            </a:fld>
            <a:endParaRPr lang="en-GB" dirty="0"/>
          </a:p>
        </p:txBody>
      </p:sp>
      <p:pic>
        <p:nvPicPr>
          <p:cNvPr id="9" name="Picture 8" descr="CancerNon-repducability.tiff"/>
          <p:cNvPicPr>
            <a:picLocks noChangeAspect="1"/>
          </p:cNvPicPr>
          <p:nvPr/>
        </p:nvPicPr>
        <p:blipFill rotWithShape="1">
          <a:blip r:embed="rId4" cstate="email">
            <a:extLst>
              <a:ext uri="{28A0092B-C50C-407E-A947-70E740481C1C}">
                <a14:useLocalDpi xmlns:a14="http://schemas.microsoft.com/office/drawing/2010/main" val="0"/>
              </a:ext>
            </a:extLst>
          </a:blip>
          <a:srcRect b="5575"/>
          <a:stretch/>
        </p:blipFill>
        <p:spPr>
          <a:xfrm>
            <a:off x="1497460" y="1340768"/>
            <a:ext cx="6911924" cy="4635553"/>
          </a:xfrm>
          <a:prstGeom prst="rect">
            <a:avLst/>
          </a:prstGeom>
        </p:spPr>
      </p:pic>
    </p:spTree>
    <p:extLst>
      <p:ext uri="{BB962C8B-B14F-4D97-AF65-F5344CB8AC3E}">
        <p14:creationId xmlns:p14="http://schemas.microsoft.com/office/powerpoint/2010/main" val="3113079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2171315" y="951859"/>
            <a:ext cx="5453303" cy="4562250"/>
          </a:xfrm>
          <a:custGeom>
            <a:avLst/>
            <a:gdLst>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79566"/>
              <a:gd name="connsiteX1" fmla="*/ 1125207 w 2677659"/>
              <a:gd name="connsiteY1" fmla="*/ 2479516 h 2479566"/>
              <a:gd name="connsiteX2" fmla="*/ 1299914 w 2677659"/>
              <a:gd name="connsiteY2" fmla="*/ 2012517 h 2479566"/>
              <a:gd name="connsiteX3" fmla="*/ 2092817 w 2677659"/>
              <a:gd name="connsiteY3" fmla="*/ 1881488 h 2479566"/>
              <a:gd name="connsiteX4" fmla="*/ 2499347 w 2677659"/>
              <a:gd name="connsiteY4" fmla="*/ 1528719 h 2479566"/>
              <a:gd name="connsiteX5" fmla="*/ 2660616 w 2677659"/>
              <a:gd name="connsiteY5" fmla="*/ 1085238 h 2479566"/>
              <a:gd name="connsiteX6" fmla="*/ 2650536 w 2677659"/>
              <a:gd name="connsiteY6" fmla="*/ 685433 h 2479566"/>
              <a:gd name="connsiteX7" fmla="*/ 2462390 w 2677659"/>
              <a:gd name="connsiteY7" fmla="*/ 332664 h 2479566"/>
              <a:gd name="connsiteX8" fmla="*/ 2186890 w 2677659"/>
              <a:gd name="connsiteY8" fmla="*/ 141161 h 2479566"/>
              <a:gd name="connsiteX9" fmla="*/ 1867713 w 2677659"/>
              <a:gd name="connsiteY9" fmla="*/ 37010 h 2479566"/>
              <a:gd name="connsiteX10" fmla="*/ 1467902 w 2677659"/>
              <a:gd name="connsiteY10" fmla="*/ 53 h 2479566"/>
              <a:gd name="connsiteX11" fmla="*/ 994176 w 2677659"/>
              <a:gd name="connsiteY11" fmla="*/ 33650 h 2479566"/>
              <a:gd name="connsiteX12" fmla="*/ 463334 w 2677659"/>
              <a:gd name="connsiteY12" fmla="*/ 184837 h 2479566"/>
              <a:gd name="connsiteX13" fmla="*/ 177755 w 2677659"/>
              <a:gd name="connsiteY13" fmla="*/ 406577 h 2479566"/>
              <a:gd name="connsiteX14" fmla="*/ 16487 w 2677659"/>
              <a:gd name="connsiteY14" fmla="*/ 866857 h 2479566"/>
              <a:gd name="connsiteX15" fmla="*/ 46724 w 2677659"/>
              <a:gd name="connsiteY15" fmla="*/ 1387612 h 2479566"/>
              <a:gd name="connsiteX16" fmla="*/ 382700 w 2677659"/>
              <a:gd name="connsiteY16" fmla="*/ 1821014 h 2479566"/>
              <a:gd name="connsiteX17" fmla="*/ 970658 w 2677659"/>
              <a:gd name="connsiteY17" fmla="*/ 1982280 h 2479566"/>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88"/>
              <a:gd name="connsiteX1" fmla="*/ 1131927 w 2677659"/>
              <a:gd name="connsiteY1" fmla="*/ 2469437 h 2469488"/>
              <a:gd name="connsiteX2" fmla="*/ 1299914 w 2677659"/>
              <a:gd name="connsiteY2" fmla="*/ 2012517 h 2469488"/>
              <a:gd name="connsiteX3" fmla="*/ 2092817 w 2677659"/>
              <a:gd name="connsiteY3" fmla="*/ 1881488 h 2469488"/>
              <a:gd name="connsiteX4" fmla="*/ 2499347 w 2677659"/>
              <a:gd name="connsiteY4" fmla="*/ 1528719 h 2469488"/>
              <a:gd name="connsiteX5" fmla="*/ 2660616 w 2677659"/>
              <a:gd name="connsiteY5" fmla="*/ 1085238 h 2469488"/>
              <a:gd name="connsiteX6" fmla="*/ 2650536 w 2677659"/>
              <a:gd name="connsiteY6" fmla="*/ 685433 h 2469488"/>
              <a:gd name="connsiteX7" fmla="*/ 2462390 w 2677659"/>
              <a:gd name="connsiteY7" fmla="*/ 332664 h 2469488"/>
              <a:gd name="connsiteX8" fmla="*/ 2186890 w 2677659"/>
              <a:gd name="connsiteY8" fmla="*/ 141161 h 2469488"/>
              <a:gd name="connsiteX9" fmla="*/ 1867713 w 2677659"/>
              <a:gd name="connsiteY9" fmla="*/ 37010 h 2469488"/>
              <a:gd name="connsiteX10" fmla="*/ 1467902 w 2677659"/>
              <a:gd name="connsiteY10" fmla="*/ 53 h 2469488"/>
              <a:gd name="connsiteX11" fmla="*/ 994176 w 2677659"/>
              <a:gd name="connsiteY11" fmla="*/ 33650 h 2469488"/>
              <a:gd name="connsiteX12" fmla="*/ 463334 w 2677659"/>
              <a:gd name="connsiteY12" fmla="*/ 184837 h 2469488"/>
              <a:gd name="connsiteX13" fmla="*/ 177755 w 2677659"/>
              <a:gd name="connsiteY13" fmla="*/ 406577 h 2469488"/>
              <a:gd name="connsiteX14" fmla="*/ 16487 w 2677659"/>
              <a:gd name="connsiteY14" fmla="*/ 866857 h 2469488"/>
              <a:gd name="connsiteX15" fmla="*/ 46724 w 2677659"/>
              <a:gd name="connsiteY15" fmla="*/ 1387612 h 2469488"/>
              <a:gd name="connsiteX16" fmla="*/ 382700 w 2677659"/>
              <a:gd name="connsiteY16" fmla="*/ 1821014 h 2469488"/>
              <a:gd name="connsiteX17" fmla="*/ 970658 w 2677659"/>
              <a:gd name="connsiteY17" fmla="*/ 1982280 h 2469488"/>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 name="connsiteX0" fmla="*/ 970658 w 2677659"/>
              <a:gd name="connsiteY0" fmla="*/ 1982280 h 2469437"/>
              <a:gd name="connsiteX1" fmla="*/ 1131927 w 2677659"/>
              <a:gd name="connsiteY1" fmla="*/ 2469437 h 2469437"/>
              <a:gd name="connsiteX2" fmla="*/ 1299914 w 2677659"/>
              <a:gd name="connsiteY2" fmla="*/ 2012517 h 2469437"/>
              <a:gd name="connsiteX3" fmla="*/ 2092817 w 2677659"/>
              <a:gd name="connsiteY3" fmla="*/ 1881488 h 2469437"/>
              <a:gd name="connsiteX4" fmla="*/ 2499347 w 2677659"/>
              <a:gd name="connsiteY4" fmla="*/ 1528719 h 2469437"/>
              <a:gd name="connsiteX5" fmla="*/ 2660616 w 2677659"/>
              <a:gd name="connsiteY5" fmla="*/ 1085238 h 2469437"/>
              <a:gd name="connsiteX6" fmla="*/ 2650536 w 2677659"/>
              <a:gd name="connsiteY6" fmla="*/ 685433 h 2469437"/>
              <a:gd name="connsiteX7" fmla="*/ 2462390 w 2677659"/>
              <a:gd name="connsiteY7" fmla="*/ 332664 h 2469437"/>
              <a:gd name="connsiteX8" fmla="*/ 2186890 w 2677659"/>
              <a:gd name="connsiteY8" fmla="*/ 141161 h 2469437"/>
              <a:gd name="connsiteX9" fmla="*/ 1867713 w 2677659"/>
              <a:gd name="connsiteY9" fmla="*/ 37010 h 2469437"/>
              <a:gd name="connsiteX10" fmla="*/ 1467902 w 2677659"/>
              <a:gd name="connsiteY10" fmla="*/ 53 h 2469437"/>
              <a:gd name="connsiteX11" fmla="*/ 994176 w 2677659"/>
              <a:gd name="connsiteY11" fmla="*/ 33650 h 2469437"/>
              <a:gd name="connsiteX12" fmla="*/ 463334 w 2677659"/>
              <a:gd name="connsiteY12" fmla="*/ 184837 h 2469437"/>
              <a:gd name="connsiteX13" fmla="*/ 177755 w 2677659"/>
              <a:gd name="connsiteY13" fmla="*/ 406577 h 2469437"/>
              <a:gd name="connsiteX14" fmla="*/ 16487 w 2677659"/>
              <a:gd name="connsiteY14" fmla="*/ 866857 h 2469437"/>
              <a:gd name="connsiteX15" fmla="*/ 46724 w 2677659"/>
              <a:gd name="connsiteY15" fmla="*/ 1387612 h 2469437"/>
              <a:gd name="connsiteX16" fmla="*/ 382700 w 2677659"/>
              <a:gd name="connsiteY16" fmla="*/ 1821014 h 2469437"/>
              <a:gd name="connsiteX17" fmla="*/ 970658 w 2677659"/>
              <a:gd name="connsiteY17" fmla="*/ 1982280 h 246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77659" h="2469437">
                <a:moveTo>
                  <a:pt x="970658" y="1982280"/>
                </a:moveTo>
                <a:cubicBezTo>
                  <a:pt x="1013774" y="2108828"/>
                  <a:pt x="1083771" y="2323291"/>
                  <a:pt x="1131927" y="2469437"/>
                </a:cubicBezTo>
                <a:cubicBezTo>
                  <a:pt x="1186803" y="2306492"/>
                  <a:pt x="1247278" y="2150826"/>
                  <a:pt x="1299914" y="2012517"/>
                </a:cubicBezTo>
                <a:cubicBezTo>
                  <a:pt x="1594453" y="2035475"/>
                  <a:pt x="1892912" y="1962121"/>
                  <a:pt x="2092817" y="1881488"/>
                </a:cubicBezTo>
                <a:cubicBezTo>
                  <a:pt x="2292722" y="1800855"/>
                  <a:pt x="2404714" y="1661427"/>
                  <a:pt x="2499347" y="1528719"/>
                </a:cubicBezTo>
                <a:cubicBezTo>
                  <a:pt x="2593980" y="1396011"/>
                  <a:pt x="2635418" y="1225785"/>
                  <a:pt x="2660616" y="1085238"/>
                </a:cubicBezTo>
                <a:cubicBezTo>
                  <a:pt x="2685814" y="944691"/>
                  <a:pt x="2683574" y="810862"/>
                  <a:pt x="2650536" y="685433"/>
                </a:cubicBezTo>
                <a:cubicBezTo>
                  <a:pt x="2617498" y="560004"/>
                  <a:pt x="2539664" y="423376"/>
                  <a:pt x="2462390" y="332664"/>
                </a:cubicBezTo>
                <a:cubicBezTo>
                  <a:pt x="2385116" y="241952"/>
                  <a:pt x="2286003" y="190437"/>
                  <a:pt x="2186890" y="141161"/>
                </a:cubicBezTo>
                <a:cubicBezTo>
                  <a:pt x="2087777" y="91885"/>
                  <a:pt x="1987544" y="60528"/>
                  <a:pt x="1867713" y="37010"/>
                </a:cubicBezTo>
                <a:cubicBezTo>
                  <a:pt x="1747882" y="13492"/>
                  <a:pt x="1613491" y="613"/>
                  <a:pt x="1467902" y="53"/>
                </a:cubicBezTo>
                <a:cubicBezTo>
                  <a:pt x="1322313" y="-507"/>
                  <a:pt x="1161604" y="2853"/>
                  <a:pt x="994176" y="33650"/>
                </a:cubicBezTo>
                <a:cubicBezTo>
                  <a:pt x="826748" y="64447"/>
                  <a:pt x="599404" y="122683"/>
                  <a:pt x="463334" y="184837"/>
                </a:cubicBezTo>
                <a:cubicBezTo>
                  <a:pt x="327264" y="246991"/>
                  <a:pt x="252229" y="292907"/>
                  <a:pt x="177755" y="406577"/>
                </a:cubicBezTo>
                <a:cubicBezTo>
                  <a:pt x="103280" y="520247"/>
                  <a:pt x="38325" y="703351"/>
                  <a:pt x="16487" y="866857"/>
                </a:cubicBezTo>
                <a:cubicBezTo>
                  <a:pt x="-5351" y="1030363"/>
                  <a:pt x="-14311" y="1228586"/>
                  <a:pt x="46724" y="1387612"/>
                </a:cubicBezTo>
                <a:cubicBezTo>
                  <a:pt x="107759" y="1546638"/>
                  <a:pt x="228151" y="1721903"/>
                  <a:pt x="382700" y="1821014"/>
                </a:cubicBezTo>
                <a:cubicBezTo>
                  <a:pt x="537249" y="1920125"/>
                  <a:pt x="756194" y="1959882"/>
                  <a:pt x="970658" y="1982280"/>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 name="Picture 2"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pic>
        <p:nvPicPr>
          <p:cNvPr id="8" name="Picture 7" descr="CRUK CRI logo.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756002" y="5949280"/>
            <a:ext cx="3120347" cy="834120"/>
          </a:xfrm>
          <a:prstGeom prst="rect">
            <a:avLst/>
          </a:prstGeom>
        </p:spPr>
      </p:pic>
      <p:sp>
        <p:nvSpPr>
          <p:cNvPr id="7" name="Slide Number Placeholder 5"/>
          <p:cNvSpPr txBox="1">
            <a:spLocks/>
          </p:cNvSpPr>
          <p:nvPr/>
        </p:nvSpPr>
        <p:spPr>
          <a:xfrm>
            <a:off x="6435164" y="6165304"/>
            <a:ext cx="275167" cy="381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rgbClr val="5D5C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31324C-4752-C242-8156-5E21DB4253A5}" type="slidenum">
              <a:rPr lang="en-GB" smtClean="0"/>
              <a:pPr/>
              <a:t>8</a:t>
            </a:fld>
            <a:endParaRPr lang="en-GB" dirty="0"/>
          </a:p>
        </p:txBody>
      </p:sp>
      <p:sp>
        <p:nvSpPr>
          <p:cNvPr id="6" name="Title 5"/>
          <p:cNvSpPr>
            <a:spLocks noGrp="1"/>
          </p:cNvSpPr>
          <p:nvPr>
            <p:ph type="title" idx="4294967295"/>
          </p:nvPr>
        </p:nvSpPr>
        <p:spPr>
          <a:xfrm>
            <a:off x="2924775" y="1988840"/>
            <a:ext cx="4134459" cy="1728192"/>
          </a:xfrm>
        </p:spPr>
        <p:txBody>
          <a:bodyPr/>
          <a:lstStyle/>
          <a:p>
            <a:pPr algn="ctr">
              <a:lnSpc>
                <a:spcPct val="90000"/>
              </a:lnSpc>
            </a:pPr>
            <a:r>
              <a:rPr lang="en-US" sz="4800" dirty="0">
                <a:solidFill>
                  <a:schemeClr val="bg1"/>
                </a:solidFill>
              </a:rPr>
              <a:t>Need for Good Design</a:t>
            </a:r>
          </a:p>
        </p:txBody>
      </p:sp>
    </p:spTree>
    <p:extLst>
      <p:ext uri="{BB962C8B-B14F-4D97-AF65-F5344CB8AC3E}">
        <p14:creationId xmlns:p14="http://schemas.microsoft.com/office/powerpoint/2010/main" val="2110564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F497D"/>
                </a:solidFill>
                <a:ea typeface="ＭＳ Ｐゴシック" charset="0"/>
                <a:cs typeface="ＭＳ Ｐゴシック" charset="0"/>
              </a:rPr>
              <a:t>Consequences of Poor Experimental Design…</a:t>
            </a:r>
            <a:endParaRPr lang="en-US" dirty="0"/>
          </a:p>
        </p:txBody>
      </p:sp>
      <p:sp>
        <p:nvSpPr>
          <p:cNvPr id="3" name="Content Placeholder 2"/>
          <p:cNvSpPr>
            <a:spLocks noGrp="1"/>
          </p:cNvSpPr>
          <p:nvPr>
            <p:ph idx="1"/>
          </p:nvPr>
        </p:nvSpPr>
        <p:spPr>
          <a:xfrm>
            <a:off x="1119369" y="1340768"/>
            <a:ext cx="7734064" cy="4114800"/>
          </a:xfrm>
        </p:spPr>
        <p:txBody>
          <a:bodyPr/>
          <a:lstStyle/>
          <a:p>
            <a:pPr lvl="1">
              <a:buFont typeface="Arial" panose="020B0604020202020204" pitchFamily="34" charset="0"/>
              <a:buChar char="•"/>
              <a:defRPr/>
            </a:pPr>
            <a:r>
              <a:rPr lang="en-US" sz="2800" b="1" dirty="0">
                <a:solidFill>
                  <a:schemeClr val="accent1"/>
                </a:solidFill>
                <a:ea typeface="ＭＳ Ｐゴシック" charset="0"/>
              </a:rPr>
              <a:t>Cost</a:t>
            </a:r>
            <a:r>
              <a:rPr lang="en-US" sz="2800" dirty="0">
                <a:solidFill>
                  <a:srgbClr val="FF0000"/>
                </a:solidFill>
                <a:ea typeface="ＭＳ Ｐゴシック" charset="0"/>
              </a:rPr>
              <a:t> </a:t>
            </a:r>
            <a:r>
              <a:rPr lang="en-US" sz="2800" dirty="0">
                <a:ea typeface="ＭＳ Ｐゴシック" charset="0"/>
              </a:rPr>
              <a:t>of experimentation. We have a responsibility to CRUK donors!</a:t>
            </a:r>
          </a:p>
          <a:p>
            <a:pPr lvl="1">
              <a:buFont typeface="Arial" panose="020B0604020202020204" pitchFamily="34" charset="0"/>
              <a:buChar char="•"/>
              <a:defRPr/>
            </a:pPr>
            <a:r>
              <a:rPr lang="en-US" sz="2800" b="1" dirty="0">
                <a:solidFill>
                  <a:schemeClr val="accent1"/>
                </a:solidFill>
                <a:ea typeface="ＭＳ Ｐゴシック" charset="0"/>
              </a:rPr>
              <a:t>Limited &amp; Precious </a:t>
            </a:r>
            <a:r>
              <a:rPr lang="en-US" sz="2800" dirty="0">
                <a:ea typeface="ＭＳ Ｐゴシック" charset="0"/>
              </a:rPr>
              <a:t>material, esp. clinical samples.</a:t>
            </a:r>
          </a:p>
          <a:p>
            <a:pPr lvl="1">
              <a:buFont typeface="Arial" panose="020B0604020202020204" pitchFamily="34" charset="0"/>
              <a:buChar char="•"/>
              <a:defRPr/>
            </a:pPr>
            <a:r>
              <a:rPr lang="en-US" sz="2800" b="1" dirty="0">
                <a:solidFill>
                  <a:schemeClr val="accent1"/>
                </a:solidFill>
                <a:ea typeface="ＭＳ Ｐゴシック" charset="0"/>
              </a:rPr>
              <a:t>Immortalization</a:t>
            </a:r>
            <a:r>
              <a:rPr lang="en-US" sz="2800" dirty="0">
                <a:solidFill>
                  <a:srgbClr val="FF0000"/>
                </a:solidFill>
                <a:ea typeface="ＭＳ Ｐゴシック" charset="0"/>
              </a:rPr>
              <a:t> </a:t>
            </a:r>
            <a:r>
              <a:rPr lang="en-US" sz="2800" dirty="0">
                <a:ea typeface="ＭＳ Ｐゴシック" charset="0"/>
              </a:rPr>
              <a:t>of data sets in public databases and methods in the literature. Our bad science begets more bad science.</a:t>
            </a:r>
          </a:p>
          <a:p>
            <a:pPr lvl="1">
              <a:buFont typeface="Arial" panose="020B0604020202020204" pitchFamily="34" charset="0"/>
              <a:buChar char="•"/>
              <a:defRPr/>
            </a:pPr>
            <a:r>
              <a:rPr lang="en-US" sz="2800" b="1" dirty="0">
                <a:solidFill>
                  <a:schemeClr val="accent1"/>
                </a:solidFill>
                <a:ea typeface="ＭＳ Ｐゴシック" charset="0"/>
              </a:rPr>
              <a:t>Ethical concerns </a:t>
            </a:r>
            <a:r>
              <a:rPr lang="en-US" sz="2800" dirty="0">
                <a:ea typeface="ＭＳ Ｐゴシック" charset="0"/>
              </a:rPr>
              <a:t>of experimentation: animals and clinical samples.</a:t>
            </a:r>
          </a:p>
          <a:p>
            <a:pPr lvl="1">
              <a:buFont typeface="Arial" panose="020B0604020202020204" pitchFamily="34" charset="0"/>
              <a:buChar char="•"/>
              <a:defRPr/>
            </a:pPr>
            <a:r>
              <a:rPr lang="en-US" sz="2800" b="1" dirty="0">
                <a:solidFill>
                  <a:schemeClr val="accent1"/>
                </a:solidFill>
                <a:ea typeface="ＭＳ Ｐゴシック" charset="0"/>
              </a:rPr>
              <a:t>Time and career </a:t>
            </a:r>
            <a:r>
              <a:rPr lang="en-US" sz="2800" dirty="0">
                <a:ea typeface="ＭＳ Ｐゴシック" charset="0"/>
              </a:rPr>
              <a:t>of individuals. </a:t>
            </a:r>
          </a:p>
          <a:p>
            <a:pPr lvl="1">
              <a:buFont typeface="Arial" panose="020B0604020202020204" pitchFamily="34" charset="0"/>
              <a:buChar char="•"/>
              <a:defRPr/>
            </a:pPr>
            <a:endParaRPr lang="en-US" sz="2800" dirty="0">
              <a:ea typeface="ＭＳ Ｐゴシック" charset="0"/>
            </a:endParaRPr>
          </a:p>
        </p:txBody>
      </p:sp>
      <p:pic>
        <p:nvPicPr>
          <p:cNvPr id="7" name="Picture 6" descr="uc-colour.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72480" y="6165305"/>
            <a:ext cx="2340260" cy="446565"/>
          </a:xfrm>
          <a:prstGeom prst="rect">
            <a:avLst/>
          </a:prstGeom>
        </p:spPr>
      </p:pic>
      <p:sp>
        <p:nvSpPr>
          <p:cNvPr id="4" name="Slide Number Placeholder 3"/>
          <p:cNvSpPr>
            <a:spLocks noGrp="1"/>
          </p:cNvSpPr>
          <p:nvPr>
            <p:ph type="sldNum" sz="quarter" idx="4"/>
          </p:nvPr>
        </p:nvSpPr>
        <p:spPr/>
        <p:txBody>
          <a:bodyPr/>
          <a:lstStyle/>
          <a:p>
            <a:fld id="{C231324C-4752-C242-8156-5E21DB4253A5}" type="slidenum">
              <a:rPr lang="en-GB" smtClean="0"/>
              <a:pPr/>
              <a:t>9</a:t>
            </a:fld>
            <a:endParaRPr lang="en-GB" dirty="0"/>
          </a:p>
        </p:txBody>
      </p:sp>
    </p:spTree>
    <p:extLst>
      <p:ext uri="{BB962C8B-B14F-4D97-AF65-F5344CB8AC3E}">
        <p14:creationId xmlns:p14="http://schemas.microsoft.com/office/powerpoint/2010/main" val="2399398164"/>
      </p:ext>
    </p:extLst>
  </p:cSld>
  <p:clrMapOvr>
    <a:masterClrMapping/>
  </p:clrMapOvr>
</p:sld>
</file>

<file path=ppt/theme/theme1.xml><?xml version="1.0" encoding="utf-8"?>
<a:theme xmlns:a="http://schemas.openxmlformats.org/drawingml/2006/main" name="CRUK Theme">
  <a:themeElements>
    <a:clrScheme name="CRUK Palette">
      <a:dk1>
        <a:srgbClr val="211F70"/>
      </a:dk1>
      <a:lt1>
        <a:sysClr val="window" lastClr="FFFFFF"/>
      </a:lt1>
      <a:dk2>
        <a:srgbClr val="000000"/>
      </a:dk2>
      <a:lt2>
        <a:srgbClr val="BABABA"/>
      </a:lt2>
      <a:accent1>
        <a:srgbClr val="D8006B"/>
      </a:accent1>
      <a:accent2>
        <a:srgbClr val="24A8E6"/>
      </a:accent2>
      <a:accent3>
        <a:srgbClr val="EA7BAF"/>
      </a:accent3>
      <a:accent4>
        <a:srgbClr val="8282B3"/>
      </a:accent4>
      <a:accent5>
        <a:srgbClr val="81D3F1"/>
      </a:accent5>
      <a:accent6>
        <a:srgbClr val="5D5C5C"/>
      </a:accent6>
      <a:hlink>
        <a:srgbClr val="9A99C2"/>
      </a:hlink>
      <a:folHlink>
        <a:srgbClr val="F3AD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ABABA"/>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2CD462874CE0C46A04B79CE3BA52F53" ma:contentTypeVersion="0" ma:contentTypeDescription="Create a new document." ma:contentTypeScope="" ma:versionID="cab34115d545c224939113a9716b2953">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173AE39-7099-4FE1-BF7C-8F30842C4CF0}">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9DE55B6D-CC67-41E3-A084-006FDF826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8E5E1AA-2083-4318-84DD-F5A6A6E1E67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13098</TotalTime>
  <Words>1748</Words>
  <Application>Microsoft Macintosh PowerPoint</Application>
  <PresentationFormat>A4 Paper (210x297 mm)</PresentationFormat>
  <Paragraphs>357</Paragraphs>
  <Slides>39</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ＭＳ Ｐゴシック</vt:lpstr>
      <vt:lpstr>Arial</vt:lpstr>
      <vt:lpstr>Calibri</vt:lpstr>
      <vt:lpstr>Cambria Math</vt:lpstr>
      <vt:lpstr>Courier New</vt:lpstr>
      <vt:lpstr>Helvetica</vt:lpstr>
      <vt:lpstr>Lucida Grande</vt:lpstr>
      <vt:lpstr>CRUK Theme</vt:lpstr>
      <vt:lpstr>INTRODUCTION TO EXPERIMENTAL DESIGN AT CRUK-CI</vt:lpstr>
      <vt:lpstr>Agenda</vt:lpstr>
      <vt:lpstr>Why Perform Experiments?</vt:lpstr>
      <vt:lpstr>Experiment is to Test Hypothesis </vt:lpstr>
      <vt:lpstr>Reproducible Research</vt:lpstr>
      <vt:lpstr>Crisis in Reproducible Research</vt:lpstr>
      <vt:lpstr>47 of 53 high-profile cancer studies  were not reproducible!</vt:lpstr>
      <vt:lpstr>Need for Good Design</vt:lpstr>
      <vt:lpstr>Consequences of Poor Experimental Design…</vt:lpstr>
      <vt:lpstr>A Well-Designed Experiment:</vt:lpstr>
      <vt:lpstr>Ronald A. Fisher(1890-1962)</vt:lpstr>
      <vt:lpstr>Aspects of Experimental Design</vt:lpstr>
      <vt:lpstr>Experimental Factors</vt:lpstr>
      <vt:lpstr>Experimental Factors</vt:lpstr>
      <vt:lpstr>Capturing Variance</vt:lpstr>
      <vt:lpstr>Sources of Variance</vt:lpstr>
      <vt:lpstr>Central Dogma of Statistics</vt:lpstr>
      <vt:lpstr>P-value gives significance of estimates</vt:lpstr>
      <vt:lpstr>Replicates: Biological /Technical/ Experimental</vt:lpstr>
      <vt:lpstr>Sample size and experimental power </vt:lpstr>
      <vt:lpstr>Errors in the studies: Confounding, bias, chance</vt:lpstr>
      <vt:lpstr>Experimental Errors</vt:lpstr>
      <vt:lpstr>Confounding Errors: Thought experiment</vt:lpstr>
      <vt:lpstr>How to deal with confounding factors?</vt:lpstr>
      <vt:lpstr>Randomised Block Design</vt:lpstr>
      <vt:lpstr>PowerPoint Presentation</vt:lpstr>
      <vt:lpstr>Bias errors </vt:lpstr>
      <vt:lpstr>Random errors</vt:lpstr>
      <vt:lpstr>Experimental Controls</vt:lpstr>
      <vt:lpstr>Experimental Controls</vt:lpstr>
      <vt:lpstr>Examples of Experimental Controls</vt:lpstr>
      <vt:lpstr>Design Parameters for Sequencing Experiments</vt:lpstr>
      <vt:lpstr>Design Issues: Sequencing Experiments</vt:lpstr>
      <vt:lpstr>Experimental Design process at CRUK-CI</vt:lpstr>
      <vt:lpstr>CRUK-CI Experimental Design Process</vt:lpstr>
      <vt:lpstr>Experimental Design Meetings - Genomics</vt:lpstr>
      <vt:lpstr>Experimental Design Meetings - Proteomics</vt:lpstr>
      <vt:lpstr>Experimental Design Guide</vt:lpstr>
      <vt:lpstr>Practicals</vt:lpstr>
    </vt:vector>
  </TitlesOfParts>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Chandra Chilamakuri</cp:lastModifiedBy>
  <cp:revision>424</cp:revision>
  <cp:lastPrinted>2021-10-20T07:45:22Z</cp:lastPrinted>
  <dcterms:created xsi:type="dcterms:W3CDTF">2012-09-07T13:33:17Z</dcterms:created>
  <dcterms:modified xsi:type="dcterms:W3CDTF">2021-10-20T07:45:25Z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0x01010012CD462874CE0C46A04B79CE3BA52F53</vt:lpwstr>
  </property>
</Properties>
</file>