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3"/>
  </p:notesMasterIdLst>
  <p:handoutMasterIdLst>
    <p:handoutMasterId r:id="rId44"/>
  </p:handoutMasterIdLst>
  <p:sldIdLst>
    <p:sldId id="302" r:id="rId5"/>
    <p:sldId id="392" r:id="rId6"/>
    <p:sldId id="393" r:id="rId7"/>
    <p:sldId id="401" r:id="rId8"/>
    <p:sldId id="395" r:id="rId9"/>
    <p:sldId id="396" r:id="rId10"/>
    <p:sldId id="402" r:id="rId11"/>
    <p:sldId id="397" r:id="rId12"/>
    <p:sldId id="398" r:id="rId13"/>
    <p:sldId id="399" r:id="rId14"/>
    <p:sldId id="400" r:id="rId15"/>
    <p:sldId id="403" r:id="rId16"/>
    <p:sldId id="404" r:id="rId17"/>
    <p:sldId id="405" r:id="rId18"/>
    <p:sldId id="406" r:id="rId19"/>
    <p:sldId id="408" r:id="rId20"/>
    <p:sldId id="407" r:id="rId21"/>
    <p:sldId id="409" r:id="rId22"/>
    <p:sldId id="410" r:id="rId23"/>
    <p:sldId id="411" r:id="rId24"/>
    <p:sldId id="412" r:id="rId25"/>
    <p:sldId id="413" r:id="rId26"/>
    <p:sldId id="414" r:id="rId27"/>
    <p:sldId id="415" r:id="rId28"/>
    <p:sldId id="434" r:id="rId29"/>
    <p:sldId id="416" r:id="rId30"/>
    <p:sldId id="417" r:id="rId31"/>
    <p:sldId id="418" r:id="rId32"/>
    <p:sldId id="419" r:id="rId33"/>
    <p:sldId id="420" r:id="rId34"/>
    <p:sldId id="421" r:id="rId35"/>
    <p:sldId id="422" r:id="rId36"/>
    <p:sldId id="428" r:id="rId37"/>
    <p:sldId id="429" r:id="rId38"/>
    <p:sldId id="430" r:id="rId39"/>
    <p:sldId id="433" r:id="rId40"/>
    <p:sldId id="431" r:id="rId41"/>
    <p:sldId id="432" r:id="rId42"/>
  </p:sldIdLst>
  <p:sldSz cx="9906000" cy="6858000" type="A4"/>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88">
          <p15:clr>
            <a:srgbClr val="A4A3A4"/>
          </p15:clr>
        </p15:guide>
        <p15:guide id="2" orient="horz" pos="3872">
          <p15:clr>
            <a:srgbClr val="A4A3A4"/>
          </p15:clr>
        </p15:guide>
        <p15:guide id="3" orient="horz" pos="320">
          <p15:clr>
            <a:srgbClr val="A4A3A4"/>
          </p15:clr>
        </p15:guide>
        <p15:guide id="4" orient="horz" pos="4496">
          <p15:clr>
            <a:srgbClr val="A4A3A4"/>
          </p15:clr>
        </p15:guide>
        <p15:guide id="5" orient="horz" pos="944">
          <p15:clr>
            <a:srgbClr val="A4A3A4"/>
          </p15:clr>
        </p15:guide>
        <p15:guide id="6" orient="horz" pos="-400">
          <p15:clr>
            <a:srgbClr val="A4A3A4"/>
          </p15:clr>
        </p15:guide>
        <p15:guide id="7" orient="horz" pos="1952">
          <p15:clr>
            <a:srgbClr val="A4A3A4"/>
          </p15:clr>
        </p15:guide>
        <p15:guide id="8" orient="horz" pos="2816">
          <p15:clr>
            <a:srgbClr val="A4A3A4"/>
          </p15:clr>
        </p15:guide>
        <p15:guide id="9" orient="horz" pos="3680">
          <p15:clr>
            <a:srgbClr val="A4A3A4"/>
          </p15:clr>
        </p15:guide>
        <p15:guide id="10" pos="312">
          <p15:clr>
            <a:srgbClr val="A4A3A4"/>
          </p15:clr>
        </p15:guide>
        <p15:guide id="11" pos="5928">
          <p15:clr>
            <a:srgbClr val="A4A3A4"/>
          </p15:clr>
        </p15:guide>
        <p15:guide id="12" pos="2496">
          <p15:clr>
            <a:srgbClr val="A4A3A4"/>
          </p15:clr>
        </p15:guide>
        <p15:guide id="13" pos="3120">
          <p15:clr>
            <a:srgbClr val="A4A3A4"/>
          </p15:clr>
        </p15:guide>
        <p15:guide id="14" pos="3744">
          <p15:clr>
            <a:srgbClr val="A4A3A4"/>
          </p15:clr>
        </p15:guide>
        <p15:guide id="15" pos="3328">
          <p15:clr>
            <a:srgbClr val="A4A3A4"/>
          </p15:clr>
        </p15:guide>
        <p15:guide id="16" pos="2704">
          <p15:clr>
            <a:srgbClr val="A4A3A4"/>
          </p15:clr>
        </p15:guide>
        <p15:guide id="17" pos="395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rah Vowler" initials="SV"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219" autoAdjust="0"/>
    <p:restoredTop sz="99416" autoAdjust="0"/>
  </p:normalViewPr>
  <p:slideViewPr>
    <p:cSldViewPr showGuides="1">
      <p:cViewPr varScale="1">
        <p:scale>
          <a:sx n="151" d="100"/>
          <a:sy n="151" d="100"/>
        </p:scale>
        <p:origin x="976" y="200"/>
      </p:cViewPr>
      <p:guideLst>
        <p:guide orient="horz" pos="1088"/>
        <p:guide orient="horz" pos="3872"/>
        <p:guide orient="horz" pos="320"/>
        <p:guide orient="horz" pos="4496"/>
        <p:guide orient="horz" pos="944"/>
        <p:guide orient="horz" pos="-400"/>
        <p:guide orient="horz" pos="1952"/>
        <p:guide orient="horz" pos="2816"/>
        <p:guide orient="horz" pos="3680"/>
        <p:guide pos="312"/>
        <p:guide pos="5928"/>
        <p:guide pos="2496"/>
        <p:guide pos="3120"/>
        <p:guide pos="3744"/>
        <p:guide pos="3328"/>
        <p:guide pos="2704"/>
        <p:guide pos="3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3" d="100"/>
        <a:sy n="9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10-15T09:59:30.688" idx="1">
    <p:pos x="10" y="10"/>
    <p:text>Suggest replacing this with the next slide so that we aren't emphasazing power, but happy to stick with this one if you prefer but suggest changing slide as microarray power calculations are confusing.</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D0E155D4-5C91-8347-8BAE-63384EA8F501}" type="datetimeFigureOut">
              <a:rPr lang="en-GB"/>
              <a:pPr/>
              <a:t>18/10/2021</a:t>
            </a:fld>
            <a:endParaRPr lang="en-GB"/>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151DCEC2-24C9-7A45-9848-823E6C1DDFA2}" type="slidenum">
              <a:rPr/>
              <a:pPr/>
              <a:t>‹#›</a:t>
            </a:fld>
            <a:endParaRPr lang="en-GB"/>
          </a:p>
        </p:txBody>
      </p:sp>
    </p:spTree>
    <p:extLst>
      <p:ext uri="{BB962C8B-B14F-4D97-AF65-F5344CB8AC3E}">
        <p14:creationId xmlns:p14="http://schemas.microsoft.com/office/powerpoint/2010/main" val="12088287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1B3C19E1-06D0-8D40-B36B-10A34F48B281}" type="datetimeFigureOut">
              <a:rPr lang="en-GB"/>
              <a:pPr/>
              <a:t>18/10/2021</a:t>
            </a:fld>
            <a:endParaRPr lang="en-GB"/>
          </a:p>
        </p:txBody>
      </p:sp>
      <p:sp>
        <p:nvSpPr>
          <p:cNvPr id="4" name="Slide Image Placeholder 3"/>
          <p:cNvSpPr>
            <a:spLocks noGrp="1" noRot="1" noChangeAspect="1"/>
          </p:cNvSpPr>
          <p:nvPr>
            <p:ph type="sldImg" idx="2"/>
          </p:nvPr>
        </p:nvSpPr>
        <p:spPr>
          <a:xfrm>
            <a:off x="779463" y="768350"/>
            <a:ext cx="5541962"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235930E-F62D-A446-8BAD-EBBA9D14D0E0}" type="slidenum">
              <a:rPr/>
              <a:pPr/>
              <a:t>‹#›</a:t>
            </a:fld>
            <a:endParaRPr lang="en-GB"/>
          </a:p>
        </p:txBody>
      </p:sp>
    </p:spTree>
    <p:extLst>
      <p:ext uri="{BB962C8B-B14F-4D97-AF65-F5344CB8AC3E}">
        <p14:creationId xmlns:p14="http://schemas.microsoft.com/office/powerpoint/2010/main" val="149935939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35930E-F62D-A446-8BAD-EBBA9D14D0E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Might want to say randomisation for treatment allocation, extraction batches and orders, plate layout,</a:t>
            </a:r>
            <a:r>
              <a:rPr lang="en-US" baseline="0" dirty="0"/>
              <a:t> library pools, lanes on a flow cell, flow cell run </a:t>
            </a:r>
            <a:r>
              <a:rPr lang="en-US" baseline="0" dirty="0" err="1"/>
              <a:t>etc</a:t>
            </a:r>
            <a:r>
              <a:rPr lang="en-US" baseline="0" dirty="0"/>
              <a:t> </a:t>
            </a:r>
            <a:r>
              <a:rPr lang="en-US" baseline="0" dirty="0" err="1"/>
              <a:t>etc</a:t>
            </a:r>
            <a:r>
              <a:rPr lang="en-US" baseline="0" dirty="0"/>
              <a:t> etc.</a:t>
            </a:r>
            <a:endParaRPr lang="en-US" dirty="0"/>
          </a:p>
        </p:txBody>
      </p:sp>
      <p:sp>
        <p:nvSpPr>
          <p:cNvPr id="4" name="Slide Number Placeholder 3"/>
          <p:cNvSpPr>
            <a:spLocks noGrp="1"/>
          </p:cNvSpPr>
          <p:nvPr>
            <p:ph type="sldNum" sz="quarter" idx="10"/>
          </p:nvPr>
        </p:nvSpPr>
        <p:spPr/>
        <p:txBody>
          <a:bodyPr/>
          <a:lstStyle/>
          <a:p>
            <a:fld id="{A8C61578-9D1E-484C-91D3-D2216B74EB11}" type="slidenum">
              <a:rPr lang="en-US" smtClean="0"/>
              <a:t>11</a:t>
            </a:fld>
            <a:endParaRPr lang="en-US"/>
          </a:p>
        </p:txBody>
      </p:sp>
    </p:spTree>
    <p:extLst>
      <p:ext uri="{BB962C8B-B14F-4D97-AF65-F5344CB8AC3E}">
        <p14:creationId xmlns:p14="http://schemas.microsoft.com/office/powerpoint/2010/main" val="3840439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75778" name="Notes Placeholder 2"/>
          <p:cNvSpPr>
            <a:spLocks noGrp="1"/>
          </p:cNvSpPr>
          <p:nvPr>
            <p:ph type="body" idx="1"/>
          </p:nvPr>
        </p:nvSpPr>
        <p:spPr>
          <a:noFill/>
        </p:spPr>
        <p:txBody>
          <a:bodyPr/>
          <a:lstStyle/>
          <a:p>
            <a:pPr eaLnBrk="1" hangingPunct="1"/>
            <a:r>
              <a:rPr lang="en-US" dirty="0"/>
              <a:t>Might want to say here experiments</a:t>
            </a:r>
            <a:r>
              <a:rPr lang="en-US" baseline="0" dirty="0"/>
              <a:t> have factors and data has variables, so gender could be a factor in the experiment and a variable in the data or data analysis. </a:t>
            </a:r>
            <a:endParaRPr lang="en-US" dirty="0"/>
          </a:p>
        </p:txBody>
      </p:sp>
      <p:sp>
        <p:nvSpPr>
          <p:cNvPr id="75779" name="Slide Number Placeholder 3"/>
          <p:cNvSpPr>
            <a:spLocks noGrp="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EA9028B7-77B8-EB43-95A9-20E33EB14A0D}" type="slidenum">
              <a:rPr lang="en-US" sz="1300">
                <a:latin typeface="Calibri"/>
              </a:rPr>
              <a:pPr/>
              <a:t>13</a:t>
            </a:fld>
            <a:endParaRPr lang="en-US" sz="1300" dirty="0">
              <a:latin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0E684247-B8F6-814B-90DB-1210D06F9A2D}" type="slidenum">
              <a:rPr lang="en-US" sz="1300">
                <a:latin typeface="Calibri"/>
              </a:rPr>
              <a:pPr/>
              <a:t>16</a:t>
            </a:fld>
            <a:endParaRPr lang="en-US" sz="1300" dirty="0">
              <a:latin typeface="Calibri"/>
            </a:endParaRPr>
          </a:p>
        </p:txBody>
      </p:sp>
      <p:sp>
        <p:nvSpPr>
          <p:cNvPr id="5529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57347" name="Rectangle 3"/>
          <p:cNvSpPr>
            <a:spLocks noGrp="1" noChangeArrowheads="1"/>
          </p:cNvSpPr>
          <p:nvPr>
            <p:ph type="body" idx="1"/>
          </p:nvPr>
        </p:nvSpPr>
        <p:spPr>
          <a:noFill/>
        </p:spPr>
        <p:txBody>
          <a:bodyPr/>
          <a:lstStyle/>
          <a:p>
            <a:endParaRPr lang="en-US">
              <a:latin typeface="Helvetica"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18</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61442" name="Notes Placeholder 2"/>
          <p:cNvSpPr>
            <a:spLocks noGrp="1"/>
          </p:cNvSpPr>
          <p:nvPr>
            <p:ph type="body" idx="1"/>
          </p:nvPr>
        </p:nvSpPr>
        <p:spPr>
          <a:noFill/>
        </p:spPr>
        <p:txBody>
          <a:bodyPr/>
          <a:lstStyle/>
          <a:p>
            <a:endParaRPr lang="en-US"/>
          </a:p>
        </p:txBody>
      </p:sp>
      <p:sp>
        <p:nvSpPr>
          <p:cNvPr id="61443" name="Slide Number Placeholder 3"/>
          <p:cNvSpPr>
            <a:spLocks noGrp="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0628AF2A-67D7-B442-B327-ACC54BA1F90D}" type="slidenum">
              <a:rPr lang="en-US" sz="1300">
                <a:latin typeface="Calibri"/>
              </a:rPr>
              <a:pPr/>
              <a:t>19</a:t>
            </a:fld>
            <a:endParaRPr lang="en-US" sz="1300" dirty="0">
              <a:latin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a:spLocks noGrp="1" noChangeArrowheads="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6FDD2177-452C-3045-A112-8C364480B7F6}" type="slidenum">
              <a:rPr lang="en-US" sz="1300">
                <a:latin typeface="Calibri"/>
              </a:rPr>
              <a:pPr/>
              <a:t>20</a:t>
            </a:fld>
            <a:endParaRPr lang="en-US" sz="1300" dirty="0">
              <a:latin typeface="Calibri"/>
            </a:endParaRPr>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17763"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a:spLocks noGrp="1" noChangeArrowheads="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19A16C54-DAF1-0C45-A005-CDDEEC308796}" type="slidenum">
              <a:rPr lang="en-US" sz="1300">
                <a:latin typeface="Calibri"/>
              </a:rPr>
              <a:pPr/>
              <a:t>21</a:t>
            </a:fld>
            <a:endParaRPr lang="en-US" sz="1300" dirty="0">
              <a:latin typeface="Calibri"/>
            </a:endParaRPr>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19811"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142338" name="Notes Placeholder 2"/>
          <p:cNvSpPr>
            <a:spLocks noGrp="1"/>
          </p:cNvSpPr>
          <p:nvPr>
            <p:ph type="body" idx="1"/>
          </p:nvPr>
        </p:nvSpPr>
        <p:spPr>
          <a:noFill/>
        </p:spPr>
        <p:txBody>
          <a:bodyPr/>
          <a:lstStyle/>
          <a:p>
            <a:endParaRPr lang="en-US"/>
          </a:p>
        </p:txBody>
      </p:sp>
      <p:sp>
        <p:nvSpPr>
          <p:cNvPr id="142339" name="Slide Number Placeholder 3"/>
          <p:cNvSpPr>
            <a:spLocks noGrp="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FFE836B8-FA2C-674B-B867-82E6723993FF}" type="slidenum">
              <a:rPr lang="en-US" sz="1300">
                <a:latin typeface="Calibri"/>
              </a:rPr>
              <a:pPr/>
              <a:t>22</a:t>
            </a:fld>
            <a:endParaRPr lang="en-US" sz="1300" dirty="0">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F6137B63-778E-DB49-8633-3991B73B83A1}" type="slidenum">
              <a:rPr lang="en-US" sz="1300">
                <a:latin typeface="Calibri"/>
              </a:rPr>
              <a:pPr/>
              <a:t>23</a:t>
            </a:fld>
            <a:endParaRPr lang="en-US" sz="1300" dirty="0">
              <a:latin typeface="Calibri"/>
            </a:endParaRPr>
          </a:p>
        </p:txBody>
      </p:sp>
      <p:sp>
        <p:nvSpPr>
          <p:cNvPr id="162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4147"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lIns="99048" tIns="49524" rIns="99048" bIns="49524" anchor="b"/>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B504DD0A-AF2D-0A41-AA73-D57F08D0B916}" type="slidenum">
              <a:rPr lang="en-US" sz="1300">
                <a:latin typeface="Calibri"/>
              </a:rPr>
              <a:pPr algn="r"/>
              <a:t>26</a:t>
            </a:fld>
            <a:endParaRPr lang="en-US" sz="1300" dirty="0">
              <a:latin typeface="Calibri"/>
            </a:endParaRPr>
          </a:p>
        </p:txBody>
      </p:sp>
      <p:sp>
        <p:nvSpPr>
          <p:cNvPr id="16691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46435"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7"/>
          <p:cNvSpPr>
            <a:spLocks noGrp="1" noChangeArrowheads="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3617AF44-E15E-3E45-8F10-FD9E66C465A3}" type="slidenum">
              <a:rPr lang="en-US" sz="1300">
                <a:latin typeface="Calibri"/>
              </a:rPr>
              <a:pPr/>
              <a:t>27</a:t>
            </a:fld>
            <a:endParaRPr lang="en-US" sz="1300" dirty="0">
              <a:latin typeface="Calibri"/>
            </a:endParaRPr>
          </a:p>
        </p:txBody>
      </p:sp>
      <p:sp>
        <p:nvSpPr>
          <p:cNvPr id="16589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50531"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28</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31</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33</a:t>
            </a:fld>
            <a:endParaRPr lang="en-GB"/>
          </a:p>
        </p:txBody>
      </p:sp>
    </p:spTree>
    <p:extLst>
      <p:ext uri="{BB962C8B-B14F-4D97-AF65-F5344CB8AC3E}">
        <p14:creationId xmlns:p14="http://schemas.microsoft.com/office/powerpoint/2010/main" val="3294791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3216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 Blank - no footer">
    <p:spTree>
      <p:nvGrpSpPr>
        <p:cNvPr id="1" name=""/>
        <p:cNvGrpSpPr/>
        <p:nvPr/>
      </p:nvGrpSpPr>
      <p:grpSpPr>
        <a:xfrm>
          <a:off x="0" y="0"/>
          <a:ext cx="0" cy="0"/>
          <a:chOff x="0" y="0"/>
          <a:chExt cx="0" cy="0"/>
        </a:xfrm>
      </p:grpSpPr>
      <p:pic>
        <p:nvPicPr>
          <p:cNvPr id="4" name="Picture 3"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763555" y="5949280"/>
            <a:ext cx="3120347" cy="834120"/>
          </a:xfrm>
          <a:prstGeom prst="rect">
            <a:avLst/>
          </a:prstGeom>
        </p:spPr>
      </p:pic>
      <p:sp>
        <p:nvSpPr>
          <p:cNvPr id="3" name="Slide Number Placeholder 5"/>
          <p:cNvSpPr>
            <a:spLocks noGrp="1"/>
          </p:cNvSpPr>
          <p:nvPr>
            <p:ph type="sldNum" sz="quarter" idx="4"/>
          </p:nvPr>
        </p:nvSpPr>
        <p:spPr>
          <a:xfrm>
            <a:off x="6513173" y="6237312"/>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spTree>
    <p:extLst>
      <p:ext uri="{BB962C8B-B14F-4D97-AF65-F5344CB8AC3E}">
        <p14:creationId xmlns:p14="http://schemas.microsoft.com/office/powerpoint/2010/main" val="1680951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Small 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22112"/>
            <a:ext cx="8915400" cy="976488"/>
          </a:xfrm>
        </p:spPr>
        <p:txBody>
          <a:bodyPr/>
          <a:lstStyle/>
          <a:p>
            <a:r>
              <a:rPr lang="en-GB" dirty="0"/>
              <a:t>Click to add small chart title</a:t>
            </a:r>
          </a:p>
        </p:txBody>
      </p:sp>
      <p:sp>
        <p:nvSpPr>
          <p:cNvPr id="11" name="Chart Placeholder 10"/>
          <p:cNvSpPr>
            <a:spLocks noGrp="1"/>
          </p:cNvSpPr>
          <p:nvPr>
            <p:ph type="chart" sz="quarter" idx="13" hasCustomPrompt="1"/>
          </p:nvPr>
        </p:nvSpPr>
        <p:spPr>
          <a:xfrm>
            <a:off x="4292600" y="1727200"/>
            <a:ext cx="5118100" cy="4114800"/>
          </a:xfrm>
        </p:spPr>
        <p:txBody>
          <a:bodyPr lIns="108000" tIns="93600"/>
          <a:lstStyle>
            <a:lvl1pPr marL="0" indent="0">
              <a:buNone/>
              <a:defRPr sz="1000">
                <a:solidFill>
                  <a:schemeClr val="tx2">
                    <a:lumMod val="50000"/>
                    <a:lumOff val="50000"/>
                  </a:schemeClr>
                </a:solidFill>
              </a:defRPr>
            </a:lvl1pPr>
          </a:lstStyle>
          <a:p>
            <a:r>
              <a:rPr lang="en-GB"/>
              <a:t>Click icon to insert small chart</a:t>
            </a:r>
          </a:p>
        </p:txBody>
      </p:sp>
      <p:sp>
        <p:nvSpPr>
          <p:cNvPr id="9" name="Content Placeholder 2"/>
          <p:cNvSpPr>
            <a:spLocks noGrp="1"/>
          </p:cNvSpPr>
          <p:nvPr>
            <p:ph idx="1"/>
          </p:nvPr>
        </p:nvSpPr>
        <p:spPr>
          <a:xfrm>
            <a:off x="495300" y="1727200"/>
            <a:ext cx="3467100" cy="4114800"/>
          </a:xfrm>
        </p:spPr>
        <p:txBody>
          <a:bodyPr/>
          <a:lstStyle>
            <a:lvl1pPr marL="0" indent="0">
              <a:defRPr sz="1800">
                <a:solidFill>
                  <a:srgbClr val="211F70"/>
                </a:solidFill>
              </a:defRPr>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7"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53D4C85A-C092-C445-B3F4-CA991BDDF15D}" type="datetime2">
              <a:rPr lang="en-GB" smtClean="0"/>
              <a:t>Monday, 18 October 2021</a:t>
            </a:fld>
            <a:endParaRPr lang="en-GB" dirty="0"/>
          </a:p>
        </p:txBody>
      </p:sp>
      <p:sp>
        <p:nvSpPr>
          <p:cNvPr id="18"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9" name="Slide Number Placeholder 5"/>
          <p:cNvSpPr>
            <a:spLocks noGrp="1"/>
          </p:cNvSpPr>
          <p:nvPr>
            <p:ph type="sldNum" sz="quarter" idx="4"/>
          </p:nvPr>
        </p:nvSpPr>
        <p:spPr>
          <a:xfrm>
            <a:off x="6123130" y="6093296"/>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0" name="Picture 9"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435165" y="5877272"/>
            <a:ext cx="3120347" cy="834120"/>
          </a:xfrm>
          <a:prstGeom prst="rect">
            <a:avLst/>
          </a:prstGeom>
        </p:spPr>
      </p:pic>
    </p:spTree>
    <p:extLst>
      <p:ext uri="{BB962C8B-B14F-4D97-AF65-F5344CB8AC3E}">
        <p14:creationId xmlns:p14="http://schemas.microsoft.com/office/powerpoint/2010/main" val="3452393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Lar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chart title</a:t>
            </a:r>
          </a:p>
        </p:txBody>
      </p:sp>
      <p:sp>
        <p:nvSpPr>
          <p:cNvPr id="11" name="Chart Placeholder 10"/>
          <p:cNvSpPr>
            <a:spLocks noGrp="1"/>
          </p:cNvSpPr>
          <p:nvPr>
            <p:ph type="chart" sz="quarter" idx="13" hasCustomPrompt="1"/>
          </p:nvPr>
        </p:nvSpPr>
        <p:spPr>
          <a:xfrm>
            <a:off x="495300" y="1727200"/>
            <a:ext cx="8915400" cy="4114800"/>
          </a:xfrm>
        </p:spPr>
        <p:txBody>
          <a:bodyPr lIns="108000" tIns="93600"/>
          <a:lstStyle>
            <a:lvl1pPr marL="0" indent="0">
              <a:buNone/>
              <a:defRPr sz="1000">
                <a:solidFill>
                  <a:schemeClr val="tx2">
                    <a:lumMod val="50000"/>
                    <a:lumOff val="50000"/>
                  </a:schemeClr>
                </a:solidFill>
              </a:defRPr>
            </a:lvl1pPr>
          </a:lstStyle>
          <a:p>
            <a:r>
              <a:rPr lang="en-GB"/>
              <a:t>Click icon to insert large chart</a:t>
            </a:r>
          </a:p>
        </p:txBody>
      </p:sp>
      <p:sp>
        <p:nvSpPr>
          <p:cNvPr id="21"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4A192F21-4BCA-1249-918B-23E38494B308}" type="datetime2">
              <a:rPr lang="en-GB" smtClean="0"/>
              <a:t>Monday, 18 October 2021</a:t>
            </a:fld>
            <a:endParaRPr lang="en-GB" dirty="0"/>
          </a:p>
        </p:txBody>
      </p:sp>
      <p:sp>
        <p:nvSpPr>
          <p:cNvPr id="22"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23" name="Slide Number Placeholder 5"/>
          <p:cNvSpPr>
            <a:spLocks noGrp="1"/>
          </p:cNvSpPr>
          <p:nvPr>
            <p:ph type="sldNum" sz="quarter" idx="4"/>
          </p:nvPr>
        </p:nvSpPr>
        <p:spPr>
          <a:xfrm>
            <a:off x="6357156" y="6237312"/>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8" name="Picture 7"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91182" y="5877272"/>
            <a:ext cx="3120347" cy="834120"/>
          </a:xfrm>
          <a:prstGeom prst="rect">
            <a:avLst/>
          </a:prstGeom>
        </p:spPr>
      </p:pic>
    </p:spTree>
    <p:extLst>
      <p:ext uri="{BB962C8B-B14F-4D97-AF65-F5344CB8AC3E}">
        <p14:creationId xmlns:p14="http://schemas.microsoft.com/office/powerpoint/2010/main" val="4239117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Small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small table title</a:t>
            </a:r>
          </a:p>
        </p:txBody>
      </p:sp>
      <p:sp>
        <p:nvSpPr>
          <p:cNvPr id="10" name="Table Placeholder 3"/>
          <p:cNvSpPr>
            <a:spLocks noGrp="1"/>
          </p:cNvSpPr>
          <p:nvPr>
            <p:ph type="tbl" sz="quarter" idx="10" hasCustomPrompt="1"/>
          </p:nvPr>
        </p:nvSpPr>
        <p:spPr>
          <a:xfrm>
            <a:off x="4292602" y="1727201"/>
            <a:ext cx="5118099" cy="4114799"/>
          </a:xfrm>
        </p:spPr>
        <p:txBody>
          <a:bodyPr lIns="108000" tIns="93600"/>
          <a:lstStyle>
            <a:lvl1pPr marL="0" indent="0">
              <a:buNone/>
              <a:defRPr sz="1200">
                <a:solidFill>
                  <a:srgbClr val="5D5C5C"/>
                </a:solidFill>
              </a:defRPr>
            </a:lvl1pPr>
          </a:lstStyle>
          <a:p>
            <a:r>
              <a:rPr lang="en-GB"/>
              <a:t>Click icon to insert table</a:t>
            </a:r>
          </a:p>
        </p:txBody>
      </p:sp>
      <p:sp>
        <p:nvSpPr>
          <p:cNvPr id="9" name="Content Placeholder 2"/>
          <p:cNvSpPr>
            <a:spLocks noGrp="1"/>
          </p:cNvSpPr>
          <p:nvPr>
            <p:ph idx="1"/>
          </p:nvPr>
        </p:nvSpPr>
        <p:spPr>
          <a:xfrm>
            <a:off x="495300" y="1727200"/>
            <a:ext cx="3467100" cy="4114799"/>
          </a:xfrm>
        </p:spPr>
        <p:txBody>
          <a:bodyPr/>
          <a:lstStyle>
            <a:lvl1pPr marL="0" indent="0">
              <a:defRPr sz="1800">
                <a:solidFill>
                  <a:schemeClr val="tx1"/>
                </a:solidFill>
              </a:defRPr>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5"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CD910D4F-763F-8A40-9D15-9146411978C2}" type="datetime2">
              <a:rPr lang="en-GB" smtClean="0"/>
              <a:t>Monday, 18 October 2021</a:t>
            </a:fld>
            <a:endParaRPr lang="en-GB" dirty="0"/>
          </a:p>
        </p:txBody>
      </p:sp>
      <p:sp>
        <p:nvSpPr>
          <p:cNvPr id="17"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8" name="Slide Number Placeholder 5"/>
          <p:cNvSpPr>
            <a:spLocks noGrp="1"/>
          </p:cNvSpPr>
          <p:nvPr>
            <p:ph type="sldNum" sz="quarter" idx="4"/>
          </p:nvPr>
        </p:nvSpPr>
        <p:spPr>
          <a:xfrm>
            <a:off x="6279147" y="6309320"/>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2" name="Picture 11"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91182" y="5877272"/>
            <a:ext cx="3120347" cy="834120"/>
          </a:xfrm>
          <a:prstGeom prst="rect">
            <a:avLst/>
          </a:prstGeom>
        </p:spPr>
      </p:pic>
    </p:spTree>
    <p:extLst>
      <p:ext uri="{BB962C8B-B14F-4D97-AF65-F5344CB8AC3E}">
        <p14:creationId xmlns:p14="http://schemas.microsoft.com/office/powerpoint/2010/main" val="3496021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Large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table title</a:t>
            </a:r>
          </a:p>
        </p:txBody>
      </p:sp>
      <p:sp>
        <p:nvSpPr>
          <p:cNvPr id="4" name="Table Placeholder 3"/>
          <p:cNvSpPr>
            <a:spLocks noGrp="1"/>
          </p:cNvSpPr>
          <p:nvPr>
            <p:ph type="tbl" sz="quarter" idx="10" hasCustomPrompt="1"/>
          </p:nvPr>
        </p:nvSpPr>
        <p:spPr>
          <a:xfrm>
            <a:off x="495300" y="1727201"/>
            <a:ext cx="8915400" cy="4114799"/>
          </a:xfrm>
        </p:spPr>
        <p:txBody>
          <a:bodyPr lIns="108000" tIns="93600"/>
          <a:lstStyle>
            <a:lvl1pPr marL="0" indent="0">
              <a:buNone/>
              <a:defRPr sz="1200">
                <a:solidFill>
                  <a:srgbClr val="5D5C5C"/>
                </a:solidFill>
              </a:defRPr>
            </a:lvl1pPr>
          </a:lstStyle>
          <a:p>
            <a:r>
              <a:rPr lang="en-GB"/>
              <a:t>Click icon to insert table</a:t>
            </a:r>
          </a:p>
        </p:txBody>
      </p:sp>
      <p:sp>
        <p:nvSpPr>
          <p:cNvPr id="14"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6B5FEBA2-C68D-584B-9DC7-1703543AC65D}" type="datetime2">
              <a:rPr lang="en-GB" smtClean="0"/>
              <a:t>Monday, 18 October 2021</a:t>
            </a:fld>
            <a:endParaRPr lang="en-GB" dirty="0"/>
          </a:p>
        </p:txBody>
      </p:sp>
      <p:sp>
        <p:nvSpPr>
          <p:cNvPr id="15"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6" name="Slide Number Placeholder 5"/>
          <p:cNvSpPr>
            <a:spLocks noGrp="1"/>
          </p:cNvSpPr>
          <p:nvPr>
            <p:ph type="sldNum" sz="quarter" idx="4"/>
          </p:nvPr>
        </p:nvSpPr>
        <p:spPr>
          <a:xfrm>
            <a:off x="6201139"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8" name="Picture 7"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13173" y="5877272"/>
            <a:ext cx="3120347" cy="834120"/>
          </a:xfrm>
          <a:prstGeom prst="rect">
            <a:avLst/>
          </a:prstGeom>
        </p:spPr>
      </p:pic>
    </p:spTree>
    <p:extLst>
      <p:ext uri="{BB962C8B-B14F-4D97-AF65-F5344CB8AC3E}">
        <p14:creationId xmlns:p14="http://schemas.microsoft.com/office/powerpoint/2010/main" val="3823715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lvl1pPr>
              <a:lnSpc>
                <a:spcPts val="3600"/>
              </a:lnSpc>
              <a:defRPr/>
            </a:lvl1pPr>
          </a:lstStyle>
          <a:p>
            <a:r>
              <a:rPr lang="en-GB" dirty="0"/>
              <a:t>Click to add text slide title</a:t>
            </a:r>
          </a:p>
        </p:txBody>
      </p:sp>
      <p:sp>
        <p:nvSpPr>
          <p:cNvPr id="3" name="Content Placeholder 2"/>
          <p:cNvSpPr>
            <a:spLocks noGrp="1"/>
          </p:cNvSpPr>
          <p:nvPr>
            <p:ph idx="1" hasCustomPrompt="1"/>
          </p:nvPr>
        </p:nvSpPr>
        <p:spPr>
          <a:xfrm>
            <a:off x="495300" y="1600200"/>
            <a:ext cx="8915400" cy="4114800"/>
          </a:xfrm>
        </p:spPr>
        <p:txBody>
          <a:bodyPr/>
          <a:lstStyle>
            <a:lvl1pPr>
              <a:defRPr b="1" cap="all" baseline="0">
                <a:solidFill>
                  <a:srgbClr val="00B0F0"/>
                </a:solidFill>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894566AE-8241-BB44-860E-CD35256A8692}" type="datetime2">
              <a:rPr lang="en-GB" smtClean="0"/>
              <a:t>Monday, 18 October 2021</a:t>
            </a:fld>
            <a:endParaRPr lang="en-GB" dirty="0"/>
          </a:p>
        </p:txBody>
      </p:sp>
      <p:sp>
        <p:nvSpPr>
          <p:cNvPr id="11"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3" name="Slide Number Placeholder 5"/>
          <p:cNvSpPr>
            <a:spLocks noGrp="1"/>
          </p:cNvSpPr>
          <p:nvPr>
            <p:ph type="sldNum" sz="quarter" idx="4"/>
          </p:nvPr>
        </p:nvSpPr>
        <p:spPr>
          <a:xfrm>
            <a:off x="6045121"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9" name="Picture 8"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435165" y="5877272"/>
            <a:ext cx="3120347" cy="834120"/>
          </a:xfrm>
          <a:prstGeom prst="rect">
            <a:avLst/>
          </a:prstGeom>
        </p:spPr>
      </p:pic>
    </p:spTree>
    <p:extLst>
      <p:ext uri="{BB962C8B-B14F-4D97-AF65-F5344CB8AC3E}">
        <p14:creationId xmlns:p14="http://schemas.microsoft.com/office/powerpoint/2010/main" val="2329576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495300" y="1727201"/>
            <a:ext cx="4127500" cy="4114799"/>
          </a:xfrm>
        </p:spPr>
        <p:txBody>
          <a:bodyPr/>
          <a:lstStyle>
            <a:lvl1pPr>
              <a:defRPr sz="2400"/>
            </a:lvl1pPr>
            <a:lvl2pPr>
              <a:defRPr sz="2000"/>
            </a:lvl2pPr>
            <a:lvl3pPr>
              <a:defRPr sz="2000"/>
            </a:lvl3pPr>
            <a:lvl4pPr>
              <a:defRPr sz="1600"/>
            </a:lvl4pPr>
            <a:lvl5pPr>
              <a:defRPr sz="16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Date Placeholder 3"/>
          <p:cNvSpPr>
            <a:spLocks noGrp="1"/>
          </p:cNvSpPr>
          <p:nvPr>
            <p:ph type="dt" sz="half" idx="10"/>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E6174831-FF86-8A42-B12C-77F2D23392DC}" type="datetime2">
              <a:rPr lang="en-GB" smtClean="0"/>
              <a:t>Monday, 18 October 2021</a:t>
            </a:fld>
            <a:endParaRPr lang="en-GB" dirty="0"/>
          </a:p>
        </p:txBody>
      </p:sp>
      <p:sp>
        <p:nvSpPr>
          <p:cNvPr id="15"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6" name="Slide Number Placeholder 5"/>
          <p:cNvSpPr>
            <a:spLocks noGrp="1"/>
          </p:cNvSpPr>
          <p:nvPr>
            <p:ph type="sldNum" sz="quarter" idx="4"/>
          </p:nvPr>
        </p:nvSpPr>
        <p:spPr>
          <a:xfrm>
            <a:off x="6279147"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sp>
        <p:nvSpPr>
          <p:cNvPr id="9" name="Content Placeholder 2"/>
          <p:cNvSpPr>
            <a:spLocks noGrp="1"/>
          </p:cNvSpPr>
          <p:nvPr>
            <p:ph sz="half" idx="11"/>
          </p:nvPr>
        </p:nvSpPr>
        <p:spPr>
          <a:xfrm>
            <a:off x="4953000" y="1727201"/>
            <a:ext cx="4457700" cy="4114799"/>
          </a:xfrm>
        </p:spPr>
        <p:txBody>
          <a:bodyPr/>
          <a:lstStyle>
            <a:lvl1pPr>
              <a:defRPr sz="2400"/>
            </a:lvl1pPr>
            <a:lvl2pPr>
              <a:defRPr sz="2000"/>
            </a:lvl2pPr>
            <a:lvl3pPr>
              <a:defRPr sz="2000"/>
            </a:lvl3pPr>
            <a:lvl4pPr>
              <a:defRPr sz="1600"/>
            </a:lvl4pPr>
            <a:lvl5pPr>
              <a:defRPr sz="16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pic>
        <p:nvPicPr>
          <p:cNvPr id="10" name="Picture 9"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13173" y="5877272"/>
            <a:ext cx="3120347" cy="834120"/>
          </a:xfrm>
          <a:prstGeom prst="rect">
            <a:avLst/>
          </a:prstGeom>
        </p:spPr>
      </p:pic>
    </p:spTree>
    <p:extLst>
      <p:ext uri="{BB962C8B-B14F-4D97-AF65-F5344CB8AC3E}">
        <p14:creationId xmlns:p14="http://schemas.microsoft.com/office/powerpoint/2010/main" val="56860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Picture landscap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lvl1pPr>
              <a:defRPr baseline="0"/>
            </a:lvl1pPr>
          </a:lstStyle>
          <a:p>
            <a:r>
              <a:rPr lang="en-GB" dirty="0"/>
              <a:t>Click to add large landscape picture title</a:t>
            </a:r>
          </a:p>
        </p:txBody>
      </p:sp>
      <p:sp>
        <p:nvSpPr>
          <p:cNvPr id="10" name="Picture Placeholder 9"/>
          <p:cNvSpPr>
            <a:spLocks noGrp="1"/>
          </p:cNvSpPr>
          <p:nvPr>
            <p:ph type="pic" sz="quarter" idx="13" hasCustomPrompt="1"/>
          </p:nvPr>
        </p:nvSpPr>
        <p:spPr>
          <a:xfrm>
            <a:off x="4292601" y="1736725"/>
            <a:ext cx="5118100" cy="4105275"/>
          </a:xfrm>
        </p:spPr>
        <p:txBody>
          <a:bodyPr lIns="108000" tIns="93600"/>
          <a:lstStyle>
            <a:lvl1pPr marL="0" indent="0">
              <a:buNone/>
              <a:defRPr sz="1000">
                <a:solidFill>
                  <a:srgbClr val="7F7F7F"/>
                </a:solidFill>
              </a:defRPr>
            </a:lvl1pPr>
          </a:lstStyle>
          <a:p>
            <a:r>
              <a:rPr lang="en-GB"/>
              <a:t>Click icon to insert large landscape picture</a:t>
            </a:r>
          </a:p>
        </p:txBody>
      </p:sp>
      <p:sp>
        <p:nvSpPr>
          <p:cNvPr id="9" name="Content Placeholder 2"/>
          <p:cNvSpPr>
            <a:spLocks noGrp="1"/>
          </p:cNvSpPr>
          <p:nvPr>
            <p:ph idx="1"/>
          </p:nvPr>
        </p:nvSpPr>
        <p:spPr>
          <a:xfrm>
            <a:off x="495300" y="1727200"/>
            <a:ext cx="3467100" cy="4114799"/>
          </a:xfrm>
        </p:spPr>
        <p:txBody>
          <a:bodyPr/>
          <a:lstStyle>
            <a:lvl1pPr marL="0" indent="0">
              <a:defRPr sz="1800"/>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4"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3FF6E940-AE9C-AD41-871E-2263FB7B9E1C}" type="datetime2">
              <a:rPr lang="en-GB" smtClean="0"/>
              <a:t>Monday, 18 October 2021</a:t>
            </a:fld>
            <a:endParaRPr lang="en-GB" dirty="0"/>
          </a:p>
        </p:txBody>
      </p:sp>
      <p:sp>
        <p:nvSpPr>
          <p:cNvPr id="16"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dirty="0"/>
              <a:t>View &lt;Headers and Footers&gt; to alter this text</a:t>
            </a:r>
            <a:endParaRPr lang="en-GB" dirty="0"/>
          </a:p>
        </p:txBody>
      </p:sp>
      <p:sp>
        <p:nvSpPr>
          <p:cNvPr id="18" name="Slide Number Placeholder 5"/>
          <p:cNvSpPr>
            <a:spLocks noGrp="1"/>
          </p:cNvSpPr>
          <p:nvPr>
            <p:ph type="sldNum" sz="quarter" idx="4"/>
          </p:nvPr>
        </p:nvSpPr>
        <p:spPr>
          <a:xfrm>
            <a:off x="6201139" y="6237312"/>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2" name="Picture 11"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91182" y="5949280"/>
            <a:ext cx="3120347" cy="834120"/>
          </a:xfrm>
          <a:prstGeom prst="rect">
            <a:avLst/>
          </a:prstGeom>
        </p:spPr>
      </p:pic>
    </p:spTree>
    <p:extLst>
      <p:ext uri="{BB962C8B-B14F-4D97-AF65-F5344CB8AC3E}">
        <p14:creationId xmlns:p14="http://schemas.microsoft.com/office/powerpoint/2010/main" val="3330516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Picture landscape smal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small landscape picture title</a:t>
            </a:r>
          </a:p>
        </p:txBody>
      </p:sp>
      <p:sp>
        <p:nvSpPr>
          <p:cNvPr id="9" name="Picture Placeholder 9"/>
          <p:cNvSpPr>
            <a:spLocks noGrp="1"/>
          </p:cNvSpPr>
          <p:nvPr>
            <p:ph type="pic" sz="quarter" idx="13" hasCustomPrompt="1"/>
          </p:nvPr>
        </p:nvSpPr>
        <p:spPr>
          <a:xfrm>
            <a:off x="5283200" y="1736726"/>
            <a:ext cx="4127500" cy="2733675"/>
          </a:xfrm>
        </p:spPr>
        <p:txBody>
          <a:bodyPr lIns="108000" tIns="93600"/>
          <a:lstStyle>
            <a:lvl1pPr marL="0" indent="0">
              <a:buNone/>
              <a:defRPr sz="1000">
                <a:solidFill>
                  <a:srgbClr val="7F7F7F"/>
                </a:solidFill>
              </a:defRPr>
            </a:lvl1pPr>
          </a:lstStyle>
          <a:p>
            <a:r>
              <a:rPr lang="en-GB"/>
              <a:t>Click icon to insert landscape picture</a:t>
            </a:r>
          </a:p>
        </p:txBody>
      </p:sp>
      <p:sp>
        <p:nvSpPr>
          <p:cNvPr id="10" name="Content Placeholder 2"/>
          <p:cNvSpPr>
            <a:spLocks noGrp="1"/>
          </p:cNvSpPr>
          <p:nvPr>
            <p:ph idx="1"/>
          </p:nvPr>
        </p:nvSpPr>
        <p:spPr>
          <a:xfrm>
            <a:off x="495300" y="1727200"/>
            <a:ext cx="4457700" cy="4114799"/>
          </a:xfrm>
        </p:spPr>
        <p:txBody>
          <a:bodyPr/>
          <a:lstStyle>
            <a:lvl1pPr marL="0" indent="0">
              <a:defRPr sz="1800"/>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9B316AFB-DA9E-9749-A99E-9EB0A026EE1C}" type="datetime2">
              <a:rPr lang="en-GB" smtClean="0"/>
              <a:t>Monday, 18 October 2021</a:t>
            </a:fld>
            <a:endParaRPr lang="en-GB" dirty="0"/>
          </a:p>
        </p:txBody>
      </p:sp>
      <p:sp>
        <p:nvSpPr>
          <p:cNvPr id="16"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8" name="Slide Number Placeholder 5"/>
          <p:cNvSpPr>
            <a:spLocks noGrp="1"/>
          </p:cNvSpPr>
          <p:nvPr>
            <p:ph type="sldNum" sz="quarter" idx="4"/>
          </p:nvPr>
        </p:nvSpPr>
        <p:spPr>
          <a:xfrm>
            <a:off x="6357156" y="6237312"/>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1" name="Picture 10"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669191" y="5949280"/>
            <a:ext cx="3120347" cy="834120"/>
          </a:xfrm>
          <a:prstGeom prst="rect">
            <a:avLst/>
          </a:prstGeom>
        </p:spPr>
      </p:pic>
    </p:spTree>
    <p:extLst>
      <p:ext uri="{BB962C8B-B14F-4D97-AF65-F5344CB8AC3E}">
        <p14:creationId xmlns:p14="http://schemas.microsoft.com/office/powerpoint/2010/main" val="100331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icture Squa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square picture title</a:t>
            </a:r>
          </a:p>
        </p:txBody>
      </p:sp>
      <p:sp>
        <p:nvSpPr>
          <p:cNvPr id="9" name="Picture Placeholder 9"/>
          <p:cNvSpPr>
            <a:spLocks noGrp="1"/>
          </p:cNvSpPr>
          <p:nvPr>
            <p:ph type="pic" sz="quarter" idx="13" hasCustomPrompt="1"/>
          </p:nvPr>
        </p:nvSpPr>
        <p:spPr>
          <a:xfrm>
            <a:off x="4953000" y="1727200"/>
            <a:ext cx="4457700" cy="4114800"/>
          </a:xfrm>
        </p:spPr>
        <p:txBody>
          <a:bodyPr lIns="108000" tIns="93600"/>
          <a:lstStyle>
            <a:lvl1pPr marL="0" indent="0">
              <a:buNone/>
              <a:defRPr sz="1000">
                <a:solidFill>
                  <a:srgbClr val="7F7F7F"/>
                </a:solidFill>
              </a:defRPr>
            </a:lvl1pPr>
          </a:lstStyle>
          <a:p>
            <a:r>
              <a:rPr lang="en-GB"/>
              <a:t>Click icon to insert square picture</a:t>
            </a:r>
          </a:p>
        </p:txBody>
      </p:sp>
      <p:sp>
        <p:nvSpPr>
          <p:cNvPr id="13" name="Content Placeholder 2"/>
          <p:cNvSpPr>
            <a:spLocks noGrp="1"/>
          </p:cNvSpPr>
          <p:nvPr>
            <p:ph idx="1"/>
          </p:nvPr>
        </p:nvSpPr>
        <p:spPr>
          <a:xfrm>
            <a:off x="495300" y="1727200"/>
            <a:ext cx="4449185" cy="4114799"/>
          </a:xfrm>
        </p:spPr>
        <p:txBody>
          <a:bodyPr/>
          <a:lstStyle>
            <a:lvl1pPr marL="0" indent="0">
              <a:defRPr sz="1800"/>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8"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B76E8DD9-6228-2049-B4E6-DF9E244A8CEA}" type="datetime2">
              <a:rPr lang="en-GB" smtClean="0"/>
              <a:t>Monday, 18 October 2021</a:t>
            </a:fld>
            <a:endParaRPr lang="en-GB" dirty="0"/>
          </a:p>
        </p:txBody>
      </p:sp>
      <p:sp>
        <p:nvSpPr>
          <p:cNvPr id="19"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20" name="Slide Number Placeholder 5"/>
          <p:cNvSpPr>
            <a:spLocks noGrp="1"/>
          </p:cNvSpPr>
          <p:nvPr>
            <p:ph type="sldNum" sz="quarter" idx="4"/>
          </p:nvPr>
        </p:nvSpPr>
        <p:spPr>
          <a:xfrm>
            <a:off x="6201139"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0" name="Picture 9"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13173" y="5949280"/>
            <a:ext cx="3120347" cy="834120"/>
          </a:xfrm>
          <a:prstGeom prst="rect">
            <a:avLst/>
          </a:prstGeom>
        </p:spPr>
      </p:pic>
    </p:spTree>
    <p:extLst>
      <p:ext uri="{BB962C8B-B14F-4D97-AF65-F5344CB8AC3E}">
        <p14:creationId xmlns:p14="http://schemas.microsoft.com/office/powerpoint/2010/main" val="2507020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Picture Portrai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portrait picture title</a:t>
            </a:r>
          </a:p>
        </p:txBody>
      </p:sp>
      <p:sp>
        <p:nvSpPr>
          <p:cNvPr id="9" name="Picture Placeholder 9"/>
          <p:cNvSpPr>
            <a:spLocks noGrp="1"/>
          </p:cNvSpPr>
          <p:nvPr>
            <p:ph type="pic" sz="quarter" idx="13" hasCustomPrompt="1"/>
          </p:nvPr>
        </p:nvSpPr>
        <p:spPr>
          <a:xfrm>
            <a:off x="6273800" y="1727200"/>
            <a:ext cx="3136900" cy="4114800"/>
          </a:xfrm>
        </p:spPr>
        <p:txBody>
          <a:bodyPr lIns="108000" tIns="93600"/>
          <a:lstStyle>
            <a:lvl1pPr marL="0" indent="0">
              <a:buNone/>
              <a:defRPr sz="1000">
                <a:solidFill>
                  <a:srgbClr val="7F7F7F"/>
                </a:solidFill>
              </a:defRPr>
            </a:lvl1pPr>
          </a:lstStyle>
          <a:p>
            <a:r>
              <a:rPr lang="en-GB" dirty="0"/>
              <a:t>Click icon to insert portrait picture</a:t>
            </a:r>
          </a:p>
        </p:txBody>
      </p:sp>
      <p:sp>
        <p:nvSpPr>
          <p:cNvPr id="10" name="Content Placeholder 2"/>
          <p:cNvSpPr>
            <a:spLocks noGrp="1"/>
          </p:cNvSpPr>
          <p:nvPr>
            <p:ph idx="1"/>
          </p:nvPr>
        </p:nvSpPr>
        <p:spPr>
          <a:xfrm>
            <a:off x="495300" y="1727200"/>
            <a:ext cx="5448300" cy="4114799"/>
          </a:xfrm>
        </p:spPr>
        <p:txBody>
          <a:bodyPr/>
          <a:lstStyle>
            <a:lvl1pPr marL="0" indent="0">
              <a:defRPr sz="1800"/>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5"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97270DE7-3E12-984F-B343-A439BFFC8597}" type="datetime2">
              <a:rPr lang="en-GB" smtClean="0"/>
              <a:t>Monday, 18 October 2021</a:t>
            </a:fld>
            <a:endParaRPr lang="en-GB" dirty="0"/>
          </a:p>
        </p:txBody>
      </p:sp>
      <p:sp>
        <p:nvSpPr>
          <p:cNvPr id="17"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8" name="Slide Number Placeholder 5"/>
          <p:cNvSpPr>
            <a:spLocks noGrp="1"/>
          </p:cNvSpPr>
          <p:nvPr>
            <p:ph type="sldNum" sz="quarter" idx="4"/>
          </p:nvPr>
        </p:nvSpPr>
        <p:spPr>
          <a:xfrm>
            <a:off x="6123130" y="6237312"/>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1" name="Picture 10"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13173" y="5949280"/>
            <a:ext cx="3120347" cy="834120"/>
          </a:xfrm>
          <a:prstGeom prst="rect">
            <a:avLst/>
          </a:prstGeom>
        </p:spPr>
      </p:pic>
    </p:spTree>
    <p:extLst>
      <p:ext uri="{BB962C8B-B14F-4D97-AF65-F5344CB8AC3E}">
        <p14:creationId xmlns:p14="http://schemas.microsoft.com/office/powerpoint/2010/main" val="2932959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508000"/>
            <a:ext cx="8915400" cy="990600"/>
          </a:xfrm>
        </p:spPr>
        <p:txBody>
          <a:bodyPr/>
          <a:lstStyle/>
          <a:p>
            <a:r>
              <a:rPr lang="en-GB" dirty="0"/>
              <a:t>Click to edit Master title style</a:t>
            </a:r>
          </a:p>
        </p:txBody>
      </p:sp>
      <p:sp>
        <p:nvSpPr>
          <p:cNvPr id="11"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CE6A9FFC-EF8E-7D4C-972F-C0BAD8D102FE}" type="datetime2">
              <a:rPr lang="en-GB" smtClean="0"/>
              <a:t>Monday, 18 October 2021</a:t>
            </a:fld>
            <a:endParaRPr lang="en-GB" dirty="0"/>
          </a:p>
        </p:txBody>
      </p:sp>
      <p:sp>
        <p:nvSpPr>
          <p:cNvPr id="13"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4" name="Slide Number Placeholder 5"/>
          <p:cNvSpPr>
            <a:spLocks noGrp="1"/>
          </p:cNvSpPr>
          <p:nvPr>
            <p:ph type="sldNum" sz="quarter" idx="4"/>
          </p:nvPr>
        </p:nvSpPr>
        <p:spPr>
          <a:xfrm>
            <a:off x="6045121"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7" name="Picture 6"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91182" y="5877272"/>
            <a:ext cx="3120347" cy="834120"/>
          </a:xfrm>
          <a:prstGeom prst="rect">
            <a:avLst/>
          </a:prstGeom>
        </p:spPr>
      </p:pic>
    </p:spTree>
    <p:extLst>
      <p:ext uri="{BB962C8B-B14F-4D97-AF65-F5344CB8AC3E}">
        <p14:creationId xmlns:p14="http://schemas.microsoft.com/office/powerpoint/2010/main" val="2096768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7CC2B672-0C63-3540-B4F9-739D3BDDD65A}" type="datetime2">
              <a:rPr lang="en-GB" smtClean="0"/>
              <a:t>Monday, 18 October 2021</a:t>
            </a:fld>
            <a:endParaRPr lang="en-GB" dirty="0"/>
          </a:p>
        </p:txBody>
      </p:sp>
      <p:sp>
        <p:nvSpPr>
          <p:cNvPr id="9"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0" name="Slide Number Placeholder 5"/>
          <p:cNvSpPr>
            <a:spLocks noGrp="1"/>
          </p:cNvSpPr>
          <p:nvPr>
            <p:ph type="sldNum" sz="quarter" idx="4"/>
          </p:nvPr>
        </p:nvSpPr>
        <p:spPr>
          <a:xfrm>
            <a:off x="6435164"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8" name="Picture 7"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770753" y="5949280"/>
            <a:ext cx="3120347" cy="834120"/>
          </a:xfrm>
          <a:prstGeom prst="rect">
            <a:avLst/>
          </a:prstGeom>
        </p:spPr>
      </p:pic>
    </p:spTree>
    <p:extLst>
      <p:ext uri="{BB962C8B-B14F-4D97-AF65-F5344CB8AC3E}">
        <p14:creationId xmlns:p14="http://schemas.microsoft.com/office/powerpoint/2010/main" val="1523138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508000"/>
            <a:ext cx="8915400" cy="990600"/>
          </a:xfrm>
          <a:prstGeom prst="rect">
            <a:avLst/>
          </a:prstGeom>
        </p:spPr>
        <p:txBody>
          <a:bodyPr vert="horz" lIns="0" tIns="0" rIns="0" bIns="0" rtlCol="0" anchor="t" anchorCtr="0">
            <a:noAutofit/>
          </a:bodyPr>
          <a:lstStyle/>
          <a:p>
            <a:r>
              <a:rPr lang="en-GB" dirty="0"/>
              <a:t>Click to edit Master title style</a:t>
            </a:r>
          </a:p>
        </p:txBody>
      </p:sp>
      <p:sp>
        <p:nvSpPr>
          <p:cNvPr id="3" name="Text Placeholder 2"/>
          <p:cNvSpPr>
            <a:spLocks noGrp="1"/>
          </p:cNvSpPr>
          <p:nvPr>
            <p:ph type="body" idx="1"/>
          </p:nvPr>
        </p:nvSpPr>
        <p:spPr>
          <a:xfrm>
            <a:off x="495300" y="1727200"/>
            <a:ext cx="8915400" cy="4114800"/>
          </a:xfrm>
          <a:prstGeom prst="rect">
            <a:avLst/>
          </a:prstGeom>
        </p:spPr>
        <p:txBody>
          <a:bodyPr vert="horz" lIns="0" tIns="0" rIns="0" bIns="0" rtlCol="0" anchor="t" anchorCtr="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Tree>
    <p:extLst>
      <p:ext uri="{BB962C8B-B14F-4D97-AF65-F5344CB8AC3E}">
        <p14:creationId xmlns:p14="http://schemas.microsoft.com/office/powerpoint/2010/main" val="3791814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5" r:id="rId4"/>
    <p:sldLayoutId id="2147483667" r:id="rId5"/>
    <p:sldLayoutId id="2147483668" r:id="rId6"/>
    <p:sldLayoutId id="2147483669" r:id="rId7"/>
    <p:sldLayoutId id="2147483654" r:id="rId8"/>
    <p:sldLayoutId id="2147483655" r:id="rId9"/>
    <p:sldLayoutId id="2147483662" r:id="rId10"/>
    <p:sldLayoutId id="2147483666" r:id="rId11"/>
    <p:sldLayoutId id="2147483670" r:id="rId12"/>
    <p:sldLayoutId id="2147483677" r:id="rId13"/>
    <p:sldLayoutId id="2147483676" r:id="rId14"/>
  </p:sldLayoutIdLst>
  <p:hf hdr="0" ftr="0" dt="0"/>
  <p:txStyles>
    <p:titleStyle>
      <a:lvl1pPr algn="l" defTabSz="457200" rtl="0" eaLnBrk="1" latinLnBrk="0" hangingPunct="1">
        <a:lnSpc>
          <a:spcPts val="3600"/>
        </a:lnSpc>
        <a:spcBef>
          <a:spcPct val="0"/>
        </a:spcBef>
        <a:buNone/>
        <a:defRPr sz="3200" b="1" kern="1200">
          <a:solidFill>
            <a:schemeClr val="tx1"/>
          </a:solidFill>
          <a:latin typeface="+mj-lt"/>
          <a:ea typeface="+mj-ea"/>
          <a:cs typeface="+mj-cs"/>
        </a:defRPr>
      </a:lvl1pPr>
    </p:titleStyle>
    <p:bodyStyle>
      <a:lvl1pPr marL="0" indent="0" algn="l" defTabSz="457200" rtl="0" eaLnBrk="1" latinLnBrk="0" hangingPunct="1">
        <a:lnSpc>
          <a:spcPct val="100000"/>
        </a:lnSpc>
        <a:spcBef>
          <a:spcPts val="0"/>
        </a:spcBef>
        <a:spcAft>
          <a:spcPts val="600"/>
        </a:spcAft>
        <a:buClr>
          <a:schemeClr val="accent1"/>
        </a:buClr>
        <a:buFontTx/>
        <a:buNone/>
        <a:defRPr sz="2400" kern="1200">
          <a:solidFill>
            <a:schemeClr val="accent2"/>
          </a:solidFill>
          <a:latin typeface="+mn-lt"/>
          <a:ea typeface="+mn-ea"/>
          <a:cs typeface="+mn-cs"/>
        </a:defRPr>
      </a:lvl1pPr>
      <a:lvl2pPr marL="628650" indent="-268288" algn="l" defTabSz="457200" rtl="0" eaLnBrk="1" latinLnBrk="0" hangingPunct="1">
        <a:lnSpc>
          <a:spcPct val="100000"/>
        </a:lnSpc>
        <a:spcBef>
          <a:spcPts val="0"/>
        </a:spcBef>
        <a:spcAft>
          <a:spcPts val="600"/>
        </a:spcAft>
        <a:buClr>
          <a:schemeClr val="accent1"/>
        </a:buClr>
        <a:buFont typeface="Arial"/>
        <a:buChar char="–"/>
        <a:defRPr sz="2400" kern="1200">
          <a:solidFill>
            <a:schemeClr val="tx1"/>
          </a:solidFill>
          <a:latin typeface="+mn-lt"/>
          <a:ea typeface="+mn-ea"/>
          <a:cs typeface="+mn-cs"/>
        </a:defRPr>
      </a:lvl2pPr>
      <a:lvl3pPr marL="895350" indent="-182563" algn="l" defTabSz="457200" rtl="0" eaLnBrk="1" latinLnBrk="0" hangingPunct="1">
        <a:lnSpc>
          <a:spcPct val="100000"/>
        </a:lnSpc>
        <a:spcBef>
          <a:spcPts val="0"/>
        </a:spcBef>
        <a:spcAft>
          <a:spcPts val="600"/>
        </a:spcAft>
        <a:buClr>
          <a:schemeClr val="accent1"/>
        </a:buClr>
        <a:buFont typeface="Arial"/>
        <a:buChar char="•"/>
        <a:defRPr sz="1800" kern="1200">
          <a:solidFill>
            <a:schemeClr val="tx1"/>
          </a:solidFill>
          <a:latin typeface="+mn-lt"/>
          <a:ea typeface="+mn-ea"/>
          <a:cs typeface="+mn-cs"/>
        </a:defRPr>
      </a:lvl3pPr>
      <a:lvl4pPr marL="1163638" indent="-176213" algn="l" defTabSz="457200" rtl="0" eaLnBrk="1" latinLnBrk="0" hangingPunct="1">
        <a:lnSpc>
          <a:spcPct val="100000"/>
        </a:lnSpc>
        <a:spcBef>
          <a:spcPts val="0"/>
        </a:spcBef>
        <a:spcAft>
          <a:spcPts val="600"/>
        </a:spcAft>
        <a:buClr>
          <a:schemeClr val="accent1"/>
        </a:buClr>
        <a:buFont typeface="Arial"/>
        <a:buChar char="–"/>
        <a:defRPr sz="1800" b="1" kern="1200">
          <a:solidFill>
            <a:schemeClr val="accent1"/>
          </a:solidFill>
          <a:latin typeface="+mn-lt"/>
          <a:ea typeface="+mn-ea"/>
          <a:cs typeface="+mn-cs"/>
        </a:defRPr>
      </a:lvl4pPr>
      <a:lvl5pPr marL="1431925" indent="-184150" algn="l" defTabSz="457200" rtl="0" eaLnBrk="1" latinLnBrk="0" hangingPunct="1">
        <a:lnSpc>
          <a:spcPct val="100000"/>
        </a:lnSpc>
        <a:spcBef>
          <a:spcPts val="0"/>
        </a:spcBef>
        <a:spcAft>
          <a:spcPts val="600"/>
        </a:spcAft>
        <a:buClr>
          <a:schemeClr val="accent1"/>
        </a:buClr>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blog.goldenhelix.com/?p=322" TargetMode="Externa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EDM%20Form.docx" TargetMode="External"/><Relationship Id="rId2" Type="http://schemas.openxmlformats.org/officeDocument/2006/relationships/hyperlink" Target="mailto:CRIExperimentalDesign@cruk.cam.ac.uk"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sharepoint.cri.camres.org/sites/bioinformatics/Public/InroductionToExperimentalDesign/ExperimentalDesignManual.pdf"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tiff"/></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RUK_C_Shot_310712.jpg"/>
          <p:cNvPicPr>
            <a:picLocks noChangeAspect="1"/>
          </p:cNvPicPr>
          <p:nvPr/>
        </p:nvPicPr>
        <p:blipFill>
          <a:blip r:embed="rId3" cstate="screen"/>
          <a:srcRect/>
          <a:stretch>
            <a:fillRect/>
          </a:stretch>
        </p:blipFill>
        <p:spPr>
          <a:xfrm>
            <a:off x="0" y="27384"/>
            <a:ext cx="8154533" cy="6858000"/>
          </a:xfrm>
          <a:prstGeom prst="rect">
            <a:avLst/>
          </a:prstGeom>
        </p:spPr>
      </p:pic>
      <p:sp>
        <p:nvSpPr>
          <p:cNvPr id="10" name="Title 1"/>
          <p:cNvSpPr txBox="1">
            <a:spLocks/>
          </p:cNvSpPr>
          <p:nvPr/>
        </p:nvSpPr>
        <p:spPr>
          <a:xfrm>
            <a:off x="3872880" y="3645024"/>
            <a:ext cx="5140722" cy="504056"/>
          </a:xfrm>
          <a:prstGeom prst="rect">
            <a:avLst/>
          </a:prstGeom>
        </p:spPr>
        <p:txBody>
          <a:bodyPr vert="horz" lIns="0" tIns="0" rIns="0" bIns="0" rtlCol="0" anchor="ctr" anchorCtr="0">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lang="en-GB" b="1" cap="all" noProof="0" dirty="0">
              <a:solidFill>
                <a:schemeClr val="tx2">
                  <a:lumMod val="50000"/>
                  <a:lumOff val="50000"/>
                </a:schemeClr>
              </a:solidFill>
              <a:latin typeface="+mj-lt"/>
              <a:ea typeface="+mj-ea"/>
              <a:cs typeface="+mj-cs"/>
            </a:endParaRPr>
          </a:p>
          <a:p>
            <a:pPr marL="0" marR="0" lvl="0" indent="0" algn="ctr" defTabSz="457200" rtl="0" eaLnBrk="1" fontAlgn="auto" latinLnBrk="0" hangingPunct="1">
              <a:lnSpc>
                <a:spcPct val="100000"/>
              </a:lnSpc>
              <a:spcBef>
                <a:spcPct val="0"/>
              </a:spcBef>
              <a:spcAft>
                <a:spcPts val="0"/>
              </a:spcAft>
              <a:buClrTx/>
              <a:buSzTx/>
              <a:buFontTx/>
              <a:buNone/>
              <a:tabLst/>
              <a:defRPr/>
            </a:pPr>
            <a:r>
              <a:rPr lang="en-GB" b="1" cap="all" noProof="0" dirty="0">
                <a:solidFill>
                  <a:schemeClr val="tx2">
                    <a:lumMod val="50000"/>
                    <a:lumOff val="50000"/>
                  </a:schemeClr>
                </a:solidFill>
                <a:latin typeface="+mj-lt"/>
                <a:ea typeface="+mj-ea"/>
                <a:cs typeface="+mj-cs"/>
              </a:rPr>
              <a:t>Stéphane </a:t>
            </a:r>
            <a:r>
              <a:rPr lang="en-GB" b="1" cap="all" dirty="0" err="1">
                <a:solidFill>
                  <a:schemeClr val="tx2">
                    <a:lumMod val="50000"/>
                    <a:lumOff val="50000"/>
                  </a:schemeClr>
                </a:solidFill>
                <a:latin typeface="+mj-lt"/>
                <a:ea typeface="+mj-ea"/>
                <a:cs typeface="+mj-cs"/>
              </a:rPr>
              <a:t>Ballereau</a:t>
            </a:r>
            <a:r>
              <a:rPr lang="en-GB" b="1" cap="all" dirty="0">
                <a:solidFill>
                  <a:schemeClr val="tx2">
                    <a:lumMod val="50000"/>
                    <a:lumOff val="50000"/>
                  </a:schemeClr>
                </a:solidFill>
                <a:latin typeface="+mj-lt"/>
                <a:ea typeface="+mj-ea"/>
                <a:cs typeface="+mj-cs"/>
              </a:rPr>
              <a:t>     </a:t>
            </a:r>
            <a:r>
              <a:rPr lang="en-GB" b="1" cap="all" noProof="0" dirty="0">
                <a:solidFill>
                  <a:schemeClr val="tx2">
                    <a:lumMod val="50000"/>
                    <a:lumOff val="50000"/>
                  </a:schemeClr>
                </a:solidFill>
                <a:latin typeface="+mj-lt"/>
                <a:ea typeface="+mj-ea"/>
                <a:cs typeface="+mj-cs"/>
              </a:rPr>
              <a:t>Chandra </a:t>
            </a:r>
            <a:r>
              <a:rPr lang="en-GB" b="1" cap="all" noProof="0" dirty="0" err="1">
                <a:solidFill>
                  <a:schemeClr val="tx2">
                    <a:lumMod val="50000"/>
                    <a:lumOff val="50000"/>
                  </a:schemeClr>
                </a:solidFill>
                <a:latin typeface="+mj-lt"/>
                <a:ea typeface="+mj-ea"/>
                <a:cs typeface="+mj-cs"/>
              </a:rPr>
              <a:t>CHilamakuri</a:t>
            </a:r>
            <a:endParaRPr lang="en-GB" b="1" cap="all" noProof="0" dirty="0">
              <a:solidFill>
                <a:schemeClr val="tx2">
                  <a:lumMod val="50000"/>
                  <a:lumOff val="50000"/>
                </a:schemeClr>
              </a:solidFill>
              <a:latin typeface="+mj-lt"/>
              <a:ea typeface="+mj-ea"/>
              <a:cs typeface="+mj-cs"/>
            </a:endParaRPr>
          </a:p>
          <a:p>
            <a:pPr marL="0" marR="0" lvl="0" indent="0" algn="ctr" defTabSz="457200" rtl="0" eaLnBrk="1" fontAlgn="auto" latinLnBrk="0" hangingPunct="1">
              <a:lnSpc>
                <a:spcPct val="100000"/>
              </a:lnSpc>
              <a:spcBef>
                <a:spcPct val="0"/>
              </a:spcBef>
              <a:spcAft>
                <a:spcPts val="0"/>
              </a:spcAft>
              <a:buClrTx/>
              <a:buSzTx/>
              <a:buFontTx/>
              <a:buNone/>
              <a:tabLst/>
              <a:defRPr/>
            </a:pPr>
            <a:r>
              <a:rPr lang="en-GB" b="1" cap="all" dirty="0">
                <a:solidFill>
                  <a:schemeClr val="tx2">
                    <a:lumMod val="50000"/>
                    <a:lumOff val="50000"/>
                  </a:schemeClr>
                </a:solidFill>
                <a:latin typeface="+mj-lt"/>
                <a:ea typeface="+mj-ea"/>
                <a:cs typeface="+mj-cs"/>
              </a:rPr>
              <a:t>Abbi Edwards        Mark </a:t>
            </a:r>
            <a:r>
              <a:rPr lang="en-GB" b="1" cap="all" dirty="0" err="1">
                <a:solidFill>
                  <a:schemeClr val="tx2">
                    <a:lumMod val="50000"/>
                    <a:lumOff val="50000"/>
                  </a:schemeClr>
                </a:solidFill>
                <a:latin typeface="+mj-lt"/>
                <a:ea typeface="+mj-ea"/>
                <a:cs typeface="+mj-cs"/>
              </a:rPr>
              <a:t>fernandez</a:t>
            </a:r>
            <a:endParaRPr lang="en-GB" b="1" cap="all" dirty="0">
              <a:solidFill>
                <a:schemeClr val="tx2">
                  <a:lumMod val="50000"/>
                  <a:lumOff val="50000"/>
                </a:schemeClr>
              </a:solidFill>
              <a:latin typeface="+mj-lt"/>
              <a:ea typeface="+mj-ea"/>
              <a:cs typeface="+mj-cs"/>
            </a:endParaRPr>
          </a:p>
          <a:p>
            <a:pPr marL="0" marR="0" lvl="0" indent="0" algn="ctr" defTabSz="457200" rtl="0" eaLnBrk="1" fontAlgn="auto" latinLnBrk="0" hangingPunct="1">
              <a:lnSpc>
                <a:spcPct val="100000"/>
              </a:lnSpc>
              <a:spcBef>
                <a:spcPct val="0"/>
              </a:spcBef>
              <a:spcAft>
                <a:spcPts val="0"/>
              </a:spcAft>
              <a:buClrTx/>
              <a:buSzTx/>
              <a:buFontTx/>
              <a:buNone/>
              <a:tabLst/>
              <a:defRPr/>
            </a:pPr>
            <a:r>
              <a:rPr lang="en-GB" b="1" cap="all" dirty="0">
                <a:solidFill>
                  <a:schemeClr val="tx2">
                    <a:lumMod val="50000"/>
                    <a:lumOff val="50000"/>
                  </a:schemeClr>
                </a:solidFill>
                <a:latin typeface="+mj-lt"/>
                <a:ea typeface="+mj-ea"/>
                <a:cs typeface="+mj-cs"/>
              </a:rPr>
              <a:t>ash </a:t>
            </a:r>
            <a:r>
              <a:rPr lang="en-GB" b="1" cap="all" dirty="0" err="1">
                <a:solidFill>
                  <a:schemeClr val="tx2">
                    <a:lumMod val="50000"/>
                    <a:lumOff val="50000"/>
                  </a:schemeClr>
                </a:solidFill>
                <a:latin typeface="+mj-lt"/>
                <a:ea typeface="+mj-ea"/>
                <a:cs typeface="+mj-cs"/>
              </a:rPr>
              <a:t>sawle</a:t>
            </a:r>
            <a:r>
              <a:rPr lang="en-GB" b="1" cap="all" dirty="0">
                <a:solidFill>
                  <a:schemeClr val="tx2">
                    <a:lumMod val="50000"/>
                    <a:lumOff val="50000"/>
                  </a:schemeClr>
                </a:solidFill>
                <a:latin typeface="+mj-lt"/>
                <a:ea typeface="+mj-ea"/>
                <a:cs typeface="+mj-cs"/>
              </a:rPr>
              <a:t>	Rory Stark</a:t>
            </a:r>
          </a:p>
          <a:p>
            <a:pPr marL="0" marR="0" lvl="0" indent="0" algn="ctr" defTabSz="457200" rtl="0" eaLnBrk="1" fontAlgn="auto" latinLnBrk="0" hangingPunct="1">
              <a:lnSpc>
                <a:spcPct val="100000"/>
              </a:lnSpc>
              <a:spcBef>
                <a:spcPct val="0"/>
              </a:spcBef>
              <a:spcAft>
                <a:spcPts val="0"/>
              </a:spcAft>
              <a:buClrTx/>
              <a:buSzTx/>
              <a:buFontTx/>
              <a:buNone/>
              <a:tabLst/>
              <a:defRPr/>
            </a:pPr>
            <a:endParaRPr lang="en-GB" b="1" cap="all" dirty="0">
              <a:solidFill>
                <a:schemeClr val="tx2">
                  <a:lumMod val="50000"/>
                  <a:lumOff val="50000"/>
                </a:schemeClr>
              </a:solidFill>
              <a:latin typeface="+mj-lt"/>
              <a:ea typeface="+mj-ea"/>
              <a:cs typeface="+mj-cs"/>
            </a:endParaRPr>
          </a:p>
          <a:p>
            <a:pPr marL="0" marR="0" lvl="0" indent="0" algn="ctr" defTabSz="457200" rtl="0" eaLnBrk="1" fontAlgn="auto" latinLnBrk="0" hangingPunct="1">
              <a:lnSpc>
                <a:spcPct val="100000"/>
              </a:lnSpc>
              <a:spcBef>
                <a:spcPct val="0"/>
              </a:spcBef>
              <a:spcAft>
                <a:spcPts val="0"/>
              </a:spcAft>
              <a:buClrTx/>
              <a:buSzTx/>
              <a:buFontTx/>
              <a:buNone/>
              <a:tabLst/>
              <a:defRPr/>
            </a:pPr>
            <a:r>
              <a:rPr lang="en-GB" b="1" cap="all" dirty="0">
                <a:solidFill>
                  <a:schemeClr val="tx2">
                    <a:lumMod val="50000"/>
                    <a:lumOff val="50000"/>
                  </a:schemeClr>
                </a:solidFill>
                <a:latin typeface="+mj-lt"/>
                <a:ea typeface="+mj-ea"/>
                <a:cs typeface="+mj-cs"/>
              </a:rPr>
              <a:t>21 January 2021</a:t>
            </a:r>
            <a:endParaRPr kumimoji="0" lang="en-GB" b="1" i="0" u="none" strike="noStrike" kern="1200" cap="all" spc="0" normalizeH="0" baseline="0" dirty="0">
              <a:ln>
                <a:noFill/>
              </a:ln>
              <a:solidFill>
                <a:schemeClr val="tx2">
                  <a:lumMod val="50000"/>
                  <a:lumOff val="50000"/>
                </a:schemeClr>
              </a:solidFill>
              <a:effectLst/>
              <a:uLnTx/>
              <a:uFillTx/>
              <a:latin typeface="+mj-lt"/>
              <a:ea typeface="+mj-ea"/>
              <a:cs typeface="+mj-cs"/>
            </a:endParaRPr>
          </a:p>
        </p:txBody>
      </p:sp>
      <p:sp>
        <p:nvSpPr>
          <p:cNvPr id="2" name="Title 1"/>
          <p:cNvSpPr>
            <a:spLocks noGrp="1"/>
          </p:cNvSpPr>
          <p:nvPr>
            <p:ph type="title" idx="4294967295"/>
          </p:nvPr>
        </p:nvSpPr>
        <p:spPr>
          <a:xfrm>
            <a:off x="3440832" y="2132856"/>
            <a:ext cx="6048672" cy="1440160"/>
          </a:xfrm>
        </p:spPr>
        <p:txBody>
          <a:bodyPr/>
          <a:lstStyle/>
          <a:p>
            <a:pPr algn="ctr">
              <a:lnSpc>
                <a:spcPct val="100000"/>
              </a:lnSpc>
            </a:pPr>
            <a:r>
              <a:rPr lang="en-US" dirty="0">
                <a:solidFill>
                  <a:srgbClr val="1F497D"/>
                </a:solidFill>
              </a:rPr>
              <a:t>INTRODUCTION TO EXPERIMENTAL DESIGN AT CRUK-CI</a:t>
            </a:r>
            <a:endParaRPr lang="en-US" dirty="0"/>
          </a:p>
        </p:txBody>
      </p:sp>
      <p:sp>
        <p:nvSpPr>
          <p:cNvPr id="3" name="TextBox 2">
            <a:extLst>
              <a:ext uri="{FF2B5EF4-FFF2-40B4-BE49-F238E27FC236}">
                <a16:creationId xmlns:a16="http://schemas.microsoft.com/office/drawing/2014/main" id="{C35D55FE-1AB8-4056-B21F-379C6C2334D5}"/>
              </a:ext>
            </a:extLst>
          </p:cNvPr>
          <p:cNvSpPr txBox="1"/>
          <p:nvPr/>
        </p:nvSpPr>
        <p:spPr>
          <a:xfrm>
            <a:off x="7072161" y="6381328"/>
            <a:ext cx="2800510" cy="400110"/>
          </a:xfrm>
          <a:prstGeom prst="rect">
            <a:avLst/>
          </a:prstGeom>
          <a:noFill/>
        </p:spPr>
        <p:txBody>
          <a:bodyPr wrap="none" rtlCol="0">
            <a:spAutoFit/>
          </a:bodyPr>
          <a:lstStyle/>
          <a:p>
            <a:r>
              <a:rPr lang="en-US" sz="2000" dirty="0">
                <a:solidFill>
                  <a:schemeClr val="accent1"/>
                </a:solidFill>
              </a:rPr>
              <a:t>tinyurl.com/</a:t>
            </a:r>
            <a:r>
              <a:rPr lang="en-US" sz="2000" dirty="0" err="1">
                <a:solidFill>
                  <a:schemeClr val="accent1"/>
                </a:solidFill>
              </a:rPr>
              <a:t>cruk-edesign</a:t>
            </a:r>
            <a:endParaRPr lang="en-US" sz="20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charset="0"/>
                <a:cs typeface="ＭＳ Ｐゴシック" charset="0"/>
              </a:rPr>
              <a:t>Ronald A. Fisher(1890-1962)</a:t>
            </a:r>
            <a:endParaRPr lang="en-US" dirty="0"/>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10</a:t>
            </a:fld>
            <a:endParaRPr lang="en-GB" dirty="0"/>
          </a:p>
        </p:txBody>
      </p:sp>
      <p:sp>
        <p:nvSpPr>
          <p:cNvPr id="8" name="Content Placeholder 2"/>
          <p:cNvSpPr txBox="1">
            <a:spLocks/>
          </p:cNvSpPr>
          <p:nvPr/>
        </p:nvSpPr>
        <p:spPr>
          <a:xfrm>
            <a:off x="17610" y="1340768"/>
            <a:ext cx="9615910" cy="3160639"/>
          </a:xfrm>
          <a:prstGeom prst="rect">
            <a:avLst/>
          </a:prstGeom>
        </p:spPr>
        <p:txBody>
          <a:bodyPr vert="horz" lIns="0" tIns="0" rIns="0" bIns="0" rtlCol="0" anchor="t" anchorCtr="0">
            <a:normAutofit/>
          </a:bodyPr>
          <a:lstStyle>
            <a:lvl1pPr marL="0" indent="0" algn="l" defTabSz="457200" rtl="0" eaLnBrk="1" latinLnBrk="0" hangingPunct="1">
              <a:lnSpc>
                <a:spcPct val="100000"/>
              </a:lnSpc>
              <a:spcBef>
                <a:spcPts val="0"/>
              </a:spcBef>
              <a:spcAft>
                <a:spcPts val="600"/>
              </a:spcAft>
              <a:buClr>
                <a:schemeClr val="accent1"/>
              </a:buClr>
              <a:buFontTx/>
              <a:buNone/>
              <a:defRPr sz="2400" b="1" kern="1200" cap="all" baseline="0">
                <a:solidFill>
                  <a:srgbClr val="00B0F0"/>
                </a:solidFill>
                <a:latin typeface="+mn-lt"/>
                <a:ea typeface="+mn-ea"/>
                <a:cs typeface="+mn-cs"/>
              </a:defRPr>
            </a:lvl1pPr>
            <a:lvl2pPr marL="628650" indent="-268288" algn="l" defTabSz="457200" rtl="0" eaLnBrk="1" latinLnBrk="0" hangingPunct="1">
              <a:lnSpc>
                <a:spcPct val="100000"/>
              </a:lnSpc>
              <a:spcBef>
                <a:spcPts val="0"/>
              </a:spcBef>
              <a:spcAft>
                <a:spcPts val="600"/>
              </a:spcAft>
              <a:buClr>
                <a:schemeClr val="accent1"/>
              </a:buClr>
              <a:buFont typeface="Arial"/>
              <a:buChar char="–"/>
              <a:defRPr sz="2400" kern="1200">
                <a:solidFill>
                  <a:schemeClr val="tx1"/>
                </a:solidFill>
                <a:latin typeface="+mn-lt"/>
                <a:ea typeface="+mn-ea"/>
                <a:cs typeface="+mn-cs"/>
              </a:defRPr>
            </a:lvl2pPr>
            <a:lvl3pPr marL="895350" indent="-182563" algn="l" defTabSz="457200" rtl="0" eaLnBrk="1" latinLnBrk="0" hangingPunct="1">
              <a:lnSpc>
                <a:spcPct val="100000"/>
              </a:lnSpc>
              <a:spcBef>
                <a:spcPts val="0"/>
              </a:spcBef>
              <a:spcAft>
                <a:spcPts val="600"/>
              </a:spcAft>
              <a:buClr>
                <a:schemeClr val="accent1"/>
              </a:buClr>
              <a:buFont typeface="Arial"/>
              <a:buChar char="•"/>
              <a:defRPr sz="1800" kern="1200">
                <a:solidFill>
                  <a:schemeClr val="tx1"/>
                </a:solidFill>
                <a:latin typeface="+mn-lt"/>
                <a:ea typeface="+mn-ea"/>
                <a:cs typeface="+mn-cs"/>
              </a:defRPr>
            </a:lvl3pPr>
            <a:lvl4pPr marL="1163638" indent="-176213" algn="l" defTabSz="457200" rtl="0" eaLnBrk="1" latinLnBrk="0" hangingPunct="1">
              <a:lnSpc>
                <a:spcPct val="100000"/>
              </a:lnSpc>
              <a:spcBef>
                <a:spcPts val="0"/>
              </a:spcBef>
              <a:spcAft>
                <a:spcPts val="600"/>
              </a:spcAft>
              <a:buClr>
                <a:schemeClr val="accent1"/>
              </a:buClr>
              <a:buFont typeface="Arial"/>
              <a:buChar char="–"/>
              <a:defRPr sz="1800" b="1" kern="1200">
                <a:solidFill>
                  <a:schemeClr val="accent1"/>
                </a:solidFill>
                <a:latin typeface="+mn-lt"/>
                <a:ea typeface="+mn-ea"/>
                <a:cs typeface="+mn-cs"/>
              </a:defRPr>
            </a:lvl4pPr>
            <a:lvl5pPr marL="1431925" indent="-184150" algn="l" defTabSz="457200" rtl="0" eaLnBrk="1" latinLnBrk="0" hangingPunct="1">
              <a:lnSpc>
                <a:spcPct val="100000"/>
              </a:lnSpc>
              <a:spcBef>
                <a:spcPts val="0"/>
              </a:spcBef>
              <a:spcAft>
                <a:spcPts val="600"/>
              </a:spcAft>
              <a:buClr>
                <a:schemeClr val="accent1"/>
              </a:buClr>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endParaRPr lang="en-US" sz="2000" dirty="0"/>
          </a:p>
          <a:p>
            <a:pPr algn="ctr">
              <a:defRPr/>
            </a:pPr>
            <a:endParaRPr lang="en-US" dirty="0"/>
          </a:p>
          <a:p>
            <a:pPr algn="ctr">
              <a:lnSpc>
                <a:spcPct val="110000"/>
              </a:lnSpc>
              <a:defRPr/>
            </a:pPr>
            <a:r>
              <a:rPr lang="en-US" i="1" dirty="0"/>
              <a:t>“To consult the statistician after an experiment is finished is often merely to ask him to conduct a post mortem examination. He can perhaps say what the experiment died of.”</a:t>
            </a:r>
          </a:p>
        </p:txBody>
      </p:sp>
      <p:pic>
        <p:nvPicPr>
          <p:cNvPr id="9" name="Picture 3" descr="R._A._Fischer.jp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257256" y="188640"/>
            <a:ext cx="1479550" cy="180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9921A2BC-35A1-4E3F-B132-B2D4176F1538}"/>
              </a:ext>
            </a:extLst>
          </p:cNvPr>
          <p:cNvSpPr/>
          <p:nvPr/>
        </p:nvSpPr>
        <p:spPr>
          <a:xfrm>
            <a:off x="495300" y="3652762"/>
            <a:ext cx="8915400" cy="1938992"/>
          </a:xfrm>
          <a:prstGeom prst="rect">
            <a:avLst/>
          </a:prstGeom>
        </p:spPr>
        <p:txBody>
          <a:bodyPr wrap="square">
            <a:spAutoFit/>
          </a:bodyPr>
          <a:lstStyle/>
          <a:p>
            <a:r>
              <a:rPr lang="en-GB" sz="2400" b="1" dirty="0">
                <a:solidFill>
                  <a:schemeClr val="accent2"/>
                </a:solidFill>
              </a:rPr>
              <a:t>“</a:t>
            </a:r>
            <a:r>
              <a:rPr lang="en-GB" sz="2400" b="1" i="1" dirty="0">
                <a:solidFill>
                  <a:schemeClr val="accent2"/>
                </a:solidFill>
              </a:rPr>
              <a:t>… VERY OFTEN, … THE MOST ELABORATE STATISTICAL REFINEMENTS POSSIBLE COULD INCREASE THE PRECISION BY ONLY A FEW PERCENT, YET A DIFFERENT DESIGN INVOLVING LITTLE OR NO ADDITIONAL EXPERIMENTAL LABOUR MIGHT INCREASE THE PRECISION TWO-FOLD, OR FIVE-FOLD OR EVEN MORE."</a:t>
            </a:r>
            <a:endParaRPr lang="en-US" sz="2400" b="1" dirty="0">
              <a:solidFill>
                <a:schemeClr val="accent2"/>
              </a:solidFill>
            </a:endParaRPr>
          </a:p>
        </p:txBody>
      </p:sp>
    </p:spTree>
    <p:extLst>
      <p:ext uri="{BB962C8B-B14F-4D97-AF65-F5344CB8AC3E}">
        <p14:creationId xmlns:p14="http://schemas.microsoft.com/office/powerpoint/2010/main" val="2621616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Aspects of Experimental Design</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US" dirty="0"/>
              <a:t>Experimental FACTORS</a:t>
            </a:r>
            <a:endParaRPr lang="en-US" dirty="0">
              <a:solidFill>
                <a:srgbClr val="000000"/>
              </a:solidFill>
            </a:endParaRPr>
          </a:p>
          <a:p>
            <a:pPr marL="342900" indent="-342900">
              <a:buFont typeface="Arial" panose="020B0604020202020204" pitchFamily="34" charset="0"/>
              <a:buChar char="•"/>
            </a:pPr>
            <a:r>
              <a:rPr lang="en-US" dirty="0"/>
              <a:t>Power</a:t>
            </a:r>
          </a:p>
          <a:p>
            <a:pPr lvl="1"/>
            <a:r>
              <a:rPr lang="en-US" dirty="0"/>
              <a:t>Sources of Variance</a:t>
            </a:r>
          </a:p>
          <a:p>
            <a:pPr lvl="1"/>
            <a:r>
              <a:rPr lang="en-US" dirty="0"/>
              <a:t>Replicates</a:t>
            </a:r>
          </a:p>
          <a:p>
            <a:pPr marL="342900" indent="-342900">
              <a:buFont typeface="Arial" panose="020B0604020202020204" pitchFamily="34" charset="0"/>
              <a:buChar char="•"/>
            </a:pPr>
            <a:r>
              <a:rPr lang="en-US" dirty="0"/>
              <a:t>Bias</a:t>
            </a:r>
          </a:p>
          <a:p>
            <a:pPr lvl="1"/>
            <a:r>
              <a:rPr lang="en-US" dirty="0"/>
              <a:t>Confounding factors</a:t>
            </a:r>
          </a:p>
          <a:p>
            <a:pPr lvl="1"/>
            <a:r>
              <a:rPr lang="en-US" dirty="0"/>
              <a:t>Randomisation </a:t>
            </a:r>
            <a:r>
              <a:rPr lang="en-US" dirty="0">
                <a:solidFill>
                  <a:srgbClr val="000000"/>
                </a:solidFill>
              </a:rPr>
              <a:t>wherever a decision is to be made</a:t>
            </a:r>
          </a:p>
          <a:p>
            <a:pPr lvl="2"/>
            <a:r>
              <a:rPr lang="en-US" dirty="0">
                <a:solidFill>
                  <a:srgbClr val="000000"/>
                </a:solidFill>
              </a:rPr>
              <a:t>Controls for both measured and unmeasured factors</a:t>
            </a:r>
          </a:p>
          <a:p>
            <a:pPr lvl="1"/>
            <a:r>
              <a:rPr lang="en-US" dirty="0"/>
              <a:t>Controls</a:t>
            </a:r>
          </a:p>
        </p:txBody>
      </p:sp>
      <p:pic>
        <p:nvPicPr>
          <p:cNvPr id="4" name="Picture 3"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093296"/>
            <a:ext cx="2340260" cy="446565"/>
          </a:xfrm>
          <a:prstGeom prst="rect">
            <a:avLst/>
          </a:prstGeom>
        </p:spPr>
      </p:pic>
    </p:spTree>
    <p:extLst>
      <p:ext uri="{BB962C8B-B14F-4D97-AF65-F5344CB8AC3E}">
        <p14:creationId xmlns:p14="http://schemas.microsoft.com/office/powerpoint/2010/main" val="4255249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12</a:t>
            </a:fld>
            <a:endParaRPr lang="en-GB" dirty="0"/>
          </a:p>
        </p:txBody>
      </p:sp>
      <p:sp>
        <p:nvSpPr>
          <p:cNvPr id="6" name="Title 5"/>
          <p:cNvSpPr>
            <a:spLocks noGrp="1"/>
          </p:cNvSpPr>
          <p:nvPr>
            <p:ph type="title" idx="4294967295"/>
          </p:nvPr>
        </p:nvSpPr>
        <p:spPr>
          <a:xfrm>
            <a:off x="2924775" y="2060848"/>
            <a:ext cx="4134459" cy="1728192"/>
          </a:xfrm>
        </p:spPr>
        <p:txBody>
          <a:bodyPr/>
          <a:lstStyle/>
          <a:p>
            <a:pPr algn="ctr">
              <a:lnSpc>
                <a:spcPct val="90000"/>
              </a:lnSpc>
            </a:pPr>
            <a:r>
              <a:rPr lang="en-US" sz="4800" dirty="0">
                <a:solidFill>
                  <a:schemeClr val="bg1"/>
                </a:solidFill>
              </a:rPr>
              <a:t>Experimental Factors</a:t>
            </a:r>
          </a:p>
        </p:txBody>
      </p:sp>
    </p:spTree>
    <p:extLst>
      <p:ext uri="{BB962C8B-B14F-4D97-AF65-F5344CB8AC3E}">
        <p14:creationId xmlns:p14="http://schemas.microsoft.com/office/powerpoint/2010/main" val="2110564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344488" y="332656"/>
            <a:ext cx="8420100" cy="1143000"/>
          </a:xfrm>
        </p:spPr>
        <p:txBody>
          <a:bodyPr/>
          <a:lstStyle/>
          <a:p>
            <a:pPr eaLnBrk="1" hangingPunct="1"/>
            <a:r>
              <a:rPr lang="en-US" sz="4000" dirty="0">
                <a:latin typeface="Calibri"/>
                <a:ea typeface="ＭＳ Ｐゴシック" charset="0"/>
                <a:cs typeface="ＭＳ Ｐゴシック" charset="0"/>
              </a:rPr>
              <a:t>Experimental Factors</a:t>
            </a:r>
          </a:p>
        </p:txBody>
      </p:sp>
      <p:sp>
        <p:nvSpPr>
          <p:cNvPr id="74754" name="Content Placeholder 2"/>
          <p:cNvSpPr>
            <a:spLocks noGrp="1"/>
          </p:cNvSpPr>
          <p:nvPr>
            <p:ph idx="1"/>
          </p:nvPr>
        </p:nvSpPr>
        <p:spPr>
          <a:xfrm>
            <a:off x="428229" y="1196752"/>
            <a:ext cx="9206044" cy="5318855"/>
          </a:xfrm>
        </p:spPr>
        <p:txBody>
          <a:bodyPr>
            <a:normAutofit/>
          </a:bodyPr>
          <a:lstStyle/>
          <a:p>
            <a:pPr eaLnBrk="1" hangingPunct="1"/>
            <a:r>
              <a:rPr lang="en-US" sz="2400" dirty="0">
                <a:latin typeface="Calibri"/>
                <a:ea typeface="ＭＳ Ｐゴシック" charset="0"/>
                <a:cs typeface="ＭＳ Ｐゴシック" charset="0"/>
              </a:rPr>
              <a:t>Factors: aspects of experiment that change and </a:t>
            </a:r>
            <a:r>
              <a:rPr lang="en-US" sz="2400" b="1" dirty="0">
                <a:latin typeface="Calibri"/>
                <a:ea typeface="ＭＳ Ｐゴシック" charset="0"/>
                <a:cs typeface="ＭＳ Ｐゴシック" charset="0"/>
              </a:rPr>
              <a:t>influence the outcome</a:t>
            </a:r>
            <a:r>
              <a:rPr lang="en-US" sz="2400" dirty="0">
                <a:latin typeface="Calibri"/>
                <a:ea typeface="ＭＳ Ｐゴシック" charset="0"/>
                <a:cs typeface="ＭＳ Ｐゴシック" charset="0"/>
              </a:rPr>
              <a:t> of the experiment</a:t>
            </a:r>
          </a:p>
          <a:p>
            <a:pPr lvl="1" eaLnBrk="1" hangingPunct="1"/>
            <a:r>
              <a:rPr lang="en-US" sz="2000" dirty="0">
                <a:latin typeface="Calibri"/>
                <a:ea typeface="ＭＳ Ｐゴシック" charset="0"/>
                <a:cs typeface="ＭＳ Ｐゴシック" charset="0"/>
              </a:rPr>
              <a:t>e.g. time, weight, drug, gender, ethnicity, country, plate, cage etc.</a:t>
            </a:r>
            <a:endParaRPr lang="en-US" sz="800" dirty="0">
              <a:latin typeface="Calibri"/>
              <a:ea typeface="ＭＳ Ｐゴシック" charset="0"/>
              <a:cs typeface="ＭＳ Ｐゴシック" charset="0"/>
            </a:endParaRPr>
          </a:p>
          <a:p>
            <a:r>
              <a:rPr lang="en-US" sz="2400" dirty="0">
                <a:latin typeface="Calibri"/>
                <a:ea typeface="ＭＳ Ｐゴシック" charset="0"/>
                <a:cs typeface="ＭＳ Ｐゴシック" charset="0"/>
              </a:rPr>
              <a:t>Variable type depends on type of measurement:</a:t>
            </a:r>
          </a:p>
          <a:p>
            <a:pPr lvl="1"/>
            <a:r>
              <a:rPr lang="en-US" sz="2000" dirty="0"/>
              <a:t>Categorical (</a:t>
            </a:r>
            <a:r>
              <a:rPr lang="en-US" sz="2000" b="1" dirty="0"/>
              <a:t>nominal</a:t>
            </a:r>
            <a:r>
              <a:rPr lang="en-US" sz="2000" dirty="0"/>
              <a:t>) , e.g. gender </a:t>
            </a:r>
          </a:p>
          <a:p>
            <a:pPr lvl="1"/>
            <a:r>
              <a:rPr lang="en-US" sz="2000" dirty="0"/>
              <a:t>Categorical with ordering (</a:t>
            </a:r>
            <a:r>
              <a:rPr lang="en-US" sz="2000" b="1" dirty="0"/>
              <a:t>ordinal</a:t>
            </a:r>
            <a:r>
              <a:rPr lang="en-US" sz="2000" dirty="0"/>
              <a:t>), e.g. </a:t>
            </a:r>
            <a:r>
              <a:rPr lang="en-US" sz="2000" dirty="0" err="1"/>
              <a:t>tumour</a:t>
            </a:r>
            <a:r>
              <a:rPr lang="en-US" sz="2000" dirty="0"/>
              <a:t> grade </a:t>
            </a:r>
          </a:p>
          <a:p>
            <a:pPr lvl="1"/>
            <a:r>
              <a:rPr lang="en-US" sz="2000" b="1" dirty="0"/>
              <a:t>Discrete</a:t>
            </a:r>
            <a:r>
              <a:rPr lang="en-US" sz="2000" dirty="0"/>
              <a:t>, e.g. shoe size, number of cells </a:t>
            </a:r>
          </a:p>
          <a:p>
            <a:pPr lvl="1"/>
            <a:r>
              <a:rPr lang="en-US" sz="2000" b="1" dirty="0"/>
              <a:t>Continuous</a:t>
            </a:r>
            <a:r>
              <a:rPr lang="en-US" sz="2000" dirty="0"/>
              <a:t>, e.g. body weight in kg, height in cm</a:t>
            </a:r>
          </a:p>
          <a:p>
            <a:r>
              <a:rPr lang="en-US" sz="2400" dirty="0">
                <a:latin typeface="Calibri"/>
                <a:ea typeface="ＭＳ Ｐゴシック" charset="0"/>
                <a:cs typeface="ＭＳ Ｐゴシック" charset="0"/>
              </a:rPr>
              <a:t>Independent and Dependent variables</a:t>
            </a:r>
          </a:p>
          <a:p>
            <a:pPr lvl="1"/>
            <a:r>
              <a:rPr lang="en-US" sz="2000" dirty="0">
                <a:latin typeface="Calibri"/>
                <a:ea typeface="ＭＳ Ｐゴシック" charset="0"/>
                <a:cs typeface="ＭＳ Ｐゴシック" charset="0"/>
              </a:rPr>
              <a:t>Independent variable (IV): what you change</a:t>
            </a:r>
          </a:p>
          <a:p>
            <a:pPr lvl="1"/>
            <a:r>
              <a:rPr lang="en-US" sz="2000" dirty="0">
                <a:latin typeface="Calibri"/>
                <a:ea typeface="ＭＳ Ｐゴシック" charset="0"/>
                <a:cs typeface="ＭＳ Ｐゴシック" charset="0"/>
              </a:rPr>
              <a:t>Dependent variable (DV): what changes due to IV</a:t>
            </a:r>
          </a:p>
          <a:p>
            <a:pPr lvl="1"/>
            <a:r>
              <a:rPr lang="en-US" sz="2000" dirty="0"/>
              <a:t>“</a:t>
            </a:r>
            <a:r>
              <a:rPr lang="en-US" sz="2000" b="1" dirty="0">
                <a:solidFill>
                  <a:schemeClr val="tx2"/>
                </a:solidFill>
              </a:rPr>
              <a:t>If</a:t>
            </a:r>
            <a:r>
              <a:rPr lang="en-US" sz="2000" b="1" dirty="0"/>
              <a:t> </a:t>
            </a:r>
            <a:r>
              <a:rPr lang="en-US" sz="2000" dirty="0"/>
              <a:t>(</a:t>
            </a:r>
            <a:r>
              <a:rPr lang="en-US" sz="2000" b="1" dirty="0">
                <a:solidFill>
                  <a:schemeClr val="accent2">
                    <a:lumMod val="75000"/>
                  </a:schemeClr>
                </a:solidFill>
              </a:rPr>
              <a:t>independent</a:t>
            </a:r>
            <a:r>
              <a:rPr lang="en-US" sz="2000" b="1" dirty="0"/>
              <a:t> </a:t>
            </a:r>
            <a:r>
              <a:rPr lang="en-US" sz="2000" dirty="0"/>
              <a:t>variable), </a:t>
            </a:r>
            <a:r>
              <a:rPr lang="en-US" sz="2000" b="1" dirty="0">
                <a:solidFill>
                  <a:srgbClr val="1F497D"/>
                </a:solidFill>
              </a:rPr>
              <a:t>then</a:t>
            </a:r>
            <a:r>
              <a:rPr lang="en-US" sz="2000" b="1" dirty="0"/>
              <a:t> </a:t>
            </a:r>
            <a:r>
              <a:rPr lang="en-US" sz="2000" dirty="0"/>
              <a:t>(</a:t>
            </a:r>
            <a:r>
              <a:rPr lang="en-US" sz="2000" b="1" dirty="0">
                <a:solidFill>
                  <a:schemeClr val="accent1"/>
                </a:solidFill>
              </a:rPr>
              <a:t>dependent</a:t>
            </a:r>
            <a:r>
              <a:rPr lang="en-US" sz="2000" b="1" dirty="0"/>
              <a:t> </a:t>
            </a:r>
            <a:r>
              <a:rPr lang="en-US" sz="2000" dirty="0"/>
              <a:t>variable)”</a:t>
            </a:r>
          </a:p>
          <a:p>
            <a:pPr marL="0" indent="0">
              <a:buNone/>
            </a:pPr>
            <a:endParaRPr lang="en-US" sz="1200" dirty="0">
              <a:latin typeface="Calibri"/>
              <a:ea typeface="ＭＳ Ｐゴシック" charset="0"/>
              <a:cs typeface="ＭＳ Ｐゴシック" charset="0"/>
            </a:endParaRPr>
          </a:p>
          <a:p>
            <a:pPr lvl="1" eaLnBrk="1" hangingPunct="1"/>
            <a:endParaRPr lang="en-US" sz="800" dirty="0">
              <a:latin typeface="Calibri"/>
              <a:ea typeface="ＭＳ Ｐゴシック" charset="0"/>
              <a:cs typeface="ＭＳ Ｐゴシック" charset="0"/>
            </a:endParaRPr>
          </a:p>
        </p:txBody>
      </p:sp>
      <p:pic>
        <p:nvPicPr>
          <p:cNvPr id="3" name="Picture 2">
            <a:extLst>
              <a:ext uri="{FF2B5EF4-FFF2-40B4-BE49-F238E27FC236}">
                <a16:creationId xmlns:a16="http://schemas.microsoft.com/office/drawing/2014/main" id="{01F85D3F-4AB8-4643-B665-91A2D1AB960D}"/>
              </a:ext>
            </a:extLst>
          </p:cNvPr>
          <p:cNvPicPr>
            <a:picLocks noChangeAspect="1"/>
          </p:cNvPicPr>
          <p:nvPr/>
        </p:nvPicPr>
        <p:blipFill>
          <a:blip r:embed="rId3"/>
          <a:stretch>
            <a:fillRect/>
          </a:stretch>
        </p:blipFill>
        <p:spPr>
          <a:xfrm>
            <a:off x="6681192" y="3212976"/>
            <a:ext cx="3071491" cy="2262220"/>
          </a:xfrm>
          <a:prstGeom prst="rect">
            <a:avLst/>
          </a:prstGeom>
        </p:spPr>
      </p:pic>
    </p:spTree>
    <p:extLst>
      <p:ext uri="{BB962C8B-B14F-4D97-AF65-F5344CB8AC3E}">
        <p14:creationId xmlns:p14="http://schemas.microsoft.com/office/powerpoint/2010/main" val="110155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14</a:t>
            </a:fld>
            <a:endParaRPr lang="en-GB" dirty="0"/>
          </a:p>
        </p:txBody>
      </p:sp>
      <p:sp>
        <p:nvSpPr>
          <p:cNvPr id="6" name="Title 5"/>
          <p:cNvSpPr>
            <a:spLocks noGrp="1"/>
          </p:cNvSpPr>
          <p:nvPr>
            <p:ph type="title" idx="4294967295"/>
          </p:nvPr>
        </p:nvSpPr>
        <p:spPr>
          <a:xfrm>
            <a:off x="2924775" y="2060848"/>
            <a:ext cx="4134459" cy="1728192"/>
          </a:xfrm>
        </p:spPr>
        <p:txBody>
          <a:bodyPr/>
          <a:lstStyle/>
          <a:p>
            <a:pPr algn="ctr">
              <a:lnSpc>
                <a:spcPct val="90000"/>
              </a:lnSpc>
            </a:pPr>
            <a:r>
              <a:rPr lang="en-US" sz="4800" dirty="0">
                <a:solidFill>
                  <a:schemeClr val="bg1"/>
                </a:solidFill>
              </a:rPr>
              <a:t>Capturing Variance</a:t>
            </a:r>
          </a:p>
        </p:txBody>
      </p:sp>
    </p:spTree>
    <p:extLst>
      <p:ext uri="{BB962C8B-B14F-4D97-AF65-F5344CB8AC3E}">
        <p14:creationId xmlns:p14="http://schemas.microsoft.com/office/powerpoint/2010/main" val="1906464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Sources of Variation</a:t>
            </a:r>
          </a:p>
        </p:txBody>
      </p:sp>
      <p:sp>
        <p:nvSpPr>
          <p:cNvPr id="3" name="Content Placeholder 2"/>
          <p:cNvSpPr>
            <a:spLocks noGrp="1"/>
          </p:cNvSpPr>
          <p:nvPr>
            <p:ph idx="1"/>
          </p:nvPr>
        </p:nvSpPr>
        <p:spPr>
          <a:xfrm>
            <a:off x="495300" y="1451660"/>
            <a:ext cx="8915400" cy="5257800"/>
          </a:xfrm>
        </p:spPr>
        <p:txBody>
          <a:bodyPr>
            <a:normAutofit/>
          </a:bodyPr>
          <a:lstStyle/>
          <a:p>
            <a:r>
              <a:rPr lang="en-US" dirty="0"/>
              <a:t>Biological “noise”</a:t>
            </a:r>
          </a:p>
          <a:p>
            <a:pPr lvl="1"/>
            <a:r>
              <a:rPr lang="en-US" dirty="0"/>
              <a:t>Biological processes are inherently stochastic</a:t>
            </a:r>
          </a:p>
          <a:p>
            <a:pPr lvl="1"/>
            <a:r>
              <a:rPr lang="en-US" dirty="0"/>
              <a:t>Single cells, cell populations, individuals, organs, species….</a:t>
            </a:r>
          </a:p>
          <a:p>
            <a:pPr lvl="1"/>
            <a:r>
              <a:rPr lang="en-US" dirty="0" err="1"/>
              <a:t>Timepoints</a:t>
            </a:r>
            <a:r>
              <a:rPr lang="en-US" dirty="0"/>
              <a:t>, cell cycle, synchronized vs. unsynchronized</a:t>
            </a:r>
          </a:p>
          <a:p>
            <a:r>
              <a:rPr lang="en-US" dirty="0"/>
              <a:t>Technical noise</a:t>
            </a:r>
          </a:p>
          <a:p>
            <a:pPr lvl="1"/>
            <a:r>
              <a:rPr lang="en-US" dirty="0"/>
              <a:t>Reagents, antibodies, temperatures, pollution</a:t>
            </a:r>
          </a:p>
          <a:p>
            <a:pPr lvl="1"/>
            <a:r>
              <a:rPr lang="en-US" dirty="0"/>
              <a:t>Platforms, runs, operators</a:t>
            </a:r>
          </a:p>
          <a:p>
            <a:pPr lvl="1"/>
            <a:endParaRPr lang="en-US" sz="1050" dirty="0"/>
          </a:p>
          <a:p>
            <a:r>
              <a:rPr lang="en-US" dirty="0">
                <a:solidFill>
                  <a:schemeClr val="accent1"/>
                </a:solidFill>
              </a:rPr>
              <a:t>Consider in advance and control</a:t>
            </a:r>
          </a:p>
          <a:p>
            <a:r>
              <a:rPr lang="en-US" i="1" dirty="0">
                <a:solidFill>
                  <a:schemeClr val="accent1"/>
                </a:solidFill>
              </a:rPr>
              <a:t>Replication required to capture variance</a:t>
            </a:r>
          </a:p>
          <a:p>
            <a:pPr lvl="1"/>
            <a:endParaRPr lang="en-US" dirty="0"/>
          </a:p>
        </p:txBody>
      </p:sp>
    </p:spTree>
    <p:extLst>
      <p:ext uri="{BB962C8B-B14F-4D97-AF65-F5344CB8AC3E}">
        <p14:creationId xmlns:p14="http://schemas.microsoft.com/office/powerpoint/2010/main" val="2351092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owerplot.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933357" y="974653"/>
            <a:ext cx="3429208" cy="3165423"/>
          </a:xfrm>
          <a:prstGeom prst="rect">
            <a:avLst/>
          </a:prstGeom>
        </p:spPr>
      </p:pic>
      <p:sp>
        <p:nvSpPr>
          <p:cNvPr id="56321" name="Rectangle 2"/>
          <p:cNvSpPr>
            <a:spLocks noGrp="1" noChangeArrowheads="1"/>
          </p:cNvSpPr>
          <p:nvPr>
            <p:ph type="title"/>
          </p:nvPr>
        </p:nvSpPr>
        <p:spPr>
          <a:xfrm>
            <a:off x="221737" y="269776"/>
            <a:ext cx="8420100" cy="1143000"/>
          </a:xfrm>
        </p:spPr>
        <p:txBody>
          <a:bodyPr>
            <a:normAutofit/>
          </a:bodyPr>
          <a:lstStyle/>
          <a:p>
            <a:r>
              <a:rPr lang="en-US" sz="3600" dirty="0">
                <a:ea typeface="ＭＳ Ｐゴシック" charset="0"/>
                <a:cs typeface="ＭＳ Ｐゴシック" charset="0"/>
              </a:rPr>
              <a:t>Sample size and experimental power </a:t>
            </a:r>
            <a:endParaRPr lang="en-US" sz="3600" dirty="0">
              <a:latin typeface="Calibri"/>
              <a:ea typeface="ＭＳ Ｐゴシック" charset="0"/>
              <a:cs typeface="ＭＳ Ｐゴシック" charset="0"/>
            </a:endParaRPr>
          </a:p>
        </p:txBody>
      </p:sp>
      <p:sp>
        <p:nvSpPr>
          <p:cNvPr id="44034" name="Rectangle 3"/>
          <p:cNvSpPr>
            <a:spLocks noGrp="1" noChangeArrowheads="1"/>
          </p:cNvSpPr>
          <p:nvPr>
            <p:ph type="body" idx="1"/>
          </p:nvPr>
        </p:nvSpPr>
        <p:spPr>
          <a:xfrm>
            <a:off x="195394" y="1119666"/>
            <a:ext cx="6093684" cy="5297791"/>
          </a:xfrm>
        </p:spPr>
        <p:txBody>
          <a:bodyPr>
            <a:normAutofit/>
          </a:bodyPr>
          <a:lstStyle/>
          <a:p>
            <a:r>
              <a:rPr lang="en-US" sz="2400" dirty="0"/>
              <a:t>Why do you need replicates?</a:t>
            </a:r>
          </a:p>
          <a:p>
            <a:endParaRPr lang="en-US" sz="800" dirty="0"/>
          </a:p>
          <a:p>
            <a:r>
              <a:rPr lang="en-US" sz="2400" dirty="0"/>
              <a:t>Calculating appropriate sample sizes</a:t>
            </a:r>
          </a:p>
          <a:p>
            <a:pPr lvl="1"/>
            <a:r>
              <a:rPr lang="en-US" sz="2000" dirty="0"/>
              <a:t>Power calculations</a:t>
            </a:r>
          </a:p>
          <a:p>
            <a:pPr lvl="1"/>
            <a:r>
              <a:rPr lang="en-US" sz="2000" dirty="0"/>
              <a:t>Planning for precision</a:t>
            </a:r>
          </a:p>
          <a:p>
            <a:pPr lvl="1"/>
            <a:r>
              <a:rPr lang="en-US" sz="2000" dirty="0"/>
              <a:t>Resource equation</a:t>
            </a:r>
            <a:endParaRPr lang="en-US" sz="1800" dirty="0"/>
          </a:p>
        </p:txBody>
      </p:sp>
      <p:pic>
        <p:nvPicPr>
          <p:cNvPr id="4" name="Picture 3" descr="keep-calm-and-keep-it-simple.jpe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2795783" y="26427920"/>
            <a:ext cx="2340261" cy="25202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descr="keep-calm-and-keep-it-simple.jpe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2960883" y="26580320"/>
            <a:ext cx="2340261" cy="25202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descr="keep-calm-and-keep-it-simple.jpe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3125983" y="26732720"/>
            <a:ext cx="2340261" cy="25202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Rectangle 3"/>
          <p:cNvSpPr txBox="1">
            <a:spLocks noChangeArrowheads="1"/>
          </p:cNvSpPr>
          <p:nvPr/>
        </p:nvSpPr>
        <p:spPr>
          <a:xfrm>
            <a:off x="195395" y="3429000"/>
            <a:ext cx="7997966" cy="2938203"/>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lnSpc>
                <a:spcPct val="110000"/>
              </a:lnSpc>
            </a:pPr>
            <a:endParaRPr lang="en-US" sz="3300" dirty="0"/>
          </a:p>
          <a:p>
            <a:pPr marL="0" indent="0" algn="just">
              <a:lnSpc>
                <a:spcPct val="110000"/>
              </a:lnSpc>
              <a:buNone/>
              <a:defRPr/>
            </a:pPr>
            <a:r>
              <a:rPr lang="en-US" sz="9600" b="1" dirty="0">
                <a:solidFill>
                  <a:schemeClr val="accent2"/>
                </a:solidFill>
              </a:rPr>
              <a:t>EXPERIMENTAL POWER</a:t>
            </a:r>
          </a:p>
          <a:p>
            <a:pPr algn="just">
              <a:lnSpc>
                <a:spcPct val="110000"/>
              </a:lnSpc>
              <a:defRPr/>
            </a:pPr>
            <a:r>
              <a:rPr lang="en-US" sz="7400" b="1" dirty="0"/>
              <a:t>Power</a:t>
            </a:r>
            <a:r>
              <a:rPr lang="en-US" sz="7400" dirty="0"/>
              <a:t>: the </a:t>
            </a:r>
            <a:r>
              <a:rPr lang="en-US" sz="7400" b="1" dirty="0"/>
              <a:t>probability</a:t>
            </a:r>
            <a:r>
              <a:rPr lang="en-US" sz="7400" dirty="0"/>
              <a:t> of detecting an </a:t>
            </a:r>
            <a:r>
              <a:rPr lang="en-US" sz="7400" b="1" dirty="0"/>
              <a:t>effect</a:t>
            </a:r>
            <a:r>
              <a:rPr lang="en-US" sz="7400" dirty="0"/>
              <a:t> of a specified size if present.</a:t>
            </a:r>
          </a:p>
          <a:p>
            <a:pPr lvl="1" algn="just">
              <a:lnSpc>
                <a:spcPct val="110000"/>
              </a:lnSpc>
              <a:defRPr/>
            </a:pPr>
            <a:r>
              <a:rPr lang="en-US" sz="8000" dirty="0"/>
              <a:t>Identify and control the </a:t>
            </a:r>
            <a:r>
              <a:rPr lang="en-US" sz="8000" b="1" dirty="0"/>
              <a:t>sources of variability</a:t>
            </a:r>
          </a:p>
          <a:p>
            <a:pPr lvl="1" algn="just">
              <a:lnSpc>
                <a:spcPct val="110000"/>
              </a:lnSpc>
              <a:defRPr/>
            </a:pPr>
            <a:r>
              <a:rPr lang="en-US" sz="8000" dirty="0"/>
              <a:t>Power calculations estimate sample size required to detect an effect </a:t>
            </a:r>
            <a:r>
              <a:rPr lang="en-US" sz="8000" i="1" dirty="0"/>
              <a:t>if degree of variability is known</a:t>
            </a:r>
          </a:p>
          <a:p>
            <a:pPr lvl="1" algn="just">
              <a:lnSpc>
                <a:spcPct val="110000"/>
              </a:lnSpc>
              <a:defRPr/>
            </a:pPr>
            <a:r>
              <a:rPr lang="en-US" sz="8000" dirty="0"/>
              <a:t>Using </a:t>
            </a:r>
            <a:r>
              <a:rPr lang="en-US" sz="8000" b="1" dirty="0"/>
              <a:t>appropriate numbers </a:t>
            </a:r>
            <a:r>
              <a:rPr lang="en-US" sz="8000" dirty="0"/>
              <a:t>of samples (sample size/replicates)</a:t>
            </a:r>
          </a:p>
          <a:p>
            <a:pPr lvl="1" algn="just">
              <a:lnSpc>
                <a:spcPct val="110000"/>
              </a:lnSpc>
              <a:defRPr/>
            </a:pPr>
            <a:r>
              <a:rPr lang="en-US" sz="8000" dirty="0"/>
              <a:t>If adding samples increases variability, that alone won</a:t>
            </a:r>
            <a:r>
              <a:rPr lang="fr-FR" sz="8000" dirty="0"/>
              <a:t>’</a:t>
            </a:r>
            <a:r>
              <a:rPr lang="en-US" sz="8000" dirty="0"/>
              <a:t>t add power!</a:t>
            </a:r>
            <a:endParaRPr lang="en-US" sz="8000" dirty="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1129090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Types of Replication</a:t>
            </a:r>
          </a:p>
        </p:txBody>
      </p:sp>
      <p:sp>
        <p:nvSpPr>
          <p:cNvPr id="3" name="Content Placeholder 2"/>
          <p:cNvSpPr>
            <a:spLocks noGrp="1"/>
          </p:cNvSpPr>
          <p:nvPr>
            <p:ph idx="1"/>
          </p:nvPr>
        </p:nvSpPr>
        <p:spPr>
          <a:xfrm>
            <a:off x="226711" y="1600201"/>
            <a:ext cx="8915400" cy="4525963"/>
          </a:xfrm>
        </p:spPr>
        <p:txBody>
          <a:bodyPr>
            <a:normAutofit lnSpcReduction="10000"/>
          </a:bodyPr>
          <a:lstStyle/>
          <a:p>
            <a:r>
              <a:rPr lang="en-US" dirty="0"/>
              <a:t>Biological replication:</a:t>
            </a:r>
          </a:p>
          <a:p>
            <a:pPr lvl="1"/>
            <a:r>
              <a:rPr lang="en-US" i="1" dirty="0"/>
              <a:t>In vivo:</a:t>
            </a:r>
          </a:p>
          <a:p>
            <a:pPr lvl="2"/>
            <a:r>
              <a:rPr lang="en-US" dirty="0"/>
              <a:t>Patients</a:t>
            </a:r>
          </a:p>
          <a:p>
            <a:pPr lvl="2"/>
            <a:r>
              <a:rPr lang="en-US" dirty="0"/>
              <a:t>Mice</a:t>
            </a:r>
          </a:p>
          <a:p>
            <a:pPr lvl="1"/>
            <a:r>
              <a:rPr lang="en-US" i="1" dirty="0"/>
              <a:t>In vitro:</a:t>
            </a:r>
          </a:p>
          <a:p>
            <a:pPr lvl="2"/>
            <a:r>
              <a:rPr lang="en-US" dirty="0"/>
              <a:t>Different cell lines</a:t>
            </a:r>
          </a:p>
          <a:p>
            <a:pPr lvl="2"/>
            <a:r>
              <a:rPr lang="en-US" dirty="0"/>
              <a:t>Re-growing cells (passages) </a:t>
            </a:r>
          </a:p>
          <a:p>
            <a:pPr lvl="2"/>
            <a:endParaRPr lang="en-US" dirty="0"/>
          </a:p>
          <a:p>
            <a:pPr lvl="2"/>
            <a:endParaRPr lang="en-US" dirty="0"/>
          </a:p>
          <a:p>
            <a:r>
              <a:rPr lang="en-US" dirty="0"/>
              <a:t>Technical replication:</a:t>
            </a:r>
          </a:p>
          <a:p>
            <a:pPr lvl="1"/>
            <a:r>
              <a:rPr lang="en-US" dirty="0"/>
              <a:t>Experimental protocol</a:t>
            </a:r>
          </a:p>
          <a:p>
            <a:pPr lvl="1"/>
            <a:r>
              <a:rPr lang="en-US" dirty="0"/>
              <a:t>Measurement platform (i.e. sequencer)</a:t>
            </a:r>
          </a:p>
        </p:txBody>
      </p:sp>
      <p:pic>
        <p:nvPicPr>
          <p:cNvPr id="5" name="Picture 4" descr="ReplicatePCA.png"/>
          <p:cNvPicPr>
            <a:picLocks noChangeAspect="1"/>
          </p:cNvPicPr>
          <p:nvPr/>
        </p:nvPicPr>
        <p:blipFill rotWithShape="1">
          <a:blip r:embed="rId2" cstate="email">
            <a:extLst>
              <a:ext uri="{28A0092B-C50C-407E-A947-70E740481C1C}">
                <a14:useLocalDpi xmlns:a14="http://schemas.microsoft.com/office/drawing/2010/main" val="0"/>
              </a:ext>
            </a:extLst>
          </a:blip>
          <a:srcRect l="7836" r="5963" b="5559"/>
          <a:stretch/>
        </p:blipFill>
        <p:spPr>
          <a:xfrm>
            <a:off x="5012469" y="1696625"/>
            <a:ext cx="4842486" cy="3653938"/>
          </a:xfrm>
          <a:prstGeom prst="rect">
            <a:avLst/>
          </a:prstGeom>
        </p:spPr>
      </p:pic>
    </p:spTree>
    <p:extLst>
      <p:ext uri="{BB962C8B-B14F-4D97-AF65-F5344CB8AC3E}">
        <p14:creationId xmlns:p14="http://schemas.microsoft.com/office/powerpoint/2010/main" val="3357518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072680" y="836712"/>
            <a:ext cx="5623946" cy="4677397"/>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18</a:t>
            </a:fld>
            <a:endParaRPr lang="en-GB" dirty="0"/>
          </a:p>
        </p:txBody>
      </p:sp>
      <p:sp>
        <p:nvSpPr>
          <p:cNvPr id="6" name="Title 5"/>
          <p:cNvSpPr>
            <a:spLocks noGrp="1"/>
          </p:cNvSpPr>
          <p:nvPr>
            <p:ph type="title" idx="4294967295"/>
          </p:nvPr>
        </p:nvSpPr>
        <p:spPr>
          <a:xfrm>
            <a:off x="2152010" y="1844824"/>
            <a:ext cx="5544616" cy="1728192"/>
          </a:xfrm>
        </p:spPr>
        <p:txBody>
          <a:bodyPr/>
          <a:lstStyle/>
          <a:p>
            <a:pPr algn="ctr">
              <a:lnSpc>
                <a:spcPct val="90000"/>
              </a:lnSpc>
            </a:pPr>
            <a:r>
              <a:rPr lang="en-US" sz="4800" dirty="0">
                <a:solidFill>
                  <a:schemeClr val="bg1"/>
                </a:solidFill>
              </a:rPr>
              <a:t>Precision, Accuracy, Confounders,</a:t>
            </a:r>
            <a:br>
              <a:rPr lang="en-US" sz="4800" dirty="0">
                <a:solidFill>
                  <a:schemeClr val="bg1"/>
                </a:solidFill>
              </a:rPr>
            </a:br>
            <a:r>
              <a:rPr lang="en-US" sz="4800" dirty="0">
                <a:solidFill>
                  <a:schemeClr val="bg1"/>
                </a:solidFill>
              </a:rPr>
              <a:t>and Bias</a:t>
            </a:r>
          </a:p>
        </p:txBody>
      </p:sp>
    </p:spTree>
    <p:extLst>
      <p:ext uri="{BB962C8B-B14F-4D97-AF65-F5344CB8AC3E}">
        <p14:creationId xmlns:p14="http://schemas.microsoft.com/office/powerpoint/2010/main" val="215642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ChangeArrowheads="1"/>
          </p:cNvSpPr>
          <p:nvPr/>
        </p:nvSpPr>
        <p:spPr bwMode="auto">
          <a:xfrm>
            <a:off x="344488" y="26124"/>
            <a:ext cx="8420100" cy="1143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nchor="ctr"/>
          <a:lstStyle/>
          <a:p>
            <a:pPr algn="ctr" eaLnBrk="1" hangingPunct="1"/>
            <a:r>
              <a:rPr lang="en-US" sz="4400" dirty="0"/>
              <a:t>Precision and Accuracy</a:t>
            </a:r>
          </a:p>
        </p:txBody>
      </p:sp>
      <p:pic>
        <p:nvPicPr>
          <p:cNvPr id="3" name="Picture 2">
            <a:extLst>
              <a:ext uri="{FF2B5EF4-FFF2-40B4-BE49-F238E27FC236}">
                <a16:creationId xmlns:a16="http://schemas.microsoft.com/office/drawing/2014/main" id="{5B45CAF3-51E1-4CAD-84FA-BCDBA2D737A0}"/>
              </a:ext>
            </a:extLst>
          </p:cNvPr>
          <p:cNvPicPr>
            <a:picLocks noChangeAspect="1"/>
          </p:cNvPicPr>
          <p:nvPr/>
        </p:nvPicPr>
        <p:blipFill>
          <a:blip r:embed="rId3"/>
          <a:stretch>
            <a:fillRect/>
          </a:stretch>
        </p:blipFill>
        <p:spPr>
          <a:xfrm>
            <a:off x="1712640" y="1181100"/>
            <a:ext cx="5042495" cy="5242418"/>
          </a:xfrm>
          <a:prstGeom prst="rect">
            <a:avLst/>
          </a:prstGeom>
        </p:spPr>
      </p:pic>
    </p:spTree>
    <p:extLst>
      <p:ext uri="{BB962C8B-B14F-4D97-AF65-F5344CB8AC3E}">
        <p14:creationId xmlns:p14="http://schemas.microsoft.com/office/powerpoint/2010/main" val="2123851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1119369" y="1340768"/>
            <a:ext cx="7734064" cy="4114800"/>
          </a:xfrm>
        </p:spPr>
        <p:txBody>
          <a:bodyPr/>
          <a:lstStyle/>
          <a:p>
            <a:r>
              <a:rPr lang="en-US" dirty="0"/>
              <a:t>Why perform experiments?</a:t>
            </a:r>
          </a:p>
          <a:p>
            <a:r>
              <a:rPr lang="en-US" dirty="0"/>
              <a:t>What makes for a well designed experiment?</a:t>
            </a:r>
          </a:p>
          <a:p>
            <a:r>
              <a:rPr lang="en-US" dirty="0"/>
              <a:t>Key Aspects of experimental design</a:t>
            </a:r>
          </a:p>
          <a:p>
            <a:pPr lvl="1"/>
            <a:r>
              <a:rPr lang="en-US" dirty="0"/>
              <a:t>Experimental variables</a:t>
            </a:r>
          </a:p>
          <a:p>
            <a:pPr lvl="1"/>
            <a:r>
              <a:rPr lang="en-US" dirty="0"/>
              <a:t>Power: variance and replicates</a:t>
            </a:r>
          </a:p>
          <a:p>
            <a:pPr lvl="1"/>
            <a:r>
              <a:rPr lang="en-US" dirty="0"/>
              <a:t>Bias: confounding factors, </a:t>
            </a:r>
            <a:r>
              <a:rPr lang="en-US" dirty="0" err="1"/>
              <a:t>randomisation</a:t>
            </a:r>
            <a:r>
              <a:rPr lang="en-US" dirty="0"/>
              <a:t>, and controls</a:t>
            </a:r>
          </a:p>
          <a:p>
            <a:r>
              <a:rPr lang="en-US" dirty="0"/>
              <a:t>Design parameters </a:t>
            </a:r>
          </a:p>
          <a:p>
            <a:r>
              <a:rPr lang="en-US" dirty="0"/>
              <a:t>Experimental design process at CRUK-CI</a:t>
            </a:r>
          </a:p>
          <a:p>
            <a:r>
              <a:rPr lang="en-US" dirty="0"/>
              <a:t>Breakout sessions: </a:t>
            </a:r>
            <a:r>
              <a:rPr lang="en-US" dirty="0" err="1"/>
              <a:t>practicals</a:t>
            </a:r>
            <a:endParaRPr lang="en-US" dirty="0"/>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2</a:t>
            </a:fld>
            <a:endParaRPr lang="en-GB" dirty="0"/>
          </a:p>
        </p:txBody>
      </p:sp>
    </p:spTree>
    <p:extLst>
      <p:ext uri="{BB962C8B-B14F-4D97-AF65-F5344CB8AC3E}">
        <p14:creationId xmlns:p14="http://schemas.microsoft.com/office/powerpoint/2010/main" val="357681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40" name="Picture 4" descr="conf.tiff"/>
          <p:cNvPicPr>
            <a:picLocks noChangeAspect="1"/>
          </p:cNvPicPr>
          <p:nvPr/>
        </p:nvPicPr>
        <p:blipFill rotWithShape="1">
          <a:blip r:embed="rId3" cstate="email">
            <a:extLst>
              <a:ext uri="{28A0092B-C50C-407E-A947-70E740481C1C}">
                <a14:useLocalDpi xmlns:a14="http://schemas.microsoft.com/office/drawing/2010/main" val="0"/>
              </a:ext>
            </a:extLst>
          </a:blip>
          <a:srcRect l="9592" t="62453" r="10072"/>
          <a:stretch/>
        </p:blipFill>
        <p:spPr bwMode="auto">
          <a:xfrm>
            <a:off x="1496615" y="5403166"/>
            <a:ext cx="4824537" cy="12576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6741" name="TextBox 1"/>
          <p:cNvSpPr txBox="1">
            <a:spLocks noChangeArrowheads="1"/>
          </p:cNvSpPr>
          <p:nvPr/>
        </p:nvSpPr>
        <p:spPr bwMode="auto">
          <a:xfrm>
            <a:off x="2496704" y="3242926"/>
            <a:ext cx="233083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solidFill>
                  <a:srgbClr val="3366FF"/>
                </a:solidFill>
                <a:latin typeface="Calibri"/>
              </a:rPr>
              <a:t>False association</a:t>
            </a:r>
          </a:p>
        </p:txBody>
      </p:sp>
      <p:pic>
        <p:nvPicPr>
          <p:cNvPr id="7" name="Picture 4" descr="conf.tiff"/>
          <p:cNvPicPr>
            <a:picLocks noChangeAspect="1"/>
          </p:cNvPicPr>
          <p:nvPr/>
        </p:nvPicPr>
        <p:blipFill rotWithShape="1">
          <a:blip r:embed="rId3" cstate="email">
            <a:extLst>
              <a:ext uri="{28A0092B-C50C-407E-A947-70E740481C1C}">
                <a14:useLocalDpi xmlns:a14="http://schemas.microsoft.com/office/drawing/2010/main" val="0"/>
              </a:ext>
            </a:extLst>
          </a:blip>
          <a:srcRect t="9259" b="38035"/>
          <a:stretch/>
        </p:blipFill>
        <p:spPr bwMode="auto">
          <a:xfrm>
            <a:off x="794611" y="3679709"/>
            <a:ext cx="6005511" cy="17654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6737" name="Rectangle 2"/>
          <p:cNvSpPr>
            <a:spLocks noGrp="1" noChangeArrowheads="1"/>
          </p:cNvSpPr>
          <p:nvPr>
            <p:ph type="title"/>
          </p:nvPr>
        </p:nvSpPr>
        <p:spPr>
          <a:xfrm>
            <a:off x="742950" y="260350"/>
            <a:ext cx="8420100" cy="1143000"/>
          </a:xfrm>
        </p:spPr>
        <p:txBody>
          <a:bodyPr/>
          <a:lstStyle/>
          <a:p>
            <a:pPr eaLnBrk="1" hangingPunct="1"/>
            <a:r>
              <a:rPr lang="en-US" dirty="0">
                <a:solidFill>
                  <a:srgbClr val="1F497D"/>
                </a:solidFill>
                <a:latin typeface="Calibri"/>
                <a:ea typeface="ＭＳ Ｐゴシック" charset="0"/>
                <a:cs typeface="ＭＳ Ｐゴシック" charset="0"/>
              </a:rPr>
              <a:t>Confounding Factors</a:t>
            </a:r>
          </a:p>
        </p:txBody>
      </p:sp>
      <p:sp>
        <p:nvSpPr>
          <p:cNvPr id="78850" name="Rectangle 3"/>
          <p:cNvSpPr>
            <a:spLocks noGrp="1" noChangeArrowheads="1"/>
          </p:cNvSpPr>
          <p:nvPr>
            <p:ph type="body" idx="1"/>
          </p:nvPr>
        </p:nvSpPr>
        <p:spPr>
          <a:xfrm>
            <a:off x="507339" y="1268413"/>
            <a:ext cx="8970433" cy="4176712"/>
          </a:xfrm>
        </p:spPr>
        <p:txBody>
          <a:bodyPr/>
          <a:lstStyle/>
          <a:p>
            <a:pPr>
              <a:lnSpc>
                <a:spcPct val="90000"/>
              </a:lnSpc>
              <a:defRPr/>
            </a:pPr>
            <a:r>
              <a:rPr lang="en-US" sz="2000" dirty="0">
                <a:latin typeface="Calibri"/>
                <a:ea typeface="ＭＳ Ｐゴシック" charset="0"/>
                <a:cs typeface="ＭＳ Ｐゴシック" charset="0"/>
              </a:rPr>
              <a:t>Also known as </a:t>
            </a:r>
            <a:r>
              <a:rPr lang="en-US" sz="2000" b="1" dirty="0">
                <a:latin typeface="Calibri"/>
                <a:ea typeface="ＭＳ Ｐゴシック" charset="0"/>
                <a:cs typeface="ＭＳ Ｐゴシック" charset="0"/>
              </a:rPr>
              <a:t>extraneous</a:t>
            </a:r>
            <a:r>
              <a:rPr lang="en-US" sz="2000" dirty="0">
                <a:latin typeface="Calibri"/>
                <a:ea typeface="ＭＳ Ｐゴシック" charset="0"/>
                <a:cs typeface="ＭＳ Ｐゴシック" charset="0"/>
              </a:rPr>
              <a:t>, </a:t>
            </a:r>
            <a:r>
              <a:rPr lang="en-GB" sz="2000" b="1" dirty="0">
                <a:latin typeface="Calibri"/>
                <a:ea typeface="ＭＳ Ｐゴシック" charset="0"/>
                <a:cs typeface="ＭＳ Ｐゴシック" charset="0"/>
              </a:rPr>
              <a:t>hidden</a:t>
            </a:r>
            <a:r>
              <a:rPr lang="en-GB" sz="2000" dirty="0">
                <a:latin typeface="Calibri"/>
                <a:ea typeface="ＭＳ Ｐゴシック" charset="0"/>
                <a:cs typeface="ＭＳ Ｐゴシック" charset="0"/>
              </a:rPr>
              <a:t>, </a:t>
            </a:r>
            <a:r>
              <a:rPr lang="en-GB" sz="2000" b="1" dirty="0">
                <a:latin typeface="Calibri"/>
                <a:ea typeface="ＭＳ Ｐゴシック" charset="0"/>
                <a:cs typeface="ＭＳ Ｐゴシック" charset="0"/>
              </a:rPr>
              <a:t>lurking</a:t>
            </a:r>
            <a:r>
              <a:rPr lang="en-GB" sz="2000" dirty="0">
                <a:latin typeface="Calibri"/>
                <a:ea typeface="ＭＳ Ｐゴシック" charset="0"/>
                <a:cs typeface="ＭＳ Ｐゴシック" charset="0"/>
              </a:rPr>
              <a:t> or </a:t>
            </a:r>
            <a:r>
              <a:rPr lang="en-GB" sz="2000" b="1" dirty="0">
                <a:latin typeface="Calibri"/>
                <a:ea typeface="ＭＳ Ｐゴシック" charset="0"/>
                <a:cs typeface="ＭＳ Ｐゴシック" charset="0"/>
              </a:rPr>
              <a:t>masking</a:t>
            </a:r>
            <a:r>
              <a:rPr lang="en-GB" sz="2000" dirty="0">
                <a:latin typeface="Calibri"/>
                <a:ea typeface="ＭＳ Ｐゴシック" charset="0"/>
                <a:cs typeface="ＭＳ Ｐゴシック" charset="0"/>
              </a:rPr>
              <a:t> factors,</a:t>
            </a:r>
          </a:p>
          <a:p>
            <a:pPr marL="0" indent="0">
              <a:lnSpc>
                <a:spcPct val="90000"/>
              </a:lnSpc>
              <a:buFontTx/>
              <a:buNone/>
              <a:defRPr/>
            </a:pPr>
            <a:r>
              <a:rPr lang="en-GB" sz="2000" dirty="0">
                <a:latin typeface="Calibri"/>
                <a:ea typeface="ＭＳ Ｐゴシック" charset="0"/>
                <a:cs typeface="ＭＳ Ｐゴシック" charset="0"/>
              </a:rPr>
              <a:t>	or the </a:t>
            </a:r>
            <a:r>
              <a:rPr lang="en-GB" sz="2000" b="1" dirty="0">
                <a:latin typeface="Calibri"/>
                <a:ea typeface="ＭＳ Ｐゴシック" charset="0"/>
                <a:cs typeface="ＭＳ Ｐゴシック" charset="0"/>
              </a:rPr>
              <a:t>third variable or mediator variable</a:t>
            </a:r>
            <a:r>
              <a:rPr lang="en-GB" sz="2000" dirty="0">
                <a:latin typeface="Calibri"/>
                <a:ea typeface="ＭＳ Ｐゴシック" charset="0"/>
                <a:cs typeface="ＭＳ Ｐゴシック" charset="0"/>
              </a:rPr>
              <a:t>.</a:t>
            </a:r>
          </a:p>
          <a:p>
            <a:pPr>
              <a:lnSpc>
                <a:spcPct val="90000"/>
              </a:lnSpc>
              <a:defRPr/>
            </a:pPr>
            <a:endParaRPr lang="en-GB" sz="800" dirty="0">
              <a:latin typeface="Calibri"/>
              <a:ea typeface="ＭＳ Ｐゴシック" charset="0"/>
              <a:cs typeface="ＭＳ Ｐゴシック" charset="0"/>
            </a:endParaRPr>
          </a:p>
          <a:p>
            <a:pPr>
              <a:lnSpc>
                <a:spcPct val="90000"/>
              </a:lnSpc>
              <a:defRPr/>
            </a:pPr>
            <a:r>
              <a:rPr lang="en-GB" sz="2000" dirty="0">
                <a:latin typeface="Calibri"/>
                <a:ea typeface="ＭＳ Ｐゴシック" charset="0"/>
                <a:cs typeface="ＭＳ Ｐゴシック" charset="0"/>
              </a:rPr>
              <a:t>May mask an actual association or </a:t>
            </a:r>
            <a:r>
              <a:rPr lang="en-GB" sz="2000" b="1" dirty="0">
                <a:latin typeface="Calibri"/>
                <a:ea typeface="ＭＳ Ｐゴシック" charset="0"/>
                <a:cs typeface="ＭＳ Ｐゴシック" charset="0"/>
              </a:rPr>
              <a:t>falsely</a:t>
            </a:r>
            <a:r>
              <a:rPr lang="en-GB" sz="2000" dirty="0">
                <a:latin typeface="Calibri"/>
                <a:ea typeface="ＭＳ Ｐゴシック" charset="0"/>
                <a:cs typeface="ＭＳ Ｐゴシック" charset="0"/>
              </a:rPr>
              <a:t> demonstrate an apparent association between the independent &amp; dependent variables.</a:t>
            </a:r>
          </a:p>
          <a:p>
            <a:pPr>
              <a:lnSpc>
                <a:spcPct val="90000"/>
              </a:lnSpc>
              <a:defRPr/>
            </a:pPr>
            <a:endParaRPr lang="en-GB" sz="800" dirty="0">
              <a:latin typeface="Calibri"/>
              <a:ea typeface="ＭＳ Ｐゴシック" charset="0"/>
              <a:cs typeface="ＭＳ Ｐゴシック" charset="0"/>
            </a:endParaRPr>
          </a:p>
          <a:p>
            <a:pPr>
              <a:lnSpc>
                <a:spcPct val="90000"/>
              </a:lnSpc>
              <a:defRPr/>
            </a:pPr>
            <a:r>
              <a:rPr lang="en-GB" sz="2000" dirty="0">
                <a:latin typeface="Calibri"/>
                <a:ea typeface="ＭＳ Ｐゴシック" charset="0"/>
                <a:cs typeface="ＭＳ Ｐゴシック" charset="0"/>
              </a:rPr>
              <a:t>Hypothetical Example </a:t>
            </a:r>
            <a:r>
              <a:rPr lang="en-GB" sz="2000" dirty="0"/>
              <a:t>would be a study of coffee drinking and lung cancer.</a:t>
            </a:r>
            <a:endParaRPr lang="en-GB" sz="2000" dirty="0">
              <a:latin typeface="Calibri"/>
              <a:ea typeface="ＭＳ Ｐゴシック" charset="0"/>
              <a:cs typeface="ＭＳ Ｐゴシック" charset="0"/>
            </a:endParaRPr>
          </a:p>
          <a:p>
            <a:pPr>
              <a:lnSpc>
                <a:spcPct val="90000"/>
              </a:lnSpc>
              <a:defRPr/>
            </a:pPr>
            <a:endParaRPr lang="en-GB" sz="2000" dirty="0">
              <a:latin typeface="Calibri"/>
              <a:ea typeface="ＭＳ Ｐゴシック" charset="0"/>
              <a:cs typeface="ＭＳ Ｐゴシック" charset="0"/>
            </a:endParaRPr>
          </a:p>
          <a:p>
            <a:pPr>
              <a:lnSpc>
                <a:spcPct val="90000"/>
              </a:lnSpc>
              <a:defRPr/>
            </a:pPr>
            <a:endParaRPr lang="en-GB" sz="2000" dirty="0">
              <a:latin typeface="Calibri"/>
              <a:ea typeface="ＭＳ Ｐゴシック" charset="0"/>
              <a:cs typeface="ＭＳ Ｐゴシック" charset="0"/>
            </a:endParaRPr>
          </a:p>
          <a:p>
            <a:pPr>
              <a:lnSpc>
                <a:spcPct val="90000"/>
              </a:lnSpc>
              <a:defRPr/>
            </a:pPr>
            <a:endParaRPr lang="en-GB" sz="2000" dirty="0">
              <a:latin typeface="Calibri"/>
              <a:ea typeface="ＭＳ Ｐゴシック" charset="0"/>
              <a:cs typeface="ＭＳ Ｐゴシック" charset="0"/>
            </a:endParaRPr>
          </a:p>
          <a:p>
            <a:pPr>
              <a:lnSpc>
                <a:spcPct val="90000"/>
              </a:lnSpc>
              <a:defRPr/>
            </a:pPr>
            <a:endParaRPr lang="en-GB" sz="2000" dirty="0">
              <a:latin typeface="Calibri"/>
              <a:ea typeface="ＭＳ Ｐゴシック" charset="0"/>
              <a:cs typeface="ＭＳ Ｐゴシック" charset="0"/>
            </a:endParaRPr>
          </a:p>
          <a:p>
            <a:pPr marL="0" indent="0">
              <a:lnSpc>
                <a:spcPct val="90000"/>
              </a:lnSpc>
              <a:buFontTx/>
              <a:buNone/>
              <a:defRPr/>
            </a:pPr>
            <a:endParaRPr lang="en-GB" sz="2000" dirty="0">
              <a:latin typeface="Calibri"/>
              <a:ea typeface="ＭＳ Ｐゴシック" charset="0"/>
              <a:cs typeface="ＭＳ Ｐゴシック" charset="0"/>
            </a:endParaRPr>
          </a:p>
          <a:p>
            <a:pPr>
              <a:lnSpc>
                <a:spcPct val="90000"/>
              </a:lnSpc>
              <a:defRPr/>
            </a:pPr>
            <a:endParaRPr lang="en-GB" sz="800" dirty="0">
              <a:latin typeface="Calibri"/>
              <a:ea typeface="ＭＳ Ｐゴシック" charset="0"/>
              <a:cs typeface="ＭＳ Ｐゴシック" charset="0"/>
            </a:endParaRPr>
          </a:p>
          <a:p>
            <a:pPr eaLnBrk="1" hangingPunct="1">
              <a:lnSpc>
                <a:spcPct val="90000"/>
              </a:lnSpc>
              <a:defRPr/>
            </a:pPr>
            <a:endParaRPr lang="en-US" sz="2000" dirty="0">
              <a:latin typeface="Calibri"/>
              <a:ea typeface="ＭＳ Ｐゴシック" charset="0"/>
              <a:cs typeface="ＭＳ Ｐゴシック" charset="0"/>
            </a:endParaRPr>
          </a:p>
          <a:p>
            <a:pPr eaLnBrk="1" hangingPunct="1">
              <a:lnSpc>
                <a:spcPct val="50000"/>
              </a:lnSpc>
              <a:defRPr/>
            </a:pPr>
            <a:endParaRPr lang="en-US" sz="2000" dirty="0">
              <a:latin typeface="Calibri"/>
              <a:ea typeface="ＭＳ Ｐゴシック" charset="0"/>
              <a:cs typeface="ＭＳ Ｐゴシック" charset="0"/>
            </a:endParaRPr>
          </a:p>
          <a:p>
            <a:pPr eaLnBrk="1" hangingPunct="1">
              <a:lnSpc>
                <a:spcPct val="90000"/>
              </a:lnSpc>
              <a:buFontTx/>
              <a:buNone/>
              <a:defRPr/>
            </a:pPr>
            <a:endParaRPr lang="en-US" sz="2000" dirty="0">
              <a:latin typeface="Calibri"/>
              <a:ea typeface="ＭＳ Ｐゴシック" charset="0"/>
              <a:cs typeface="ＭＳ Ｐゴシック" charset="0"/>
            </a:endParaRPr>
          </a:p>
        </p:txBody>
      </p:sp>
    </p:spTree>
    <p:extLst>
      <p:ext uri="{BB962C8B-B14F-4D97-AF65-F5344CB8AC3E}">
        <p14:creationId xmlns:p14="http://schemas.microsoft.com/office/powerpoint/2010/main" val="124248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7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6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a:xfrm>
            <a:off x="742950" y="332656"/>
            <a:ext cx="8420100" cy="854794"/>
          </a:xfrm>
        </p:spPr>
        <p:txBody>
          <a:bodyPr/>
          <a:lstStyle/>
          <a:p>
            <a:pPr eaLnBrk="1" hangingPunct="1"/>
            <a:r>
              <a:rPr lang="en-US" sz="3600" dirty="0">
                <a:latin typeface="Calibri"/>
                <a:ea typeface="ＭＳ Ｐゴシック" charset="0"/>
                <a:cs typeface="ＭＳ Ｐゴシック" charset="0"/>
              </a:rPr>
              <a:t>Confounding Factors</a:t>
            </a:r>
          </a:p>
        </p:txBody>
      </p:sp>
      <p:sp>
        <p:nvSpPr>
          <p:cNvPr id="78850" name="Rectangle 3"/>
          <p:cNvSpPr>
            <a:spLocks noGrp="1" noChangeArrowheads="1"/>
          </p:cNvSpPr>
          <p:nvPr>
            <p:ph type="body" idx="1"/>
          </p:nvPr>
        </p:nvSpPr>
        <p:spPr>
          <a:xfrm>
            <a:off x="742951" y="1341439"/>
            <a:ext cx="8734822" cy="2591618"/>
          </a:xfrm>
        </p:spPr>
        <p:txBody>
          <a:bodyPr>
            <a:normAutofit fontScale="77500" lnSpcReduction="20000"/>
          </a:bodyPr>
          <a:lstStyle/>
          <a:p>
            <a:pPr>
              <a:lnSpc>
                <a:spcPct val="90000"/>
              </a:lnSpc>
              <a:defRPr/>
            </a:pPr>
            <a:r>
              <a:rPr lang="en-GB" sz="3500" dirty="0">
                <a:latin typeface="Calibri"/>
                <a:ea typeface="ＭＳ Ｐゴシック" charset="0"/>
                <a:cs typeface="ＭＳ Ｐゴシック" charset="0"/>
              </a:rPr>
              <a:t>Other examples:</a:t>
            </a:r>
          </a:p>
          <a:p>
            <a:pPr>
              <a:lnSpc>
                <a:spcPct val="90000"/>
              </a:lnSpc>
              <a:defRPr/>
            </a:pPr>
            <a:endParaRPr lang="en-GB" sz="1100" dirty="0">
              <a:latin typeface="Calibri"/>
              <a:ea typeface="ＭＳ Ｐゴシック" charset="0"/>
              <a:cs typeface="ＭＳ Ｐゴシック" charset="0"/>
            </a:endParaRPr>
          </a:p>
          <a:p>
            <a:pPr lvl="1">
              <a:lnSpc>
                <a:spcPct val="90000"/>
              </a:lnSpc>
              <a:defRPr/>
            </a:pPr>
            <a:r>
              <a:rPr lang="en-GB" sz="3000" dirty="0">
                <a:latin typeface="Calibri"/>
                <a:ea typeface="ＭＳ Ｐゴシック" charset="0"/>
              </a:rPr>
              <a:t>Democrats were less satisfied with their sex lives than Republicans.  </a:t>
            </a:r>
          </a:p>
          <a:p>
            <a:pPr marL="360362" lvl="1" indent="0">
              <a:lnSpc>
                <a:spcPct val="90000"/>
              </a:lnSpc>
              <a:buNone/>
              <a:defRPr/>
            </a:pPr>
            <a:r>
              <a:rPr lang="en-GB" sz="3000" dirty="0">
                <a:latin typeface="Calibri"/>
                <a:ea typeface="ＭＳ Ｐゴシック" charset="0"/>
              </a:rPr>
              <a:t>   (ABC poll report).</a:t>
            </a:r>
          </a:p>
          <a:p>
            <a:pPr marL="457200" lvl="1" indent="0">
              <a:lnSpc>
                <a:spcPct val="90000"/>
              </a:lnSpc>
              <a:buFontTx/>
              <a:buNone/>
              <a:defRPr/>
            </a:pPr>
            <a:endParaRPr lang="en-GB" sz="1100" dirty="0">
              <a:latin typeface="Calibri"/>
              <a:ea typeface="ＭＳ Ｐゴシック" charset="0"/>
            </a:endParaRPr>
          </a:p>
          <a:p>
            <a:pPr lvl="1">
              <a:lnSpc>
                <a:spcPct val="90000"/>
              </a:lnSpc>
              <a:defRPr/>
            </a:pPr>
            <a:r>
              <a:rPr lang="en-GB" sz="3000" dirty="0">
                <a:latin typeface="Calibri"/>
                <a:ea typeface="ＭＳ Ｐゴシック" charset="0"/>
              </a:rPr>
              <a:t>Overweight (not obese) people have longer life expectancy than thin people </a:t>
            </a:r>
          </a:p>
          <a:p>
            <a:pPr marL="457200" lvl="1" indent="0">
              <a:lnSpc>
                <a:spcPct val="90000"/>
              </a:lnSpc>
              <a:buFontTx/>
              <a:buNone/>
              <a:defRPr/>
            </a:pPr>
            <a:r>
              <a:rPr lang="en-GB" sz="3000" dirty="0">
                <a:latin typeface="Calibri"/>
                <a:ea typeface="ＭＳ Ｐゴシック" charset="0"/>
              </a:rPr>
              <a:t>  (US Centre for Disease Control).</a:t>
            </a:r>
          </a:p>
          <a:p>
            <a:pPr marL="457200" lvl="1" indent="0">
              <a:lnSpc>
                <a:spcPct val="90000"/>
              </a:lnSpc>
              <a:buFontTx/>
              <a:buNone/>
              <a:defRPr/>
            </a:pPr>
            <a:endParaRPr lang="en-GB" sz="3000" dirty="0">
              <a:latin typeface="Calibri"/>
              <a:ea typeface="ＭＳ Ｐゴシック" charset="0"/>
            </a:endParaRPr>
          </a:p>
          <a:p>
            <a:pPr marL="457200" lvl="1" indent="0">
              <a:lnSpc>
                <a:spcPct val="90000"/>
              </a:lnSpc>
              <a:buFontTx/>
              <a:buNone/>
              <a:defRPr/>
            </a:pPr>
            <a:endParaRPr lang="en-GB" sz="3000" dirty="0">
              <a:latin typeface="Calibri"/>
              <a:ea typeface="ＭＳ Ｐゴシック" charset="0"/>
            </a:endParaRPr>
          </a:p>
          <a:p>
            <a:pPr marL="457200" lvl="1" indent="0">
              <a:lnSpc>
                <a:spcPct val="90000"/>
              </a:lnSpc>
              <a:buFontTx/>
              <a:buNone/>
              <a:defRPr/>
            </a:pPr>
            <a:endParaRPr lang="en-GB" sz="3000" dirty="0">
              <a:latin typeface="Calibri"/>
              <a:ea typeface="ＭＳ Ｐゴシック" charset="0"/>
            </a:endParaRPr>
          </a:p>
          <a:p>
            <a:pPr eaLnBrk="1" hangingPunct="1">
              <a:lnSpc>
                <a:spcPct val="90000"/>
              </a:lnSpc>
              <a:defRPr/>
            </a:pPr>
            <a:endParaRPr lang="en-US" sz="2400" dirty="0">
              <a:latin typeface="Calibri"/>
              <a:ea typeface="ＭＳ Ｐゴシック" charset="0"/>
              <a:cs typeface="ＭＳ Ｐゴシック" charset="0"/>
            </a:endParaRPr>
          </a:p>
          <a:p>
            <a:pPr eaLnBrk="1" hangingPunct="1">
              <a:lnSpc>
                <a:spcPct val="50000"/>
              </a:lnSpc>
              <a:defRPr/>
            </a:pPr>
            <a:endParaRPr lang="en-US" sz="2400" dirty="0">
              <a:latin typeface="Calibri"/>
              <a:ea typeface="ＭＳ Ｐゴシック" charset="0"/>
              <a:cs typeface="ＭＳ Ｐゴシック" charset="0"/>
            </a:endParaRPr>
          </a:p>
          <a:p>
            <a:pPr eaLnBrk="1" hangingPunct="1">
              <a:lnSpc>
                <a:spcPct val="90000"/>
              </a:lnSpc>
              <a:buFontTx/>
              <a:buNone/>
              <a:defRPr/>
            </a:pPr>
            <a:endParaRPr lang="en-US" sz="2400" dirty="0">
              <a:latin typeface="Calibri"/>
              <a:ea typeface="ＭＳ Ｐゴシック" charset="0"/>
              <a:cs typeface="ＭＳ Ｐゴシック" charset="0"/>
            </a:endParaRPr>
          </a:p>
        </p:txBody>
      </p:sp>
      <p:sp>
        <p:nvSpPr>
          <p:cNvPr id="4" name="Rectangle 3">
            <a:extLst>
              <a:ext uri="{FF2B5EF4-FFF2-40B4-BE49-F238E27FC236}">
                <a16:creationId xmlns:a16="http://schemas.microsoft.com/office/drawing/2014/main" id="{81E10CC5-66AC-C440-9CA6-98CF4B14C259}"/>
              </a:ext>
            </a:extLst>
          </p:cNvPr>
          <p:cNvSpPr txBox="1">
            <a:spLocks noChangeArrowheads="1"/>
          </p:cNvSpPr>
          <p:nvPr/>
        </p:nvSpPr>
        <p:spPr>
          <a:xfrm>
            <a:off x="754682" y="4077742"/>
            <a:ext cx="8734822" cy="1655514"/>
          </a:xfrm>
          <a:prstGeom prst="rect">
            <a:avLst/>
          </a:prstGeom>
        </p:spPr>
        <p:txBody>
          <a:bodyPr vert="horz" lIns="0" tIns="0" rIns="0" bIns="0" rtlCol="0" anchor="t" anchorCtr="0">
            <a:normAutofit/>
          </a:bodyPr>
          <a:lstStyle>
            <a:lvl1pPr marL="0" indent="0" algn="l" defTabSz="457200" rtl="0" eaLnBrk="1" latinLnBrk="0" hangingPunct="1">
              <a:lnSpc>
                <a:spcPct val="100000"/>
              </a:lnSpc>
              <a:spcBef>
                <a:spcPts val="0"/>
              </a:spcBef>
              <a:spcAft>
                <a:spcPts val="600"/>
              </a:spcAft>
              <a:buClr>
                <a:schemeClr val="accent1"/>
              </a:buClr>
              <a:buFontTx/>
              <a:buNone/>
              <a:defRPr sz="2400" b="1" kern="1200" cap="all" baseline="0">
                <a:solidFill>
                  <a:srgbClr val="00B0F0"/>
                </a:solidFill>
                <a:latin typeface="+mn-lt"/>
                <a:ea typeface="+mn-ea"/>
                <a:cs typeface="+mn-cs"/>
              </a:defRPr>
            </a:lvl1pPr>
            <a:lvl2pPr marL="628650" indent="-268288" algn="l" defTabSz="457200" rtl="0" eaLnBrk="1" latinLnBrk="0" hangingPunct="1">
              <a:lnSpc>
                <a:spcPct val="100000"/>
              </a:lnSpc>
              <a:spcBef>
                <a:spcPts val="0"/>
              </a:spcBef>
              <a:spcAft>
                <a:spcPts val="600"/>
              </a:spcAft>
              <a:buClr>
                <a:schemeClr val="accent1"/>
              </a:buClr>
              <a:buFont typeface="Arial"/>
              <a:buChar char="–"/>
              <a:defRPr sz="2400" kern="1200">
                <a:solidFill>
                  <a:schemeClr val="tx1"/>
                </a:solidFill>
                <a:latin typeface="+mn-lt"/>
                <a:ea typeface="+mn-ea"/>
                <a:cs typeface="+mn-cs"/>
              </a:defRPr>
            </a:lvl2pPr>
            <a:lvl3pPr marL="895350" indent="-182563" algn="l" defTabSz="457200" rtl="0" eaLnBrk="1" latinLnBrk="0" hangingPunct="1">
              <a:lnSpc>
                <a:spcPct val="100000"/>
              </a:lnSpc>
              <a:spcBef>
                <a:spcPts val="0"/>
              </a:spcBef>
              <a:spcAft>
                <a:spcPts val="600"/>
              </a:spcAft>
              <a:buClr>
                <a:schemeClr val="accent1"/>
              </a:buClr>
              <a:buFont typeface="Arial"/>
              <a:buChar char="•"/>
              <a:defRPr sz="1800" kern="1200">
                <a:solidFill>
                  <a:schemeClr val="tx1"/>
                </a:solidFill>
                <a:latin typeface="+mn-lt"/>
                <a:ea typeface="+mn-ea"/>
                <a:cs typeface="+mn-cs"/>
              </a:defRPr>
            </a:lvl3pPr>
            <a:lvl4pPr marL="1163638" indent="-176213" algn="l" defTabSz="457200" rtl="0" eaLnBrk="1" latinLnBrk="0" hangingPunct="1">
              <a:lnSpc>
                <a:spcPct val="100000"/>
              </a:lnSpc>
              <a:spcBef>
                <a:spcPts val="0"/>
              </a:spcBef>
              <a:spcAft>
                <a:spcPts val="600"/>
              </a:spcAft>
              <a:buClr>
                <a:schemeClr val="accent1"/>
              </a:buClr>
              <a:buFont typeface="Arial"/>
              <a:buChar char="–"/>
              <a:defRPr sz="1800" b="1" kern="1200">
                <a:solidFill>
                  <a:schemeClr val="accent1"/>
                </a:solidFill>
                <a:latin typeface="+mn-lt"/>
                <a:ea typeface="+mn-ea"/>
                <a:cs typeface="+mn-cs"/>
              </a:defRPr>
            </a:lvl4pPr>
            <a:lvl5pPr marL="1431925" indent="-184150" algn="l" defTabSz="457200" rtl="0" eaLnBrk="1" latinLnBrk="0" hangingPunct="1">
              <a:lnSpc>
                <a:spcPct val="100000"/>
              </a:lnSpc>
              <a:spcBef>
                <a:spcPts val="0"/>
              </a:spcBef>
              <a:spcAft>
                <a:spcPts val="600"/>
              </a:spcAft>
              <a:buClr>
                <a:schemeClr val="accent1"/>
              </a:buClr>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defRPr/>
            </a:pPr>
            <a:r>
              <a:rPr lang="en-GB" sz="2700" dirty="0">
                <a:latin typeface="Calibri"/>
                <a:ea typeface="ＭＳ Ｐゴシック" charset="0"/>
                <a:cs typeface="ＭＳ Ｐゴシック" charset="0"/>
              </a:rPr>
              <a:t>Technical confounding Factors</a:t>
            </a:r>
            <a:endParaRPr lang="en-GB" sz="3000" dirty="0">
              <a:latin typeface="Calibri"/>
              <a:ea typeface="ＭＳ Ｐゴシック" charset="0"/>
            </a:endParaRPr>
          </a:p>
          <a:p>
            <a:pPr>
              <a:lnSpc>
                <a:spcPct val="90000"/>
              </a:lnSpc>
              <a:defRPr/>
            </a:pPr>
            <a:endParaRPr lang="en-US" dirty="0">
              <a:latin typeface="Calibri"/>
              <a:ea typeface="ＭＳ Ｐゴシック" charset="0"/>
              <a:cs typeface="ＭＳ Ｐゴシック" charset="0"/>
            </a:endParaRPr>
          </a:p>
          <a:p>
            <a:pPr>
              <a:lnSpc>
                <a:spcPct val="50000"/>
              </a:lnSpc>
              <a:defRPr/>
            </a:pPr>
            <a:endParaRPr lang="en-US" dirty="0">
              <a:latin typeface="Calibri"/>
              <a:ea typeface="ＭＳ Ｐゴシック" charset="0"/>
              <a:cs typeface="ＭＳ Ｐゴシック" charset="0"/>
            </a:endParaRPr>
          </a:p>
          <a:p>
            <a:pPr>
              <a:lnSpc>
                <a:spcPct val="90000"/>
              </a:lnSpc>
              <a:defRPr/>
            </a:pPr>
            <a:endParaRPr lang="en-US" dirty="0">
              <a:latin typeface="Calibri"/>
              <a:ea typeface="ＭＳ Ｐゴシック" charset="0"/>
              <a:cs typeface="ＭＳ Ｐゴシック" charset="0"/>
            </a:endParaRPr>
          </a:p>
        </p:txBody>
      </p:sp>
    </p:spTree>
    <p:extLst>
      <p:ext uri="{BB962C8B-B14F-4D97-AF65-F5344CB8AC3E}">
        <p14:creationId xmlns:p14="http://schemas.microsoft.com/office/powerpoint/2010/main" val="132775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5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85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3" name="Picture 4" descr="lo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986" y="44624"/>
            <a:ext cx="8144933" cy="360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1314" name="Text Box 5"/>
          <p:cNvSpPr txBox="1">
            <a:spLocks noChangeArrowheads="1"/>
          </p:cNvSpPr>
          <p:nvPr/>
        </p:nvSpPr>
        <p:spPr bwMode="auto">
          <a:xfrm>
            <a:off x="1280592" y="6377101"/>
            <a:ext cx="4986386" cy="36933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dirty="0">
                <a:latin typeface="Calibri"/>
              </a:rPr>
              <a:t>http://</a:t>
            </a:r>
            <a:r>
              <a:rPr lang="en-US" sz="1800" dirty="0" err="1">
                <a:latin typeface="Calibri"/>
              </a:rPr>
              <a:t>www.the-scientist.com</a:t>
            </a:r>
            <a:r>
              <a:rPr lang="en-US" sz="1800" dirty="0">
                <a:latin typeface="Calibri"/>
              </a:rPr>
              <a:t>/blog/display/57558/</a:t>
            </a:r>
          </a:p>
        </p:txBody>
      </p:sp>
      <p:sp>
        <p:nvSpPr>
          <p:cNvPr id="5" name="Content Placeholder 4"/>
          <p:cNvSpPr>
            <a:spLocks noGrp="1"/>
          </p:cNvSpPr>
          <p:nvPr>
            <p:ph idx="1"/>
          </p:nvPr>
        </p:nvSpPr>
        <p:spPr>
          <a:xfrm>
            <a:off x="416496" y="3789040"/>
            <a:ext cx="9023656" cy="2883767"/>
          </a:xfrm>
        </p:spPr>
        <p:txBody>
          <a:bodyPr>
            <a:normAutofit/>
          </a:bodyPr>
          <a:lstStyle/>
          <a:p>
            <a:pPr>
              <a:buFont typeface="Arial" charset="0"/>
              <a:buChar char="•"/>
            </a:pPr>
            <a:r>
              <a:rPr lang="en-GB" dirty="0"/>
              <a:t>GWAS study: 800 centenarians vs. controls</a:t>
            </a:r>
          </a:p>
          <a:p>
            <a:pPr>
              <a:buFont typeface="Arial" charset="0"/>
              <a:buChar char="•"/>
            </a:pPr>
            <a:r>
              <a:rPr lang="en-GB" dirty="0"/>
              <a:t>Found 150 SNPs predicting centenarians with 77 % accuracy</a:t>
            </a:r>
            <a:endParaRPr lang="en-US" dirty="0"/>
          </a:p>
          <a:p>
            <a:pPr>
              <a:buFontTx/>
              <a:buChar char="•"/>
            </a:pPr>
            <a:r>
              <a:rPr lang="en-US" dirty="0"/>
              <a:t>Problem: they used </a:t>
            </a:r>
            <a:r>
              <a:rPr lang="en-US" b="1" dirty="0"/>
              <a:t>different SNP chips</a:t>
            </a:r>
            <a:r>
              <a:rPr lang="en-US" dirty="0"/>
              <a:t> for centenarians and controls</a:t>
            </a:r>
          </a:p>
          <a:p>
            <a:pPr>
              <a:buFontTx/>
              <a:buChar char="•"/>
            </a:pPr>
            <a:r>
              <a:rPr lang="en-GB" dirty="0"/>
              <a:t>Retracted in 2011 following independent review and QC of data</a:t>
            </a:r>
            <a:endParaRPr lang="en-US" dirty="0"/>
          </a:p>
        </p:txBody>
      </p:sp>
    </p:spTree>
    <p:extLst>
      <p:ext uri="{BB962C8B-B14F-4D97-AF65-F5344CB8AC3E}">
        <p14:creationId xmlns:p14="http://schemas.microsoft.com/office/powerpoint/2010/main" val="3584162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p:txBody>
          <a:bodyPr>
            <a:normAutofit/>
          </a:bodyPr>
          <a:lstStyle/>
          <a:p>
            <a:pPr eaLnBrk="1" hangingPunct="1"/>
            <a:r>
              <a:rPr lang="en-US" dirty="0">
                <a:solidFill>
                  <a:srgbClr val="1F497D"/>
                </a:solidFill>
                <a:latin typeface="Calibri"/>
                <a:ea typeface="ＭＳ Ｐゴシック" charset="0"/>
                <a:cs typeface="ＭＳ Ｐゴシック" charset="0"/>
              </a:rPr>
              <a:t>Technical Confounding Factors: Batch Effects</a:t>
            </a:r>
          </a:p>
        </p:txBody>
      </p:sp>
      <p:pic>
        <p:nvPicPr>
          <p:cNvPr id="133122" name="Picture 5" descr="pla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08050" y="3352800"/>
            <a:ext cx="2228850" cy="1430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3123" name="Text Box 6"/>
          <p:cNvSpPr txBox="1">
            <a:spLocks noChangeArrowheads="1"/>
          </p:cNvSpPr>
          <p:nvPr/>
        </p:nvSpPr>
        <p:spPr bwMode="auto">
          <a:xfrm>
            <a:off x="975123" y="2867026"/>
            <a:ext cx="1821983" cy="46166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solidFill>
                  <a:srgbClr val="FF0912"/>
                </a:solidFill>
                <a:latin typeface="Calibri"/>
              </a:rPr>
              <a:t>Day1, Plate 1</a:t>
            </a:r>
          </a:p>
        </p:txBody>
      </p:sp>
      <p:pic>
        <p:nvPicPr>
          <p:cNvPr id="133124" name="Picture 7" descr="pla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79850" y="3352800"/>
            <a:ext cx="2228850" cy="1430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3125" name="Text Box 8"/>
          <p:cNvSpPr txBox="1">
            <a:spLocks noChangeArrowheads="1"/>
          </p:cNvSpPr>
          <p:nvPr/>
        </p:nvSpPr>
        <p:spPr bwMode="auto">
          <a:xfrm>
            <a:off x="3938323" y="2867026"/>
            <a:ext cx="1821983" cy="46166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solidFill>
                  <a:srgbClr val="FF0912"/>
                </a:solidFill>
                <a:latin typeface="Calibri"/>
              </a:rPr>
              <a:t>Day2, Plate 2</a:t>
            </a:r>
          </a:p>
        </p:txBody>
      </p:sp>
      <p:pic>
        <p:nvPicPr>
          <p:cNvPr id="133126" name="Picture 9" descr="pla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51650" y="3352800"/>
            <a:ext cx="2228850" cy="1430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3127" name="Text Box 10"/>
          <p:cNvSpPr txBox="1">
            <a:spLocks noChangeArrowheads="1"/>
          </p:cNvSpPr>
          <p:nvPr/>
        </p:nvSpPr>
        <p:spPr bwMode="auto">
          <a:xfrm>
            <a:off x="6980635" y="2867026"/>
            <a:ext cx="1821983" cy="46166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solidFill>
                  <a:srgbClr val="FF0912"/>
                </a:solidFill>
                <a:latin typeface="Calibri"/>
              </a:rPr>
              <a:t>Day3, Plate 3</a:t>
            </a:r>
          </a:p>
        </p:txBody>
      </p:sp>
      <p:sp>
        <p:nvSpPr>
          <p:cNvPr id="133128" name="Text Box 12"/>
          <p:cNvSpPr txBox="1">
            <a:spLocks noChangeArrowheads="1"/>
          </p:cNvSpPr>
          <p:nvPr/>
        </p:nvSpPr>
        <p:spPr bwMode="auto">
          <a:xfrm>
            <a:off x="1403351" y="4953001"/>
            <a:ext cx="1116111" cy="46166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latin typeface="Calibri"/>
              </a:rPr>
              <a:t>Control</a:t>
            </a:r>
          </a:p>
        </p:txBody>
      </p:sp>
      <p:sp>
        <p:nvSpPr>
          <p:cNvPr id="133129" name="Text Box 13"/>
          <p:cNvSpPr txBox="1">
            <a:spLocks noChangeArrowheads="1"/>
          </p:cNvSpPr>
          <p:nvPr/>
        </p:nvSpPr>
        <p:spPr bwMode="auto">
          <a:xfrm>
            <a:off x="4044950" y="4953001"/>
            <a:ext cx="1734970" cy="46166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latin typeface="Calibri"/>
              </a:rPr>
              <a:t>Treatment 1</a:t>
            </a:r>
          </a:p>
        </p:txBody>
      </p:sp>
      <p:sp>
        <p:nvSpPr>
          <p:cNvPr id="133130" name="Text Box 14"/>
          <p:cNvSpPr txBox="1">
            <a:spLocks noChangeArrowheads="1"/>
          </p:cNvSpPr>
          <p:nvPr/>
        </p:nvSpPr>
        <p:spPr bwMode="auto">
          <a:xfrm>
            <a:off x="7016750" y="4953001"/>
            <a:ext cx="1734970" cy="46166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latin typeface="Calibri"/>
              </a:rPr>
              <a:t>Treatment 2</a:t>
            </a:r>
          </a:p>
        </p:txBody>
      </p:sp>
      <p:sp>
        <p:nvSpPr>
          <p:cNvPr id="133131" name="Text Box 15"/>
          <p:cNvSpPr txBox="1">
            <a:spLocks noChangeArrowheads="1"/>
          </p:cNvSpPr>
          <p:nvPr/>
        </p:nvSpPr>
        <p:spPr bwMode="auto">
          <a:xfrm>
            <a:off x="3714751" y="2133601"/>
            <a:ext cx="2065139" cy="46166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solidFill>
                  <a:srgbClr val="FF0912"/>
                </a:solidFill>
                <a:latin typeface="Calibri"/>
              </a:rPr>
              <a:t>RNA Extraction</a:t>
            </a:r>
            <a:endParaRPr lang="en-US" dirty="0">
              <a:latin typeface="Calibri"/>
            </a:endParaRPr>
          </a:p>
        </p:txBody>
      </p:sp>
      <p:sp>
        <p:nvSpPr>
          <p:cNvPr id="133132" name="Text Box 16"/>
          <p:cNvSpPr txBox="1">
            <a:spLocks noChangeArrowheads="1"/>
          </p:cNvSpPr>
          <p:nvPr/>
        </p:nvSpPr>
        <p:spPr bwMode="auto">
          <a:xfrm>
            <a:off x="2354134" y="5791200"/>
            <a:ext cx="5335315" cy="70788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dirty="0">
                <a:latin typeface="Calibri"/>
              </a:rPr>
              <a:t>The difference between Control, Treatment 1 </a:t>
            </a:r>
          </a:p>
          <a:p>
            <a:pPr algn="ctr"/>
            <a:r>
              <a:rPr lang="en-US" sz="2000" dirty="0">
                <a:latin typeface="Calibri"/>
              </a:rPr>
              <a:t>and Treatment 2 is confounded by </a:t>
            </a:r>
            <a:r>
              <a:rPr lang="en-US" sz="2000" b="1" dirty="0">
                <a:latin typeface="Calibri"/>
              </a:rPr>
              <a:t>day </a:t>
            </a:r>
            <a:r>
              <a:rPr lang="en-US" sz="2000" dirty="0">
                <a:latin typeface="Calibri"/>
              </a:rPr>
              <a:t>and</a:t>
            </a:r>
            <a:r>
              <a:rPr lang="en-US" sz="2000" b="1" dirty="0">
                <a:latin typeface="Calibri"/>
              </a:rPr>
              <a:t> plate.</a:t>
            </a:r>
          </a:p>
        </p:txBody>
      </p:sp>
      <p:pic>
        <p:nvPicPr>
          <p:cNvPr id="133133" name="Picture 18" descr="rna"/>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403350" y="1371601"/>
            <a:ext cx="1981200" cy="1317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1096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Addressing confounding batch effects</a:t>
            </a:r>
          </a:p>
        </p:txBody>
      </p:sp>
      <p:sp>
        <p:nvSpPr>
          <p:cNvPr id="3" name="Content Placeholder 2"/>
          <p:cNvSpPr>
            <a:spLocks noGrp="1"/>
          </p:cNvSpPr>
          <p:nvPr>
            <p:ph idx="1"/>
          </p:nvPr>
        </p:nvSpPr>
        <p:spPr>
          <a:xfrm>
            <a:off x="495300" y="1546448"/>
            <a:ext cx="8915400" cy="4114800"/>
          </a:xfrm>
        </p:spPr>
        <p:txBody>
          <a:bodyPr>
            <a:normAutofit fontScale="77500" lnSpcReduction="20000"/>
          </a:bodyPr>
          <a:lstStyle/>
          <a:p>
            <a:r>
              <a:rPr lang="en-US" sz="3500" b="1" dirty="0" err="1"/>
              <a:t>Randomisation</a:t>
            </a:r>
            <a:endParaRPr lang="en-US" sz="3500" b="1" dirty="0"/>
          </a:p>
          <a:p>
            <a:pPr lvl="2"/>
            <a:r>
              <a:rPr lang="en-US" sz="2600" dirty="0"/>
              <a:t>Statistical analyses assume </a:t>
            </a:r>
            <a:r>
              <a:rPr lang="en-US" sz="2600" dirty="0" err="1"/>
              <a:t>randomised</a:t>
            </a:r>
            <a:r>
              <a:rPr lang="en-US" sz="2600" dirty="0"/>
              <a:t> comparisons</a:t>
            </a:r>
          </a:p>
          <a:p>
            <a:pPr lvl="2"/>
            <a:r>
              <a:rPr lang="en-US" sz="2600" dirty="0"/>
              <a:t>May not see issues caused by non-</a:t>
            </a:r>
            <a:r>
              <a:rPr lang="en-US" sz="2600" dirty="0" err="1"/>
              <a:t>randomised</a:t>
            </a:r>
            <a:r>
              <a:rPr lang="en-US" sz="2600" dirty="0"/>
              <a:t> comparisons</a:t>
            </a:r>
          </a:p>
          <a:p>
            <a:pPr lvl="2"/>
            <a:r>
              <a:rPr lang="en-US" sz="2600" dirty="0"/>
              <a:t>Make every decision </a:t>
            </a:r>
            <a:r>
              <a:rPr lang="en-US" sz="2600" i="1" dirty="0"/>
              <a:t>random</a:t>
            </a:r>
            <a:r>
              <a:rPr lang="en-US" sz="2600" dirty="0"/>
              <a:t> not </a:t>
            </a:r>
            <a:r>
              <a:rPr lang="en-US" sz="2600" i="1" dirty="0"/>
              <a:t>arbitrary</a:t>
            </a:r>
          </a:p>
          <a:p>
            <a:pPr lvl="2"/>
            <a:r>
              <a:rPr lang="en-US" sz="2600" dirty="0"/>
              <a:t>Caveat: over-randomization can increase error</a:t>
            </a:r>
          </a:p>
          <a:p>
            <a:endParaRPr lang="en-US" sz="3500" b="1" dirty="0"/>
          </a:p>
          <a:p>
            <a:r>
              <a:rPr lang="en-US" sz="3500" b="1" dirty="0"/>
              <a:t>Blinding</a:t>
            </a:r>
          </a:p>
          <a:p>
            <a:pPr lvl="2"/>
            <a:r>
              <a:rPr lang="en-US" sz="2600" dirty="0"/>
              <a:t>Especially important where subjective measurements are taken</a:t>
            </a:r>
          </a:p>
          <a:p>
            <a:pPr lvl="2"/>
            <a:r>
              <a:rPr lang="en-US" sz="2600" dirty="0"/>
              <a:t>Potentially multiple degrees of blinding (</a:t>
            </a:r>
            <a:r>
              <a:rPr lang="en-US" sz="2600" i="1" dirty="0" err="1"/>
              <a:t>eg</a:t>
            </a:r>
            <a:r>
              <a:rPr lang="en-US" sz="2600" dirty="0"/>
              <a:t>. double-blinding)</a:t>
            </a:r>
          </a:p>
          <a:p>
            <a:endParaRPr lang="en-US" sz="3200" dirty="0"/>
          </a:p>
          <a:p>
            <a:r>
              <a:rPr lang="en-US" sz="3200" dirty="0"/>
              <a:t>Detection vs correction</a:t>
            </a:r>
          </a:p>
        </p:txBody>
      </p:sp>
    </p:spTree>
    <p:extLst>
      <p:ext uri="{BB962C8B-B14F-4D97-AF65-F5344CB8AC3E}">
        <p14:creationId xmlns:p14="http://schemas.microsoft.com/office/powerpoint/2010/main" val="3469073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E086-3F8D-3849-851A-0B92589069FC}"/>
              </a:ext>
            </a:extLst>
          </p:cNvPr>
          <p:cNvSpPr>
            <a:spLocks noGrp="1"/>
          </p:cNvSpPr>
          <p:nvPr>
            <p:ph type="title"/>
          </p:nvPr>
        </p:nvSpPr>
        <p:spPr/>
        <p:txBody>
          <a:bodyPr/>
          <a:lstStyle/>
          <a:p>
            <a:r>
              <a:rPr lang="en-US" dirty="0"/>
              <a:t>Addressing confounding batch effects</a:t>
            </a:r>
          </a:p>
        </p:txBody>
      </p:sp>
      <p:sp>
        <p:nvSpPr>
          <p:cNvPr id="3" name="Slide Number Placeholder 2">
            <a:extLst>
              <a:ext uri="{FF2B5EF4-FFF2-40B4-BE49-F238E27FC236}">
                <a16:creationId xmlns:a16="http://schemas.microsoft.com/office/drawing/2014/main" id="{C9E900D9-63D3-6545-B235-F0F44B6F4B71}"/>
              </a:ext>
            </a:extLst>
          </p:cNvPr>
          <p:cNvSpPr>
            <a:spLocks noGrp="1"/>
          </p:cNvSpPr>
          <p:nvPr>
            <p:ph type="sldNum" sz="quarter" idx="4"/>
          </p:nvPr>
        </p:nvSpPr>
        <p:spPr/>
        <p:txBody>
          <a:bodyPr/>
          <a:lstStyle/>
          <a:p>
            <a:fld id="{C231324C-4752-C242-8156-5E21DB4253A5}" type="slidenum">
              <a:rPr lang="en-GB" smtClean="0"/>
              <a:pPr/>
              <a:t>25</a:t>
            </a:fld>
            <a:endParaRPr lang="en-GB" dirty="0"/>
          </a:p>
        </p:txBody>
      </p:sp>
      <p:sp>
        <p:nvSpPr>
          <p:cNvPr id="4" name="TextBox 3">
            <a:extLst>
              <a:ext uri="{FF2B5EF4-FFF2-40B4-BE49-F238E27FC236}">
                <a16:creationId xmlns:a16="http://schemas.microsoft.com/office/drawing/2014/main" id="{16C53514-2B18-F146-9243-160EEC3E5A5C}"/>
              </a:ext>
            </a:extLst>
          </p:cNvPr>
          <p:cNvSpPr txBox="1"/>
          <p:nvPr/>
        </p:nvSpPr>
        <p:spPr>
          <a:xfrm>
            <a:off x="632520" y="1700808"/>
            <a:ext cx="663964" cy="369332"/>
          </a:xfrm>
          <a:prstGeom prst="rect">
            <a:avLst/>
          </a:prstGeom>
          <a:noFill/>
        </p:spPr>
        <p:txBody>
          <a:bodyPr wrap="none" rtlCol="0">
            <a:spAutoFit/>
          </a:bodyPr>
          <a:lstStyle/>
          <a:p>
            <a:r>
              <a:rPr lang="en-US" dirty="0"/>
              <a:t>Rand</a:t>
            </a:r>
          </a:p>
        </p:txBody>
      </p:sp>
    </p:spTree>
    <p:extLst>
      <p:ext uri="{BB962C8B-B14F-4D97-AF65-F5344CB8AC3E}">
        <p14:creationId xmlns:p14="http://schemas.microsoft.com/office/powerpoint/2010/main" val="2040451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ChangeArrowheads="1"/>
          </p:cNvSpPr>
          <p:nvPr>
            <p:ph type="title" idx="4294967295"/>
          </p:nvPr>
        </p:nvSpPr>
        <p:spPr>
          <a:xfrm>
            <a:off x="742950" y="44450"/>
            <a:ext cx="8420100" cy="1143000"/>
          </a:xfrm>
        </p:spPr>
        <p:txBody>
          <a:bodyPr/>
          <a:lstStyle/>
          <a:p>
            <a:pPr eaLnBrk="1" hangingPunct="1"/>
            <a:r>
              <a:rPr lang="en-US" dirty="0">
                <a:solidFill>
                  <a:srgbClr val="1F497D"/>
                </a:solidFill>
                <a:latin typeface="Calibri"/>
                <a:ea typeface="ＭＳ Ｐゴシック" charset="0"/>
                <a:cs typeface="ＭＳ Ｐゴシック" charset="0"/>
              </a:rPr>
              <a:t>Randomised Block Design</a:t>
            </a:r>
          </a:p>
        </p:txBody>
      </p:sp>
      <p:sp>
        <p:nvSpPr>
          <p:cNvPr id="145410" name="Rectangle 3"/>
          <p:cNvSpPr>
            <a:spLocks noGrp="1" noChangeArrowheads="1"/>
          </p:cNvSpPr>
          <p:nvPr>
            <p:ph type="body" idx="4294967295"/>
          </p:nvPr>
        </p:nvSpPr>
        <p:spPr>
          <a:xfrm>
            <a:off x="315059" y="1274535"/>
            <a:ext cx="8847991" cy="5415014"/>
          </a:xfrm>
        </p:spPr>
        <p:txBody>
          <a:bodyPr>
            <a:normAutofit fontScale="77500" lnSpcReduction="20000"/>
          </a:bodyPr>
          <a:lstStyle/>
          <a:p>
            <a:pPr eaLnBrk="1" hangingPunct="1"/>
            <a:r>
              <a:rPr lang="en-US" sz="2600" b="1" dirty="0">
                <a:latin typeface="Calibri"/>
                <a:ea typeface="ＭＳ Ｐゴシック" charset="0"/>
                <a:cs typeface="ＭＳ Ｐゴシック" charset="0"/>
              </a:rPr>
              <a:t>Blocking</a:t>
            </a:r>
            <a:r>
              <a:rPr lang="en-US" sz="2600" dirty="0">
                <a:latin typeface="Calibri"/>
                <a:ea typeface="ＭＳ Ｐゴシック" charset="0"/>
                <a:cs typeface="ＭＳ Ｐゴシック" charset="0"/>
              </a:rPr>
              <a:t> is the arranging of </a:t>
            </a:r>
            <a:r>
              <a:rPr lang="en-US" sz="2600" i="1" dirty="0">
                <a:latin typeface="Calibri"/>
                <a:ea typeface="ＭＳ Ｐゴシック" charset="0"/>
                <a:cs typeface="ＭＳ Ｐゴシック" charset="0"/>
              </a:rPr>
              <a:t>experimental units </a:t>
            </a:r>
            <a:r>
              <a:rPr lang="en-US" sz="2600" dirty="0">
                <a:latin typeface="Calibri"/>
                <a:ea typeface="ＭＳ Ｐゴシック" charset="0"/>
                <a:cs typeface="ＭＳ Ｐゴシック" charset="0"/>
              </a:rPr>
              <a:t>in groups (blocks) that are similar to one another.</a:t>
            </a: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90000"/>
              </a:lnSpc>
            </a:pPr>
            <a:endParaRPr lang="en-US" sz="2900" dirty="0">
              <a:latin typeface="Calibri"/>
              <a:ea typeface="ＭＳ Ｐゴシック" charset="0"/>
              <a:cs typeface="ＭＳ Ｐゴシック" charset="0"/>
            </a:endParaRPr>
          </a:p>
          <a:p>
            <a:pPr eaLnBrk="1" hangingPunct="1">
              <a:lnSpc>
                <a:spcPct val="90000"/>
              </a:lnSpc>
            </a:pPr>
            <a:endParaRPr lang="en-US" sz="2900" dirty="0">
              <a:latin typeface="Calibri"/>
              <a:ea typeface="ＭＳ Ｐゴシック" charset="0"/>
              <a:cs typeface="ＭＳ Ｐゴシック" charset="0"/>
            </a:endParaRPr>
          </a:p>
          <a:p>
            <a:pPr eaLnBrk="1" hangingPunct="1">
              <a:lnSpc>
                <a:spcPct val="90000"/>
              </a:lnSpc>
            </a:pPr>
            <a:endParaRPr lang="en-US" sz="2600" dirty="0">
              <a:latin typeface="Calibri"/>
              <a:ea typeface="ＭＳ Ｐゴシック" charset="0"/>
              <a:cs typeface="ＭＳ Ｐゴシック" charset="0"/>
            </a:endParaRPr>
          </a:p>
          <a:p>
            <a:pPr eaLnBrk="1" hangingPunct="1">
              <a:lnSpc>
                <a:spcPct val="90000"/>
              </a:lnSpc>
            </a:pPr>
            <a:endParaRPr lang="en-US" sz="2600" dirty="0">
              <a:latin typeface="Calibri"/>
              <a:ea typeface="ＭＳ Ｐゴシック" charset="0"/>
              <a:cs typeface="ＭＳ Ｐゴシック" charset="0"/>
            </a:endParaRPr>
          </a:p>
          <a:p>
            <a:pPr eaLnBrk="1" hangingPunct="1">
              <a:lnSpc>
                <a:spcPct val="90000"/>
              </a:lnSpc>
            </a:pPr>
            <a:endParaRPr lang="en-US" sz="2600" dirty="0">
              <a:latin typeface="Calibri"/>
              <a:ea typeface="ＭＳ Ｐゴシック" charset="0"/>
              <a:cs typeface="ＭＳ Ｐゴシック" charset="0"/>
            </a:endParaRPr>
          </a:p>
          <a:p>
            <a:pPr eaLnBrk="1" hangingPunct="1">
              <a:lnSpc>
                <a:spcPct val="90000"/>
              </a:lnSpc>
            </a:pPr>
            <a:endParaRPr lang="en-US" sz="2600" dirty="0">
              <a:latin typeface="Calibri"/>
              <a:ea typeface="ＭＳ Ｐゴシック" charset="0"/>
              <a:cs typeface="ＭＳ Ｐゴシック" charset="0"/>
            </a:endParaRPr>
          </a:p>
          <a:p>
            <a:pPr eaLnBrk="1" hangingPunct="1">
              <a:lnSpc>
                <a:spcPct val="90000"/>
              </a:lnSpc>
            </a:pPr>
            <a:r>
              <a:rPr lang="en-US" sz="2600" dirty="0">
                <a:latin typeface="Calibri"/>
                <a:ea typeface="ＭＳ Ｐゴシック" charset="0"/>
                <a:cs typeface="ＭＳ Ｐゴシック" charset="0"/>
              </a:rPr>
              <a:t>RBD across plates so that each plate contains spatially </a:t>
            </a:r>
            <a:r>
              <a:rPr lang="en-US" sz="2600" dirty="0" err="1">
                <a:latin typeface="Calibri"/>
                <a:ea typeface="ＭＳ Ｐゴシック" charset="0"/>
                <a:cs typeface="ＭＳ Ｐゴシック" charset="0"/>
              </a:rPr>
              <a:t>randomised</a:t>
            </a:r>
            <a:r>
              <a:rPr lang="en-US" sz="2600" dirty="0">
                <a:latin typeface="Calibri"/>
                <a:ea typeface="ＭＳ Ｐゴシック" charset="0"/>
                <a:cs typeface="ＭＳ Ｐゴシック" charset="0"/>
              </a:rPr>
              <a:t> </a:t>
            </a:r>
            <a:r>
              <a:rPr lang="en-US" sz="2600" b="1" dirty="0">
                <a:latin typeface="Calibri"/>
                <a:ea typeface="ＭＳ Ｐゴシック" charset="0"/>
                <a:cs typeface="ＭＳ Ｐゴシック" charset="0"/>
              </a:rPr>
              <a:t>equal proportions</a:t>
            </a:r>
            <a:r>
              <a:rPr lang="en-US" sz="2600" dirty="0">
                <a:latin typeface="Calibri"/>
                <a:ea typeface="ＭＳ Ｐゴシック" charset="0"/>
                <a:cs typeface="ＭＳ Ｐゴシック" charset="0"/>
              </a:rPr>
              <a:t> of:</a:t>
            </a:r>
          </a:p>
          <a:p>
            <a:pPr lvl="2" eaLnBrk="1" hangingPunct="1">
              <a:lnSpc>
                <a:spcPct val="110000"/>
              </a:lnSpc>
            </a:pPr>
            <a:r>
              <a:rPr lang="en-US" sz="2300" dirty="0">
                <a:latin typeface="Calibri"/>
                <a:ea typeface="ＭＳ Ｐゴシック" charset="0"/>
              </a:rPr>
              <a:t>Control</a:t>
            </a:r>
          </a:p>
          <a:p>
            <a:pPr lvl="2" eaLnBrk="1" hangingPunct="1">
              <a:lnSpc>
                <a:spcPct val="90000"/>
              </a:lnSpc>
            </a:pPr>
            <a:r>
              <a:rPr lang="en-US" sz="2300" dirty="0">
                <a:latin typeface="Calibri"/>
                <a:ea typeface="ＭＳ Ｐゴシック" charset="0"/>
              </a:rPr>
              <a:t>Treatment 1 </a:t>
            </a:r>
          </a:p>
          <a:p>
            <a:pPr lvl="2" eaLnBrk="1" hangingPunct="1">
              <a:lnSpc>
                <a:spcPct val="90000"/>
              </a:lnSpc>
            </a:pPr>
            <a:r>
              <a:rPr lang="en-US" sz="2300" dirty="0">
                <a:latin typeface="Calibri"/>
                <a:ea typeface="ＭＳ Ｐゴシック" charset="0"/>
              </a:rPr>
              <a:t>Treatment 2</a:t>
            </a:r>
          </a:p>
          <a:p>
            <a:pPr eaLnBrk="1" hangingPunct="1">
              <a:lnSpc>
                <a:spcPct val="90000"/>
              </a:lnSpc>
              <a:buFontTx/>
              <a:buNone/>
            </a:pPr>
            <a:r>
              <a:rPr lang="en-US" sz="2600" dirty="0">
                <a:latin typeface="Calibri"/>
                <a:ea typeface="ＭＳ Ｐゴシック" charset="0"/>
                <a:cs typeface="ＭＳ Ｐゴシック" charset="0"/>
              </a:rPr>
              <a:t>	controlling plate effects</a:t>
            </a:r>
            <a:r>
              <a:rPr lang="en-US" sz="2900" dirty="0">
                <a:latin typeface="Calibri"/>
                <a:ea typeface="ＭＳ Ｐゴシック" charset="0"/>
                <a:cs typeface="ＭＳ Ｐゴシック" charset="0"/>
              </a:rPr>
              <a:t>.</a:t>
            </a:r>
          </a:p>
          <a:p>
            <a:pPr eaLnBrk="1" hangingPunct="1">
              <a:lnSpc>
                <a:spcPct val="90000"/>
              </a:lnSpc>
            </a:pPr>
            <a:endParaRPr lang="en-US" sz="2400" dirty="0">
              <a:latin typeface="Calibri"/>
              <a:ea typeface="ＭＳ Ｐゴシック" charset="0"/>
              <a:cs typeface="ＭＳ Ｐゴシック" charset="0"/>
            </a:endParaRPr>
          </a:p>
        </p:txBody>
      </p:sp>
      <p:sp>
        <p:nvSpPr>
          <p:cNvPr id="145411" name="Rectangle 16"/>
          <p:cNvSpPr>
            <a:spLocks noChangeArrowheads="1"/>
          </p:cNvSpPr>
          <p:nvPr/>
        </p:nvSpPr>
        <p:spPr bwMode="auto">
          <a:xfrm>
            <a:off x="5699390" y="2852739"/>
            <a:ext cx="313002" cy="288925"/>
          </a:xfrm>
          <a:prstGeom prst="rect">
            <a:avLst/>
          </a:prstGeom>
          <a:solidFill>
            <a:srgbClr val="FF0000"/>
          </a:solidFill>
          <a:ln w="9525">
            <a:solidFill>
              <a:srgbClr val="000000"/>
            </a:solidFill>
            <a:round/>
            <a:headEnd/>
            <a:tailEnd/>
          </a:ln>
        </p:spPr>
        <p:txBody>
          <a:bodyPr/>
          <a:lstStyle/>
          <a:p>
            <a:endParaRPr lang="en-US">
              <a:solidFill>
                <a:srgbClr val="000000"/>
              </a:solidFill>
            </a:endParaRPr>
          </a:p>
        </p:txBody>
      </p:sp>
      <p:sp>
        <p:nvSpPr>
          <p:cNvPr id="145412" name="Rectangle 17"/>
          <p:cNvSpPr>
            <a:spLocks noChangeArrowheads="1"/>
          </p:cNvSpPr>
          <p:nvPr/>
        </p:nvSpPr>
        <p:spPr bwMode="auto">
          <a:xfrm>
            <a:off x="5699390" y="3141664"/>
            <a:ext cx="313002" cy="287337"/>
          </a:xfrm>
          <a:prstGeom prst="rect">
            <a:avLst/>
          </a:prstGeom>
          <a:solidFill>
            <a:srgbClr val="3366FF"/>
          </a:solidFill>
          <a:ln w="9525">
            <a:solidFill>
              <a:schemeClr val="tx1"/>
            </a:solidFill>
            <a:round/>
            <a:headEnd/>
            <a:tailEnd/>
          </a:ln>
        </p:spPr>
        <p:txBody>
          <a:bodyPr/>
          <a:lstStyle/>
          <a:p>
            <a:endParaRPr lang="en-US">
              <a:solidFill>
                <a:srgbClr val="000000"/>
              </a:solidFill>
            </a:endParaRPr>
          </a:p>
        </p:txBody>
      </p:sp>
      <p:sp>
        <p:nvSpPr>
          <p:cNvPr id="145413" name="Rectangle 18"/>
          <p:cNvSpPr>
            <a:spLocks noChangeArrowheads="1"/>
          </p:cNvSpPr>
          <p:nvPr/>
        </p:nvSpPr>
        <p:spPr bwMode="auto">
          <a:xfrm>
            <a:off x="5699390" y="3429000"/>
            <a:ext cx="313002" cy="287338"/>
          </a:xfrm>
          <a:prstGeom prst="rect">
            <a:avLst/>
          </a:prstGeom>
          <a:solidFill>
            <a:srgbClr val="FFFF00"/>
          </a:solidFill>
          <a:ln w="9525">
            <a:solidFill>
              <a:srgbClr val="000000"/>
            </a:solidFill>
            <a:round/>
            <a:headEnd/>
            <a:tailEnd/>
          </a:ln>
        </p:spPr>
        <p:txBody>
          <a:bodyPr/>
          <a:lstStyle/>
          <a:p>
            <a:endParaRPr lang="en-US">
              <a:solidFill>
                <a:srgbClr val="000000"/>
              </a:solidFill>
            </a:endParaRPr>
          </a:p>
        </p:txBody>
      </p:sp>
      <p:sp>
        <p:nvSpPr>
          <p:cNvPr id="145414" name="Rectangle 27"/>
          <p:cNvSpPr>
            <a:spLocks noChangeArrowheads="1"/>
          </p:cNvSpPr>
          <p:nvPr/>
        </p:nvSpPr>
        <p:spPr bwMode="auto">
          <a:xfrm>
            <a:off x="6012392" y="3141664"/>
            <a:ext cx="311283" cy="287337"/>
          </a:xfrm>
          <a:prstGeom prst="rect">
            <a:avLst/>
          </a:prstGeom>
          <a:solidFill>
            <a:srgbClr val="FF0000"/>
          </a:solidFill>
          <a:ln w="9525">
            <a:solidFill>
              <a:schemeClr val="tx1"/>
            </a:solidFill>
            <a:round/>
            <a:headEnd/>
            <a:tailEnd/>
          </a:ln>
        </p:spPr>
        <p:txBody>
          <a:bodyPr/>
          <a:lstStyle/>
          <a:p>
            <a:endParaRPr lang="en-US">
              <a:solidFill>
                <a:srgbClr val="000000"/>
              </a:solidFill>
            </a:endParaRPr>
          </a:p>
        </p:txBody>
      </p:sp>
      <p:sp>
        <p:nvSpPr>
          <p:cNvPr id="145415" name="Rectangle 28"/>
          <p:cNvSpPr>
            <a:spLocks noChangeArrowheads="1"/>
          </p:cNvSpPr>
          <p:nvPr/>
        </p:nvSpPr>
        <p:spPr bwMode="auto">
          <a:xfrm>
            <a:off x="6012392" y="3429000"/>
            <a:ext cx="311283" cy="287338"/>
          </a:xfrm>
          <a:prstGeom prst="rect">
            <a:avLst/>
          </a:prstGeom>
          <a:solidFill>
            <a:srgbClr val="FF0000"/>
          </a:solidFill>
          <a:ln w="9525">
            <a:solidFill>
              <a:srgbClr val="000000"/>
            </a:solidFill>
            <a:round/>
            <a:headEnd/>
            <a:tailEnd/>
          </a:ln>
        </p:spPr>
        <p:txBody>
          <a:bodyPr/>
          <a:lstStyle/>
          <a:p>
            <a:endParaRPr lang="en-US">
              <a:solidFill>
                <a:srgbClr val="000000"/>
              </a:solidFill>
            </a:endParaRPr>
          </a:p>
        </p:txBody>
      </p:sp>
      <p:sp>
        <p:nvSpPr>
          <p:cNvPr id="145416" name="Rectangle 29"/>
          <p:cNvSpPr>
            <a:spLocks noChangeArrowheads="1"/>
          </p:cNvSpPr>
          <p:nvPr/>
        </p:nvSpPr>
        <p:spPr bwMode="auto">
          <a:xfrm>
            <a:off x="6323675" y="3141664"/>
            <a:ext cx="313002" cy="287337"/>
          </a:xfrm>
          <a:prstGeom prst="rect">
            <a:avLst/>
          </a:prstGeom>
          <a:solidFill>
            <a:srgbClr val="3366FF"/>
          </a:solidFill>
          <a:ln w="9525">
            <a:solidFill>
              <a:schemeClr val="tx1"/>
            </a:solidFill>
            <a:round/>
            <a:headEnd/>
            <a:tailEnd/>
          </a:ln>
        </p:spPr>
        <p:txBody>
          <a:bodyPr/>
          <a:lstStyle/>
          <a:p>
            <a:endParaRPr lang="en-US">
              <a:solidFill>
                <a:srgbClr val="000000"/>
              </a:solidFill>
            </a:endParaRPr>
          </a:p>
        </p:txBody>
      </p:sp>
      <p:sp>
        <p:nvSpPr>
          <p:cNvPr id="145417" name="Rectangle 30"/>
          <p:cNvSpPr>
            <a:spLocks noChangeArrowheads="1"/>
          </p:cNvSpPr>
          <p:nvPr/>
        </p:nvSpPr>
        <p:spPr bwMode="auto">
          <a:xfrm>
            <a:off x="6012392" y="2852739"/>
            <a:ext cx="311283" cy="288925"/>
          </a:xfrm>
          <a:prstGeom prst="rect">
            <a:avLst/>
          </a:prstGeom>
          <a:solidFill>
            <a:srgbClr val="FFFF00"/>
          </a:solidFill>
          <a:ln w="9525">
            <a:solidFill>
              <a:srgbClr val="000000"/>
            </a:solidFill>
            <a:round/>
            <a:headEnd/>
            <a:tailEnd/>
          </a:ln>
        </p:spPr>
        <p:txBody>
          <a:bodyPr/>
          <a:lstStyle/>
          <a:p>
            <a:endParaRPr lang="en-US">
              <a:solidFill>
                <a:srgbClr val="000000"/>
              </a:solidFill>
            </a:endParaRPr>
          </a:p>
        </p:txBody>
      </p:sp>
      <p:sp>
        <p:nvSpPr>
          <p:cNvPr id="145418" name="Rectangle 31"/>
          <p:cNvSpPr>
            <a:spLocks noChangeArrowheads="1"/>
          </p:cNvSpPr>
          <p:nvPr/>
        </p:nvSpPr>
        <p:spPr bwMode="auto">
          <a:xfrm>
            <a:off x="6323675" y="2852739"/>
            <a:ext cx="313002" cy="288925"/>
          </a:xfrm>
          <a:prstGeom prst="rect">
            <a:avLst/>
          </a:prstGeom>
          <a:solidFill>
            <a:srgbClr val="3366FF"/>
          </a:solidFill>
          <a:ln w="9525">
            <a:solidFill>
              <a:srgbClr val="000000"/>
            </a:solidFill>
            <a:round/>
            <a:headEnd/>
            <a:tailEnd/>
          </a:ln>
        </p:spPr>
        <p:txBody>
          <a:bodyPr/>
          <a:lstStyle/>
          <a:p>
            <a:endParaRPr lang="en-US">
              <a:solidFill>
                <a:srgbClr val="000000"/>
              </a:solidFill>
            </a:endParaRPr>
          </a:p>
        </p:txBody>
      </p:sp>
      <p:sp>
        <p:nvSpPr>
          <p:cNvPr id="145419" name="Rectangle 32"/>
          <p:cNvSpPr>
            <a:spLocks noChangeArrowheads="1"/>
          </p:cNvSpPr>
          <p:nvPr/>
        </p:nvSpPr>
        <p:spPr bwMode="auto">
          <a:xfrm>
            <a:off x="6323675" y="3429000"/>
            <a:ext cx="313002" cy="287338"/>
          </a:xfrm>
          <a:prstGeom prst="rect">
            <a:avLst/>
          </a:prstGeom>
          <a:solidFill>
            <a:srgbClr val="FFFF00"/>
          </a:solidFill>
          <a:ln w="9525">
            <a:solidFill>
              <a:srgbClr val="000000"/>
            </a:solidFill>
            <a:round/>
            <a:headEnd/>
            <a:tailEnd/>
          </a:ln>
        </p:spPr>
        <p:txBody>
          <a:bodyPr/>
          <a:lstStyle/>
          <a:p>
            <a:endParaRPr lang="en-US">
              <a:solidFill>
                <a:srgbClr val="000000"/>
              </a:solidFill>
            </a:endParaRPr>
          </a:p>
        </p:txBody>
      </p:sp>
      <p:grpSp>
        <p:nvGrpSpPr>
          <p:cNvPr id="145420" name="Group 79"/>
          <p:cNvGrpSpPr>
            <a:grpSpLocks/>
          </p:cNvGrpSpPr>
          <p:nvPr/>
        </p:nvGrpSpPr>
        <p:grpSpPr bwMode="auto">
          <a:xfrm>
            <a:off x="8151812" y="2852738"/>
            <a:ext cx="935567" cy="863600"/>
            <a:chOff x="7524328" y="2852936"/>
            <a:chExt cx="864096" cy="864096"/>
          </a:xfrm>
        </p:grpSpPr>
        <p:sp>
          <p:nvSpPr>
            <p:cNvPr id="145449" name="Rectangle 42"/>
            <p:cNvSpPr>
              <a:spLocks noChangeArrowheads="1"/>
            </p:cNvSpPr>
            <p:nvPr/>
          </p:nvSpPr>
          <p:spPr bwMode="auto">
            <a:xfrm>
              <a:off x="7524328" y="2852936"/>
              <a:ext cx="288032" cy="288032"/>
            </a:xfrm>
            <a:prstGeom prst="rect">
              <a:avLst/>
            </a:prstGeom>
            <a:solidFill>
              <a:srgbClr val="FF0000"/>
            </a:solidFill>
            <a:ln w="9525">
              <a:solidFill>
                <a:schemeClr val="tx1"/>
              </a:solidFill>
              <a:round/>
              <a:headEnd/>
              <a:tailEnd/>
            </a:ln>
          </p:spPr>
          <p:txBody>
            <a:bodyPr/>
            <a:lstStyle/>
            <a:p>
              <a:endParaRPr lang="en-US">
                <a:solidFill>
                  <a:srgbClr val="000000"/>
                </a:solidFill>
              </a:endParaRPr>
            </a:p>
          </p:txBody>
        </p:sp>
        <p:sp>
          <p:nvSpPr>
            <p:cNvPr id="145450" name="Rectangle 43"/>
            <p:cNvSpPr>
              <a:spLocks noChangeArrowheads="1"/>
            </p:cNvSpPr>
            <p:nvPr/>
          </p:nvSpPr>
          <p:spPr bwMode="auto">
            <a:xfrm>
              <a:off x="7524328" y="3140968"/>
              <a:ext cx="288032" cy="288032"/>
            </a:xfrm>
            <a:prstGeom prst="rect">
              <a:avLst/>
            </a:prstGeom>
            <a:solidFill>
              <a:srgbClr val="3366FF"/>
            </a:solidFill>
            <a:ln w="9525">
              <a:solidFill>
                <a:schemeClr val="tx1"/>
              </a:solidFill>
              <a:round/>
              <a:headEnd/>
              <a:tailEnd/>
            </a:ln>
          </p:spPr>
          <p:txBody>
            <a:bodyPr/>
            <a:lstStyle/>
            <a:p>
              <a:endParaRPr lang="en-US">
                <a:solidFill>
                  <a:srgbClr val="000000"/>
                </a:solidFill>
              </a:endParaRPr>
            </a:p>
          </p:txBody>
        </p:sp>
        <p:sp>
          <p:nvSpPr>
            <p:cNvPr id="145451" name="Rectangle 44"/>
            <p:cNvSpPr>
              <a:spLocks noChangeArrowheads="1"/>
            </p:cNvSpPr>
            <p:nvPr/>
          </p:nvSpPr>
          <p:spPr bwMode="auto">
            <a:xfrm>
              <a:off x="7524328" y="3429000"/>
              <a:ext cx="288032" cy="288032"/>
            </a:xfrm>
            <a:prstGeom prst="rect">
              <a:avLst/>
            </a:prstGeom>
            <a:solidFill>
              <a:srgbClr val="FFFF00"/>
            </a:solidFill>
            <a:ln w="9525">
              <a:solidFill>
                <a:schemeClr val="tx1"/>
              </a:solidFill>
              <a:round/>
              <a:headEnd/>
              <a:tailEnd/>
            </a:ln>
          </p:spPr>
          <p:txBody>
            <a:bodyPr/>
            <a:lstStyle/>
            <a:p>
              <a:endParaRPr lang="en-US">
                <a:solidFill>
                  <a:srgbClr val="000000"/>
                </a:solidFill>
              </a:endParaRPr>
            </a:p>
          </p:txBody>
        </p:sp>
        <p:sp>
          <p:nvSpPr>
            <p:cNvPr id="145452" name="Rectangle 45"/>
            <p:cNvSpPr>
              <a:spLocks noChangeArrowheads="1"/>
            </p:cNvSpPr>
            <p:nvPr/>
          </p:nvSpPr>
          <p:spPr bwMode="auto">
            <a:xfrm>
              <a:off x="7812360" y="3140968"/>
              <a:ext cx="288032" cy="288032"/>
            </a:xfrm>
            <a:prstGeom prst="rect">
              <a:avLst/>
            </a:prstGeom>
            <a:solidFill>
              <a:srgbClr val="FFFF00"/>
            </a:solidFill>
            <a:ln w="9525">
              <a:solidFill>
                <a:schemeClr val="tx1"/>
              </a:solidFill>
              <a:round/>
              <a:headEnd/>
              <a:tailEnd/>
            </a:ln>
          </p:spPr>
          <p:txBody>
            <a:bodyPr/>
            <a:lstStyle/>
            <a:p>
              <a:endParaRPr lang="en-US">
                <a:solidFill>
                  <a:srgbClr val="000000"/>
                </a:solidFill>
              </a:endParaRPr>
            </a:p>
          </p:txBody>
        </p:sp>
        <p:sp>
          <p:nvSpPr>
            <p:cNvPr id="145453" name="Rectangle 46"/>
            <p:cNvSpPr>
              <a:spLocks noChangeArrowheads="1"/>
            </p:cNvSpPr>
            <p:nvPr/>
          </p:nvSpPr>
          <p:spPr bwMode="auto">
            <a:xfrm>
              <a:off x="7812360" y="3429000"/>
              <a:ext cx="288032" cy="288032"/>
            </a:xfrm>
            <a:prstGeom prst="rect">
              <a:avLst/>
            </a:prstGeom>
            <a:solidFill>
              <a:srgbClr val="FF0000"/>
            </a:solidFill>
            <a:ln w="9525">
              <a:solidFill>
                <a:schemeClr val="tx1"/>
              </a:solidFill>
              <a:round/>
              <a:headEnd/>
              <a:tailEnd/>
            </a:ln>
          </p:spPr>
          <p:txBody>
            <a:bodyPr/>
            <a:lstStyle/>
            <a:p>
              <a:endParaRPr lang="en-US">
                <a:solidFill>
                  <a:srgbClr val="000000"/>
                </a:solidFill>
              </a:endParaRPr>
            </a:p>
          </p:txBody>
        </p:sp>
        <p:sp>
          <p:nvSpPr>
            <p:cNvPr id="145454" name="Rectangle 47"/>
            <p:cNvSpPr>
              <a:spLocks noChangeArrowheads="1"/>
            </p:cNvSpPr>
            <p:nvPr/>
          </p:nvSpPr>
          <p:spPr bwMode="auto">
            <a:xfrm>
              <a:off x="8100392" y="3140968"/>
              <a:ext cx="288032" cy="288032"/>
            </a:xfrm>
            <a:prstGeom prst="rect">
              <a:avLst/>
            </a:prstGeom>
            <a:solidFill>
              <a:srgbClr val="FF0000"/>
            </a:solidFill>
            <a:ln w="9525">
              <a:solidFill>
                <a:schemeClr val="tx1"/>
              </a:solidFill>
              <a:round/>
              <a:headEnd/>
              <a:tailEnd/>
            </a:ln>
          </p:spPr>
          <p:txBody>
            <a:bodyPr/>
            <a:lstStyle/>
            <a:p>
              <a:endParaRPr lang="en-US">
                <a:solidFill>
                  <a:srgbClr val="000000"/>
                </a:solidFill>
              </a:endParaRPr>
            </a:p>
          </p:txBody>
        </p:sp>
        <p:sp>
          <p:nvSpPr>
            <p:cNvPr id="145455" name="Rectangle 48"/>
            <p:cNvSpPr>
              <a:spLocks noChangeArrowheads="1"/>
            </p:cNvSpPr>
            <p:nvPr/>
          </p:nvSpPr>
          <p:spPr bwMode="auto">
            <a:xfrm>
              <a:off x="7812360" y="2852936"/>
              <a:ext cx="288032" cy="288032"/>
            </a:xfrm>
            <a:prstGeom prst="rect">
              <a:avLst/>
            </a:prstGeom>
            <a:solidFill>
              <a:srgbClr val="3366FF"/>
            </a:solidFill>
            <a:ln w="9525">
              <a:solidFill>
                <a:schemeClr val="tx1"/>
              </a:solidFill>
              <a:round/>
              <a:headEnd/>
              <a:tailEnd/>
            </a:ln>
          </p:spPr>
          <p:txBody>
            <a:bodyPr/>
            <a:lstStyle/>
            <a:p>
              <a:endParaRPr lang="en-US">
                <a:solidFill>
                  <a:srgbClr val="000000"/>
                </a:solidFill>
              </a:endParaRPr>
            </a:p>
          </p:txBody>
        </p:sp>
        <p:sp>
          <p:nvSpPr>
            <p:cNvPr id="145456" name="Rectangle 49"/>
            <p:cNvSpPr>
              <a:spLocks noChangeArrowheads="1"/>
            </p:cNvSpPr>
            <p:nvPr/>
          </p:nvSpPr>
          <p:spPr bwMode="auto">
            <a:xfrm>
              <a:off x="8100392" y="2852936"/>
              <a:ext cx="288032" cy="288032"/>
            </a:xfrm>
            <a:prstGeom prst="rect">
              <a:avLst/>
            </a:prstGeom>
            <a:solidFill>
              <a:srgbClr val="FFFF00"/>
            </a:solidFill>
            <a:ln w="9525">
              <a:solidFill>
                <a:schemeClr val="tx1"/>
              </a:solidFill>
              <a:round/>
              <a:headEnd/>
              <a:tailEnd/>
            </a:ln>
          </p:spPr>
          <p:txBody>
            <a:bodyPr/>
            <a:lstStyle/>
            <a:p>
              <a:endParaRPr lang="en-US">
                <a:solidFill>
                  <a:srgbClr val="000000"/>
                </a:solidFill>
              </a:endParaRPr>
            </a:p>
          </p:txBody>
        </p:sp>
        <p:sp>
          <p:nvSpPr>
            <p:cNvPr id="145457" name="Rectangle 50"/>
            <p:cNvSpPr>
              <a:spLocks noChangeArrowheads="1"/>
            </p:cNvSpPr>
            <p:nvPr/>
          </p:nvSpPr>
          <p:spPr bwMode="auto">
            <a:xfrm>
              <a:off x="8100392" y="3429000"/>
              <a:ext cx="288032" cy="288032"/>
            </a:xfrm>
            <a:prstGeom prst="rect">
              <a:avLst/>
            </a:prstGeom>
            <a:solidFill>
              <a:srgbClr val="3366FF"/>
            </a:solidFill>
            <a:ln w="9525">
              <a:solidFill>
                <a:schemeClr val="tx1"/>
              </a:solidFill>
              <a:round/>
              <a:headEnd/>
              <a:tailEnd/>
            </a:ln>
          </p:spPr>
          <p:txBody>
            <a:bodyPr/>
            <a:lstStyle/>
            <a:p>
              <a:endParaRPr lang="en-US">
                <a:solidFill>
                  <a:srgbClr val="000000"/>
                </a:solidFill>
              </a:endParaRPr>
            </a:p>
          </p:txBody>
        </p:sp>
      </p:grpSp>
      <p:sp>
        <p:nvSpPr>
          <p:cNvPr id="145421" name="Rectangle 62"/>
          <p:cNvSpPr>
            <a:spLocks noChangeArrowheads="1"/>
          </p:cNvSpPr>
          <p:nvPr/>
        </p:nvSpPr>
        <p:spPr bwMode="auto">
          <a:xfrm>
            <a:off x="6947959" y="2852739"/>
            <a:ext cx="313002" cy="288925"/>
          </a:xfrm>
          <a:prstGeom prst="rect">
            <a:avLst/>
          </a:prstGeom>
          <a:solidFill>
            <a:srgbClr val="FFFF00"/>
          </a:solidFill>
          <a:ln w="9525">
            <a:solidFill>
              <a:srgbClr val="000000"/>
            </a:solidFill>
            <a:round/>
            <a:headEnd/>
            <a:tailEnd/>
          </a:ln>
        </p:spPr>
        <p:txBody>
          <a:bodyPr/>
          <a:lstStyle/>
          <a:p>
            <a:endParaRPr lang="en-US">
              <a:solidFill>
                <a:srgbClr val="000000"/>
              </a:solidFill>
            </a:endParaRPr>
          </a:p>
        </p:txBody>
      </p:sp>
      <p:sp>
        <p:nvSpPr>
          <p:cNvPr id="145422" name="Rectangle 63"/>
          <p:cNvSpPr>
            <a:spLocks noChangeArrowheads="1"/>
          </p:cNvSpPr>
          <p:nvPr/>
        </p:nvSpPr>
        <p:spPr bwMode="auto">
          <a:xfrm>
            <a:off x="6947959" y="3141664"/>
            <a:ext cx="313002" cy="287337"/>
          </a:xfrm>
          <a:prstGeom prst="rect">
            <a:avLst/>
          </a:prstGeom>
          <a:solidFill>
            <a:srgbClr val="3366FF"/>
          </a:solidFill>
          <a:ln w="9525">
            <a:solidFill>
              <a:srgbClr val="000000"/>
            </a:solidFill>
            <a:round/>
            <a:headEnd/>
            <a:tailEnd/>
          </a:ln>
        </p:spPr>
        <p:txBody>
          <a:bodyPr/>
          <a:lstStyle/>
          <a:p>
            <a:endParaRPr lang="en-US">
              <a:solidFill>
                <a:srgbClr val="000000"/>
              </a:solidFill>
            </a:endParaRPr>
          </a:p>
        </p:txBody>
      </p:sp>
      <p:sp>
        <p:nvSpPr>
          <p:cNvPr id="145423" name="Rectangle 64"/>
          <p:cNvSpPr>
            <a:spLocks noChangeArrowheads="1"/>
          </p:cNvSpPr>
          <p:nvPr/>
        </p:nvSpPr>
        <p:spPr bwMode="auto">
          <a:xfrm>
            <a:off x="6947959" y="3429000"/>
            <a:ext cx="313002" cy="287338"/>
          </a:xfrm>
          <a:prstGeom prst="rect">
            <a:avLst/>
          </a:prstGeom>
          <a:solidFill>
            <a:srgbClr val="FF0000"/>
          </a:solidFill>
          <a:ln w="9525">
            <a:solidFill>
              <a:srgbClr val="000000"/>
            </a:solidFill>
            <a:round/>
            <a:headEnd/>
            <a:tailEnd/>
          </a:ln>
        </p:spPr>
        <p:txBody>
          <a:bodyPr/>
          <a:lstStyle/>
          <a:p>
            <a:endParaRPr lang="en-US">
              <a:solidFill>
                <a:srgbClr val="000000"/>
              </a:solidFill>
            </a:endParaRPr>
          </a:p>
        </p:txBody>
      </p:sp>
      <p:sp>
        <p:nvSpPr>
          <p:cNvPr id="145424" name="Rectangle 65"/>
          <p:cNvSpPr>
            <a:spLocks noChangeArrowheads="1"/>
          </p:cNvSpPr>
          <p:nvPr/>
        </p:nvSpPr>
        <p:spPr bwMode="auto">
          <a:xfrm>
            <a:off x="7260960" y="3141664"/>
            <a:ext cx="311283" cy="287337"/>
          </a:xfrm>
          <a:prstGeom prst="rect">
            <a:avLst/>
          </a:prstGeom>
          <a:solidFill>
            <a:srgbClr val="FFFF00"/>
          </a:solidFill>
          <a:ln w="9525">
            <a:solidFill>
              <a:srgbClr val="000000"/>
            </a:solidFill>
            <a:round/>
            <a:headEnd/>
            <a:tailEnd/>
          </a:ln>
        </p:spPr>
        <p:txBody>
          <a:bodyPr/>
          <a:lstStyle/>
          <a:p>
            <a:endParaRPr lang="en-US">
              <a:solidFill>
                <a:srgbClr val="000000"/>
              </a:solidFill>
            </a:endParaRPr>
          </a:p>
        </p:txBody>
      </p:sp>
      <p:sp>
        <p:nvSpPr>
          <p:cNvPr id="145425" name="Rectangle 66"/>
          <p:cNvSpPr>
            <a:spLocks noChangeArrowheads="1"/>
          </p:cNvSpPr>
          <p:nvPr/>
        </p:nvSpPr>
        <p:spPr bwMode="auto">
          <a:xfrm>
            <a:off x="7260960" y="3429000"/>
            <a:ext cx="311283" cy="287338"/>
          </a:xfrm>
          <a:prstGeom prst="rect">
            <a:avLst/>
          </a:prstGeom>
          <a:solidFill>
            <a:srgbClr val="FF0000"/>
          </a:solidFill>
          <a:ln w="9525">
            <a:solidFill>
              <a:srgbClr val="000000"/>
            </a:solidFill>
            <a:round/>
            <a:headEnd/>
            <a:tailEnd/>
          </a:ln>
        </p:spPr>
        <p:txBody>
          <a:bodyPr/>
          <a:lstStyle/>
          <a:p>
            <a:endParaRPr lang="en-US">
              <a:solidFill>
                <a:srgbClr val="000000"/>
              </a:solidFill>
            </a:endParaRPr>
          </a:p>
        </p:txBody>
      </p:sp>
      <p:sp>
        <p:nvSpPr>
          <p:cNvPr id="145426" name="Rectangle 67"/>
          <p:cNvSpPr>
            <a:spLocks noChangeArrowheads="1"/>
          </p:cNvSpPr>
          <p:nvPr/>
        </p:nvSpPr>
        <p:spPr bwMode="auto">
          <a:xfrm>
            <a:off x="7572244" y="3141664"/>
            <a:ext cx="311282" cy="287337"/>
          </a:xfrm>
          <a:prstGeom prst="rect">
            <a:avLst/>
          </a:prstGeom>
          <a:solidFill>
            <a:srgbClr val="3366FF"/>
          </a:solidFill>
          <a:ln w="9525">
            <a:solidFill>
              <a:srgbClr val="000000"/>
            </a:solidFill>
            <a:round/>
            <a:headEnd/>
            <a:tailEnd/>
          </a:ln>
        </p:spPr>
        <p:txBody>
          <a:bodyPr/>
          <a:lstStyle/>
          <a:p>
            <a:endParaRPr lang="en-US">
              <a:solidFill>
                <a:srgbClr val="000000"/>
              </a:solidFill>
            </a:endParaRPr>
          </a:p>
        </p:txBody>
      </p:sp>
      <p:sp>
        <p:nvSpPr>
          <p:cNvPr id="145427" name="Rectangle 68"/>
          <p:cNvSpPr>
            <a:spLocks noChangeArrowheads="1"/>
          </p:cNvSpPr>
          <p:nvPr/>
        </p:nvSpPr>
        <p:spPr bwMode="auto">
          <a:xfrm>
            <a:off x="7260960" y="2852739"/>
            <a:ext cx="311283" cy="288925"/>
          </a:xfrm>
          <a:prstGeom prst="rect">
            <a:avLst/>
          </a:prstGeom>
          <a:solidFill>
            <a:srgbClr val="FF0000"/>
          </a:solidFill>
          <a:ln w="9525">
            <a:solidFill>
              <a:srgbClr val="000000"/>
            </a:solidFill>
            <a:round/>
            <a:headEnd/>
            <a:tailEnd/>
          </a:ln>
        </p:spPr>
        <p:txBody>
          <a:bodyPr/>
          <a:lstStyle/>
          <a:p>
            <a:endParaRPr lang="en-US">
              <a:solidFill>
                <a:srgbClr val="000000"/>
              </a:solidFill>
            </a:endParaRPr>
          </a:p>
        </p:txBody>
      </p:sp>
      <p:sp>
        <p:nvSpPr>
          <p:cNvPr id="145428" name="Rectangle 69"/>
          <p:cNvSpPr>
            <a:spLocks noChangeArrowheads="1"/>
          </p:cNvSpPr>
          <p:nvPr/>
        </p:nvSpPr>
        <p:spPr bwMode="auto">
          <a:xfrm>
            <a:off x="7572244" y="2852739"/>
            <a:ext cx="311282" cy="288925"/>
          </a:xfrm>
          <a:prstGeom prst="rect">
            <a:avLst/>
          </a:prstGeom>
          <a:solidFill>
            <a:srgbClr val="3366FF"/>
          </a:solidFill>
          <a:ln w="9525">
            <a:solidFill>
              <a:srgbClr val="000000"/>
            </a:solidFill>
            <a:round/>
            <a:headEnd/>
            <a:tailEnd/>
          </a:ln>
        </p:spPr>
        <p:txBody>
          <a:bodyPr/>
          <a:lstStyle/>
          <a:p>
            <a:endParaRPr lang="en-US">
              <a:solidFill>
                <a:srgbClr val="000000"/>
              </a:solidFill>
            </a:endParaRPr>
          </a:p>
        </p:txBody>
      </p:sp>
      <p:sp>
        <p:nvSpPr>
          <p:cNvPr id="145429" name="Rectangle 70"/>
          <p:cNvSpPr>
            <a:spLocks noChangeArrowheads="1"/>
          </p:cNvSpPr>
          <p:nvPr/>
        </p:nvSpPr>
        <p:spPr bwMode="auto">
          <a:xfrm>
            <a:off x="7572244" y="3429000"/>
            <a:ext cx="311282" cy="287338"/>
          </a:xfrm>
          <a:prstGeom prst="rect">
            <a:avLst/>
          </a:prstGeom>
          <a:solidFill>
            <a:srgbClr val="FFFF00"/>
          </a:solidFill>
          <a:ln w="9525">
            <a:solidFill>
              <a:srgbClr val="000000"/>
            </a:solidFill>
            <a:round/>
            <a:headEnd/>
            <a:tailEnd/>
          </a:ln>
        </p:spPr>
        <p:txBody>
          <a:bodyPr/>
          <a:lstStyle/>
          <a:p>
            <a:endParaRPr lang="en-US">
              <a:solidFill>
                <a:srgbClr val="000000"/>
              </a:solidFill>
            </a:endParaRPr>
          </a:p>
        </p:txBody>
      </p:sp>
      <p:sp>
        <p:nvSpPr>
          <p:cNvPr id="145430" name="TextBox 13"/>
          <p:cNvSpPr txBox="1">
            <a:spLocks noChangeArrowheads="1"/>
          </p:cNvSpPr>
          <p:nvPr/>
        </p:nvSpPr>
        <p:spPr bwMode="auto">
          <a:xfrm>
            <a:off x="7214527" y="3687763"/>
            <a:ext cx="78078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latin typeface="Zapf Dingbats" charset="0"/>
                <a:cs typeface="Zapf Dingbats" charset="0"/>
                <a:sym typeface="Zapf Dingbats" charset="0"/>
              </a:rPr>
              <a:t>✔</a:t>
            </a:r>
            <a:endParaRPr lang="en-US" dirty="0">
              <a:latin typeface="Calibri"/>
            </a:endParaRPr>
          </a:p>
        </p:txBody>
      </p:sp>
      <p:sp>
        <p:nvSpPr>
          <p:cNvPr id="145431" name="TextBox 25"/>
          <p:cNvSpPr txBox="1">
            <a:spLocks noChangeArrowheads="1"/>
          </p:cNvSpPr>
          <p:nvPr/>
        </p:nvSpPr>
        <p:spPr bwMode="auto">
          <a:xfrm>
            <a:off x="2378472" y="3860801"/>
            <a:ext cx="38985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nSpc>
                <a:spcPct val="40000"/>
              </a:lnSpc>
            </a:pPr>
            <a:r>
              <a:rPr lang="en-US" dirty="0">
                <a:latin typeface="Zapf Dingbats" charset="0"/>
                <a:cs typeface="Zapf Dingbats" charset="0"/>
              </a:rPr>
              <a:t>✗</a:t>
            </a:r>
            <a:endParaRPr lang="en-US" dirty="0">
              <a:latin typeface="Calibri"/>
            </a:endParaRPr>
          </a:p>
        </p:txBody>
      </p:sp>
      <p:sp>
        <p:nvSpPr>
          <p:cNvPr id="145432" name="Rounded Rectangle 71"/>
          <p:cNvSpPr>
            <a:spLocks noChangeArrowheads="1"/>
          </p:cNvSpPr>
          <p:nvPr/>
        </p:nvSpPr>
        <p:spPr bwMode="auto">
          <a:xfrm>
            <a:off x="507339" y="2492375"/>
            <a:ext cx="4368271" cy="1728788"/>
          </a:xfrm>
          <a:prstGeom prst="roundRect">
            <a:avLst>
              <a:gd name="adj" fmla="val 16667"/>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solidFill>
                <a:srgbClr val="000000"/>
              </a:solidFill>
            </a:endParaRPr>
          </a:p>
        </p:txBody>
      </p:sp>
      <p:sp>
        <p:nvSpPr>
          <p:cNvPr id="145433" name="Rounded Rectangle 74"/>
          <p:cNvSpPr>
            <a:spLocks noChangeArrowheads="1"/>
          </p:cNvSpPr>
          <p:nvPr/>
        </p:nvSpPr>
        <p:spPr bwMode="auto">
          <a:xfrm>
            <a:off x="5264283" y="2492375"/>
            <a:ext cx="4369990" cy="1728788"/>
          </a:xfrm>
          <a:prstGeom prst="roundRect">
            <a:avLst>
              <a:gd name="adj" fmla="val 16667"/>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solidFill>
                <a:srgbClr val="000000"/>
              </a:solidFill>
            </a:endParaRPr>
          </a:p>
        </p:txBody>
      </p:sp>
      <p:sp>
        <p:nvSpPr>
          <p:cNvPr id="145434" name="Rectangle 76"/>
          <p:cNvSpPr>
            <a:spLocks noChangeArrowheads="1"/>
          </p:cNvSpPr>
          <p:nvPr/>
        </p:nvSpPr>
        <p:spPr bwMode="auto">
          <a:xfrm>
            <a:off x="2457583" y="2008189"/>
            <a:ext cx="311282" cy="288925"/>
          </a:xfrm>
          <a:prstGeom prst="rect">
            <a:avLst/>
          </a:prstGeom>
          <a:solidFill>
            <a:srgbClr val="FF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145435" name="Rectangle 77"/>
          <p:cNvSpPr>
            <a:spLocks noChangeArrowheads="1"/>
          </p:cNvSpPr>
          <p:nvPr/>
        </p:nvSpPr>
        <p:spPr bwMode="auto">
          <a:xfrm>
            <a:off x="3938324" y="2008189"/>
            <a:ext cx="313002" cy="288925"/>
          </a:xfrm>
          <a:prstGeom prst="rect">
            <a:avLst/>
          </a:prstGeom>
          <a:solidFill>
            <a:srgbClr val="FFFF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145436" name="Rectangle 78"/>
          <p:cNvSpPr>
            <a:spLocks noChangeArrowheads="1"/>
          </p:cNvSpPr>
          <p:nvPr/>
        </p:nvSpPr>
        <p:spPr bwMode="auto">
          <a:xfrm>
            <a:off x="5661555" y="2008189"/>
            <a:ext cx="313002" cy="288925"/>
          </a:xfrm>
          <a:prstGeom prst="rect">
            <a:avLst/>
          </a:prstGeom>
          <a:solidFill>
            <a:srgbClr val="3366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145437" name="TextBox 73"/>
          <p:cNvSpPr txBox="1">
            <a:spLocks noChangeArrowheads="1"/>
          </p:cNvSpPr>
          <p:nvPr/>
        </p:nvSpPr>
        <p:spPr bwMode="auto">
          <a:xfrm>
            <a:off x="2768865" y="1989139"/>
            <a:ext cx="728009"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dirty="0">
                <a:latin typeface="Calibri"/>
              </a:rPr>
              <a:t>Control</a:t>
            </a:r>
          </a:p>
        </p:txBody>
      </p:sp>
      <p:sp>
        <p:nvSpPr>
          <p:cNvPr id="145438" name="TextBox 80"/>
          <p:cNvSpPr txBox="1">
            <a:spLocks noChangeArrowheads="1"/>
          </p:cNvSpPr>
          <p:nvPr/>
        </p:nvSpPr>
        <p:spPr bwMode="auto">
          <a:xfrm>
            <a:off x="4282281" y="1989139"/>
            <a:ext cx="108901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dirty="0">
                <a:latin typeface="Calibri"/>
              </a:rPr>
              <a:t>Treatment 1</a:t>
            </a:r>
          </a:p>
        </p:txBody>
      </p:sp>
      <p:sp>
        <p:nvSpPr>
          <p:cNvPr id="145439" name="TextBox 81"/>
          <p:cNvSpPr txBox="1">
            <a:spLocks noChangeArrowheads="1"/>
          </p:cNvSpPr>
          <p:nvPr/>
        </p:nvSpPr>
        <p:spPr bwMode="auto">
          <a:xfrm>
            <a:off x="5974556" y="2008189"/>
            <a:ext cx="108901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dirty="0">
                <a:latin typeface="Calibri"/>
              </a:rPr>
              <a:t>Treatment 2</a:t>
            </a:r>
          </a:p>
        </p:txBody>
      </p:sp>
      <p:grpSp>
        <p:nvGrpSpPr>
          <p:cNvPr id="76" name="Group 75"/>
          <p:cNvGrpSpPr/>
          <p:nvPr/>
        </p:nvGrpSpPr>
        <p:grpSpPr>
          <a:xfrm>
            <a:off x="3548844" y="2852936"/>
            <a:ext cx="936104" cy="864096"/>
            <a:chOff x="3635896" y="3645024"/>
            <a:chExt cx="864096" cy="864096"/>
          </a:xfrm>
          <a:solidFill>
            <a:srgbClr val="3366FF"/>
          </a:solidFill>
        </p:grpSpPr>
        <p:sp>
          <p:nvSpPr>
            <p:cNvPr id="83" name="Rectangle 82"/>
            <p:cNvSpPr/>
            <p:nvPr/>
          </p:nvSpPr>
          <p:spPr bwMode="auto">
            <a:xfrm>
              <a:off x="3635896"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84" name="Rectangle 83"/>
            <p:cNvSpPr/>
            <p:nvPr/>
          </p:nvSpPr>
          <p:spPr bwMode="auto">
            <a:xfrm>
              <a:off x="3635896"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85" name="Rectangle 84"/>
            <p:cNvSpPr/>
            <p:nvPr/>
          </p:nvSpPr>
          <p:spPr bwMode="auto">
            <a:xfrm>
              <a:off x="3635896"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86" name="Rectangle 85"/>
            <p:cNvSpPr/>
            <p:nvPr/>
          </p:nvSpPr>
          <p:spPr bwMode="auto">
            <a:xfrm>
              <a:off x="3923928"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87" name="Rectangle 86"/>
            <p:cNvSpPr/>
            <p:nvPr/>
          </p:nvSpPr>
          <p:spPr bwMode="auto">
            <a:xfrm>
              <a:off x="3923928"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88" name="Rectangle 87"/>
            <p:cNvSpPr/>
            <p:nvPr/>
          </p:nvSpPr>
          <p:spPr bwMode="auto">
            <a:xfrm>
              <a:off x="4211960"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89" name="Rectangle 88"/>
            <p:cNvSpPr/>
            <p:nvPr/>
          </p:nvSpPr>
          <p:spPr bwMode="auto">
            <a:xfrm>
              <a:off x="3923928"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0" name="Rectangle 89"/>
            <p:cNvSpPr/>
            <p:nvPr/>
          </p:nvSpPr>
          <p:spPr bwMode="auto">
            <a:xfrm>
              <a:off x="4211960"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1" name="Rectangle 90"/>
            <p:cNvSpPr/>
            <p:nvPr/>
          </p:nvSpPr>
          <p:spPr bwMode="auto">
            <a:xfrm>
              <a:off x="4211960"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grpSp>
      <p:grpSp>
        <p:nvGrpSpPr>
          <p:cNvPr id="93" name="Group 92"/>
          <p:cNvGrpSpPr/>
          <p:nvPr/>
        </p:nvGrpSpPr>
        <p:grpSpPr>
          <a:xfrm>
            <a:off x="2300705" y="2852936"/>
            <a:ext cx="936104" cy="864096"/>
            <a:chOff x="3635896" y="3645024"/>
            <a:chExt cx="864096" cy="864096"/>
          </a:xfrm>
          <a:solidFill>
            <a:srgbClr val="FFFF00"/>
          </a:solidFill>
        </p:grpSpPr>
        <p:sp>
          <p:nvSpPr>
            <p:cNvPr id="94" name="Rectangle 93"/>
            <p:cNvSpPr/>
            <p:nvPr/>
          </p:nvSpPr>
          <p:spPr bwMode="auto">
            <a:xfrm>
              <a:off x="3635896"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5" name="Rectangle 94"/>
            <p:cNvSpPr/>
            <p:nvPr/>
          </p:nvSpPr>
          <p:spPr bwMode="auto">
            <a:xfrm>
              <a:off x="3635896"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6" name="Rectangle 95"/>
            <p:cNvSpPr/>
            <p:nvPr/>
          </p:nvSpPr>
          <p:spPr bwMode="auto">
            <a:xfrm>
              <a:off x="3635896"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7" name="Rectangle 96"/>
            <p:cNvSpPr/>
            <p:nvPr/>
          </p:nvSpPr>
          <p:spPr bwMode="auto">
            <a:xfrm>
              <a:off x="3923928"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8" name="Rectangle 97"/>
            <p:cNvSpPr/>
            <p:nvPr/>
          </p:nvSpPr>
          <p:spPr bwMode="auto">
            <a:xfrm>
              <a:off x="3923928"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9" name="Rectangle 98"/>
            <p:cNvSpPr/>
            <p:nvPr/>
          </p:nvSpPr>
          <p:spPr bwMode="auto">
            <a:xfrm>
              <a:off x="4211960"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0" name="Rectangle 99"/>
            <p:cNvSpPr/>
            <p:nvPr/>
          </p:nvSpPr>
          <p:spPr bwMode="auto">
            <a:xfrm>
              <a:off x="3923928"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1" name="Rectangle 100"/>
            <p:cNvSpPr/>
            <p:nvPr/>
          </p:nvSpPr>
          <p:spPr bwMode="auto">
            <a:xfrm>
              <a:off x="4211960"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2" name="Rectangle 101"/>
            <p:cNvSpPr/>
            <p:nvPr/>
          </p:nvSpPr>
          <p:spPr bwMode="auto">
            <a:xfrm>
              <a:off x="4211960"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grpSp>
      <p:grpSp>
        <p:nvGrpSpPr>
          <p:cNvPr id="103" name="Group 102"/>
          <p:cNvGrpSpPr/>
          <p:nvPr/>
        </p:nvGrpSpPr>
        <p:grpSpPr>
          <a:xfrm>
            <a:off x="1052567" y="2852936"/>
            <a:ext cx="936104" cy="864096"/>
            <a:chOff x="3635896" y="3645024"/>
            <a:chExt cx="864096" cy="864096"/>
          </a:xfrm>
          <a:solidFill>
            <a:srgbClr val="FF0000"/>
          </a:solidFill>
        </p:grpSpPr>
        <p:sp>
          <p:nvSpPr>
            <p:cNvPr id="104" name="Rectangle 103"/>
            <p:cNvSpPr/>
            <p:nvPr/>
          </p:nvSpPr>
          <p:spPr bwMode="auto">
            <a:xfrm>
              <a:off x="3635896"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5" name="Rectangle 104"/>
            <p:cNvSpPr/>
            <p:nvPr/>
          </p:nvSpPr>
          <p:spPr bwMode="auto">
            <a:xfrm>
              <a:off x="3635896"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6" name="Rectangle 105"/>
            <p:cNvSpPr/>
            <p:nvPr/>
          </p:nvSpPr>
          <p:spPr bwMode="auto">
            <a:xfrm>
              <a:off x="3635896"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7" name="Rectangle 106"/>
            <p:cNvSpPr/>
            <p:nvPr/>
          </p:nvSpPr>
          <p:spPr bwMode="auto">
            <a:xfrm>
              <a:off x="3923928"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8" name="Rectangle 107"/>
            <p:cNvSpPr/>
            <p:nvPr/>
          </p:nvSpPr>
          <p:spPr bwMode="auto">
            <a:xfrm>
              <a:off x="3923928"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9" name="Rectangle 108"/>
            <p:cNvSpPr/>
            <p:nvPr/>
          </p:nvSpPr>
          <p:spPr bwMode="auto">
            <a:xfrm>
              <a:off x="4211960"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10" name="Rectangle 109"/>
            <p:cNvSpPr/>
            <p:nvPr/>
          </p:nvSpPr>
          <p:spPr bwMode="auto">
            <a:xfrm>
              <a:off x="3923928"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11" name="Rectangle 110"/>
            <p:cNvSpPr/>
            <p:nvPr/>
          </p:nvSpPr>
          <p:spPr bwMode="auto">
            <a:xfrm>
              <a:off x="4211960"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12" name="Rectangle 111"/>
            <p:cNvSpPr/>
            <p:nvPr/>
          </p:nvSpPr>
          <p:spPr bwMode="auto">
            <a:xfrm>
              <a:off x="4211960"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grpSp>
      <p:sp>
        <p:nvSpPr>
          <p:cNvPr id="145443" name="TextBox 163839"/>
          <p:cNvSpPr txBox="1">
            <a:spLocks noChangeArrowheads="1"/>
          </p:cNvSpPr>
          <p:nvPr/>
        </p:nvSpPr>
        <p:spPr bwMode="auto">
          <a:xfrm>
            <a:off x="1191817" y="2576514"/>
            <a:ext cx="61409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Calibri"/>
              </a:rPr>
              <a:t>Plate 1</a:t>
            </a:r>
          </a:p>
        </p:txBody>
      </p:sp>
      <p:sp>
        <p:nvSpPr>
          <p:cNvPr id="145444" name="TextBox 115"/>
          <p:cNvSpPr txBox="1">
            <a:spLocks noChangeArrowheads="1"/>
          </p:cNvSpPr>
          <p:nvPr/>
        </p:nvSpPr>
        <p:spPr bwMode="auto">
          <a:xfrm>
            <a:off x="2378473" y="2565401"/>
            <a:ext cx="61409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Calibri"/>
              </a:rPr>
              <a:t>Plate 2</a:t>
            </a:r>
          </a:p>
        </p:txBody>
      </p:sp>
      <p:sp>
        <p:nvSpPr>
          <p:cNvPr id="145445" name="TextBox 116"/>
          <p:cNvSpPr txBox="1">
            <a:spLocks noChangeArrowheads="1"/>
          </p:cNvSpPr>
          <p:nvPr/>
        </p:nvSpPr>
        <p:spPr bwMode="auto">
          <a:xfrm>
            <a:off x="3627042" y="2565401"/>
            <a:ext cx="61409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Calibri"/>
              </a:rPr>
              <a:t>Plate 3</a:t>
            </a:r>
          </a:p>
        </p:txBody>
      </p:sp>
      <p:sp>
        <p:nvSpPr>
          <p:cNvPr id="145446" name="TextBox 117"/>
          <p:cNvSpPr txBox="1">
            <a:spLocks noChangeArrowheads="1"/>
          </p:cNvSpPr>
          <p:nvPr/>
        </p:nvSpPr>
        <p:spPr bwMode="auto">
          <a:xfrm>
            <a:off x="5793979" y="2576514"/>
            <a:ext cx="61409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Calibri"/>
              </a:rPr>
              <a:t>Plate 1</a:t>
            </a:r>
          </a:p>
        </p:txBody>
      </p:sp>
      <p:sp>
        <p:nvSpPr>
          <p:cNvPr id="145447" name="TextBox 118"/>
          <p:cNvSpPr txBox="1">
            <a:spLocks noChangeArrowheads="1"/>
          </p:cNvSpPr>
          <p:nvPr/>
        </p:nvSpPr>
        <p:spPr bwMode="auto">
          <a:xfrm>
            <a:off x="6980635" y="2565401"/>
            <a:ext cx="61409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Calibri"/>
              </a:rPr>
              <a:t>Plate 2</a:t>
            </a:r>
          </a:p>
        </p:txBody>
      </p:sp>
      <p:sp>
        <p:nvSpPr>
          <p:cNvPr id="145448" name="TextBox 119"/>
          <p:cNvSpPr txBox="1">
            <a:spLocks noChangeArrowheads="1"/>
          </p:cNvSpPr>
          <p:nvPr/>
        </p:nvSpPr>
        <p:spPr bwMode="auto">
          <a:xfrm>
            <a:off x="8229204" y="2565401"/>
            <a:ext cx="61409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Calibri"/>
              </a:rPr>
              <a:t>Plate 3</a:t>
            </a:r>
          </a:p>
        </p:txBody>
      </p:sp>
    </p:spTree>
    <p:extLst>
      <p:ext uri="{BB962C8B-B14F-4D97-AF65-F5344CB8AC3E}">
        <p14:creationId xmlns:p14="http://schemas.microsoft.com/office/powerpoint/2010/main" val="2384695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301" t="11825" r="3825" b="3814"/>
          <a:stretch/>
        </p:blipFill>
        <p:spPr bwMode="auto">
          <a:xfrm>
            <a:off x="1" y="3068639"/>
            <a:ext cx="4889368" cy="3381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16486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3276" t="9458" r="2912" b="2908"/>
          <a:stretch/>
        </p:blipFill>
        <p:spPr bwMode="auto">
          <a:xfrm>
            <a:off x="5138738" y="2951163"/>
            <a:ext cx="4729427" cy="3573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149507" name="Rectangle 6"/>
          <p:cNvSpPr>
            <a:spLocks noGrp="1" noChangeArrowheads="1"/>
          </p:cNvSpPr>
          <p:nvPr>
            <p:ph type="title"/>
          </p:nvPr>
        </p:nvSpPr>
        <p:spPr>
          <a:xfrm>
            <a:off x="742950" y="152400"/>
            <a:ext cx="8420100" cy="1143000"/>
          </a:xfrm>
          <a:noFill/>
        </p:spPr>
        <p:txBody>
          <a:bodyPr/>
          <a:lstStyle/>
          <a:p>
            <a:pPr eaLnBrk="1" hangingPunct="1"/>
            <a:r>
              <a:rPr lang="en-US" dirty="0">
                <a:solidFill>
                  <a:srgbClr val="1F497D"/>
                </a:solidFill>
                <a:latin typeface="Calibri"/>
                <a:ea typeface="ＭＳ Ｐゴシック" charset="0"/>
                <a:cs typeface="ＭＳ Ｐゴシック" charset="0"/>
              </a:rPr>
              <a:t>Randomised Block Design</a:t>
            </a:r>
          </a:p>
        </p:txBody>
      </p:sp>
      <p:sp>
        <p:nvSpPr>
          <p:cNvPr id="149508" name="Text Box 8"/>
          <p:cNvSpPr txBox="1">
            <a:spLocks noChangeArrowheads="1"/>
          </p:cNvSpPr>
          <p:nvPr/>
        </p:nvSpPr>
        <p:spPr bwMode="auto">
          <a:xfrm>
            <a:off x="1363795" y="1301751"/>
            <a:ext cx="7358988" cy="61555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b="1" dirty="0">
                <a:solidFill>
                  <a:srgbClr val="FF0000"/>
                </a:solidFill>
                <a:latin typeface="Calibri"/>
              </a:rPr>
              <a:t>Good</a:t>
            </a:r>
            <a:r>
              <a:rPr lang="en-US" sz="1800" dirty="0">
                <a:solidFill>
                  <a:srgbClr val="FF0000"/>
                </a:solidFill>
                <a:latin typeface="Calibri"/>
              </a:rPr>
              <a:t> </a:t>
            </a:r>
            <a:r>
              <a:rPr lang="en-US" sz="1800" dirty="0">
                <a:latin typeface="Calibri"/>
              </a:rPr>
              <a:t>design example: Alzheimer</a:t>
            </a:r>
            <a:r>
              <a:rPr lang="ja-JP" altLang="en-US" sz="1800" dirty="0">
                <a:latin typeface="Calibri"/>
              </a:rPr>
              <a:t>’</a:t>
            </a:r>
            <a:r>
              <a:rPr lang="en-US" altLang="ja-JP" sz="1800" dirty="0">
                <a:latin typeface="Calibri"/>
              </a:rPr>
              <a:t>s study from GlaxoSmithKline</a:t>
            </a:r>
          </a:p>
          <a:p>
            <a:pPr>
              <a:lnSpc>
                <a:spcPct val="60000"/>
              </a:lnSpc>
            </a:pPr>
            <a:endParaRPr lang="en-US" dirty="0">
              <a:latin typeface="Calibri"/>
            </a:endParaRPr>
          </a:p>
        </p:txBody>
      </p:sp>
      <p:sp>
        <p:nvSpPr>
          <p:cNvPr id="149509" name="TextBox 1"/>
          <p:cNvSpPr txBox="1">
            <a:spLocks noChangeArrowheads="1"/>
          </p:cNvSpPr>
          <p:nvPr/>
        </p:nvSpPr>
        <p:spPr bwMode="auto">
          <a:xfrm>
            <a:off x="5678752" y="2060576"/>
            <a:ext cx="3466915"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dirty="0">
                <a:latin typeface="Calibri"/>
              </a:rPr>
              <a:t>Right PCA plot shows each plate cluster </a:t>
            </a:r>
          </a:p>
          <a:p>
            <a:r>
              <a:rPr lang="en-US" sz="1600" dirty="0">
                <a:latin typeface="Calibri"/>
              </a:rPr>
              <a:t>contains </a:t>
            </a:r>
            <a:r>
              <a:rPr lang="en-US" sz="1600" i="1" dirty="0">
                <a:latin typeface="Calibri"/>
              </a:rPr>
              <a:t>equal proportions </a:t>
            </a:r>
            <a:r>
              <a:rPr lang="en-US" sz="1600" dirty="0">
                <a:latin typeface="Calibri"/>
              </a:rPr>
              <a:t>of </a:t>
            </a:r>
          </a:p>
          <a:p>
            <a:r>
              <a:rPr lang="en-US" sz="1600" dirty="0">
                <a:latin typeface="Calibri"/>
              </a:rPr>
              <a:t>cases (blue) and controls (green).</a:t>
            </a:r>
          </a:p>
        </p:txBody>
      </p:sp>
      <p:sp>
        <p:nvSpPr>
          <p:cNvPr id="149510" name="TextBox 2"/>
          <p:cNvSpPr txBox="1">
            <a:spLocks noChangeArrowheads="1"/>
          </p:cNvSpPr>
          <p:nvPr/>
        </p:nvSpPr>
        <p:spPr bwMode="auto">
          <a:xfrm>
            <a:off x="534856" y="2060575"/>
            <a:ext cx="3843921"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dirty="0">
                <a:latin typeface="Calibri"/>
              </a:rPr>
              <a:t>Left PCA plot show </a:t>
            </a:r>
            <a:r>
              <a:rPr lang="en-US" sz="1600" i="1" dirty="0">
                <a:latin typeface="Calibri"/>
              </a:rPr>
              <a:t>large plate effects</a:t>
            </a:r>
            <a:r>
              <a:rPr lang="en-US" sz="1600" dirty="0">
                <a:latin typeface="Calibri"/>
              </a:rPr>
              <a:t>.</a:t>
            </a:r>
          </a:p>
          <a:p>
            <a:r>
              <a:rPr lang="en-US" sz="1600" dirty="0">
                <a:latin typeface="Calibri"/>
              </a:rPr>
              <a:t>Each </a:t>
            </a:r>
            <a:r>
              <a:rPr lang="en-US" sz="1600" dirty="0" err="1">
                <a:latin typeface="Calibri"/>
              </a:rPr>
              <a:t>colour</a:t>
            </a:r>
            <a:r>
              <a:rPr lang="en-US" sz="1600" dirty="0">
                <a:latin typeface="Calibri"/>
              </a:rPr>
              <a:t> corresponds to a different plate</a:t>
            </a:r>
          </a:p>
        </p:txBody>
      </p:sp>
      <p:sp>
        <p:nvSpPr>
          <p:cNvPr id="149511" name="TextBox 3"/>
          <p:cNvSpPr txBox="1">
            <a:spLocks noChangeArrowheads="1"/>
          </p:cNvSpPr>
          <p:nvPr/>
        </p:nvSpPr>
        <p:spPr bwMode="auto">
          <a:xfrm>
            <a:off x="507340" y="1700213"/>
            <a:ext cx="24701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b="1" dirty="0">
                <a:latin typeface="Calibri"/>
              </a:rPr>
              <a:t>Plate effects by </a:t>
            </a:r>
            <a:r>
              <a:rPr lang="en-US" sz="2000" b="1" i="1" u="sng" dirty="0">
                <a:latin typeface="Calibri"/>
              </a:rPr>
              <a:t>plate</a:t>
            </a:r>
          </a:p>
        </p:txBody>
      </p:sp>
      <p:sp>
        <p:nvSpPr>
          <p:cNvPr id="149512" name="TextBox 8"/>
          <p:cNvSpPr txBox="1">
            <a:spLocks noChangeArrowheads="1"/>
          </p:cNvSpPr>
          <p:nvPr/>
        </p:nvSpPr>
        <p:spPr bwMode="auto">
          <a:xfrm>
            <a:off x="5654675" y="1700213"/>
            <a:ext cx="32543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b="1" dirty="0">
                <a:latin typeface="Calibri"/>
              </a:rPr>
              <a:t>Plate effects by </a:t>
            </a:r>
            <a:r>
              <a:rPr lang="en-US" sz="2000" b="1" i="1" u="sng" dirty="0">
                <a:latin typeface="Calibri"/>
              </a:rPr>
              <a:t>case/control</a:t>
            </a:r>
          </a:p>
        </p:txBody>
      </p:sp>
      <p:sp>
        <p:nvSpPr>
          <p:cNvPr id="149513" name="TextBox 1"/>
          <p:cNvSpPr txBox="1">
            <a:spLocks noChangeArrowheads="1"/>
          </p:cNvSpPr>
          <p:nvPr/>
        </p:nvSpPr>
        <p:spPr bwMode="auto">
          <a:xfrm>
            <a:off x="7586002" y="6597651"/>
            <a:ext cx="208472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000" dirty="0">
                <a:solidFill>
                  <a:srgbClr val="000090"/>
                </a:solidFill>
                <a:latin typeface="Calibri"/>
                <a:hlinkClick r:id="rId5"/>
              </a:rPr>
              <a:t>http://blog.goldenhelix.com/?p=322</a:t>
            </a:r>
            <a:endParaRPr lang="en-US" sz="1000" dirty="0">
              <a:solidFill>
                <a:srgbClr val="000090"/>
              </a:solidFill>
              <a:latin typeface="Calibri"/>
            </a:endParaRPr>
          </a:p>
          <a:p>
            <a:r>
              <a:rPr lang="en-US" sz="1000" dirty="0">
                <a:solidFill>
                  <a:srgbClr val="000090"/>
                </a:solidFill>
                <a:latin typeface="Calibri"/>
              </a:rPr>
              <a:t>c</a:t>
            </a:r>
          </a:p>
        </p:txBody>
      </p:sp>
    </p:spTree>
    <p:extLst>
      <p:ext uri="{BB962C8B-B14F-4D97-AF65-F5344CB8AC3E}">
        <p14:creationId xmlns:p14="http://schemas.microsoft.com/office/powerpoint/2010/main" val="162319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8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95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9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9" grpId="0"/>
      <p:bldP spid="1495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28</a:t>
            </a:fld>
            <a:endParaRPr lang="en-GB" dirty="0"/>
          </a:p>
        </p:txBody>
      </p:sp>
      <p:sp>
        <p:nvSpPr>
          <p:cNvPr id="6" name="Title 5"/>
          <p:cNvSpPr>
            <a:spLocks noGrp="1"/>
          </p:cNvSpPr>
          <p:nvPr>
            <p:ph type="title" idx="4294967295"/>
          </p:nvPr>
        </p:nvSpPr>
        <p:spPr>
          <a:xfrm>
            <a:off x="2792760" y="1988840"/>
            <a:ext cx="4134459" cy="1728192"/>
          </a:xfrm>
        </p:spPr>
        <p:txBody>
          <a:bodyPr/>
          <a:lstStyle/>
          <a:p>
            <a:pPr algn="ctr">
              <a:lnSpc>
                <a:spcPct val="90000"/>
              </a:lnSpc>
            </a:pPr>
            <a:r>
              <a:rPr lang="en-US" sz="4800" dirty="0">
                <a:solidFill>
                  <a:schemeClr val="bg1"/>
                </a:solidFill>
              </a:rPr>
              <a:t>Experimental Controls</a:t>
            </a:r>
          </a:p>
        </p:txBody>
      </p:sp>
    </p:spTree>
    <p:extLst>
      <p:ext uri="{BB962C8B-B14F-4D97-AF65-F5344CB8AC3E}">
        <p14:creationId xmlns:p14="http://schemas.microsoft.com/office/powerpoint/2010/main" val="3957029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F497D"/>
                </a:solidFill>
              </a:rPr>
              <a:t>Experimental Controls</a:t>
            </a:r>
          </a:p>
        </p:txBody>
      </p:sp>
      <p:sp>
        <p:nvSpPr>
          <p:cNvPr id="3" name="Content Placeholder 2"/>
          <p:cNvSpPr>
            <a:spLocks noGrp="1"/>
          </p:cNvSpPr>
          <p:nvPr>
            <p:ph idx="1"/>
          </p:nvPr>
        </p:nvSpPr>
        <p:spPr/>
        <p:txBody>
          <a:bodyPr/>
          <a:lstStyle/>
          <a:p>
            <a:r>
              <a:rPr lang="en-US" dirty="0"/>
              <a:t>Controlling errors</a:t>
            </a:r>
          </a:p>
          <a:p>
            <a:pPr lvl="1"/>
            <a:r>
              <a:rPr lang="en-GB" dirty="0"/>
              <a:t>–Type I: False Positives (reject true H0)</a:t>
            </a:r>
          </a:p>
          <a:p>
            <a:pPr lvl="2"/>
            <a:r>
              <a:rPr lang="en-GB" dirty="0"/>
              <a:t>Use Negative controls: A group that should have minimal or no effect</a:t>
            </a:r>
          </a:p>
          <a:p>
            <a:pPr lvl="1"/>
            <a:r>
              <a:rPr lang="en-GB" dirty="0"/>
              <a:t>Type II: False Negative (fail to reject a false H0)</a:t>
            </a:r>
          </a:p>
          <a:p>
            <a:pPr lvl="2"/>
            <a:r>
              <a:rPr lang="en-GB" dirty="0"/>
              <a:t>Use Positive controls: A group where known response expected</a:t>
            </a:r>
          </a:p>
          <a:p>
            <a:endParaRPr lang="en-US" dirty="0"/>
          </a:p>
          <a:p>
            <a:r>
              <a:rPr lang="en-US" dirty="0"/>
              <a:t>Technical controls</a:t>
            </a:r>
          </a:p>
          <a:p>
            <a:pPr lvl="1"/>
            <a:r>
              <a:rPr lang="en-US" dirty="0"/>
              <a:t>Detect/correct technical biases</a:t>
            </a:r>
          </a:p>
          <a:p>
            <a:pPr lvl="1"/>
            <a:r>
              <a:rPr lang="en-US" dirty="0" err="1"/>
              <a:t>Normalise</a:t>
            </a:r>
            <a:r>
              <a:rPr lang="en-US" dirty="0"/>
              <a:t> measurements (quantification) e.g. spike-ins</a:t>
            </a:r>
          </a:p>
        </p:txBody>
      </p:sp>
    </p:spTree>
    <p:extLst>
      <p:ext uri="{BB962C8B-B14F-4D97-AF65-F5344CB8AC3E}">
        <p14:creationId xmlns:p14="http://schemas.microsoft.com/office/powerpoint/2010/main" val="2426312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F497D"/>
                </a:solidFill>
              </a:rPr>
              <a:t>Why Perform Experiments?</a:t>
            </a:r>
            <a:endParaRPr lang="en-US" dirty="0"/>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3</a:t>
            </a:fld>
            <a:endParaRPr lang="en-GB" dirty="0"/>
          </a:p>
        </p:txBody>
      </p:sp>
      <p:sp>
        <p:nvSpPr>
          <p:cNvPr id="5" name="Content Placeholder 4"/>
          <p:cNvSpPr>
            <a:spLocks noGrp="1"/>
          </p:cNvSpPr>
          <p:nvPr>
            <p:ph idx="1"/>
          </p:nvPr>
        </p:nvSpPr>
        <p:spPr>
          <a:xfrm>
            <a:off x="495300" y="1412776"/>
            <a:ext cx="8915400" cy="4114800"/>
          </a:xfrm>
        </p:spPr>
        <p:txBody>
          <a:bodyPr/>
          <a:lstStyle/>
          <a:p>
            <a:r>
              <a:rPr lang="en-US" dirty="0"/>
              <a:t>Because my supervisor told me to</a:t>
            </a:r>
          </a:p>
          <a:p>
            <a:endParaRPr lang="en-US" dirty="0"/>
          </a:p>
          <a:p>
            <a:r>
              <a:rPr lang="en-US" dirty="0"/>
              <a:t>Because they did it in this other paper</a:t>
            </a:r>
          </a:p>
          <a:p>
            <a:endParaRPr lang="en-US" dirty="0"/>
          </a:p>
          <a:p>
            <a:r>
              <a:rPr lang="en-US" dirty="0"/>
              <a:t>Because we got a cool new piece of tech and I want to try it out</a:t>
            </a:r>
          </a:p>
          <a:p>
            <a:endParaRPr lang="en-US" dirty="0"/>
          </a:p>
          <a:p>
            <a:r>
              <a:rPr lang="en-US" dirty="0"/>
              <a:t>Because I don’t know what else to do</a:t>
            </a:r>
          </a:p>
          <a:p>
            <a:endParaRPr lang="en-US" dirty="0"/>
          </a:p>
          <a:p>
            <a:r>
              <a:rPr lang="en-US" dirty="0">
                <a:solidFill>
                  <a:schemeClr val="accent1"/>
                </a:solidFill>
              </a:rPr>
              <a:t>To get evidence </a:t>
            </a:r>
            <a:r>
              <a:rPr lang="en-US">
                <a:solidFill>
                  <a:schemeClr val="accent1"/>
                </a:solidFill>
              </a:rPr>
              <a:t>(hopefully)  </a:t>
            </a:r>
            <a:r>
              <a:rPr lang="en-US" dirty="0">
                <a:solidFill>
                  <a:schemeClr val="accent1"/>
                </a:solidFill>
              </a:rPr>
              <a:t>supporting a hypothesis</a:t>
            </a:r>
          </a:p>
        </p:txBody>
      </p:sp>
    </p:spTree>
    <p:extLst>
      <p:ext uri="{BB962C8B-B14F-4D97-AF65-F5344CB8AC3E}">
        <p14:creationId xmlns:p14="http://schemas.microsoft.com/office/powerpoint/2010/main" val="288480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F497D"/>
                </a:solidFill>
              </a:rPr>
              <a:t>Examples of Experimental Controls</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US" dirty="0"/>
              <a:t>Wild-type organism (knockouts)</a:t>
            </a:r>
          </a:p>
          <a:p>
            <a:pPr marL="342900" indent="-342900">
              <a:buFont typeface="Arial" panose="020B0604020202020204" pitchFamily="34" charset="0"/>
              <a:buChar char="•"/>
            </a:pPr>
            <a:r>
              <a:rPr lang="en-US" dirty="0"/>
              <a:t>Inactive </a:t>
            </a:r>
            <a:r>
              <a:rPr lang="en-US" cap="none" dirty="0"/>
              <a:t>si</a:t>
            </a:r>
            <a:r>
              <a:rPr lang="en-US" dirty="0"/>
              <a:t>RNA (silencing)</a:t>
            </a:r>
          </a:p>
          <a:p>
            <a:pPr marL="342900" indent="-342900">
              <a:buFont typeface="Arial" panose="020B0604020202020204" pitchFamily="34" charset="0"/>
              <a:buChar char="•"/>
            </a:pPr>
            <a:r>
              <a:rPr lang="en-US" dirty="0"/>
              <a:t>Vehicle (treatments)</a:t>
            </a:r>
          </a:p>
          <a:p>
            <a:pPr marL="342900" indent="-342900">
              <a:buFont typeface="Arial" panose="020B0604020202020204" pitchFamily="34" charset="0"/>
              <a:buChar char="•"/>
            </a:pPr>
            <a:r>
              <a:rPr lang="en-US" dirty="0"/>
              <a:t>Input: fragmented chromatin (C</a:t>
            </a:r>
            <a:r>
              <a:rPr lang="en-US" cap="none" dirty="0"/>
              <a:t>hI</a:t>
            </a:r>
            <a:r>
              <a:rPr lang="en-US" dirty="0"/>
              <a:t>P)</a:t>
            </a:r>
          </a:p>
          <a:p>
            <a:pPr marL="342900" indent="-342900">
              <a:buFont typeface="Arial" panose="020B0604020202020204" pitchFamily="34" charset="0"/>
              <a:buChar char="•"/>
            </a:pPr>
            <a:r>
              <a:rPr lang="en-US" dirty="0"/>
              <a:t>Spike-ins (quantification/</a:t>
            </a:r>
            <a:r>
              <a:rPr lang="en-US" dirty="0" err="1"/>
              <a:t>normalisation</a:t>
            </a:r>
            <a:r>
              <a:rPr lang="en-US" dirty="0"/>
              <a:t>)</a:t>
            </a:r>
          </a:p>
          <a:p>
            <a:pPr marL="342900" indent="-342900">
              <a:buFont typeface="Arial" panose="020B0604020202020204" pitchFamily="34" charset="0"/>
              <a:buChar char="•"/>
            </a:pPr>
            <a:r>
              <a:rPr lang="en-US" dirty="0"/>
              <a:t>“Gold standard” </a:t>
            </a:r>
            <a:r>
              <a:rPr lang="en-US" dirty="0" err="1"/>
              <a:t>datapoints</a:t>
            </a:r>
            <a:endParaRPr lang="en-US" dirty="0"/>
          </a:p>
          <a:p>
            <a:pPr marL="342900" indent="-342900">
              <a:buFont typeface="Arial" panose="020B0604020202020204" pitchFamily="34" charset="0"/>
              <a:buChar char="•"/>
            </a:pPr>
            <a:r>
              <a:rPr lang="en-US" dirty="0"/>
              <a:t>Multi-level controls</a:t>
            </a:r>
          </a:p>
          <a:p>
            <a:pPr lvl="1"/>
            <a:r>
              <a:rPr lang="en-US" dirty="0"/>
              <a:t>e.g. contrast Vehicle/Input vs. Treatment/Input</a:t>
            </a:r>
          </a:p>
          <a:p>
            <a:endParaRPr lang="en-US" dirty="0"/>
          </a:p>
          <a:p>
            <a:endParaRPr lang="en-US" dirty="0"/>
          </a:p>
          <a:p>
            <a:endParaRPr lang="en-US" dirty="0"/>
          </a:p>
        </p:txBody>
      </p:sp>
    </p:spTree>
    <p:extLst>
      <p:ext uri="{BB962C8B-B14F-4D97-AF65-F5344CB8AC3E}">
        <p14:creationId xmlns:p14="http://schemas.microsoft.com/office/powerpoint/2010/main" val="4210891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31</a:t>
            </a:fld>
            <a:endParaRPr lang="en-GB" dirty="0"/>
          </a:p>
        </p:txBody>
      </p:sp>
      <p:sp>
        <p:nvSpPr>
          <p:cNvPr id="6" name="Title 5"/>
          <p:cNvSpPr>
            <a:spLocks noGrp="1"/>
          </p:cNvSpPr>
          <p:nvPr>
            <p:ph type="title" idx="4294967295"/>
          </p:nvPr>
        </p:nvSpPr>
        <p:spPr>
          <a:xfrm>
            <a:off x="2792760" y="1628800"/>
            <a:ext cx="4134459" cy="1728192"/>
          </a:xfrm>
        </p:spPr>
        <p:txBody>
          <a:bodyPr/>
          <a:lstStyle/>
          <a:p>
            <a:pPr algn="ctr">
              <a:lnSpc>
                <a:spcPct val="90000"/>
              </a:lnSpc>
            </a:pPr>
            <a:r>
              <a:rPr lang="en-US" sz="4800" dirty="0">
                <a:solidFill>
                  <a:schemeClr val="bg1"/>
                </a:solidFill>
              </a:rPr>
              <a:t>Design Parameters for Sequencing Experiments</a:t>
            </a:r>
          </a:p>
        </p:txBody>
      </p:sp>
    </p:spTree>
    <p:extLst>
      <p:ext uri="{BB962C8B-B14F-4D97-AF65-F5344CB8AC3E}">
        <p14:creationId xmlns:p14="http://schemas.microsoft.com/office/powerpoint/2010/main" val="16876502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299" y="274638"/>
            <a:ext cx="9095967" cy="1143000"/>
          </a:xfrm>
        </p:spPr>
        <p:txBody>
          <a:bodyPr>
            <a:normAutofit/>
          </a:bodyPr>
          <a:lstStyle/>
          <a:p>
            <a:r>
              <a:rPr lang="en-US" dirty="0">
                <a:solidFill>
                  <a:srgbClr val="1F497D"/>
                </a:solidFill>
              </a:rPr>
              <a:t>Design Issues: Sequencing Experiments</a:t>
            </a:r>
          </a:p>
        </p:txBody>
      </p:sp>
      <p:sp>
        <p:nvSpPr>
          <p:cNvPr id="3" name="Content Placeholder 2"/>
          <p:cNvSpPr>
            <a:spLocks noGrp="1"/>
          </p:cNvSpPr>
          <p:nvPr>
            <p:ph idx="1"/>
          </p:nvPr>
        </p:nvSpPr>
        <p:spPr/>
        <p:txBody>
          <a:bodyPr>
            <a:normAutofit lnSpcReduction="10000"/>
          </a:bodyPr>
          <a:lstStyle/>
          <a:p>
            <a:r>
              <a:rPr lang="en-US" dirty="0"/>
              <a:t>Platforms </a:t>
            </a:r>
          </a:p>
          <a:p>
            <a:r>
              <a:rPr lang="en-US" dirty="0"/>
              <a:t>Library preps</a:t>
            </a:r>
          </a:p>
          <a:p>
            <a:r>
              <a:rPr lang="en-US" dirty="0"/>
              <a:t>Multiplexing and pooling strategies</a:t>
            </a:r>
          </a:p>
          <a:p>
            <a:r>
              <a:rPr lang="en-US" dirty="0"/>
              <a:t>Single-end </a:t>
            </a:r>
            <a:r>
              <a:rPr lang="en-US" dirty="0" err="1"/>
              <a:t>vs</a:t>
            </a:r>
            <a:r>
              <a:rPr lang="en-US" dirty="0"/>
              <a:t> paired end</a:t>
            </a:r>
          </a:p>
          <a:p>
            <a:r>
              <a:rPr lang="en-US" dirty="0"/>
              <a:t>Sequencing depth</a:t>
            </a:r>
          </a:p>
          <a:p>
            <a:pPr lvl="1"/>
            <a:r>
              <a:rPr lang="en-US" dirty="0"/>
              <a:t>Coverage</a:t>
            </a:r>
          </a:p>
          <a:p>
            <a:pPr lvl="1"/>
            <a:r>
              <a:rPr lang="en-US" dirty="0"/>
              <a:t>Lanes</a:t>
            </a:r>
          </a:p>
          <a:p>
            <a:r>
              <a:rPr lang="en-US" dirty="0"/>
              <a:t>Validation</a:t>
            </a:r>
          </a:p>
          <a:p>
            <a:pPr lvl="1"/>
            <a:r>
              <a:rPr lang="en-US" dirty="0"/>
              <a:t>Knock-downs</a:t>
            </a:r>
          </a:p>
          <a:p>
            <a:pPr lvl="1"/>
            <a:r>
              <a:rPr lang="en-US" dirty="0"/>
              <a:t>Pull-downs</a:t>
            </a:r>
          </a:p>
        </p:txBody>
      </p:sp>
    </p:spTree>
    <p:extLst>
      <p:ext uri="{BB962C8B-B14F-4D97-AF65-F5344CB8AC3E}">
        <p14:creationId xmlns:p14="http://schemas.microsoft.com/office/powerpoint/2010/main" val="2718225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33</a:t>
            </a:fld>
            <a:endParaRPr lang="en-GB" dirty="0"/>
          </a:p>
        </p:txBody>
      </p:sp>
      <p:sp>
        <p:nvSpPr>
          <p:cNvPr id="6" name="Title 5"/>
          <p:cNvSpPr>
            <a:spLocks noGrp="1"/>
          </p:cNvSpPr>
          <p:nvPr>
            <p:ph type="title" idx="4294967295"/>
          </p:nvPr>
        </p:nvSpPr>
        <p:spPr>
          <a:xfrm>
            <a:off x="2906773" y="1844824"/>
            <a:ext cx="4134459" cy="1728192"/>
          </a:xfrm>
        </p:spPr>
        <p:txBody>
          <a:bodyPr/>
          <a:lstStyle/>
          <a:p>
            <a:pPr algn="ctr">
              <a:lnSpc>
                <a:spcPct val="90000"/>
              </a:lnSpc>
            </a:pPr>
            <a:r>
              <a:rPr lang="en-US" sz="4800" dirty="0">
                <a:solidFill>
                  <a:schemeClr val="bg1"/>
                </a:solidFill>
              </a:rPr>
              <a:t>Experimental Design process at CRUK-CI</a:t>
            </a:r>
          </a:p>
        </p:txBody>
      </p:sp>
    </p:spTree>
    <p:extLst>
      <p:ext uri="{BB962C8B-B14F-4D97-AF65-F5344CB8AC3E}">
        <p14:creationId xmlns:p14="http://schemas.microsoft.com/office/powerpoint/2010/main" val="3129165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5BA6-1E7D-425F-B162-CAC7E7E57F14}"/>
              </a:ext>
            </a:extLst>
          </p:cNvPr>
          <p:cNvSpPr>
            <a:spLocks noGrp="1"/>
          </p:cNvSpPr>
          <p:nvPr>
            <p:ph type="title"/>
          </p:nvPr>
        </p:nvSpPr>
        <p:spPr/>
        <p:txBody>
          <a:bodyPr/>
          <a:lstStyle/>
          <a:p>
            <a:r>
              <a:rPr lang="en-US" dirty="0"/>
              <a:t>CRUK-CI Experimental Design Process</a:t>
            </a:r>
          </a:p>
        </p:txBody>
      </p:sp>
      <p:sp>
        <p:nvSpPr>
          <p:cNvPr id="3" name="Content Placeholder 2">
            <a:extLst>
              <a:ext uri="{FF2B5EF4-FFF2-40B4-BE49-F238E27FC236}">
                <a16:creationId xmlns:a16="http://schemas.microsoft.com/office/drawing/2014/main" id="{483BCE71-DFE2-47E6-9EA5-E20C008C1F30}"/>
              </a:ext>
            </a:extLst>
          </p:cNvPr>
          <p:cNvSpPr>
            <a:spLocks noGrp="1"/>
          </p:cNvSpPr>
          <p:nvPr>
            <p:ph idx="1"/>
          </p:nvPr>
        </p:nvSpPr>
        <p:spPr>
          <a:xfrm>
            <a:off x="416496" y="1268760"/>
            <a:ext cx="8915400" cy="4114800"/>
          </a:xfrm>
        </p:spPr>
        <p:txBody>
          <a:bodyPr/>
          <a:lstStyle/>
          <a:p>
            <a:pPr lvl="1"/>
            <a:r>
              <a:rPr lang="en-US" dirty="0"/>
              <a:t>Students required to take (this) Experimental Design class</a:t>
            </a:r>
          </a:p>
          <a:p>
            <a:pPr lvl="1"/>
            <a:r>
              <a:rPr lang="en-US" dirty="0"/>
              <a:t>All sequencing and proteomics experiments require experimental design review meeting</a:t>
            </a:r>
          </a:p>
          <a:p>
            <a:pPr lvl="2"/>
            <a:r>
              <a:rPr lang="en-US" dirty="0"/>
              <a:t>Simple form with key aspects of experiment</a:t>
            </a:r>
          </a:p>
          <a:p>
            <a:pPr lvl="2"/>
            <a:r>
              <a:rPr lang="en-US" dirty="0"/>
              <a:t>Attended by Scientists, Genomics/Proteomics Core, Bioinformatics Core, Statistician</a:t>
            </a:r>
          </a:p>
          <a:p>
            <a:pPr lvl="2"/>
            <a:r>
              <a:rPr lang="en-US" dirty="0"/>
              <a:t>Project opened in LIMS afterwards</a:t>
            </a:r>
          </a:p>
          <a:p>
            <a:pPr lvl="1"/>
            <a:r>
              <a:rPr lang="en-US" dirty="0" err="1"/>
              <a:t>Randomisation</a:t>
            </a:r>
            <a:r>
              <a:rPr lang="en-US" dirty="0"/>
              <a:t> and Layouts</a:t>
            </a:r>
          </a:p>
          <a:p>
            <a:pPr lvl="2"/>
            <a:r>
              <a:rPr lang="en-US" dirty="0"/>
              <a:t>Checkpoint for experiment</a:t>
            </a:r>
          </a:p>
          <a:p>
            <a:pPr lvl="2"/>
            <a:r>
              <a:rPr lang="en-US" dirty="0"/>
              <a:t>Project cleared for sample submission</a:t>
            </a:r>
          </a:p>
          <a:p>
            <a:pPr lvl="1"/>
            <a:r>
              <a:rPr lang="en-US" dirty="0"/>
              <a:t>Keys:</a:t>
            </a:r>
          </a:p>
          <a:p>
            <a:pPr lvl="2"/>
            <a:r>
              <a:rPr lang="en-US" dirty="0"/>
              <a:t>Form and meeting not onerous</a:t>
            </a:r>
          </a:p>
          <a:p>
            <a:pPr lvl="2"/>
            <a:r>
              <a:rPr lang="en-US" dirty="0"/>
              <a:t>(Currently) not chargeable</a:t>
            </a:r>
          </a:p>
          <a:p>
            <a:pPr lvl="2"/>
            <a:r>
              <a:rPr lang="en-US" dirty="0"/>
              <a:t>Scientists agree process improves experiments!</a:t>
            </a:r>
          </a:p>
          <a:p>
            <a:pPr lvl="2"/>
            <a:endParaRPr lang="en-US" dirty="0"/>
          </a:p>
        </p:txBody>
      </p:sp>
      <p:sp>
        <p:nvSpPr>
          <p:cNvPr id="4" name="Slide Number Placeholder 3">
            <a:extLst>
              <a:ext uri="{FF2B5EF4-FFF2-40B4-BE49-F238E27FC236}">
                <a16:creationId xmlns:a16="http://schemas.microsoft.com/office/drawing/2014/main" id="{221DD0DA-57F9-4978-956D-70DC3D9B0855}"/>
              </a:ext>
            </a:extLst>
          </p:cNvPr>
          <p:cNvSpPr>
            <a:spLocks noGrp="1"/>
          </p:cNvSpPr>
          <p:nvPr>
            <p:ph type="sldNum" sz="quarter" idx="4"/>
          </p:nvPr>
        </p:nvSpPr>
        <p:spPr/>
        <p:txBody>
          <a:bodyPr/>
          <a:lstStyle/>
          <a:p>
            <a:fld id="{C231324C-4752-C242-8156-5E21DB4253A5}" type="slidenum">
              <a:rPr lang="en-GB" smtClean="0"/>
              <a:pPr/>
              <a:t>34</a:t>
            </a:fld>
            <a:endParaRPr lang="en-GB" dirty="0"/>
          </a:p>
        </p:txBody>
      </p:sp>
    </p:spTree>
    <p:extLst>
      <p:ext uri="{BB962C8B-B14F-4D97-AF65-F5344CB8AC3E}">
        <p14:creationId xmlns:p14="http://schemas.microsoft.com/office/powerpoint/2010/main" val="821179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AC7FB-1802-497C-85DF-6D7A59DD826B}"/>
              </a:ext>
            </a:extLst>
          </p:cNvPr>
          <p:cNvSpPr>
            <a:spLocks noGrp="1"/>
          </p:cNvSpPr>
          <p:nvPr>
            <p:ph type="title"/>
          </p:nvPr>
        </p:nvSpPr>
        <p:spPr>
          <a:xfrm>
            <a:off x="200472" y="260648"/>
            <a:ext cx="8915400" cy="990600"/>
          </a:xfrm>
        </p:spPr>
        <p:txBody>
          <a:bodyPr/>
          <a:lstStyle/>
          <a:p>
            <a:r>
              <a:rPr lang="en-US" sz="2800" dirty="0"/>
              <a:t>Experimental Design Meetings - Genomics</a:t>
            </a:r>
          </a:p>
        </p:txBody>
      </p:sp>
      <p:sp>
        <p:nvSpPr>
          <p:cNvPr id="3" name="Content Placeholder 2">
            <a:extLst>
              <a:ext uri="{FF2B5EF4-FFF2-40B4-BE49-F238E27FC236}">
                <a16:creationId xmlns:a16="http://schemas.microsoft.com/office/drawing/2014/main" id="{65FDF9C7-600A-4A83-8164-BC245BFAE987}"/>
              </a:ext>
            </a:extLst>
          </p:cNvPr>
          <p:cNvSpPr>
            <a:spLocks noGrp="1"/>
          </p:cNvSpPr>
          <p:nvPr>
            <p:ph idx="1"/>
          </p:nvPr>
        </p:nvSpPr>
        <p:spPr>
          <a:xfrm>
            <a:off x="214064" y="755948"/>
            <a:ext cx="9275440" cy="4114800"/>
          </a:xfrm>
        </p:spPr>
        <p:txBody>
          <a:bodyPr/>
          <a:lstStyle/>
          <a:p>
            <a:pPr>
              <a:defRPr/>
            </a:pPr>
            <a:endParaRPr lang="en-US" sz="800" dirty="0"/>
          </a:p>
          <a:p>
            <a:pPr>
              <a:defRPr/>
            </a:pPr>
            <a:r>
              <a:rPr lang="en-US" sz="1800" dirty="0"/>
              <a:t>Tuesday 30 min slots (</a:t>
            </a:r>
            <a:r>
              <a:rPr lang="en-US" sz="1800" dirty="0">
                <a:solidFill>
                  <a:schemeClr val="accent2"/>
                </a:solidFill>
              </a:rPr>
              <a:t>2:00-3:00pm</a:t>
            </a:r>
            <a:r>
              <a:rPr lang="en-US" sz="1800" dirty="0"/>
              <a:t>) with Bioinformatics Genomics/proteomics Cores</a:t>
            </a:r>
          </a:p>
          <a:p>
            <a:pPr>
              <a:defRPr/>
            </a:pPr>
            <a:r>
              <a:rPr lang="en-US" sz="1800" dirty="0"/>
              <a:t>Requirements:</a:t>
            </a:r>
          </a:p>
          <a:p>
            <a:pPr lvl="1">
              <a:defRPr/>
            </a:pPr>
            <a:r>
              <a:rPr lang="en-US" sz="1800" dirty="0"/>
              <a:t>Email </a:t>
            </a:r>
            <a:r>
              <a:rPr lang="en-US" sz="1800" u="sng" dirty="0">
                <a:solidFill>
                  <a:srgbClr val="0000FF"/>
                </a:solidFill>
                <a:hlinkClick r:id="rId2"/>
              </a:rPr>
              <a:t>CRIExperimentalDesign@cruk.cam.ac.uk</a:t>
            </a:r>
            <a:r>
              <a:rPr lang="en-US" sz="1800" u="sng" dirty="0">
                <a:solidFill>
                  <a:srgbClr val="0000FF"/>
                </a:solidFill>
              </a:rPr>
              <a:t> </a:t>
            </a:r>
            <a:r>
              <a:rPr lang="en-US" sz="1800" dirty="0">
                <a:solidFill>
                  <a:srgbClr val="000000"/>
                </a:solidFill>
              </a:rPr>
              <a:t>to request meeting</a:t>
            </a:r>
          </a:p>
          <a:p>
            <a:pPr lvl="1">
              <a:defRPr/>
            </a:pPr>
            <a:r>
              <a:rPr lang="en-US" sz="1800" dirty="0">
                <a:solidFill>
                  <a:srgbClr val="000000"/>
                </a:solidFill>
              </a:rPr>
              <a:t>Fill in </a:t>
            </a:r>
            <a:r>
              <a:rPr lang="en-US" sz="1800" dirty="0">
                <a:solidFill>
                  <a:srgbClr val="000000"/>
                </a:solidFill>
                <a:hlinkClick r:id="rId3" action="ppaction://hlinkfile"/>
              </a:rPr>
              <a:t>Experimental Design Form </a:t>
            </a:r>
            <a:r>
              <a:rPr lang="en-US" sz="1800" dirty="0">
                <a:solidFill>
                  <a:srgbClr val="000000"/>
                </a:solidFill>
              </a:rPr>
              <a:t>and return 1 week prior to meeting</a:t>
            </a:r>
          </a:p>
          <a:p>
            <a:pPr lvl="1">
              <a:defRPr/>
            </a:pPr>
            <a:r>
              <a:rPr lang="en-US" sz="1800" b="1" dirty="0"/>
              <a:t>Your attendance</a:t>
            </a:r>
          </a:p>
          <a:p>
            <a:pPr lvl="1">
              <a:defRPr/>
            </a:pPr>
            <a:r>
              <a:rPr lang="en-US" sz="1800" dirty="0"/>
              <a:t>Provide</a:t>
            </a:r>
            <a:r>
              <a:rPr lang="en-US" sz="1800" b="1" dirty="0"/>
              <a:t> project </a:t>
            </a:r>
            <a:r>
              <a:rPr lang="en-US" sz="1800" b="1" i="1" dirty="0"/>
              <a:t>background </a:t>
            </a:r>
            <a:r>
              <a:rPr lang="en-US" sz="1800" dirty="0"/>
              <a:t>(a few slides from you)</a:t>
            </a:r>
          </a:p>
          <a:p>
            <a:pPr>
              <a:defRPr/>
            </a:pPr>
            <a:r>
              <a:rPr lang="en-US" sz="1800" dirty="0"/>
              <a:t>Discussion:</a:t>
            </a:r>
          </a:p>
          <a:p>
            <a:pPr lvl="2">
              <a:defRPr/>
            </a:pPr>
            <a:r>
              <a:rPr lang="en-US" dirty="0"/>
              <a:t>Planning, time-scale, cost, aims, scope, questions</a:t>
            </a:r>
          </a:p>
          <a:p>
            <a:pPr lvl="2">
              <a:defRPr/>
            </a:pPr>
            <a:r>
              <a:rPr lang="en-US" dirty="0"/>
              <a:t>Choosing the correct technology</a:t>
            </a:r>
          </a:p>
          <a:p>
            <a:pPr lvl="2">
              <a:defRPr/>
            </a:pPr>
            <a:r>
              <a:rPr lang="en-US" dirty="0"/>
              <a:t>Effect size &amp; Sample-size calculation?</a:t>
            </a:r>
          </a:p>
          <a:p>
            <a:pPr lvl="2">
              <a:defRPr/>
            </a:pPr>
            <a:r>
              <a:rPr lang="en-US" dirty="0"/>
              <a:t>Sample collection and processing methods</a:t>
            </a:r>
          </a:p>
          <a:p>
            <a:pPr lvl="2">
              <a:defRPr/>
            </a:pPr>
            <a:r>
              <a:rPr lang="en-US" dirty="0"/>
              <a:t>Sample information (meta-data) collection</a:t>
            </a:r>
          </a:p>
          <a:p>
            <a:pPr lvl="2">
              <a:defRPr/>
            </a:pPr>
            <a:r>
              <a:rPr lang="en-US" dirty="0" err="1"/>
              <a:t>Randomisation</a:t>
            </a:r>
            <a:r>
              <a:rPr lang="en-US" dirty="0"/>
              <a:t>, Blocking and Replication issues</a:t>
            </a:r>
          </a:p>
          <a:p>
            <a:pPr lvl="2">
              <a:defRPr/>
            </a:pPr>
            <a:r>
              <a:rPr lang="en-US" dirty="0"/>
              <a:t>Technical issues e.g. what sequencing depth?</a:t>
            </a:r>
          </a:p>
          <a:p>
            <a:pPr lvl="2">
              <a:defRPr/>
            </a:pPr>
            <a:r>
              <a:rPr lang="en-US" dirty="0"/>
              <a:t>Will Bioinformatics Core help with/do analysis?</a:t>
            </a:r>
          </a:p>
          <a:p>
            <a:pPr lvl="2">
              <a:defRPr/>
            </a:pPr>
            <a:r>
              <a:rPr lang="en-US" dirty="0"/>
              <a:t>Analysis deliverables</a:t>
            </a:r>
          </a:p>
          <a:p>
            <a:endParaRPr lang="en-US" dirty="0"/>
          </a:p>
        </p:txBody>
      </p:sp>
      <p:sp>
        <p:nvSpPr>
          <p:cNvPr id="4" name="Slide Number Placeholder 3">
            <a:extLst>
              <a:ext uri="{FF2B5EF4-FFF2-40B4-BE49-F238E27FC236}">
                <a16:creationId xmlns:a16="http://schemas.microsoft.com/office/drawing/2014/main" id="{1D0A2278-2102-48A9-AC63-39893DF7C182}"/>
              </a:ext>
            </a:extLst>
          </p:cNvPr>
          <p:cNvSpPr>
            <a:spLocks noGrp="1"/>
          </p:cNvSpPr>
          <p:nvPr>
            <p:ph type="sldNum" sz="quarter" idx="4"/>
          </p:nvPr>
        </p:nvSpPr>
        <p:spPr/>
        <p:txBody>
          <a:bodyPr/>
          <a:lstStyle/>
          <a:p>
            <a:fld id="{C231324C-4752-C242-8156-5E21DB4253A5}" type="slidenum">
              <a:rPr lang="en-GB" smtClean="0"/>
              <a:pPr/>
              <a:t>35</a:t>
            </a:fld>
            <a:endParaRPr lang="en-GB" dirty="0"/>
          </a:p>
        </p:txBody>
      </p:sp>
    </p:spTree>
    <p:extLst>
      <p:ext uri="{BB962C8B-B14F-4D97-AF65-F5344CB8AC3E}">
        <p14:creationId xmlns:p14="http://schemas.microsoft.com/office/powerpoint/2010/main" val="983137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AC7FB-1802-497C-85DF-6D7A59DD826B}"/>
              </a:ext>
            </a:extLst>
          </p:cNvPr>
          <p:cNvSpPr>
            <a:spLocks noGrp="1"/>
          </p:cNvSpPr>
          <p:nvPr>
            <p:ph type="title"/>
          </p:nvPr>
        </p:nvSpPr>
        <p:spPr>
          <a:xfrm>
            <a:off x="200472" y="260648"/>
            <a:ext cx="8915400" cy="990600"/>
          </a:xfrm>
        </p:spPr>
        <p:txBody>
          <a:bodyPr/>
          <a:lstStyle/>
          <a:p>
            <a:r>
              <a:rPr lang="en-US" sz="2800" dirty="0"/>
              <a:t>Experimental Design Meetings - Proteomics</a:t>
            </a:r>
          </a:p>
        </p:txBody>
      </p:sp>
      <p:sp>
        <p:nvSpPr>
          <p:cNvPr id="3" name="Content Placeholder 2">
            <a:extLst>
              <a:ext uri="{FF2B5EF4-FFF2-40B4-BE49-F238E27FC236}">
                <a16:creationId xmlns:a16="http://schemas.microsoft.com/office/drawing/2014/main" id="{65FDF9C7-600A-4A83-8164-BC245BFAE987}"/>
              </a:ext>
            </a:extLst>
          </p:cNvPr>
          <p:cNvSpPr>
            <a:spLocks noGrp="1"/>
          </p:cNvSpPr>
          <p:nvPr>
            <p:ph idx="1"/>
          </p:nvPr>
        </p:nvSpPr>
        <p:spPr>
          <a:xfrm>
            <a:off x="214064" y="755948"/>
            <a:ext cx="9275440" cy="4114800"/>
          </a:xfrm>
        </p:spPr>
        <p:txBody>
          <a:bodyPr/>
          <a:lstStyle/>
          <a:p>
            <a:pPr>
              <a:defRPr/>
            </a:pPr>
            <a:endParaRPr lang="en-US" sz="800" dirty="0"/>
          </a:p>
          <a:p>
            <a:pPr>
              <a:defRPr/>
            </a:pPr>
            <a:r>
              <a:rPr lang="en-US" sz="1800" dirty="0"/>
              <a:t>Tuesday 30 min slots (</a:t>
            </a:r>
            <a:r>
              <a:rPr lang="en-US" sz="1800" dirty="0">
                <a:solidFill>
                  <a:schemeClr val="accent2"/>
                </a:solidFill>
              </a:rPr>
              <a:t>2:00-3:00pm</a:t>
            </a:r>
            <a:r>
              <a:rPr lang="en-US" sz="1800" dirty="0"/>
              <a:t>) with Bioinformatics Genomics/proteomics Cores</a:t>
            </a:r>
          </a:p>
          <a:p>
            <a:pPr>
              <a:defRPr/>
            </a:pPr>
            <a:r>
              <a:rPr lang="en-US" sz="1800" dirty="0"/>
              <a:t>Requirements:</a:t>
            </a:r>
          </a:p>
          <a:p>
            <a:pPr lvl="1">
              <a:defRPr/>
            </a:pPr>
            <a:r>
              <a:rPr lang="en-US" sz="1800" dirty="0"/>
              <a:t>Email </a:t>
            </a:r>
            <a:r>
              <a:rPr lang="en-US" sz="1800" u="sng" dirty="0" err="1">
                <a:solidFill>
                  <a:srgbClr val="0000FF"/>
                </a:solidFill>
              </a:rPr>
              <a:t>ProteomicsProjectDesign@cruk.cam.ac.uk</a:t>
            </a:r>
            <a:r>
              <a:rPr lang="en-US" sz="1800" u="sng" dirty="0">
                <a:solidFill>
                  <a:srgbClr val="0000FF"/>
                </a:solidFill>
              </a:rPr>
              <a:t> </a:t>
            </a:r>
            <a:r>
              <a:rPr lang="en-US" sz="1800" dirty="0">
                <a:solidFill>
                  <a:srgbClr val="000000"/>
                </a:solidFill>
              </a:rPr>
              <a:t>to request meeting</a:t>
            </a:r>
          </a:p>
          <a:p>
            <a:pPr lvl="1">
              <a:defRPr/>
            </a:pPr>
            <a:r>
              <a:rPr lang="en-US" sz="1800" dirty="0">
                <a:solidFill>
                  <a:srgbClr val="000000"/>
                </a:solidFill>
              </a:rPr>
              <a:t>Fill in </a:t>
            </a:r>
            <a:r>
              <a:rPr lang="en-US" sz="1800" u="sng" dirty="0" err="1">
                <a:solidFill>
                  <a:srgbClr val="0000FF"/>
                </a:solidFill>
              </a:rPr>
              <a:t>ProteomicsMetadataTemplate.xls</a:t>
            </a:r>
            <a:r>
              <a:rPr lang="en-US" sz="1800" dirty="0">
                <a:solidFill>
                  <a:srgbClr val="000000"/>
                </a:solidFill>
              </a:rPr>
              <a:t> </a:t>
            </a:r>
            <a:r>
              <a:rPr lang="en-US" sz="1800" b="1" dirty="0"/>
              <a:t>Your attendance</a:t>
            </a:r>
          </a:p>
          <a:p>
            <a:pPr lvl="1">
              <a:defRPr/>
            </a:pPr>
            <a:r>
              <a:rPr lang="en-US" sz="1800" dirty="0"/>
              <a:t>Provide</a:t>
            </a:r>
            <a:r>
              <a:rPr lang="en-US" sz="1800" b="1" dirty="0"/>
              <a:t> project </a:t>
            </a:r>
            <a:r>
              <a:rPr lang="en-US" sz="1800" b="1" i="1" dirty="0"/>
              <a:t>background </a:t>
            </a:r>
            <a:r>
              <a:rPr lang="en-US" sz="1800" dirty="0"/>
              <a:t>(a few slides from you)</a:t>
            </a:r>
          </a:p>
          <a:p>
            <a:pPr>
              <a:defRPr/>
            </a:pPr>
            <a:r>
              <a:rPr lang="en-US" sz="1800" dirty="0"/>
              <a:t>Discussion:</a:t>
            </a:r>
          </a:p>
          <a:p>
            <a:pPr lvl="2">
              <a:defRPr/>
            </a:pPr>
            <a:r>
              <a:rPr lang="en-US" dirty="0"/>
              <a:t>Planning, time-scale, cost, aims, scope, questions</a:t>
            </a:r>
          </a:p>
          <a:p>
            <a:pPr lvl="2">
              <a:defRPr/>
            </a:pPr>
            <a:r>
              <a:rPr lang="en-US" dirty="0"/>
              <a:t>Choosing the correct technology</a:t>
            </a:r>
          </a:p>
          <a:p>
            <a:pPr lvl="2">
              <a:defRPr/>
            </a:pPr>
            <a:r>
              <a:rPr lang="en-US" dirty="0"/>
              <a:t>Sample collection and processing methods</a:t>
            </a:r>
          </a:p>
          <a:p>
            <a:pPr lvl="2">
              <a:defRPr/>
            </a:pPr>
            <a:r>
              <a:rPr lang="en-US" dirty="0"/>
              <a:t>Sample information (meta-data) collection</a:t>
            </a:r>
          </a:p>
          <a:p>
            <a:pPr lvl="2">
              <a:defRPr/>
            </a:pPr>
            <a:r>
              <a:rPr lang="en-US" dirty="0" err="1"/>
              <a:t>Randomisation</a:t>
            </a:r>
            <a:r>
              <a:rPr lang="en-US" dirty="0"/>
              <a:t>, Blocking and Replication issues</a:t>
            </a:r>
          </a:p>
          <a:p>
            <a:pPr lvl="2">
              <a:defRPr/>
            </a:pPr>
            <a:r>
              <a:rPr lang="en-US" dirty="0"/>
              <a:t>Will Bioinformatics Core help with/do analysis?</a:t>
            </a:r>
          </a:p>
          <a:p>
            <a:pPr lvl="2">
              <a:defRPr/>
            </a:pPr>
            <a:r>
              <a:rPr lang="en-US" dirty="0"/>
              <a:t>Analysis deliverables</a:t>
            </a:r>
          </a:p>
          <a:p>
            <a:endParaRPr lang="en-US" dirty="0"/>
          </a:p>
        </p:txBody>
      </p:sp>
      <p:sp>
        <p:nvSpPr>
          <p:cNvPr id="4" name="Slide Number Placeholder 3">
            <a:extLst>
              <a:ext uri="{FF2B5EF4-FFF2-40B4-BE49-F238E27FC236}">
                <a16:creationId xmlns:a16="http://schemas.microsoft.com/office/drawing/2014/main" id="{1D0A2278-2102-48A9-AC63-39893DF7C182}"/>
              </a:ext>
            </a:extLst>
          </p:cNvPr>
          <p:cNvSpPr>
            <a:spLocks noGrp="1"/>
          </p:cNvSpPr>
          <p:nvPr>
            <p:ph type="sldNum" sz="quarter" idx="4"/>
          </p:nvPr>
        </p:nvSpPr>
        <p:spPr/>
        <p:txBody>
          <a:bodyPr/>
          <a:lstStyle/>
          <a:p>
            <a:fld id="{C231324C-4752-C242-8156-5E21DB4253A5}" type="slidenum">
              <a:rPr lang="en-GB" smtClean="0"/>
              <a:pPr/>
              <a:t>36</a:t>
            </a:fld>
            <a:endParaRPr lang="en-GB" dirty="0"/>
          </a:p>
        </p:txBody>
      </p:sp>
    </p:spTree>
    <p:extLst>
      <p:ext uri="{BB962C8B-B14F-4D97-AF65-F5344CB8AC3E}">
        <p14:creationId xmlns:p14="http://schemas.microsoft.com/office/powerpoint/2010/main" val="4049346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CD41-998A-4DAA-A24E-D69C6D49A356}"/>
              </a:ext>
            </a:extLst>
          </p:cNvPr>
          <p:cNvSpPr>
            <a:spLocks noGrp="1"/>
          </p:cNvSpPr>
          <p:nvPr>
            <p:ph type="title"/>
          </p:nvPr>
        </p:nvSpPr>
        <p:spPr/>
        <p:txBody>
          <a:bodyPr/>
          <a:lstStyle/>
          <a:p>
            <a:r>
              <a:rPr lang="en-US" dirty="0"/>
              <a:t>Experimental Design Guide</a:t>
            </a:r>
          </a:p>
        </p:txBody>
      </p:sp>
      <p:sp>
        <p:nvSpPr>
          <p:cNvPr id="3" name="Content Placeholder 2">
            <a:extLst>
              <a:ext uri="{FF2B5EF4-FFF2-40B4-BE49-F238E27FC236}">
                <a16:creationId xmlns:a16="http://schemas.microsoft.com/office/drawing/2014/main" id="{CB4385D4-BEF2-4856-A6ED-B12302263003}"/>
              </a:ext>
            </a:extLst>
          </p:cNvPr>
          <p:cNvSpPr>
            <a:spLocks noGrp="1"/>
          </p:cNvSpPr>
          <p:nvPr>
            <p:ph idx="1"/>
          </p:nvPr>
        </p:nvSpPr>
        <p:spPr/>
        <p:txBody>
          <a:bodyPr/>
          <a:lstStyle/>
          <a:p>
            <a:pPr marL="342900" indent="-342900">
              <a:buFont typeface="Arial" panose="020B0604020202020204" pitchFamily="34" charset="0"/>
              <a:buChar char="•"/>
            </a:pPr>
            <a:r>
              <a:rPr lang="en-US" u="sng" dirty="0">
                <a:solidFill>
                  <a:schemeClr val="accent2"/>
                </a:solidFill>
                <a:hlinkClick r:id="rId2"/>
              </a:rPr>
              <a:t>https://sharepoint.cri.camres.org/sites/bioinformatics/Public/InroductionToExperimentalDesign/ExperimentalDesignManual.pdf</a:t>
            </a:r>
            <a:endParaRPr lang="en-US" u="sng" dirty="0">
              <a:solidFill>
                <a:schemeClr val="accent2"/>
              </a:solidFill>
            </a:endParaRPr>
          </a:p>
          <a:p>
            <a:pPr marL="342900" indent="-342900">
              <a:buFont typeface="Arial" panose="020B0604020202020204" pitchFamily="34" charset="0"/>
              <a:buChar char="•"/>
            </a:pPr>
            <a:r>
              <a:rPr lang="en-US" dirty="0">
                <a:solidFill>
                  <a:schemeClr val="accent2"/>
                </a:solidFill>
              </a:rPr>
              <a:t>tinyurl.com/</a:t>
            </a:r>
            <a:r>
              <a:rPr lang="en-US" dirty="0" err="1">
                <a:solidFill>
                  <a:schemeClr val="accent2"/>
                </a:solidFill>
              </a:rPr>
              <a:t>cruk-edesign</a:t>
            </a:r>
            <a:endParaRPr lang="en-US" dirty="0">
              <a:solidFill>
                <a:schemeClr val="accent2"/>
              </a:solidFill>
            </a:endParaRP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5FFBC20-2C5A-48B8-9022-BECCD471DB1D}"/>
              </a:ext>
            </a:extLst>
          </p:cNvPr>
          <p:cNvSpPr>
            <a:spLocks noGrp="1"/>
          </p:cNvSpPr>
          <p:nvPr>
            <p:ph type="sldNum" sz="quarter" idx="4"/>
          </p:nvPr>
        </p:nvSpPr>
        <p:spPr/>
        <p:txBody>
          <a:bodyPr/>
          <a:lstStyle/>
          <a:p>
            <a:fld id="{C231324C-4752-C242-8156-5E21DB4253A5}" type="slidenum">
              <a:rPr lang="en-GB" smtClean="0"/>
              <a:pPr/>
              <a:t>37</a:t>
            </a:fld>
            <a:endParaRPr lang="en-GB" dirty="0"/>
          </a:p>
        </p:txBody>
      </p:sp>
    </p:spTree>
    <p:extLst>
      <p:ext uri="{BB962C8B-B14F-4D97-AF65-F5344CB8AC3E}">
        <p14:creationId xmlns:p14="http://schemas.microsoft.com/office/powerpoint/2010/main" val="23309630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B1D18-D971-439C-B415-9D6BDD30E441}"/>
              </a:ext>
            </a:extLst>
          </p:cNvPr>
          <p:cNvSpPr>
            <a:spLocks noGrp="1"/>
          </p:cNvSpPr>
          <p:nvPr>
            <p:ph type="title"/>
          </p:nvPr>
        </p:nvSpPr>
        <p:spPr/>
        <p:txBody>
          <a:bodyPr/>
          <a:lstStyle/>
          <a:p>
            <a:r>
              <a:rPr lang="en-US" dirty="0" err="1"/>
              <a:t>Practicals</a:t>
            </a:r>
            <a:endParaRPr lang="en-US" dirty="0"/>
          </a:p>
        </p:txBody>
      </p:sp>
      <p:sp>
        <p:nvSpPr>
          <p:cNvPr id="3" name="Content Placeholder 2">
            <a:extLst>
              <a:ext uri="{FF2B5EF4-FFF2-40B4-BE49-F238E27FC236}">
                <a16:creationId xmlns:a16="http://schemas.microsoft.com/office/drawing/2014/main" id="{5F2278A2-7A4A-49E0-8223-21CD37E2058B}"/>
              </a:ext>
            </a:extLst>
          </p:cNvPr>
          <p:cNvSpPr>
            <a:spLocks noGrp="1"/>
          </p:cNvSpPr>
          <p:nvPr>
            <p:ph idx="1"/>
          </p:nvPr>
        </p:nvSpPr>
        <p:spPr>
          <a:xfrm>
            <a:off x="416496" y="1124744"/>
            <a:ext cx="8915400" cy="4114800"/>
          </a:xfrm>
        </p:spPr>
        <p:txBody>
          <a:bodyPr/>
          <a:lstStyle/>
          <a:p>
            <a:pPr marL="514350" lvl="0" indent="-514350">
              <a:spcBef>
                <a:spcPct val="20000"/>
              </a:spcBef>
              <a:spcAft>
                <a:spcPts val="0"/>
              </a:spcAft>
              <a:buClrTx/>
              <a:buFont typeface="+mj-lt"/>
              <a:buAutoNum type="arabicPeriod"/>
            </a:pPr>
            <a:r>
              <a:rPr lang="en-US" sz="3000" b="0" cap="none" dirty="0">
                <a:solidFill>
                  <a:schemeClr val="accent1"/>
                </a:solidFill>
              </a:rPr>
              <a:t>Genomic/Clinical</a:t>
            </a:r>
            <a:r>
              <a:rPr lang="en-US" sz="3000" b="0" cap="none" dirty="0">
                <a:solidFill>
                  <a:schemeClr val="tx2"/>
                </a:solidFill>
              </a:rPr>
              <a:t>: Identification of prognostic biomarkers in human prostate cancer patients (</a:t>
            </a:r>
            <a:r>
              <a:rPr lang="en-US" sz="3000" b="0" cap="none" dirty="0">
                <a:solidFill>
                  <a:schemeClr val="accent2"/>
                </a:solidFill>
              </a:rPr>
              <a:t>Chandu/Stéphane</a:t>
            </a:r>
            <a:r>
              <a:rPr lang="en-US" sz="3000" b="0" cap="none" dirty="0">
                <a:solidFill>
                  <a:schemeClr val="tx2"/>
                </a:solidFill>
              </a:rPr>
              <a:t>)</a:t>
            </a:r>
          </a:p>
          <a:p>
            <a:pPr marL="514350" lvl="0" indent="-514350">
              <a:spcBef>
                <a:spcPct val="20000"/>
              </a:spcBef>
              <a:spcAft>
                <a:spcPts val="0"/>
              </a:spcAft>
              <a:buClrTx/>
              <a:buFont typeface="+mj-lt"/>
              <a:buAutoNum type="arabicPeriod"/>
            </a:pPr>
            <a:r>
              <a:rPr lang="en-US" sz="3000" b="0" cap="none" dirty="0">
                <a:solidFill>
                  <a:schemeClr val="accent1"/>
                </a:solidFill>
              </a:rPr>
              <a:t>RNA-seq/Animal</a:t>
            </a:r>
            <a:r>
              <a:rPr lang="en-US" sz="3000" b="0" cap="none" dirty="0">
                <a:solidFill>
                  <a:schemeClr val="tx2"/>
                </a:solidFill>
              </a:rPr>
              <a:t>: Effects of mutant vs wildtype HHEX in liver and brain development (</a:t>
            </a:r>
            <a:r>
              <a:rPr lang="en-US" sz="3000" b="0" cap="none" dirty="0">
                <a:solidFill>
                  <a:schemeClr val="accent2"/>
                </a:solidFill>
              </a:rPr>
              <a:t>Abbi/Mark</a:t>
            </a:r>
            <a:r>
              <a:rPr lang="en-US" sz="3000" b="0" cap="none" dirty="0">
                <a:solidFill>
                  <a:schemeClr val="tx2"/>
                </a:solidFill>
              </a:rPr>
              <a:t>)</a:t>
            </a:r>
          </a:p>
          <a:p>
            <a:pPr marL="514350" lvl="0" indent="-514350">
              <a:spcBef>
                <a:spcPct val="20000"/>
              </a:spcBef>
              <a:spcAft>
                <a:spcPts val="0"/>
              </a:spcAft>
              <a:buClrTx/>
              <a:buFont typeface="+mj-lt"/>
              <a:buAutoNum type="arabicPeriod"/>
            </a:pPr>
            <a:r>
              <a:rPr lang="en-US" sz="3000" b="0" cap="none" dirty="0">
                <a:solidFill>
                  <a:schemeClr val="accent1"/>
                </a:solidFill>
              </a:rPr>
              <a:t>Quantitative Proteomics/Cultured Cells</a:t>
            </a:r>
            <a:r>
              <a:rPr lang="en-US" sz="3000" b="0" cap="none" dirty="0">
                <a:solidFill>
                  <a:schemeClr val="tx2"/>
                </a:solidFill>
              </a:rPr>
              <a:t>: AR interactome differences between drug responsive/resistant conditions (</a:t>
            </a:r>
            <a:r>
              <a:rPr lang="en-US" sz="3000" b="0" cap="none" dirty="0">
                <a:solidFill>
                  <a:schemeClr val="accent2"/>
                </a:solidFill>
              </a:rPr>
              <a:t>Rory</a:t>
            </a:r>
            <a:r>
              <a:rPr lang="en-US" sz="3000" b="0" cap="none" dirty="0">
                <a:solidFill>
                  <a:schemeClr val="tx2"/>
                </a:solidFill>
              </a:rPr>
              <a:t>)</a:t>
            </a:r>
          </a:p>
          <a:p>
            <a:pPr marL="514350" indent="-514350">
              <a:spcBef>
                <a:spcPct val="20000"/>
              </a:spcBef>
              <a:spcAft>
                <a:spcPts val="0"/>
              </a:spcAft>
              <a:buClrTx/>
              <a:buFont typeface="+mj-lt"/>
              <a:buAutoNum type="arabicPeriod"/>
            </a:pPr>
            <a:r>
              <a:rPr lang="en-US" sz="3000" b="0" cap="none" dirty="0" err="1">
                <a:solidFill>
                  <a:schemeClr val="accent1"/>
                </a:solidFill>
              </a:rPr>
              <a:t>ChIP</a:t>
            </a:r>
            <a:r>
              <a:rPr lang="en-US" sz="3000" b="0" cap="none" dirty="0">
                <a:solidFill>
                  <a:schemeClr val="accent1"/>
                </a:solidFill>
              </a:rPr>
              <a:t>-seq/Animal</a:t>
            </a:r>
            <a:r>
              <a:rPr lang="en-US" sz="3000" b="0" cap="none" dirty="0">
                <a:solidFill>
                  <a:schemeClr val="tx2"/>
                </a:solidFill>
              </a:rPr>
              <a:t>: Evolution of transcription factor binding in mouse strains (</a:t>
            </a:r>
            <a:r>
              <a:rPr lang="en-US" sz="3000" b="0" cap="none" dirty="0">
                <a:solidFill>
                  <a:schemeClr val="accent2"/>
                </a:solidFill>
              </a:rPr>
              <a:t>Ash/Mark</a:t>
            </a:r>
            <a:r>
              <a:rPr lang="en-US" sz="3000" b="0" cap="none" dirty="0">
                <a:solidFill>
                  <a:schemeClr val="tx2"/>
                </a:solidFill>
              </a:rPr>
              <a:t>)</a:t>
            </a:r>
          </a:p>
          <a:p>
            <a:pPr marL="514350" indent="-514350">
              <a:spcBef>
                <a:spcPct val="20000"/>
              </a:spcBef>
              <a:spcAft>
                <a:spcPts val="0"/>
              </a:spcAft>
              <a:buClrTx/>
              <a:buFont typeface="+mj-lt"/>
              <a:buAutoNum type="arabicPeriod"/>
            </a:pPr>
            <a:endParaRPr lang="en-US" sz="3000" b="0" cap="none" dirty="0">
              <a:solidFill>
                <a:schemeClr val="tx2"/>
              </a:solidFill>
            </a:endParaRPr>
          </a:p>
          <a:p>
            <a:pPr marL="514350" lvl="0" indent="-514350">
              <a:spcBef>
                <a:spcPct val="20000"/>
              </a:spcBef>
              <a:spcAft>
                <a:spcPts val="0"/>
              </a:spcAft>
              <a:buClrTx/>
              <a:buFont typeface="+mj-lt"/>
              <a:buAutoNum type="arabicPeriod"/>
            </a:pPr>
            <a:endParaRPr lang="en-US" sz="3000" b="0" cap="none" dirty="0">
              <a:solidFill>
                <a:schemeClr val="tx2"/>
              </a:solidFill>
            </a:endParaRPr>
          </a:p>
          <a:p>
            <a:endParaRPr lang="en-US" dirty="0"/>
          </a:p>
        </p:txBody>
      </p:sp>
      <p:sp>
        <p:nvSpPr>
          <p:cNvPr id="4" name="Slide Number Placeholder 3">
            <a:extLst>
              <a:ext uri="{FF2B5EF4-FFF2-40B4-BE49-F238E27FC236}">
                <a16:creationId xmlns:a16="http://schemas.microsoft.com/office/drawing/2014/main" id="{82F97F01-5522-46EE-925F-EAB99165A37A}"/>
              </a:ext>
            </a:extLst>
          </p:cNvPr>
          <p:cNvSpPr>
            <a:spLocks noGrp="1"/>
          </p:cNvSpPr>
          <p:nvPr>
            <p:ph type="sldNum" sz="quarter" idx="4"/>
          </p:nvPr>
        </p:nvSpPr>
        <p:spPr/>
        <p:txBody>
          <a:bodyPr/>
          <a:lstStyle/>
          <a:p>
            <a:fld id="{C231324C-4752-C242-8156-5E21DB4253A5}" type="slidenum">
              <a:rPr lang="en-GB" smtClean="0"/>
              <a:pPr/>
              <a:t>38</a:t>
            </a:fld>
            <a:endParaRPr lang="en-GB" dirty="0"/>
          </a:p>
        </p:txBody>
      </p:sp>
    </p:spTree>
    <p:extLst>
      <p:ext uri="{BB962C8B-B14F-4D97-AF65-F5344CB8AC3E}">
        <p14:creationId xmlns:p14="http://schemas.microsoft.com/office/powerpoint/2010/main" val="3178938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4</a:t>
            </a:fld>
            <a:endParaRPr lang="en-GB" dirty="0"/>
          </a:p>
        </p:txBody>
      </p:sp>
      <p:sp>
        <p:nvSpPr>
          <p:cNvPr id="6" name="Title 5"/>
          <p:cNvSpPr>
            <a:spLocks noGrp="1"/>
          </p:cNvSpPr>
          <p:nvPr>
            <p:ph type="title" idx="4294967295"/>
          </p:nvPr>
        </p:nvSpPr>
        <p:spPr>
          <a:xfrm>
            <a:off x="2924775" y="1988840"/>
            <a:ext cx="4134459" cy="1728192"/>
          </a:xfrm>
        </p:spPr>
        <p:txBody>
          <a:bodyPr/>
          <a:lstStyle/>
          <a:p>
            <a:pPr algn="ctr">
              <a:lnSpc>
                <a:spcPct val="90000"/>
              </a:lnSpc>
            </a:pPr>
            <a:r>
              <a:rPr lang="en-US" sz="4800" dirty="0">
                <a:solidFill>
                  <a:schemeClr val="bg1"/>
                </a:solidFill>
              </a:rPr>
              <a:t>Reproducible Research</a:t>
            </a:r>
          </a:p>
        </p:txBody>
      </p:sp>
    </p:spTree>
    <p:extLst>
      <p:ext uri="{BB962C8B-B14F-4D97-AF65-F5344CB8AC3E}">
        <p14:creationId xmlns:p14="http://schemas.microsoft.com/office/powerpoint/2010/main" val="3866008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Crisis in Reproducible Research</a:t>
            </a:r>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5</a:t>
            </a:fld>
            <a:endParaRPr lang="en-GB" dirty="0"/>
          </a:p>
        </p:txBody>
      </p:sp>
      <p:sp>
        <p:nvSpPr>
          <p:cNvPr id="6" name="Rectangle 5"/>
          <p:cNvSpPr/>
          <p:nvPr/>
        </p:nvSpPr>
        <p:spPr>
          <a:xfrm>
            <a:off x="3152800" y="6023084"/>
            <a:ext cx="2635589" cy="523220"/>
          </a:xfrm>
          <a:prstGeom prst="rect">
            <a:avLst/>
          </a:prstGeom>
        </p:spPr>
        <p:txBody>
          <a:bodyPr wrap="square">
            <a:spAutoFit/>
          </a:bodyPr>
          <a:lstStyle/>
          <a:p>
            <a:r>
              <a:rPr lang="en-US" sz="1400" i="1" dirty="0"/>
              <a:t>http://</a:t>
            </a:r>
            <a:r>
              <a:rPr lang="en-US" sz="1400" i="1" dirty="0" err="1"/>
              <a:t>neilfws.github.io</a:t>
            </a:r>
            <a:r>
              <a:rPr lang="en-US" sz="1400" i="1" dirty="0"/>
              <a:t>/PubMed/</a:t>
            </a:r>
            <a:r>
              <a:rPr lang="en-US" sz="1400" i="1" dirty="0" err="1"/>
              <a:t>pmretract</a:t>
            </a:r>
            <a:r>
              <a:rPr lang="en-US" sz="1400" i="1" dirty="0"/>
              <a:t>/</a:t>
            </a:r>
            <a:r>
              <a:rPr lang="en-US" sz="1400" i="1" dirty="0" err="1"/>
              <a:t>pmretract.html</a:t>
            </a:r>
            <a:endParaRPr lang="en-US" sz="1400" i="1" dirty="0"/>
          </a:p>
        </p:txBody>
      </p:sp>
      <p:pic>
        <p:nvPicPr>
          <p:cNvPr id="3" name="Picture 2">
            <a:extLst>
              <a:ext uri="{FF2B5EF4-FFF2-40B4-BE49-F238E27FC236}">
                <a16:creationId xmlns:a16="http://schemas.microsoft.com/office/drawing/2014/main" id="{79A36368-89C3-CE40-B286-2A59BA0F3FCC}"/>
              </a:ext>
            </a:extLst>
          </p:cNvPr>
          <p:cNvPicPr>
            <a:picLocks noChangeAspect="1"/>
          </p:cNvPicPr>
          <p:nvPr/>
        </p:nvPicPr>
        <p:blipFill rotWithShape="1">
          <a:blip r:embed="rId4"/>
          <a:srcRect l="1364" t="2047" r="2749" b="4198"/>
          <a:stretch/>
        </p:blipFill>
        <p:spPr>
          <a:xfrm>
            <a:off x="632520" y="938959"/>
            <a:ext cx="8250584" cy="4980082"/>
          </a:xfrm>
          <a:prstGeom prst="rect">
            <a:avLst/>
          </a:prstGeom>
        </p:spPr>
      </p:pic>
    </p:spTree>
    <p:extLst>
      <p:ext uri="{BB962C8B-B14F-4D97-AF65-F5344CB8AC3E}">
        <p14:creationId xmlns:p14="http://schemas.microsoft.com/office/powerpoint/2010/main" val="181560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188640"/>
            <a:ext cx="9001000" cy="990600"/>
          </a:xfrm>
        </p:spPr>
        <p:txBody>
          <a:bodyPr/>
          <a:lstStyle/>
          <a:p>
            <a:pPr algn="ctr"/>
            <a:r>
              <a:rPr lang="en-US" dirty="0">
                <a:solidFill>
                  <a:srgbClr val="1F497D"/>
                </a:solidFill>
              </a:rPr>
              <a:t>47 of 53 high-profile cancer studies </a:t>
            </a:r>
            <a:br>
              <a:rPr lang="en-US" dirty="0">
                <a:solidFill>
                  <a:srgbClr val="1F497D"/>
                </a:solidFill>
              </a:rPr>
            </a:br>
            <a:r>
              <a:rPr lang="en-US" dirty="0">
                <a:solidFill>
                  <a:srgbClr val="1F497D"/>
                </a:solidFill>
              </a:rPr>
              <a:t>were not reproducible!</a:t>
            </a:r>
            <a:endParaRPr lang="en-US" dirty="0"/>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6</a:t>
            </a:fld>
            <a:endParaRPr lang="en-GB" dirty="0"/>
          </a:p>
        </p:txBody>
      </p:sp>
      <p:pic>
        <p:nvPicPr>
          <p:cNvPr id="9" name="Picture 8" descr="CancerNon-repducability.tiff"/>
          <p:cNvPicPr>
            <a:picLocks noChangeAspect="1"/>
          </p:cNvPicPr>
          <p:nvPr/>
        </p:nvPicPr>
        <p:blipFill rotWithShape="1">
          <a:blip r:embed="rId4" cstate="email">
            <a:extLst>
              <a:ext uri="{28A0092B-C50C-407E-A947-70E740481C1C}">
                <a14:useLocalDpi xmlns:a14="http://schemas.microsoft.com/office/drawing/2010/main" val="0"/>
              </a:ext>
            </a:extLst>
          </a:blip>
          <a:srcRect b="5575"/>
          <a:stretch/>
        </p:blipFill>
        <p:spPr>
          <a:xfrm>
            <a:off x="1497460" y="1340768"/>
            <a:ext cx="6911924" cy="4635553"/>
          </a:xfrm>
          <a:prstGeom prst="rect">
            <a:avLst/>
          </a:prstGeom>
        </p:spPr>
      </p:pic>
    </p:spTree>
    <p:extLst>
      <p:ext uri="{BB962C8B-B14F-4D97-AF65-F5344CB8AC3E}">
        <p14:creationId xmlns:p14="http://schemas.microsoft.com/office/powerpoint/2010/main" val="3113079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7</a:t>
            </a:fld>
            <a:endParaRPr lang="en-GB" dirty="0"/>
          </a:p>
        </p:txBody>
      </p:sp>
      <p:sp>
        <p:nvSpPr>
          <p:cNvPr id="6" name="Title 5"/>
          <p:cNvSpPr>
            <a:spLocks noGrp="1"/>
          </p:cNvSpPr>
          <p:nvPr>
            <p:ph type="title" idx="4294967295"/>
          </p:nvPr>
        </p:nvSpPr>
        <p:spPr>
          <a:xfrm>
            <a:off x="2924775" y="1988840"/>
            <a:ext cx="4134459" cy="1728192"/>
          </a:xfrm>
        </p:spPr>
        <p:txBody>
          <a:bodyPr/>
          <a:lstStyle/>
          <a:p>
            <a:pPr algn="ctr">
              <a:lnSpc>
                <a:spcPct val="90000"/>
              </a:lnSpc>
            </a:pPr>
            <a:r>
              <a:rPr lang="en-US" sz="4800" dirty="0">
                <a:solidFill>
                  <a:schemeClr val="bg1"/>
                </a:solidFill>
              </a:rPr>
              <a:t>Need for Good Design</a:t>
            </a:r>
          </a:p>
        </p:txBody>
      </p:sp>
    </p:spTree>
    <p:extLst>
      <p:ext uri="{BB962C8B-B14F-4D97-AF65-F5344CB8AC3E}">
        <p14:creationId xmlns:p14="http://schemas.microsoft.com/office/powerpoint/2010/main" val="2110564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F497D"/>
                </a:solidFill>
                <a:ea typeface="ＭＳ Ｐゴシック" charset="0"/>
                <a:cs typeface="ＭＳ Ｐゴシック" charset="0"/>
              </a:rPr>
              <a:t>Consequences of Poor Experimental Design…</a:t>
            </a:r>
            <a:endParaRPr lang="en-US" dirty="0"/>
          </a:p>
        </p:txBody>
      </p:sp>
      <p:sp>
        <p:nvSpPr>
          <p:cNvPr id="3" name="Content Placeholder 2"/>
          <p:cNvSpPr>
            <a:spLocks noGrp="1"/>
          </p:cNvSpPr>
          <p:nvPr>
            <p:ph idx="1"/>
          </p:nvPr>
        </p:nvSpPr>
        <p:spPr>
          <a:xfrm>
            <a:off x="1119369" y="1340768"/>
            <a:ext cx="7734064" cy="4114800"/>
          </a:xfrm>
        </p:spPr>
        <p:txBody>
          <a:bodyPr/>
          <a:lstStyle/>
          <a:p>
            <a:pPr lvl="1">
              <a:buFont typeface="Arial" panose="020B0604020202020204" pitchFamily="34" charset="0"/>
              <a:buChar char="•"/>
              <a:defRPr/>
            </a:pPr>
            <a:r>
              <a:rPr lang="en-US" sz="2800" b="1" dirty="0">
                <a:solidFill>
                  <a:schemeClr val="accent1"/>
                </a:solidFill>
                <a:ea typeface="ＭＳ Ｐゴシック" charset="0"/>
              </a:rPr>
              <a:t>Cost</a:t>
            </a:r>
            <a:r>
              <a:rPr lang="en-US" sz="2800" dirty="0">
                <a:solidFill>
                  <a:srgbClr val="FF0000"/>
                </a:solidFill>
                <a:ea typeface="ＭＳ Ｐゴシック" charset="0"/>
              </a:rPr>
              <a:t> </a:t>
            </a:r>
            <a:r>
              <a:rPr lang="en-US" sz="2800" dirty="0">
                <a:ea typeface="ＭＳ Ｐゴシック" charset="0"/>
              </a:rPr>
              <a:t>of experimentation. We have a responsibility to CRUK donors!</a:t>
            </a:r>
          </a:p>
          <a:p>
            <a:pPr lvl="1">
              <a:buFont typeface="Arial" panose="020B0604020202020204" pitchFamily="34" charset="0"/>
              <a:buChar char="•"/>
              <a:defRPr/>
            </a:pPr>
            <a:r>
              <a:rPr lang="en-US" sz="2800" b="1" dirty="0">
                <a:solidFill>
                  <a:schemeClr val="accent1"/>
                </a:solidFill>
                <a:ea typeface="ＭＳ Ｐゴシック" charset="0"/>
              </a:rPr>
              <a:t>Limited &amp; Precious </a:t>
            </a:r>
            <a:r>
              <a:rPr lang="en-US" sz="2800" dirty="0">
                <a:ea typeface="ＭＳ Ｐゴシック" charset="0"/>
              </a:rPr>
              <a:t>material, esp. clinical samples.</a:t>
            </a:r>
          </a:p>
          <a:p>
            <a:pPr lvl="1">
              <a:buFont typeface="Arial" panose="020B0604020202020204" pitchFamily="34" charset="0"/>
              <a:buChar char="•"/>
              <a:defRPr/>
            </a:pPr>
            <a:r>
              <a:rPr lang="en-US" sz="2800" b="1" dirty="0">
                <a:solidFill>
                  <a:schemeClr val="accent1"/>
                </a:solidFill>
                <a:ea typeface="ＭＳ Ｐゴシック" charset="0"/>
              </a:rPr>
              <a:t>Immortalization</a:t>
            </a:r>
            <a:r>
              <a:rPr lang="en-US" sz="2800" dirty="0">
                <a:solidFill>
                  <a:srgbClr val="FF0000"/>
                </a:solidFill>
                <a:ea typeface="ＭＳ Ｐゴシック" charset="0"/>
              </a:rPr>
              <a:t> </a:t>
            </a:r>
            <a:r>
              <a:rPr lang="en-US" sz="2800" dirty="0">
                <a:ea typeface="ＭＳ Ｐゴシック" charset="0"/>
              </a:rPr>
              <a:t>of data sets in public databases and methods in the literature. Our bad science begets more bad science.</a:t>
            </a:r>
          </a:p>
          <a:p>
            <a:pPr lvl="1">
              <a:buFont typeface="Arial" panose="020B0604020202020204" pitchFamily="34" charset="0"/>
              <a:buChar char="•"/>
              <a:defRPr/>
            </a:pPr>
            <a:r>
              <a:rPr lang="en-US" sz="2800" b="1" dirty="0">
                <a:solidFill>
                  <a:schemeClr val="accent1"/>
                </a:solidFill>
                <a:ea typeface="ＭＳ Ｐゴシック" charset="0"/>
              </a:rPr>
              <a:t>Ethical concerns </a:t>
            </a:r>
            <a:r>
              <a:rPr lang="en-US" sz="2800" dirty="0">
                <a:ea typeface="ＭＳ Ｐゴシック" charset="0"/>
              </a:rPr>
              <a:t>of experimentation: animals and clinical samples.</a:t>
            </a:r>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8</a:t>
            </a:fld>
            <a:endParaRPr lang="en-GB" dirty="0"/>
          </a:p>
        </p:txBody>
      </p:sp>
    </p:spTree>
    <p:extLst>
      <p:ext uri="{BB962C8B-B14F-4D97-AF65-F5344CB8AC3E}">
        <p14:creationId xmlns:p14="http://schemas.microsoft.com/office/powerpoint/2010/main" val="2399398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F497D"/>
                </a:solidFill>
              </a:rPr>
              <a:t>A Well-Designed Experiment:</a:t>
            </a:r>
            <a:endParaRPr lang="en-US" dirty="0"/>
          </a:p>
        </p:txBody>
      </p:sp>
      <p:sp>
        <p:nvSpPr>
          <p:cNvPr id="3" name="Content Placeholder 2"/>
          <p:cNvSpPr>
            <a:spLocks noGrp="1"/>
          </p:cNvSpPr>
          <p:nvPr>
            <p:ph idx="1"/>
          </p:nvPr>
        </p:nvSpPr>
        <p:spPr>
          <a:xfrm>
            <a:off x="1119369" y="1052736"/>
            <a:ext cx="7734064" cy="4114800"/>
          </a:xfrm>
        </p:spPr>
        <p:txBody>
          <a:bodyPr/>
          <a:lstStyle/>
          <a:p>
            <a:pPr marL="0" lvl="7" indent="0" algn="ctr">
              <a:buNone/>
            </a:pPr>
            <a:r>
              <a:rPr lang="en-US" sz="3600" b="1" dirty="0">
                <a:solidFill>
                  <a:schemeClr val="accent1"/>
                </a:solidFill>
              </a:rPr>
              <a:t>Should have</a:t>
            </a:r>
            <a:endParaRPr lang="en-US" sz="1800" b="1" dirty="0">
              <a:solidFill>
                <a:schemeClr val="accent1"/>
              </a:solidFill>
            </a:endParaRPr>
          </a:p>
          <a:p>
            <a:pPr marL="342900" indent="-342900">
              <a:buFont typeface="Arial" panose="020B0604020202020204" pitchFamily="34" charset="0"/>
              <a:buChar char="•"/>
            </a:pPr>
            <a:r>
              <a:rPr lang="en-US" dirty="0"/>
              <a:t>Clear objectives</a:t>
            </a:r>
          </a:p>
          <a:p>
            <a:pPr marL="342900" indent="-342900">
              <a:buFont typeface="Arial" panose="020B0604020202020204" pitchFamily="34" charset="0"/>
              <a:buChar char="•"/>
            </a:pPr>
            <a:r>
              <a:rPr lang="en-US" dirty="0"/>
              <a:t>Focus and simplicity</a:t>
            </a:r>
          </a:p>
          <a:p>
            <a:pPr marL="342900" indent="-342900">
              <a:buFont typeface="Arial" panose="020B0604020202020204" pitchFamily="34" charset="0"/>
              <a:buChar char="•"/>
            </a:pPr>
            <a:r>
              <a:rPr lang="en-US" dirty="0"/>
              <a:t>Sufficient power</a:t>
            </a:r>
          </a:p>
          <a:p>
            <a:pPr marL="342900" indent="-342900">
              <a:buFont typeface="Arial" panose="020B0604020202020204" pitchFamily="34" charset="0"/>
              <a:buChar char="•"/>
            </a:pPr>
            <a:r>
              <a:rPr lang="en-US" dirty="0" err="1"/>
              <a:t>Randomised</a:t>
            </a:r>
            <a:r>
              <a:rPr lang="en-US" dirty="0"/>
              <a:t> comparisons</a:t>
            </a:r>
          </a:p>
          <a:p>
            <a:pPr marL="3200400" lvl="7" indent="0">
              <a:buNone/>
            </a:pPr>
            <a:r>
              <a:rPr lang="en-US" sz="3600" b="1" dirty="0">
                <a:solidFill>
                  <a:schemeClr val="accent1"/>
                </a:solidFill>
              </a:rPr>
              <a:t>And be</a:t>
            </a:r>
          </a:p>
          <a:p>
            <a:pPr marL="571500" indent="-457200">
              <a:buFont typeface="Arial" panose="020B0604020202020204" pitchFamily="34" charset="0"/>
              <a:buChar char="•"/>
            </a:pPr>
            <a:r>
              <a:rPr lang="en-US" dirty="0"/>
              <a:t>Precise</a:t>
            </a:r>
          </a:p>
          <a:p>
            <a:pPr marL="571500" indent="-457200">
              <a:buFont typeface="Arial" panose="020B0604020202020204" pitchFamily="34" charset="0"/>
              <a:buChar char="•"/>
            </a:pPr>
            <a:r>
              <a:rPr lang="en-US" dirty="0"/>
              <a:t>Unbiased</a:t>
            </a:r>
          </a:p>
          <a:p>
            <a:pPr marL="571500" indent="-457200">
              <a:buFont typeface="Arial" panose="020B0604020202020204" pitchFamily="34" charset="0"/>
              <a:buChar char="•"/>
            </a:pPr>
            <a:r>
              <a:rPr lang="en-US" dirty="0"/>
              <a:t>Amenable to statistical analysis</a:t>
            </a:r>
          </a:p>
          <a:p>
            <a:pPr marL="571500" indent="-457200">
              <a:buFont typeface="Arial" panose="020B0604020202020204" pitchFamily="34" charset="0"/>
              <a:buChar char="•"/>
            </a:pPr>
            <a:r>
              <a:rPr lang="en-US" dirty="0"/>
              <a:t>Reproducible</a:t>
            </a:r>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9</a:t>
            </a:fld>
            <a:endParaRPr lang="en-GB" dirty="0"/>
          </a:p>
        </p:txBody>
      </p:sp>
    </p:spTree>
    <p:extLst>
      <p:ext uri="{BB962C8B-B14F-4D97-AF65-F5344CB8AC3E}">
        <p14:creationId xmlns:p14="http://schemas.microsoft.com/office/powerpoint/2010/main" val="2324330000"/>
      </p:ext>
    </p:extLst>
  </p:cSld>
  <p:clrMapOvr>
    <a:masterClrMapping/>
  </p:clrMapOvr>
</p:sld>
</file>

<file path=ppt/theme/theme1.xml><?xml version="1.0" encoding="utf-8"?>
<a:theme xmlns:a="http://schemas.openxmlformats.org/drawingml/2006/main" name="CRUK Theme">
  <a:themeElements>
    <a:clrScheme name="CRUK Palette">
      <a:dk1>
        <a:srgbClr val="211F70"/>
      </a:dk1>
      <a:lt1>
        <a:sysClr val="window" lastClr="FFFFFF"/>
      </a:lt1>
      <a:dk2>
        <a:srgbClr val="000000"/>
      </a:dk2>
      <a:lt2>
        <a:srgbClr val="BABABA"/>
      </a:lt2>
      <a:accent1>
        <a:srgbClr val="D8006B"/>
      </a:accent1>
      <a:accent2>
        <a:srgbClr val="24A8E6"/>
      </a:accent2>
      <a:accent3>
        <a:srgbClr val="EA7BAF"/>
      </a:accent3>
      <a:accent4>
        <a:srgbClr val="8282B3"/>
      </a:accent4>
      <a:accent5>
        <a:srgbClr val="81D3F1"/>
      </a:accent5>
      <a:accent6>
        <a:srgbClr val="5D5C5C"/>
      </a:accent6>
      <a:hlink>
        <a:srgbClr val="9A99C2"/>
      </a:hlink>
      <a:folHlink>
        <a:srgbClr val="F3AD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ABABA"/>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2CD462874CE0C46A04B79CE3BA52F53" ma:contentTypeVersion="0" ma:contentTypeDescription="Create a new document." ma:contentTypeScope="" ma:versionID="cab34115d545c224939113a9716b295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73AE39-7099-4FE1-BF7C-8F30842C4CF0}">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9DE55B6D-CC67-41E3-A084-006FDF826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8E5E1AA-2083-4318-84DD-F5A6A6E1E67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11500</TotalTime>
  <Words>1725</Words>
  <Application>Microsoft Macintosh PowerPoint</Application>
  <PresentationFormat>A4 Paper (210x297 mm)</PresentationFormat>
  <Paragraphs>357</Paragraphs>
  <Slides>38</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ＭＳ Ｐゴシック</vt:lpstr>
      <vt:lpstr>Arial</vt:lpstr>
      <vt:lpstr>Calibri</vt:lpstr>
      <vt:lpstr>Helvetica</vt:lpstr>
      <vt:lpstr>Lucida Grande</vt:lpstr>
      <vt:lpstr>Zapf Dingbats</vt:lpstr>
      <vt:lpstr>CRUK Theme</vt:lpstr>
      <vt:lpstr>INTRODUCTION TO EXPERIMENTAL DESIGN AT CRUK-CI</vt:lpstr>
      <vt:lpstr>Agenda</vt:lpstr>
      <vt:lpstr>Why Perform Experiments?</vt:lpstr>
      <vt:lpstr>Reproducible Research</vt:lpstr>
      <vt:lpstr>Crisis in Reproducible Research</vt:lpstr>
      <vt:lpstr>47 of 53 high-profile cancer studies  were not reproducible!</vt:lpstr>
      <vt:lpstr>Need for Good Design</vt:lpstr>
      <vt:lpstr>Consequences of Poor Experimental Design…</vt:lpstr>
      <vt:lpstr>A Well-Designed Experiment:</vt:lpstr>
      <vt:lpstr>Ronald A. Fisher(1890-1962)</vt:lpstr>
      <vt:lpstr>Aspects of Experimental Design</vt:lpstr>
      <vt:lpstr>Experimental Factors</vt:lpstr>
      <vt:lpstr>Experimental Factors</vt:lpstr>
      <vt:lpstr>Capturing Variance</vt:lpstr>
      <vt:lpstr>Sources of Variation</vt:lpstr>
      <vt:lpstr>Sample size and experimental power </vt:lpstr>
      <vt:lpstr>Types of Replication</vt:lpstr>
      <vt:lpstr>Precision, Accuracy, Confounders, and Bias</vt:lpstr>
      <vt:lpstr>PowerPoint Presentation</vt:lpstr>
      <vt:lpstr>Confounding Factors</vt:lpstr>
      <vt:lpstr>Confounding Factors</vt:lpstr>
      <vt:lpstr>PowerPoint Presentation</vt:lpstr>
      <vt:lpstr>Technical Confounding Factors: Batch Effects</vt:lpstr>
      <vt:lpstr>Addressing confounding batch effects</vt:lpstr>
      <vt:lpstr>Addressing confounding batch effects</vt:lpstr>
      <vt:lpstr>Randomised Block Design</vt:lpstr>
      <vt:lpstr>Randomised Block Design</vt:lpstr>
      <vt:lpstr>Experimental Controls</vt:lpstr>
      <vt:lpstr>Experimental Controls</vt:lpstr>
      <vt:lpstr>Examples of Experimental Controls</vt:lpstr>
      <vt:lpstr>Design Parameters for Sequencing Experiments</vt:lpstr>
      <vt:lpstr>Design Issues: Sequencing Experiments</vt:lpstr>
      <vt:lpstr>Experimental Design process at CRUK-CI</vt:lpstr>
      <vt:lpstr>CRUK-CI Experimental Design Process</vt:lpstr>
      <vt:lpstr>Experimental Design Meetings - Genomics</vt:lpstr>
      <vt:lpstr>Experimental Design Meetings - Proteomics</vt:lpstr>
      <vt:lpstr>Experimental Design Guide</vt:lpstr>
      <vt:lpstr>Practicals</vt:lpstr>
    </vt:vector>
  </TitlesOfParts>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Chandra Chilamakuri</cp:lastModifiedBy>
  <cp:revision>284</cp:revision>
  <cp:lastPrinted>2017-09-17T14:30:32Z</cp:lastPrinted>
  <dcterms:created xsi:type="dcterms:W3CDTF">2012-09-07T13:33:17Z</dcterms:created>
  <dcterms:modified xsi:type="dcterms:W3CDTF">2021-10-18T11:36:24Z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0x01010012CD462874CE0C46A04B79CE3BA52F53</vt:lpwstr>
  </property>
</Properties>
</file>