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302" r:id="rId5"/>
    <p:sldId id="392" r:id="rId6"/>
    <p:sldId id="393" r:id="rId7"/>
    <p:sldId id="401" r:id="rId8"/>
    <p:sldId id="396" r:id="rId9"/>
    <p:sldId id="402" r:id="rId10"/>
    <p:sldId id="397" r:id="rId11"/>
    <p:sldId id="451" r:id="rId12"/>
    <p:sldId id="399" r:id="rId13"/>
    <p:sldId id="444" r:id="rId14"/>
    <p:sldId id="410" r:id="rId15"/>
    <p:sldId id="400" r:id="rId16"/>
    <p:sldId id="403" r:id="rId17"/>
    <p:sldId id="404" r:id="rId18"/>
    <p:sldId id="405" r:id="rId19"/>
    <p:sldId id="445" r:id="rId20"/>
    <p:sldId id="407" r:id="rId21"/>
    <p:sldId id="408" r:id="rId22"/>
    <p:sldId id="409" r:id="rId23"/>
    <p:sldId id="452" r:id="rId24"/>
    <p:sldId id="412" r:id="rId25"/>
    <p:sldId id="414" r:id="rId26"/>
    <p:sldId id="416" r:id="rId27"/>
    <p:sldId id="417" r:id="rId28"/>
    <p:sldId id="418" r:id="rId29"/>
    <p:sldId id="419" r:id="rId30"/>
    <p:sldId id="420" r:id="rId31"/>
    <p:sldId id="421" r:id="rId32"/>
    <p:sldId id="422" r:id="rId33"/>
    <p:sldId id="428" r:id="rId34"/>
    <p:sldId id="429" r:id="rId35"/>
    <p:sldId id="430" r:id="rId36"/>
    <p:sldId id="433" r:id="rId37"/>
    <p:sldId id="431" r:id="rId38"/>
    <p:sldId id="432" r:id="rId39"/>
  </p:sldIdLst>
  <p:sldSz cx="9906000" cy="6858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8">
          <p15:clr>
            <a:srgbClr val="A4A3A4"/>
          </p15:clr>
        </p15:guide>
        <p15:guide id="2" orient="horz" pos="3872">
          <p15:clr>
            <a:srgbClr val="A4A3A4"/>
          </p15:clr>
        </p15:guide>
        <p15:guide id="3" orient="horz" pos="320">
          <p15:clr>
            <a:srgbClr val="A4A3A4"/>
          </p15:clr>
        </p15:guide>
        <p15:guide id="4" orient="horz" pos="4496">
          <p15:clr>
            <a:srgbClr val="A4A3A4"/>
          </p15:clr>
        </p15:guide>
        <p15:guide id="5" orient="horz" pos="944">
          <p15:clr>
            <a:srgbClr val="A4A3A4"/>
          </p15:clr>
        </p15:guide>
        <p15:guide id="6" orient="horz" pos="-400">
          <p15:clr>
            <a:srgbClr val="A4A3A4"/>
          </p15:clr>
        </p15:guide>
        <p15:guide id="7" orient="horz" pos="1952">
          <p15:clr>
            <a:srgbClr val="A4A3A4"/>
          </p15:clr>
        </p15:guide>
        <p15:guide id="8" orient="horz" pos="2816">
          <p15:clr>
            <a:srgbClr val="A4A3A4"/>
          </p15:clr>
        </p15:guide>
        <p15:guide id="9" orient="horz" pos="3680">
          <p15:clr>
            <a:srgbClr val="A4A3A4"/>
          </p15:clr>
        </p15:guide>
        <p15:guide id="10" pos="312">
          <p15:clr>
            <a:srgbClr val="A4A3A4"/>
          </p15:clr>
        </p15:guide>
        <p15:guide id="11" pos="5928">
          <p15:clr>
            <a:srgbClr val="A4A3A4"/>
          </p15:clr>
        </p15:guide>
        <p15:guide id="12" pos="2496">
          <p15:clr>
            <a:srgbClr val="A4A3A4"/>
          </p15:clr>
        </p15:guide>
        <p15:guide id="13" pos="3120">
          <p15:clr>
            <a:srgbClr val="A4A3A4"/>
          </p15:clr>
        </p15:guide>
        <p15:guide id="14" pos="3744">
          <p15:clr>
            <a:srgbClr val="A4A3A4"/>
          </p15:clr>
        </p15:guide>
        <p15:guide id="15" pos="3328">
          <p15:clr>
            <a:srgbClr val="A4A3A4"/>
          </p15:clr>
        </p15:guide>
        <p15:guide id="16" pos="2704">
          <p15:clr>
            <a:srgbClr val="A4A3A4"/>
          </p15:clr>
        </p15:guide>
        <p15:guide id="17" pos="39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Vowler" initials="S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6" autoAdjust="0"/>
    <p:restoredTop sz="99416" autoAdjust="0"/>
  </p:normalViewPr>
  <p:slideViewPr>
    <p:cSldViewPr showGuides="1">
      <p:cViewPr varScale="1">
        <p:scale>
          <a:sx n="111" d="100"/>
          <a:sy n="111" d="100"/>
        </p:scale>
        <p:origin x="1008" y="114"/>
      </p:cViewPr>
      <p:guideLst>
        <p:guide orient="horz" pos="1088"/>
        <p:guide orient="horz" pos="3872"/>
        <p:guide orient="horz" pos="320"/>
        <p:guide orient="horz" pos="4496"/>
        <p:guide orient="horz" pos="944"/>
        <p:guide orient="horz" pos="-400"/>
        <p:guide orient="horz" pos="1952"/>
        <p:guide orient="horz" pos="2816"/>
        <p:guide orient="horz" pos="3680"/>
        <p:guide pos="312"/>
        <p:guide pos="5928"/>
        <p:guide pos="2496"/>
        <p:guide pos="3120"/>
        <p:guide pos="3744"/>
        <p:guide pos="3328"/>
        <p:guide pos="2704"/>
        <p:guide pos="3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15T09:59:30.688" idx="1">
    <p:pos x="10" y="10"/>
    <p:text>Suggest replacing this with the next slide so that we aren't emphasazing power, but happy to stick with this one if you prefer but suggest changing slide as microarray power calculations are confusing.</p:tex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2DCCE-7489-744B-A3F3-C7620C033943}" type="doc">
      <dgm:prSet loTypeId="urn:microsoft.com/office/officeart/2005/8/layout/equation2" loCatId="" qsTypeId="urn:microsoft.com/office/officeart/2005/8/quickstyle/simple3" qsCatId="simple" csTypeId="urn:microsoft.com/office/officeart/2005/8/colors/accent6_2" csCatId="accent6" phldr="1"/>
      <dgm:spPr/>
    </dgm:pt>
    <dgm:pt modelId="{EB485B1F-D63C-3242-AB88-21B4DDF7DE0A}">
      <dgm:prSet phldrT="[Text]"/>
      <dgm:spPr/>
      <dgm:t>
        <a:bodyPr/>
        <a:lstStyle/>
        <a:p>
          <a:r>
            <a:rPr lang="en-US" b="1" dirty="0"/>
            <a:t>Biological variance</a:t>
          </a:r>
        </a:p>
      </dgm:t>
    </dgm:pt>
    <dgm:pt modelId="{59EFC6B0-2088-CB4A-8752-CBC8E71DEAA7}" type="parTrans" cxnId="{EE836142-1287-F748-8913-618A350EC57D}">
      <dgm:prSet/>
      <dgm:spPr/>
      <dgm:t>
        <a:bodyPr/>
        <a:lstStyle/>
        <a:p>
          <a:endParaRPr lang="en-US"/>
        </a:p>
      </dgm:t>
    </dgm:pt>
    <dgm:pt modelId="{F9AFDAA0-02E7-A347-910B-2788563C0AD3}" type="sibTrans" cxnId="{EE836142-1287-F748-8913-618A350EC57D}">
      <dgm:prSet/>
      <dgm:spPr/>
      <dgm:t>
        <a:bodyPr/>
        <a:lstStyle/>
        <a:p>
          <a:endParaRPr lang="en-US"/>
        </a:p>
      </dgm:t>
    </dgm:pt>
    <dgm:pt modelId="{21566685-84DE-9D46-953D-5833BA055DC9}">
      <dgm:prSet phldrT="[Text]"/>
      <dgm:spPr/>
      <dgm:t>
        <a:bodyPr/>
        <a:lstStyle/>
        <a:p>
          <a:r>
            <a:rPr lang="en-US" b="1" dirty="0"/>
            <a:t>Total Variance</a:t>
          </a:r>
        </a:p>
      </dgm:t>
    </dgm:pt>
    <dgm:pt modelId="{287C326A-DA3D-DF45-82F4-13F6B04EDA90}" type="parTrans" cxnId="{8EE09F73-1189-BF4C-9D01-527A41EE98E4}">
      <dgm:prSet/>
      <dgm:spPr/>
      <dgm:t>
        <a:bodyPr/>
        <a:lstStyle/>
        <a:p>
          <a:endParaRPr lang="en-US"/>
        </a:p>
      </dgm:t>
    </dgm:pt>
    <dgm:pt modelId="{1B86B971-1455-E34B-89C4-19D8CF4187B8}" type="sibTrans" cxnId="{8EE09F73-1189-BF4C-9D01-527A41EE98E4}">
      <dgm:prSet/>
      <dgm:spPr/>
      <dgm:t>
        <a:bodyPr/>
        <a:lstStyle/>
        <a:p>
          <a:endParaRPr lang="en-US"/>
        </a:p>
      </dgm:t>
    </dgm:pt>
    <dgm:pt modelId="{3F2D316A-204C-2D4E-A553-9392F07CA358}">
      <dgm:prSet phldrT="[Text]"/>
      <dgm:spPr/>
      <dgm:t>
        <a:bodyPr/>
        <a:lstStyle/>
        <a:p>
          <a:r>
            <a:rPr lang="en-US" b="1" dirty="0"/>
            <a:t>Treatment variance</a:t>
          </a:r>
        </a:p>
      </dgm:t>
    </dgm:pt>
    <dgm:pt modelId="{85CDB6C6-87F9-E34F-9C51-A6F51CDB1ABF}" type="parTrans" cxnId="{0B20369E-2D74-FB45-844F-DA598982A769}">
      <dgm:prSet/>
      <dgm:spPr/>
      <dgm:t>
        <a:bodyPr/>
        <a:lstStyle/>
        <a:p>
          <a:endParaRPr lang="en-US"/>
        </a:p>
      </dgm:t>
    </dgm:pt>
    <dgm:pt modelId="{3C59A661-653F-0F41-89AD-3D680C0EEF2E}" type="sibTrans" cxnId="{0B20369E-2D74-FB45-844F-DA598982A769}">
      <dgm:prSet/>
      <dgm:spPr/>
      <dgm:t>
        <a:bodyPr/>
        <a:lstStyle/>
        <a:p>
          <a:endParaRPr lang="en-US"/>
        </a:p>
      </dgm:t>
    </dgm:pt>
    <dgm:pt modelId="{3084B5FD-3732-A045-88B2-5524721C8BE5}">
      <dgm:prSet phldrT="[Text]"/>
      <dgm:spPr/>
      <dgm:t>
        <a:bodyPr/>
        <a:lstStyle/>
        <a:p>
          <a:r>
            <a:rPr lang="en-US" b="1" dirty="0"/>
            <a:t>Technical variance</a:t>
          </a:r>
        </a:p>
      </dgm:t>
    </dgm:pt>
    <dgm:pt modelId="{B08EB0C7-3FFD-D246-A94C-428C057FB36D}" type="sibTrans" cxnId="{6F1091CB-5DDD-EB44-890E-C87F293E1803}">
      <dgm:prSet/>
      <dgm:spPr/>
      <dgm:t>
        <a:bodyPr/>
        <a:lstStyle/>
        <a:p>
          <a:endParaRPr lang="en-US"/>
        </a:p>
      </dgm:t>
    </dgm:pt>
    <dgm:pt modelId="{0829A907-2A92-3E49-83F7-0B89CEC68A6B}" type="parTrans" cxnId="{6F1091CB-5DDD-EB44-890E-C87F293E1803}">
      <dgm:prSet/>
      <dgm:spPr/>
      <dgm:t>
        <a:bodyPr/>
        <a:lstStyle/>
        <a:p>
          <a:endParaRPr lang="en-US"/>
        </a:p>
      </dgm:t>
    </dgm:pt>
    <dgm:pt modelId="{3CD2C5CB-0F51-974B-B95B-2661633311D6}" type="pres">
      <dgm:prSet presAssocID="{89C2DCCE-7489-744B-A3F3-C7620C033943}" presName="Name0" presStyleCnt="0">
        <dgm:presLayoutVars>
          <dgm:dir/>
          <dgm:resizeHandles val="exact"/>
        </dgm:presLayoutVars>
      </dgm:prSet>
      <dgm:spPr/>
    </dgm:pt>
    <dgm:pt modelId="{448B9941-D5F6-A542-9CB6-0CA05D9D63DC}" type="pres">
      <dgm:prSet presAssocID="{89C2DCCE-7489-744B-A3F3-C7620C033943}" presName="vNodes" presStyleCnt="0"/>
      <dgm:spPr/>
    </dgm:pt>
    <dgm:pt modelId="{C2B3CF49-B4C1-D348-9B35-EED59C7DB0BD}" type="pres">
      <dgm:prSet presAssocID="{EB485B1F-D63C-3242-AB88-21B4DDF7DE0A}" presName="node" presStyleLbl="node1" presStyleIdx="0" presStyleCnt="4">
        <dgm:presLayoutVars>
          <dgm:bulletEnabled val="1"/>
        </dgm:presLayoutVars>
      </dgm:prSet>
      <dgm:spPr/>
    </dgm:pt>
    <dgm:pt modelId="{0C299C8C-B2A5-9542-B93F-AB9F0405F20D}" type="pres">
      <dgm:prSet presAssocID="{F9AFDAA0-02E7-A347-910B-2788563C0AD3}" presName="spacerT" presStyleCnt="0"/>
      <dgm:spPr/>
    </dgm:pt>
    <dgm:pt modelId="{4E21B63E-7E9A-B649-B439-509A9BBB3E0C}" type="pres">
      <dgm:prSet presAssocID="{F9AFDAA0-02E7-A347-910B-2788563C0AD3}" presName="sibTrans" presStyleLbl="sibTrans2D1" presStyleIdx="0" presStyleCnt="3"/>
      <dgm:spPr/>
    </dgm:pt>
    <dgm:pt modelId="{09585198-CE53-6C43-85B0-79FD5546BC9F}" type="pres">
      <dgm:prSet presAssocID="{F9AFDAA0-02E7-A347-910B-2788563C0AD3}" presName="spacerB" presStyleCnt="0"/>
      <dgm:spPr/>
    </dgm:pt>
    <dgm:pt modelId="{D1DEF11F-7A6D-A549-9261-CA3ADD11134F}" type="pres">
      <dgm:prSet presAssocID="{3084B5FD-3732-A045-88B2-5524721C8BE5}" presName="node" presStyleLbl="node1" presStyleIdx="1" presStyleCnt="4">
        <dgm:presLayoutVars>
          <dgm:bulletEnabled val="1"/>
        </dgm:presLayoutVars>
      </dgm:prSet>
      <dgm:spPr/>
    </dgm:pt>
    <dgm:pt modelId="{FF9D96D0-6BF8-AD4A-A7D3-4DA10B11BA56}" type="pres">
      <dgm:prSet presAssocID="{B08EB0C7-3FFD-D246-A94C-428C057FB36D}" presName="spacerT" presStyleCnt="0"/>
      <dgm:spPr/>
    </dgm:pt>
    <dgm:pt modelId="{1A9628E9-73D8-E443-A4EE-21854E580A32}" type="pres">
      <dgm:prSet presAssocID="{B08EB0C7-3FFD-D246-A94C-428C057FB36D}" presName="sibTrans" presStyleLbl="sibTrans2D1" presStyleIdx="1" presStyleCnt="3"/>
      <dgm:spPr/>
    </dgm:pt>
    <dgm:pt modelId="{0C6C9DC8-3B78-0A47-BAB6-FE83B5494AB6}" type="pres">
      <dgm:prSet presAssocID="{B08EB0C7-3FFD-D246-A94C-428C057FB36D}" presName="spacerB" presStyleCnt="0"/>
      <dgm:spPr/>
    </dgm:pt>
    <dgm:pt modelId="{EB4497BB-9B7C-2E41-9DD2-460E42B4A84E}" type="pres">
      <dgm:prSet presAssocID="{3F2D316A-204C-2D4E-A553-9392F07CA358}" presName="node" presStyleLbl="node1" presStyleIdx="2" presStyleCnt="4">
        <dgm:presLayoutVars>
          <dgm:bulletEnabled val="1"/>
        </dgm:presLayoutVars>
      </dgm:prSet>
      <dgm:spPr/>
    </dgm:pt>
    <dgm:pt modelId="{9C6B4787-0412-9B49-B5A4-607F4A0430B6}" type="pres">
      <dgm:prSet presAssocID="{89C2DCCE-7489-744B-A3F3-C7620C033943}" presName="sibTransLast" presStyleLbl="sibTrans2D1" presStyleIdx="2" presStyleCnt="3"/>
      <dgm:spPr/>
    </dgm:pt>
    <dgm:pt modelId="{B17B2D45-A387-7145-B284-B710016D374D}" type="pres">
      <dgm:prSet presAssocID="{89C2DCCE-7489-744B-A3F3-C7620C033943}" presName="connectorText" presStyleLbl="sibTrans2D1" presStyleIdx="2" presStyleCnt="3"/>
      <dgm:spPr/>
    </dgm:pt>
    <dgm:pt modelId="{AF67A2B1-1677-CA45-BB3C-F9CDC185C012}" type="pres">
      <dgm:prSet presAssocID="{89C2DCCE-7489-744B-A3F3-C7620C033943}" presName="lastNode" presStyleLbl="node1" presStyleIdx="3" presStyleCnt="4">
        <dgm:presLayoutVars>
          <dgm:bulletEnabled val="1"/>
        </dgm:presLayoutVars>
      </dgm:prSet>
      <dgm:spPr/>
    </dgm:pt>
  </dgm:ptLst>
  <dgm:cxnLst>
    <dgm:cxn modelId="{EF5AEE1E-088A-8641-853F-29CA41BD2DBE}" type="presOf" srcId="{B08EB0C7-3FFD-D246-A94C-428C057FB36D}" destId="{1A9628E9-73D8-E443-A4EE-21854E580A32}" srcOrd="0" destOrd="0" presId="urn:microsoft.com/office/officeart/2005/8/layout/equation2"/>
    <dgm:cxn modelId="{A12E8D2F-AAD6-E845-AB6E-08E3B3531720}" type="presOf" srcId="{3F2D316A-204C-2D4E-A553-9392F07CA358}" destId="{EB4497BB-9B7C-2E41-9DD2-460E42B4A84E}" srcOrd="0" destOrd="0" presId="urn:microsoft.com/office/officeart/2005/8/layout/equation2"/>
    <dgm:cxn modelId="{7637AC33-0667-6548-8A74-67207FEA20B8}" type="presOf" srcId="{3C59A661-653F-0F41-89AD-3D680C0EEF2E}" destId="{B17B2D45-A387-7145-B284-B710016D374D}" srcOrd="1" destOrd="0" presId="urn:microsoft.com/office/officeart/2005/8/layout/equation2"/>
    <dgm:cxn modelId="{EE836142-1287-F748-8913-618A350EC57D}" srcId="{89C2DCCE-7489-744B-A3F3-C7620C033943}" destId="{EB485B1F-D63C-3242-AB88-21B4DDF7DE0A}" srcOrd="0" destOrd="0" parTransId="{59EFC6B0-2088-CB4A-8752-CBC8E71DEAA7}" sibTransId="{F9AFDAA0-02E7-A347-910B-2788563C0AD3}"/>
    <dgm:cxn modelId="{9C16A06E-4914-AF44-980C-086E11A21820}" type="presOf" srcId="{F9AFDAA0-02E7-A347-910B-2788563C0AD3}" destId="{4E21B63E-7E9A-B649-B439-509A9BBB3E0C}" srcOrd="0" destOrd="0" presId="urn:microsoft.com/office/officeart/2005/8/layout/equation2"/>
    <dgm:cxn modelId="{8EE09F73-1189-BF4C-9D01-527A41EE98E4}" srcId="{89C2DCCE-7489-744B-A3F3-C7620C033943}" destId="{21566685-84DE-9D46-953D-5833BA055DC9}" srcOrd="3" destOrd="0" parTransId="{287C326A-DA3D-DF45-82F4-13F6B04EDA90}" sibTransId="{1B86B971-1455-E34B-89C4-19D8CF4187B8}"/>
    <dgm:cxn modelId="{67FF9087-53FC-5D49-BAC1-0D40BEB8C77E}" type="presOf" srcId="{3C59A661-653F-0F41-89AD-3D680C0EEF2E}" destId="{9C6B4787-0412-9B49-B5A4-607F4A0430B6}" srcOrd="0" destOrd="0" presId="urn:microsoft.com/office/officeart/2005/8/layout/equation2"/>
    <dgm:cxn modelId="{0B20369E-2D74-FB45-844F-DA598982A769}" srcId="{89C2DCCE-7489-744B-A3F3-C7620C033943}" destId="{3F2D316A-204C-2D4E-A553-9392F07CA358}" srcOrd="2" destOrd="0" parTransId="{85CDB6C6-87F9-E34F-9C51-A6F51CDB1ABF}" sibTransId="{3C59A661-653F-0F41-89AD-3D680C0EEF2E}"/>
    <dgm:cxn modelId="{F4E431A1-E52E-5047-8275-EF4A06420ECF}" type="presOf" srcId="{3084B5FD-3732-A045-88B2-5524721C8BE5}" destId="{D1DEF11F-7A6D-A549-9261-CA3ADD11134F}" srcOrd="0" destOrd="0" presId="urn:microsoft.com/office/officeart/2005/8/layout/equation2"/>
    <dgm:cxn modelId="{136B97C6-F8A1-0F49-B84A-091A74FD9980}" type="presOf" srcId="{EB485B1F-D63C-3242-AB88-21B4DDF7DE0A}" destId="{C2B3CF49-B4C1-D348-9B35-EED59C7DB0BD}" srcOrd="0" destOrd="0" presId="urn:microsoft.com/office/officeart/2005/8/layout/equation2"/>
    <dgm:cxn modelId="{6F1091CB-5DDD-EB44-890E-C87F293E1803}" srcId="{89C2DCCE-7489-744B-A3F3-C7620C033943}" destId="{3084B5FD-3732-A045-88B2-5524721C8BE5}" srcOrd="1" destOrd="0" parTransId="{0829A907-2A92-3E49-83F7-0B89CEC68A6B}" sibTransId="{B08EB0C7-3FFD-D246-A94C-428C057FB36D}"/>
    <dgm:cxn modelId="{E66F7CE3-7A0F-CF44-8876-023567B36C29}" type="presOf" srcId="{89C2DCCE-7489-744B-A3F3-C7620C033943}" destId="{3CD2C5CB-0F51-974B-B95B-2661633311D6}" srcOrd="0" destOrd="0" presId="urn:microsoft.com/office/officeart/2005/8/layout/equation2"/>
    <dgm:cxn modelId="{8A5DA0ED-8C45-E04E-92C0-4D193C965C1D}" type="presOf" srcId="{21566685-84DE-9D46-953D-5833BA055DC9}" destId="{AF67A2B1-1677-CA45-BB3C-F9CDC185C012}" srcOrd="0" destOrd="0" presId="urn:microsoft.com/office/officeart/2005/8/layout/equation2"/>
    <dgm:cxn modelId="{68766111-3709-9749-A940-6507A1DB6DFC}" type="presParOf" srcId="{3CD2C5CB-0F51-974B-B95B-2661633311D6}" destId="{448B9941-D5F6-A542-9CB6-0CA05D9D63DC}" srcOrd="0" destOrd="0" presId="urn:microsoft.com/office/officeart/2005/8/layout/equation2"/>
    <dgm:cxn modelId="{2EDFE207-05AA-3540-A9B9-1AC4DDB78B8C}" type="presParOf" srcId="{448B9941-D5F6-A542-9CB6-0CA05D9D63DC}" destId="{C2B3CF49-B4C1-D348-9B35-EED59C7DB0BD}" srcOrd="0" destOrd="0" presId="urn:microsoft.com/office/officeart/2005/8/layout/equation2"/>
    <dgm:cxn modelId="{57067F80-748B-CF4F-9AAF-0ABA30024308}" type="presParOf" srcId="{448B9941-D5F6-A542-9CB6-0CA05D9D63DC}" destId="{0C299C8C-B2A5-9542-B93F-AB9F0405F20D}" srcOrd="1" destOrd="0" presId="urn:microsoft.com/office/officeart/2005/8/layout/equation2"/>
    <dgm:cxn modelId="{1171A62D-1753-5448-94AD-2E7848DDE7D4}" type="presParOf" srcId="{448B9941-D5F6-A542-9CB6-0CA05D9D63DC}" destId="{4E21B63E-7E9A-B649-B439-509A9BBB3E0C}" srcOrd="2" destOrd="0" presId="urn:microsoft.com/office/officeart/2005/8/layout/equation2"/>
    <dgm:cxn modelId="{15965ACF-AC54-3941-A13C-99979C7ABC3B}" type="presParOf" srcId="{448B9941-D5F6-A542-9CB6-0CA05D9D63DC}" destId="{09585198-CE53-6C43-85B0-79FD5546BC9F}" srcOrd="3" destOrd="0" presId="urn:microsoft.com/office/officeart/2005/8/layout/equation2"/>
    <dgm:cxn modelId="{B600AEDE-A720-DA43-99E1-CE6E20EFCFD9}" type="presParOf" srcId="{448B9941-D5F6-A542-9CB6-0CA05D9D63DC}" destId="{D1DEF11F-7A6D-A549-9261-CA3ADD11134F}" srcOrd="4" destOrd="0" presId="urn:microsoft.com/office/officeart/2005/8/layout/equation2"/>
    <dgm:cxn modelId="{EE1E6428-B1B7-8545-8893-2DBA28CA6DEB}" type="presParOf" srcId="{448B9941-D5F6-A542-9CB6-0CA05D9D63DC}" destId="{FF9D96D0-6BF8-AD4A-A7D3-4DA10B11BA56}" srcOrd="5" destOrd="0" presId="urn:microsoft.com/office/officeart/2005/8/layout/equation2"/>
    <dgm:cxn modelId="{252599EB-A780-434D-A31A-B2892DCF1DF8}" type="presParOf" srcId="{448B9941-D5F6-A542-9CB6-0CA05D9D63DC}" destId="{1A9628E9-73D8-E443-A4EE-21854E580A32}" srcOrd="6" destOrd="0" presId="urn:microsoft.com/office/officeart/2005/8/layout/equation2"/>
    <dgm:cxn modelId="{1050EDF7-579A-304A-909A-F62A2C376D23}" type="presParOf" srcId="{448B9941-D5F6-A542-9CB6-0CA05D9D63DC}" destId="{0C6C9DC8-3B78-0A47-BAB6-FE83B5494AB6}" srcOrd="7" destOrd="0" presId="urn:microsoft.com/office/officeart/2005/8/layout/equation2"/>
    <dgm:cxn modelId="{6FF85B4F-5E33-4940-A789-587C48CA22F1}" type="presParOf" srcId="{448B9941-D5F6-A542-9CB6-0CA05D9D63DC}" destId="{EB4497BB-9B7C-2E41-9DD2-460E42B4A84E}" srcOrd="8" destOrd="0" presId="urn:microsoft.com/office/officeart/2005/8/layout/equation2"/>
    <dgm:cxn modelId="{0C8B83B3-BD39-4A48-9CEB-E62C6242A1BA}" type="presParOf" srcId="{3CD2C5CB-0F51-974B-B95B-2661633311D6}" destId="{9C6B4787-0412-9B49-B5A4-607F4A0430B6}" srcOrd="1" destOrd="0" presId="urn:microsoft.com/office/officeart/2005/8/layout/equation2"/>
    <dgm:cxn modelId="{C82B3BC5-BD60-494A-B7D1-FB6A4077AECF}" type="presParOf" srcId="{9C6B4787-0412-9B49-B5A4-607F4A0430B6}" destId="{B17B2D45-A387-7145-B284-B710016D374D}" srcOrd="0" destOrd="0" presId="urn:microsoft.com/office/officeart/2005/8/layout/equation2"/>
    <dgm:cxn modelId="{3F9DF964-D3A3-2A4A-946F-64C613B7A19F}" type="presParOf" srcId="{3CD2C5CB-0F51-974B-B95B-2661633311D6}" destId="{AF67A2B1-1677-CA45-BB3C-F9CDC185C01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3CF49-B4C1-D348-9B35-EED59C7DB0BD}">
      <dsp:nvSpPr>
        <dsp:cNvPr id="0" name=""/>
        <dsp:cNvSpPr/>
      </dsp:nvSpPr>
      <dsp:spPr>
        <a:xfrm>
          <a:off x="577454" y="128"/>
          <a:ext cx="917441" cy="917441"/>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Biological variance</a:t>
          </a:r>
        </a:p>
      </dsp:txBody>
      <dsp:txXfrm>
        <a:off x="711810" y="134484"/>
        <a:ext cx="648729" cy="648729"/>
      </dsp:txXfrm>
    </dsp:sp>
    <dsp:sp modelId="{4E21B63E-7E9A-B649-B439-509A9BBB3E0C}">
      <dsp:nvSpPr>
        <dsp:cNvPr id="0" name=""/>
        <dsp:cNvSpPr/>
      </dsp:nvSpPr>
      <dsp:spPr>
        <a:xfrm>
          <a:off x="770117" y="992066"/>
          <a:ext cx="532116" cy="532116"/>
        </a:xfrm>
        <a:prstGeom prst="mathPlus">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40649" y="1195547"/>
        <a:ext cx="391052" cy="125154"/>
      </dsp:txXfrm>
    </dsp:sp>
    <dsp:sp modelId="{D1DEF11F-7A6D-A549-9261-CA3ADD11134F}">
      <dsp:nvSpPr>
        <dsp:cNvPr id="0" name=""/>
        <dsp:cNvSpPr/>
      </dsp:nvSpPr>
      <dsp:spPr>
        <a:xfrm>
          <a:off x="577454" y="1598679"/>
          <a:ext cx="917441" cy="917441"/>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Technical variance</a:t>
          </a:r>
        </a:p>
      </dsp:txBody>
      <dsp:txXfrm>
        <a:off x="711810" y="1733035"/>
        <a:ext cx="648729" cy="648729"/>
      </dsp:txXfrm>
    </dsp:sp>
    <dsp:sp modelId="{1A9628E9-73D8-E443-A4EE-21854E580A32}">
      <dsp:nvSpPr>
        <dsp:cNvPr id="0" name=""/>
        <dsp:cNvSpPr/>
      </dsp:nvSpPr>
      <dsp:spPr>
        <a:xfrm>
          <a:off x="770117" y="2590617"/>
          <a:ext cx="532116" cy="532116"/>
        </a:xfrm>
        <a:prstGeom prst="mathPlus">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40649" y="2794098"/>
        <a:ext cx="391052" cy="125154"/>
      </dsp:txXfrm>
    </dsp:sp>
    <dsp:sp modelId="{EB4497BB-9B7C-2E41-9DD2-460E42B4A84E}">
      <dsp:nvSpPr>
        <dsp:cNvPr id="0" name=""/>
        <dsp:cNvSpPr/>
      </dsp:nvSpPr>
      <dsp:spPr>
        <a:xfrm>
          <a:off x="577454" y="3197229"/>
          <a:ext cx="917441" cy="917441"/>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Treatment variance</a:t>
          </a:r>
        </a:p>
      </dsp:txBody>
      <dsp:txXfrm>
        <a:off x="711810" y="3331585"/>
        <a:ext cx="648729" cy="648729"/>
      </dsp:txXfrm>
    </dsp:sp>
    <dsp:sp modelId="{9C6B4787-0412-9B49-B5A4-607F4A0430B6}">
      <dsp:nvSpPr>
        <dsp:cNvPr id="0" name=""/>
        <dsp:cNvSpPr/>
      </dsp:nvSpPr>
      <dsp:spPr>
        <a:xfrm>
          <a:off x="1632512" y="1886755"/>
          <a:ext cx="291746" cy="341288"/>
        </a:xfrm>
        <a:prstGeom prst="rightArrow">
          <a:avLst>
            <a:gd name="adj1" fmla="val 60000"/>
            <a:gd name="adj2" fmla="val 50000"/>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632512" y="1955013"/>
        <a:ext cx="204222" cy="204772"/>
      </dsp:txXfrm>
    </dsp:sp>
    <dsp:sp modelId="{AF67A2B1-1677-CA45-BB3C-F9CDC185C012}">
      <dsp:nvSpPr>
        <dsp:cNvPr id="0" name=""/>
        <dsp:cNvSpPr/>
      </dsp:nvSpPr>
      <dsp:spPr>
        <a:xfrm>
          <a:off x="2045361" y="1139958"/>
          <a:ext cx="1834883" cy="1834883"/>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b="1" kern="1200" dirty="0"/>
            <a:t>Total Variance</a:t>
          </a:r>
        </a:p>
      </dsp:txBody>
      <dsp:txXfrm>
        <a:off x="2314073" y="1408670"/>
        <a:ext cx="1297459" cy="129745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0E155D4-5C91-8347-8BAE-63384EA8F501}" type="datetimeFigureOut">
              <a:rPr lang="en-GB"/>
              <a:pPr/>
              <a:t>28/10/2022</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51DCEC2-24C9-7A45-9848-823E6C1DDFA2}" type="slidenum">
              <a:rPr/>
              <a:pPr/>
              <a:t>‹#›</a:t>
            </a:fld>
            <a:endParaRPr lang="en-GB"/>
          </a:p>
        </p:txBody>
      </p:sp>
    </p:spTree>
    <p:extLst>
      <p:ext uri="{BB962C8B-B14F-4D97-AF65-F5344CB8AC3E}">
        <p14:creationId xmlns:p14="http://schemas.microsoft.com/office/powerpoint/2010/main" val="1208828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B3C19E1-06D0-8D40-B36B-10A34F48B281}" type="datetimeFigureOut">
              <a:rPr lang="en-GB"/>
              <a:pPr/>
              <a:t>28/10/2022</a:t>
            </a:fld>
            <a:endParaRPr lang="en-GB"/>
          </a:p>
        </p:txBody>
      </p:sp>
      <p:sp>
        <p:nvSpPr>
          <p:cNvPr id="4" name="Slide Image Placeholder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235930E-F62D-A446-8BAD-EBBA9D14D0E0}" type="slidenum">
              <a:rPr/>
              <a:pPr/>
              <a:t>‹#›</a:t>
            </a:fld>
            <a:endParaRPr lang="en-GB"/>
          </a:p>
        </p:txBody>
      </p:sp>
    </p:spTree>
    <p:extLst>
      <p:ext uri="{BB962C8B-B14F-4D97-AF65-F5344CB8AC3E}">
        <p14:creationId xmlns:p14="http://schemas.microsoft.com/office/powerpoint/2010/main" val="1499359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35930E-F62D-A446-8BAD-EBBA9D14D0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1442" name="Notes Placeholder 2"/>
          <p:cNvSpPr>
            <a:spLocks noGrp="1"/>
          </p:cNvSpPr>
          <p:nvPr>
            <p:ph type="body" idx="1"/>
          </p:nvPr>
        </p:nvSpPr>
        <p:spPr>
          <a:noFill/>
        </p:spPr>
        <p:txBody>
          <a:bodyPr/>
          <a:lstStyle/>
          <a:p>
            <a:endParaRPr lang="en-US"/>
          </a:p>
        </p:txBody>
      </p:sp>
      <p:sp>
        <p:nvSpPr>
          <p:cNvPr id="61443"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628AF2A-67D7-B442-B327-ACC54BA1F90D}" type="slidenum">
              <a:rPr lang="en-US" sz="1300">
                <a:latin typeface="Calibri"/>
              </a:rPr>
              <a:pPr/>
              <a:t>11</a:t>
            </a:fld>
            <a:endParaRPr lang="en-US" sz="1300" dirty="0">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randomisation for treatment allocation, extraction batches and orders, plate layout,</a:t>
            </a:r>
            <a:r>
              <a:rPr lang="en-US" baseline="0" dirty="0"/>
              <a:t> library pools, lanes on a flow cell, flow cell run </a:t>
            </a:r>
            <a:r>
              <a:rPr lang="en-US" baseline="0" dirty="0" err="1"/>
              <a:t>etc</a:t>
            </a:r>
            <a:r>
              <a:rPr lang="en-US" baseline="0" dirty="0"/>
              <a:t> </a:t>
            </a:r>
            <a:r>
              <a:rPr lang="en-US" baseline="0" dirty="0" err="1"/>
              <a:t>etc</a:t>
            </a:r>
            <a:r>
              <a:rPr lang="en-US" baseline="0" dirty="0"/>
              <a:t> etc.</a:t>
            </a:r>
            <a:endParaRPr lang="en-US" dirty="0"/>
          </a:p>
        </p:txBody>
      </p:sp>
      <p:sp>
        <p:nvSpPr>
          <p:cNvPr id="4" name="Slide Number Placeholder 3"/>
          <p:cNvSpPr>
            <a:spLocks noGrp="1"/>
          </p:cNvSpPr>
          <p:nvPr>
            <p:ph type="sldNum" sz="quarter" idx="10"/>
          </p:nvPr>
        </p:nvSpPr>
        <p:spPr/>
        <p:txBody>
          <a:bodyPr/>
          <a:lstStyle/>
          <a:p>
            <a:fld id="{A8C61578-9D1E-484C-91D3-D2216B74EB11}" type="slidenum">
              <a:rPr lang="en-US" smtClean="0"/>
              <a:t>12</a:t>
            </a:fld>
            <a:endParaRPr lang="en-US"/>
          </a:p>
        </p:txBody>
      </p:sp>
    </p:spTree>
    <p:extLst>
      <p:ext uri="{BB962C8B-B14F-4D97-AF65-F5344CB8AC3E}">
        <p14:creationId xmlns:p14="http://schemas.microsoft.com/office/powerpoint/2010/main" val="384043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5778" name="Notes Placeholder 2"/>
          <p:cNvSpPr>
            <a:spLocks noGrp="1"/>
          </p:cNvSpPr>
          <p:nvPr>
            <p:ph type="body" idx="1"/>
          </p:nvPr>
        </p:nvSpPr>
        <p:spPr>
          <a:noFill/>
        </p:spPr>
        <p:txBody>
          <a:bodyPr/>
          <a:lstStyle/>
          <a:p>
            <a:pPr eaLnBrk="1" hangingPunct="1"/>
            <a:r>
              <a:rPr lang="en-US" dirty="0"/>
              <a:t>Might want to say here experiments</a:t>
            </a:r>
            <a:r>
              <a:rPr lang="en-US" baseline="0" dirty="0"/>
              <a:t> have factors and data has variables, so gender could be a factor in the experiment and a variable in the data or data analysis. </a:t>
            </a:r>
            <a:endParaRPr lang="en-US" dirty="0"/>
          </a:p>
        </p:txBody>
      </p:sp>
      <p:sp>
        <p:nvSpPr>
          <p:cNvPr id="7577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EA9028B7-77B8-EB43-95A9-20E33EB14A0D}" type="slidenum">
              <a:rPr lang="en-US" sz="1300">
                <a:latin typeface="Calibri"/>
              </a:rPr>
              <a:pPr/>
              <a:t>14</a:t>
            </a:fld>
            <a:endParaRPr lang="en-US" sz="1300" dirty="0">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E684247-B8F6-814B-90DB-1210D06F9A2D}" type="slidenum">
              <a:rPr lang="en-US" sz="1300">
                <a:latin typeface="Calibri"/>
              </a:rPr>
              <a:pPr/>
              <a:t>18</a:t>
            </a:fld>
            <a:endParaRPr lang="en-US" sz="1300" dirty="0">
              <a:latin typeface="Calibri"/>
            </a:endParaRPr>
          </a:p>
        </p:txBody>
      </p:sp>
      <p:sp>
        <p:nvSpPr>
          <p:cNvPr id="5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a:noFill/>
        </p:spPr>
        <p:txBody>
          <a:bodyPr/>
          <a:lstStyle/>
          <a:p>
            <a:endParaRPr lang="en-US">
              <a:latin typeface="Helvetic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42338" name="Notes Placeholder 2"/>
          <p:cNvSpPr>
            <a:spLocks noGrp="1"/>
          </p:cNvSpPr>
          <p:nvPr>
            <p:ph type="body" idx="1"/>
          </p:nvPr>
        </p:nvSpPr>
        <p:spPr>
          <a:noFill/>
        </p:spPr>
        <p:txBody>
          <a:bodyPr/>
          <a:lstStyle/>
          <a:p>
            <a:endParaRPr lang="en-US"/>
          </a:p>
        </p:txBody>
      </p:sp>
      <p:sp>
        <p:nvSpPr>
          <p:cNvPr id="14233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FE836B8-FA2C-674B-B867-82E6723993FF}" type="slidenum">
              <a:rPr lang="en-US" sz="1300">
                <a:latin typeface="Calibri"/>
              </a:rPr>
              <a:pPr/>
              <a:t>20</a:t>
            </a:fld>
            <a:endParaRPr lang="en-US" sz="1300" dirty="0">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19A16C54-DAF1-0C45-A005-CDDEEC308796}" type="slidenum">
              <a:rPr lang="en-US" sz="1300">
                <a:latin typeface="Calibri"/>
              </a:rPr>
              <a:pPr/>
              <a:t>21</a:t>
            </a:fld>
            <a:endParaRPr lang="en-US" sz="1300" dirty="0">
              <a:latin typeface="Calibri"/>
            </a:endParaRPr>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6137B63-778E-DB49-8633-3991B73B83A1}" type="slidenum">
              <a:rPr lang="en-US" sz="1300">
                <a:latin typeface="Calibri"/>
              </a:rPr>
              <a:pPr/>
              <a:t>22</a:t>
            </a:fld>
            <a:endParaRPr lang="en-US" sz="1300" dirty="0">
              <a:latin typeface="Calibri"/>
            </a:endParaRPr>
          </a:p>
        </p:txBody>
      </p:sp>
      <p:sp>
        <p:nvSpPr>
          <p:cNvPr id="162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lIns="99048" tIns="49524" rIns="99048" bIns="49524" anchor="b"/>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504DD0A-AF2D-0A41-AA73-D57F08D0B916}" type="slidenum">
              <a:rPr lang="en-US" sz="1300">
                <a:latin typeface="Calibri"/>
              </a:rPr>
              <a:pPr algn="r"/>
              <a:t>23</a:t>
            </a:fld>
            <a:endParaRPr lang="en-US" sz="1300" dirty="0">
              <a:latin typeface="Calibri"/>
            </a:endParaRPr>
          </a:p>
        </p:txBody>
      </p:sp>
      <p:sp>
        <p:nvSpPr>
          <p:cNvPr id="1669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6435"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3617AF44-E15E-3E45-8F10-FD9E66C465A3}" type="slidenum">
              <a:rPr lang="en-US" sz="1300">
                <a:latin typeface="Calibri"/>
              </a:rPr>
              <a:pPr/>
              <a:t>24</a:t>
            </a:fld>
            <a:endParaRPr lang="en-US" sz="1300" dirty="0">
              <a:latin typeface="Calibri"/>
            </a:endParaRPr>
          </a:p>
        </p:txBody>
      </p:sp>
      <p:sp>
        <p:nvSpPr>
          <p:cNvPr id="1658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053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25</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28</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30</a:t>
            </a:fld>
            <a:endParaRPr lang="en-GB"/>
          </a:p>
        </p:txBody>
      </p:sp>
    </p:spTree>
    <p:extLst>
      <p:ext uri="{BB962C8B-B14F-4D97-AF65-F5344CB8AC3E}">
        <p14:creationId xmlns:p14="http://schemas.microsoft.com/office/powerpoint/2010/main" val="329479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8</a:t>
            </a:fld>
            <a:endParaRPr lang="en-GB"/>
          </a:p>
        </p:txBody>
      </p:sp>
    </p:spTree>
    <p:extLst>
      <p:ext uri="{BB962C8B-B14F-4D97-AF65-F5344CB8AC3E}">
        <p14:creationId xmlns:p14="http://schemas.microsoft.com/office/powerpoint/2010/main" val="408144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1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 Blank - no footer">
    <p:spTree>
      <p:nvGrpSpPr>
        <p:cNvPr id="1" name=""/>
        <p:cNvGrpSpPr/>
        <p:nvPr/>
      </p:nvGrpSpPr>
      <p:grpSpPr>
        <a:xfrm>
          <a:off x="0" y="0"/>
          <a:ext cx="0" cy="0"/>
          <a:chOff x="0" y="0"/>
          <a:chExt cx="0" cy="0"/>
        </a:xfrm>
      </p:grpSpPr>
      <p:pic>
        <p:nvPicPr>
          <p:cNvPr id="4" name="Picture 3"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63555" y="5949280"/>
            <a:ext cx="3120347" cy="834120"/>
          </a:xfrm>
          <a:prstGeom prst="rect">
            <a:avLst/>
          </a:prstGeom>
        </p:spPr>
      </p:pic>
      <p:sp>
        <p:nvSpPr>
          <p:cNvPr id="3" name="Slide Number Placeholder 5"/>
          <p:cNvSpPr>
            <a:spLocks noGrp="1"/>
          </p:cNvSpPr>
          <p:nvPr>
            <p:ph type="sldNum" sz="quarter" idx="4"/>
          </p:nvPr>
        </p:nvSpPr>
        <p:spPr>
          <a:xfrm>
            <a:off x="6513173"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2" name="Picture 1">
            <a:extLst>
              <a:ext uri="{FF2B5EF4-FFF2-40B4-BE49-F238E27FC236}">
                <a16:creationId xmlns:a16="http://schemas.microsoft.com/office/drawing/2014/main" id="{D9501D1B-9394-6D1E-36AF-92C4807F5A29}"/>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16809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Small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22112"/>
            <a:ext cx="8915400" cy="976488"/>
          </a:xfrm>
        </p:spPr>
        <p:txBody>
          <a:bodyPr/>
          <a:lstStyle/>
          <a:p>
            <a:r>
              <a:rPr lang="en-GB" dirty="0"/>
              <a:t>Click to add small chart title</a:t>
            </a:r>
          </a:p>
        </p:txBody>
      </p:sp>
      <p:sp>
        <p:nvSpPr>
          <p:cNvPr id="11" name="Chart Placeholder 10"/>
          <p:cNvSpPr>
            <a:spLocks noGrp="1"/>
          </p:cNvSpPr>
          <p:nvPr>
            <p:ph type="chart" sz="quarter" idx="13" hasCustomPrompt="1"/>
          </p:nvPr>
        </p:nvSpPr>
        <p:spPr>
          <a:xfrm>
            <a:off x="4292600" y="1727200"/>
            <a:ext cx="5118100" cy="4114800"/>
          </a:xfrm>
        </p:spPr>
        <p:txBody>
          <a:bodyPr lIns="108000" tIns="93600"/>
          <a:lstStyle>
            <a:lvl1pPr marL="0" indent="0">
              <a:buNone/>
              <a:defRPr sz="1000">
                <a:solidFill>
                  <a:schemeClr val="tx2">
                    <a:lumMod val="50000"/>
                    <a:lumOff val="50000"/>
                  </a:schemeClr>
                </a:solidFill>
              </a:defRPr>
            </a:lvl1pPr>
          </a:lstStyle>
          <a:p>
            <a:r>
              <a:rPr lang="en-GB"/>
              <a:t>Click icon to insert small chart</a:t>
            </a:r>
          </a:p>
        </p:txBody>
      </p:sp>
      <p:sp>
        <p:nvSpPr>
          <p:cNvPr id="9" name="Content Placeholder 2"/>
          <p:cNvSpPr>
            <a:spLocks noGrp="1"/>
          </p:cNvSpPr>
          <p:nvPr>
            <p:ph idx="1"/>
          </p:nvPr>
        </p:nvSpPr>
        <p:spPr>
          <a:xfrm>
            <a:off x="495300" y="1727200"/>
            <a:ext cx="3467100" cy="4114800"/>
          </a:xfrm>
        </p:spPr>
        <p:txBody>
          <a:bodyPr/>
          <a:lstStyle>
            <a:lvl1pPr marL="0" indent="0">
              <a:defRPr sz="1800">
                <a:solidFill>
                  <a:srgbClr val="211F70"/>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53D4C85A-C092-C445-B3F4-CA991BDDF15D}" type="datetime2">
              <a:rPr lang="en-GB" smtClean="0"/>
              <a:t>Friday, 28 October 2022</a:t>
            </a:fld>
            <a:endParaRPr lang="en-GB" dirty="0"/>
          </a:p>
        </p:txBody>
      </p:sp>
      <p:sp>
        <p:nvSpPr>
          <p:cNvPr id="18"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9" name="Slide Number Placeholder 5"/>
          <p:cNvSpPr>
            <a:spLocks noGrp="1"/>
          </p:cNvSpPr>
          <p:nvPr>
            <p:ph type="sldNum" sz="quarter" idx="4"/>
          </p:nvPr>
        </p:nvSpPr>
        <p:spPr>
          <a:xfrm>
            <a:off x="6123130" y="6093296"/>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pic>
        <p:nvPicPr>
          <p:cNvPr id="3" name="Picture 2">
            <a:extLst>
              <a:ext uri="{FF2B5EF4-FFF2-40B4-BE49-F238E27FC236}">
                <a16:creationId xmlns:a16="http://schemas.microsoft.com/office/drawing/2014/main" id="{6B60A39C-E9F5-D20D-7188-472995E94616}"/>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34523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ar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chart title</a:t>
            </a:r>
          </a:p>
        </p:txBody>
      </p:sp>
      <p:sp>
        <p:nvSpPr>
          <p:cNvPr id="11" name="Chart Placeholder 10"/>
          <p:cNvSpPr>
            <a:spLocks noGrp="1"/>
          </p:cNvSpPr>
          <p:nvPr>
            <p:ph type="chart" sz="quarter" idx="13" hasCustomPrompt="1"/>
          </p:nvPr>
        </p:nvSpPr>
        <p:spPr>
          <a:xfrm>
            <a:off x="495300" y="1727200"/>
            <a:ext cx="8915400" cy="4114800"/>
          </a:xfrm>
        </p:spPr>
        <p:txBody>
          <a:bodyPr lIns="108000" tIns="93600"/>
          <a:lstStyle>
            <a:lvl1pPr marL="0" indent="0">
              <a:buNone/>
              <a:defRPr sz="1000">
                <a:solidFill>
                  <a:schemeClr val="tx2">
                    <a:lumMod val="50000"/>
                    <a:lumOff val="50000"/>
                  </a:schemeClr>
                </a:solidFill>
              </a:defRPr>
            </a:lvl1pPr>
          </a:lstStyle>
          <a:p>
            <a:r>
              <a:rPr lang="en-GB"/>
              <a:t>Click icon to insert large chart</a:t>
            </a:r>
          </a:p>
        </p:txBody>
      </p:sp>
      <p:sp>
        <p:nvSpPr>
          <p:cNvPr id="2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4A192F21-4BCA-1249-918B-23E38494B308}" type="datetime2">
              <a:rPr lang="en-GB" smtClean="0"/>
              <a:t>Friday, 28 October 2022</a:t>
            </a:fld>
            <a:endParaRPr lang="en-GB" dirty="0"/>
          </a:p>
        </p:txBody>
      </p:sp>
      <p:sp>
        <p:nvSpPr>
          <p:cNvPr id="22"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3"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pic>
        <p:nvPicPr>
          <p:cNvPr id="3" name="Picture 2">
            <a:extLst>
              <a:ext uri="{FF2B5EF4-FFF2-40B4-BE49-F238E27FC236}">
                <a16:creationId xmlns:a16="http://schemas.microsoft.com/office/drawing/2014/main" id="{574465ED-4D7D-368D-7EF0-D4A6DD640435}"/>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423911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mall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table title</a:t>
            </a:r>
          </a:p>
        </p:txBody>
      </p:sp>
      <p:sp>
        <p:nvSpPr>
          <p:cNvPr id="10" name="Table Placeholder 3"/>
          <p:cNvSpPr>
            <a:spLocks noGrp="1"/>
          </p:cNvSpPr>
          <p:nvPr>
            <p:ph type="tbl" sz="quarter" idx="10" hasCustomPrompt="1"/>
          </p:nvPr>
        </p:nvSpPr>
        <p:spPr>
          <a:xfrm>
            <a:off x="4292602" y="1727201"/>
            <a:ext cx="5118099" cy="4114799"/>
          </a:xfrm>
        </p:spPr>
        <p:txBody>
          <a:bodyPr lIns="108000" tIns="93600"/>
          <a:lstStyle>
            <a:lvl1pPr marL="0" indent="0">
              <a:buNone/>
              <a:defRPr sz="1200">
                <a:solidFill>
                  <a:srgbClr val="5D5C5C"/>
                </a:solidFill>
              </a:defRPr>
            </a:lvl1pPr>
          </a:lstStyle>
          <a:p>
            <a:r>
              <a:rPr lang="en-GB"/>
              <a:t>Click icon to insert table</a:t>
            </a:r>
          </a:p>
        </p:txBody>
      </p:sp>
      <p:sp>
        <p:nvSpPr>
          <p:cNvPr id="9" name="Content Placeholder 2"/>
          <p:cNvSpPr>
            <a:spLocks noGrp="1"/>
          </p:cNvSpPr>
          <p:nvPr>
            <p:ph idx="1"/>
          </p:nvPr>
        </p:nvSpPr>
        <p:spPr>
          <a:xfrm>
            <a:off x="495300" y="1727200"/>
            <a:ext cx="3467100" cy="4114799"/>
          </a:xfrm>
        </p:spPr>
        <p:txBody>
          <a:bodyPr/>
          <a:lstStyle>
            <a:lvl1pPr marL="0" indent="0">
              <a:defRPr sz="1800">
                <a:solidFill>
                  <a:schemeClr val="tx1"/>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D910D4F-763F-8A40-9D15-9146411978C2}" type="datetime2">
              <a:rPr lang="en-GB" smtClean="0"/>
              <a:t>Friday, 28 October 2022</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279147" y="6309320"/>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pic>
        <p:nvPicPr>
          <p:cNvPr id="3" name="Picture 2">
            <a:extLst>
              <a:ext uri="{FF2B5EF4-FFF2-40B4-BE49-F238E27FC236}">
                <a16:creationId xmlns:a16="http://schemas.microsoft.com/office/drawing/2014/main" id="{7E9DE380-AA16-9BAE-D16D-36F0CBAF3F16}"/>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349602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arge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table title</a:t>
            </a:r>
          </a:p>
        </p:txBody>
      </p:sp>
      <p:sp>
        <p:nvSpPr>
          <p:cNvPr id="4" name="Table Placeholder 3"/>
          <p:cNvSpPr>
            <a:spLocks noGrp="1"/>
          </p:cNvSpPr>
          <p:nvPr>
            <p:ph type="tbl" sz="quarter" idx="10" hasCustomPrompt="1"/>
          </p:nvPr>
        </p:nvSpPr>
        <p:spPr>
          <a:xfrm>
            <a:off x="495300" y="1727201"/>
            <a:ext cx="8915400" cy="4114799"/>
          </a:xfrm>
        </p:spPr>
        <p:txBody>
          <a:bodyPr lIns="108000" tIns="93600"/>
          <a:lstStyle>
            <a:lvl1pPr marL="0" indent="0">
              <a:buNone/>
              <a:defRPr sz="1200">
                <a:solidFill>
                  <a:srgbClr val="5D5C5C"/>
                </a:solidFill>
              </a:defRPr>
            </a:lvl1pPr>
          </a:lstStyle>
          <a:p>
            <a:r>
              <a:rPr lang="en-GB"/>
              <a:t>Click icon to insert table</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6B5FEBA2-C68D-584B-9DC7-1703543AC65D}" type="datetime2">
              <a:rPr lang="en-GB" smtClean="0"/>
              <a:t>Friday, 28 October 2022</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pic>
        <p:nvPicPr>
          <p:cNvPr id="3" name="Picture 2">
            <a:extLst>
              <a:ext uri="{FF2B5EF4-FFF2-40B4-BE49-F238E27FC236}">
                <a16:creationId xmlns:a16="http://schemas.microsoft.com/office/drawing/2014/main" id="{2C8A81D0-D3F3-0B27-83FC-EBA2B098D3BF}"/>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382371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lnSpc>
                <a:spcPts val="3600"/>
              </a:lnSpc>
              <a:defRPr/>
            </a:lvl1pPr>
          </a:lstStyle>
          <a:p>
            <a:r>
              <a:rPr lang="en-GB" dirty="0"/>
              <a:t>Click to add text slide title</a:t>
            </a:r>
          </a:p>
        </p:txBody>
      </p:sp>
      <p:sp>
        <p:nvSpPr>
          <p:cNvPr id="3" name="Content Placeholder 2"/>
          <p:cNvSpPr>
            <a:spLocks noGrp="1"/>
          </p:cNvSpPr>
          <p:nvPr>
            <p:ph idx="1" hasCustomPrompt="1"/>
          </p:nvPr>
        </p:nvSpPr>
        <p:spPr>
          <a:xfrm>
            <a:off x="495300" y="1600200"/>
            <a:ext cx="8915400" cy="4114800"/>
          </a:xfrm>
        </p:spPr>
        <p:txBody>
          <a:bodyPr/>
          <a:lstStyle>
            <a:lvl1pPr>
              <a:defRPr b="1" cap="all" baseline="0">
                <a:solidFill>
                  <a:srgbClr val="00B0F0"/>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894566AE-8241-BB44-860E-CD35256A8692}" type="datetime2">
              <a:rPr lang="en-GB" smtClean="0"/>
              <a:t>Friday, 28 October 2022</a:t>
            </a:fld>
            <a:endParaRPr lang="en-GB" dirty="0"/>
          </a:p>
        </p:txBody>
      </p:sp>
      <p:sp>
        <p:nvSpPr>
          <p:cNvPr id="11"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3"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9" name="Picture 8"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pic>
        <p:nvPicPr>
          <p:cNvPr id="4" name="Picture 3">
            <a:extLst>
              <a:ext uri="{FF2B5EF4-FFF2-40B4-BE49-F238E27FC236}">
                <a16:creationId xmlns:a16="http://schemas.microsoft.com/office/drawing/2014/main" id="{CE4CAE72-DFAE-066E-4D3B-4A0964749571}"/>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23295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495300" y="1727201"/>
            <a:ext cx="41275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10"/>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E6174831-FF86-8A42-B12C-77F2D23392DC}" type="datetime2">
              <a:rPr lang="en-GB" smtClean="0"/>
              <a:t>Friday, 28 October 2022</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79147"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
        <p:nvSpPr>
          <p:cNvPr id="9" name="Content Placeholder 2"/>
          <p:cNvSpPr>
            <a:spLocks noGrp="1"/>
          </p:cNvSpPr>
          <p:nvPr>
            <p:ph sz="half" idx="11"/>
          </p:nvPr>
        </p:nvSpPr>
        <p:spPr>
          <a:xfrm>
            <a:off x="4953000" y="1727201"/>
            <a:ext cx="44577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pic>
        <p:nvPicPr>
          <p:cNvPr id="4" name="Picture 3">
            <a:extLst>
              <a:ext uri="{FF2B5EF4-FFF2-40B4-BE49-F238E27FC236}">
                <a16:creationId xmlns:a16="http://schemas.microsoft.com/office/drawing/2014/main" id="{17BD109B-484C-7E9B-7192-4427486CA265}"/>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568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landscap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defRPr baseline="0"/>
            </a:lvl1pPr>
          </a:lstStyle>
          <a:p>
            <a:r>
              <a:rPr lang="en-GB" dirty="0"/>
              <a:t>Click to add large landscape picture title</a:t>
            </a:r>
          </a:p>
        </p:txBody>
      </p:sp>
      <p:sp>
        <p:nvSpPr>
          <p:cNvPr id="10" name="Picture Placeholder 9"/>
          <p:cNvSpPr>
            <a:spLocks noGrp="1"/>
          </p:cNvSpPr>
          <p:nvPr>
            <p:ph type="pic" sz="quarter" idx="13" hasCustomPrompt="1"/>
          </p:nvPr>
        </p:nvSpPr>
        <p:spPr>
          <a:xfrm>
            <a:off x="4292601" y="1736725"/>
            <a:ext cx="5118100" cy="4105275"/>
          </a:xfrm>
        </p:spPr>
        <p:txBody>
          <a:bodyPr lIns="108000" tIns="93600"/>
          <a:lstStyle>
            <a:lvl1pPr marL="0" indent="0">
              <a:buNone/>
              <a:defRPr sz="1000">
                <a:solidFill>
                  <a:srgbClr val="7F7F7F"/>
                </a:solidFill>
              </a:defRPr>
            </a:lvl1pPr>
          </a:lstStyle>
          <a:p>
            <a:r>
              <a:rPr lang="en-GB"/>
              <a:t>Click icon to insert large landscape picture</a:t>
            </a:r>
          </a:p>
        </p:txBody>
      </p:sp>
      <p:sp>
        <p:nvSpPr>
          <p:cNvPr id="9" name="Content Placeholder 2"/>
          <p:cNvSpPr>
            <a:spLocks noGrp="1"/>
          </p:cNvSpPr>
          <p:nvPr>
            <p:ph idx="1"/>
          </p:nvPr>
        </p:nvSpPr>
        <p:spPr>
          <a:xfrm>
            <a:off x="495300" y="1727200"/>
            <a:ext cx="34671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3FF6E940-AE9C-AD41-871E-2263FB7B9E1C}" type="datetime2">
              <a:rPr lang="en-GB" smtClean="0"/>
              <a:t>Friday, 28 October 2022</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dirty="0"/>
              <a:t>View &lt;Headers and Footers&gt; to alter this text</a:t>
            </a:r>
            <a:endParaRPr lang="en-GB" dirty="0"/>
          </a:p>
        </p:txBody>
      </p:sp>
      <p:sp>
        <p:nvSpPr>
          <p:cNvPr id="18" name="Slide Number Placeholder 5"/>
          <p:cNvSpPr>
            <a:spLocks noGrp="1"/>
          </p:cNvSpPr>
          <p:nvPr>
            <p:ph type="sldNum" sz="quarter" idx="4"/>
          </p:nvPr>
        </p:nvSpPr>
        <p:spPr>
          <a:xfrm>
            <a:off x="6201139"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949280"/>
            <a:ext cx="3120347" cy="834120"/>
          </a:xfrm>
          <a:prstGeom prst="rect">
            <a:avLst/>
          </a:prstGeom>
        </p:spPr>
      </p:pic>
      <p:pic>
        <p:nvPicPr>
          <p:cNvPr id="3" name="Picture 2">
            <a:extLst>
              <a:ext uri="{FF2B5EF4-FFF2-40B4-BE49-F238E27FC236}">
                <a16:creationId xmlns:a16="http://schemas.microsoft.com/office/drawing/2014/main" id="{B9058419-1552-7F67-2226-294DF9F1B36A}"/>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333051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 landscape sma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landscape picture title</a:t>
            </a:r>
          </a:p>
        </p:txBody>
      </p:sp>
      <p:sp>
        <p:nvSpPr>
          <p:cNvPr id="9" name="Picture Placeholder 9"/>
          <p:cNvSpPr>
            <a:spLocks noGrp="1"/>
          </p:cNvSpPr>
          <p:nvPr>
            <p:ph type="pic" sz="quarter" idx="13" hasCustomPrompt="1"/>
          </p:nvPr>
        </p:nvSpPr>
        <p:spPr>
          <a:xfrm>
            <a:off x="5283200" y="1736726"/>
            <a:ext cx="4127500" cy="2733675"/>
          </a:xfrm>
        </p:spPr>
        <p:txBody>
          <a:bodyPr lIns="108000" tIns="93600"/>
          <a:lstStyle>
            <a:lvl1pPr marL="0" indent="0">
              <a:buNone/>
              <a:defRPr sz="1000">
                <a:solidFill>
                  <a:srgbClr val="7F7F7F"/>
                </a:solidFill>
              </a:defRPr>
            </a:lvl1pPr>
          </a:lstStyle>
          <a:p>
            <a:r>
              <a:rPr lang="en-GB"/>
              <a:t>Click icon to insert landscape picture</a:t>
            </a:r>
          </a:p>
        </p:txBody>
      </p:sp>
      <p:sp>
        <p:nvSpPr>
          <p:cNvPr id="10" name="Content Placeholder 2"/>
          <p:cNvSpPr>
            <a:spLocks noGrp="1"/>
          </p:cNvSpPr>
          <p:nvPr>
            <p:ph idx="1"/>
          </p:nvPr>
        </p:nvSpPr>
        <p:spPr>
          <a:xfrm>
            <a:off x="495300" y="1727200"/>
            <a:ext cx="44577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B316AFB-DA9E-9749-A99E-9EB0A026EE1C}" type="datetime2">
              <a:rPr lang="en-GB" smtClean="0"/>
              <a:t>Friday, 28 October 2022</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669191" y="5949280"/>
            <a:ext cx="3120347" cy="834120"/>
          </a:xfrm>
          <a:prstGeom prst="rect">
            <a:avLst/>
          </a:prstGeom>
        </p:spPr>
      </p:pic>
      <p:pic>
        <p:nvPicPr>
          <p:cNvPr id="3" name="Picture 2">
            <a:extLst>
              <a:ext uri="{FF2B5EF4-FFF2-40B4-BE49-F238E27FC236}">
                <a16:creationId xmlns:a16="http://schemas.microsoft.com/office/drawing/2014/main" id="{B7B3C6E4-5055-B1AF-969F-8D3E53580DD6}"/>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100331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icture Squ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square picture title</a:t>
            </a:r>
          </a:p>
        </p:txBody>
      </p:sp>
      <p:sp>
        <p:nvSpPr>
          <p:cNvPr id="9" name="Picture Placeholder 9"/>
          <p:cNvSpPr>
            <a:spLocks noGrp="1"/>
          </p:cNvSpPr>
          <p:nvPr>
            <p:ph type="pic" sz="quarter" idx="13" hasCustomPrompt="1"/>
          </p:nvPr>
        </p:nvSpPr>
        <p:spPr>
          <a:xfrm>
            <a:off x="4953000" y="1727200"/>
            <a:ext cx="4457700" cy="4114800"/>
          </a:xfrm>
        </p:spPr>
        <p:txBody>
          <a:bodyPr lIns="108000" tIns="93600"/>
          <a:lstStyle>
            <a:lvl1pPr marL="0" indent="0">
              <a:buNone/>
              <a:defRPr sz="1000">
                <a:solidFill>
                  <a:srgbClr val="7F7F7F"/>
                </a:solidFill>
              </a:defRPr>
            </a:lvl1pPr>
          </a:lstStyle>
          <a:p>
            <a:r>
              <a:rPr lang="en-GB"/>
              <a:t>Click icon to insert square picture</a:t>
            </a:r>
          </a:p>
        </p:txBody>
      </p:sp>
      <p:sp>
        <p:nvSpPr>
          <p:cNvPr id="13" name="Content Placeholder 2"/>
          <p:cNvSpPr>
            <a:spLocks noGrp="1"/>
          </p:cNvSpPr>
          <p:nvPr>
            <p:ph idx="1"/>
          </p:nvPr>
        </p:nvSpPr>
        <p:spPr>
          <a:xfrm>
            <a:off x="495300" y="1727200"/>
            <a:ext cx="4449185"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B76E8DD9-6228-2049-B4E6-DF9E244A8CEA}" type="datetime2">
              <a:rPr lang="en-GB" smtClean="0"/>
              <a:t>Friday, 28 October 2022</a:t>
            </a:fld>
            <a:endParaRPr lang="en-GB" dirty="0"/>
          </a:p>
        </p:txBody>
      </p:sp>
      <p:sp>
        <p:nvSpPr>
          <p:cNvPr id="1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0"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pic>
        <p:nvPicPr>
          <p:cNvPr id="3" name="Picture 2">
            <a:extLst>
              <a:ext uri="{FF2B5EF4-FFF2-40B4-BE49-F238E27FC236}">
                <a16:creationId xmlns:a16="http://schemas.microsoft.com/office/drawing/2014/main" id="{00AB76C3-84BD-AF8C-01F8-338D281792AC}"/>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25070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icture Portrai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portrait picture title</a:t>
            </a:r>
          </a:p>
        </p:txBody>
      </p:sp>
      <p:sp>
        <p:nvSpPr>
          <p:cNvPr id="9" name="Picture Placeholder 9"/>
          <p:cNvSpPr>
            <a:spLocks noGrp="1"/>
          </p:cNvSpPr>
          <p:nvPr>
            <p:ph type="pic" sz="quarter" idx="13" hasCustomPrompt="1"/>
          </p:nvPr>
        </p:nvSpPr>
        <p:spPr>
          <a:xfrm>
            <a:off x="6273800" y="1727200"/>
            <a:ext cx="3136900" cy="4114800"/>
          </a:xfrm>
        </p:spPr>
        <p:txBody>
          <a:bodyPr lIns="108000" tIns="93600"/>
          <a:lstStyle>
            <a:lvl1pPr marL="0" indent="0">
              <a:buNone/>
              <a:defRPr sz="1000">
                <a:solidFill>
                  <a:srgbClr val="7F7F7F"/>
                </a:solidFill>
              </a:defRPr>
            </a:lvl1pPr>
          </a:lstStyle>
          <a:p>
            <a:r>
              <a:rPr lang="en-GB" dirty="0"/>
              <a:t>Click icon to insert portrait picture</a:t>
            </a:r>
          </a:p>
        </p:txBody>
      </p:sp>
      <p:sp>
        <p:nvSpPr>
          <p:cNvPr id="10" name="Content Placeholder 2"/>
          <p:cNvSpPr>
            <a:spLocks noGrp="1"/>
          </p:cNvSpPr>
          <p:nvPr>
            <p:ph idx="1"/>
          </p:nvPr>
        </p:nvSpPr>
        <p:spPr>
          <a:xfrm>
            <a:off x="495300" y="1727200"/>
            <a:ext cx="54483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7270DE7-3E12-984F-B343-A439BFFC8597}" type="datetime2">
              <a:rPr lang="en-GB" smtClean="0"/>
              <a:t>Friday, 28 October 2022</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123130"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pic>
        <p:nvPicPr>
          <p:cNvPr id="3" name="Picture 2">
            <a:extLst>
              <a:ext uri="{FF2B5EF4-FFF2-40B4-BE49-F238E27FC236}">
                <a16:creationId xmlns:a16="http://schemas.microsoft.com/office/drawing/2014/main" id="{E1F09A45-C2B1-150E-A907-ADF36456A97C}"/>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293295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508000"/>
            <a:ext cx="8915400" cy="990600"/>
          </a:xfrm>
        </p:spPr>
        <p:txBody>
          <a:bodyPr/>
          <a:lstStyle/>
          <a:p>
            <a:r>
              <a:rPr lang="en-GB" dirty="0"/>
              <a:t>Click to edit Master title style</a:t>
            </a:r>
          </a:p>
        </p:txBody>
      </p:sp>
      <p:sp>
        <p:nvSpPr>
          <p:cNvPr id="1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E6A9FFC-EF8E-7D4C-972F-C0BAD8D102FE}" type="datetime2">
              <a:rPr lang="en-GB" smtClean="0"/>
              <a:t>Friday, 28 October 2022</a:t>
            </a:fld>
            <a:endParaRPr lang="en-GB" dirty="0"/>
          </a:p>
        </p:txBody>
      </p:sp>
      <p:sp>
        <p:nvSpPr>
          <p:cNvPr id="13"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4"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7" name="Picture 6"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pic>
        <p:nvPicPr>
          <p:cNvPr id="3" name="Picture 2">
            <a:extLst>
              <a:ext uri="{FF2B5EF4-FFF2-40B4-BE49-F238E27FC236}">
                <a16:creationId xmlns:a16="http://schemas.microsoft.com/office/drawing/2014/main" id="{C8645D1D-6752-D248-92AA-F42CAB860C83}"/>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20967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7CC2B672-0C63-3540-B4F9-739D3BDDD65A}" type="datetime2">
              <a:rPr lang="en-GB" smtClean="0"/>
              <a:t>Friday, 28 October 2022</a:t>
            </a:fld>
            <a:endParaRPr lang="en-GB" dirty="0"/>
          </a:p>
        </p:txBody>
      </p:sp>
      <p:sp>
        <p:nvSpPr>
          <p:cNvPr id="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0" name="Slide Number Placeholder 5"/>
          <p:cNvSpPr>
            <a:spLocks noGrp="1"/>
          </p:cNvSpPr>
          <p:nvPr>
            <p:ph type="sldNum" sz="quarter" idx="4"/>
          </p:nvPr>
        </p:nvSpPr>
        <p:spPr>
          <a:xfrm>
            <a:off x="6435164"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70753" y="5949280"/>
            <a:ext cx="3120347" cy="834120"/>
          </a:xfrm>
          <a:prstGeom prst="rect">
            <a:avLst/>
          </a:prstGeom>
        </p:spPr>
      </p:pic>
      <p:pic>
        <p:nvPicPr>
          <p:cNvPr id="2" name="Picture 1">
            <a:extLst>
              <a:ext uri="{FF2B5EF4-FFF2-40B4-BE49-F238E27FC236}">
                <a16:creationId xmlns:a16="http://schemas.microsoft.com/office/drawing/2014/main" id="{EBEC28DE-2ACD-85DE-34E9-F154146090E9}"/>
              </a:ext>
            </a:extLst>
          </p:cNvPr>
          <p:cNvPicPr>
            <a:picLocks noChangeAspect="1"/>
          </p:cNvPicPr>
          <p:nvPr userDrawn="1"/>
        </p:nvPicPr>
        <p:blipFill>
          <a:blip r:embed="rId3"/>
          <a:stretch>
            <a:fillRect/>
          </a:stretch>
        </p:blipFill>
        <p:spPr>
          <a:xfrm>
            <a:off x="8394061" y="0"/>
            <a:ext cx="1511939" cy="926672"/>
          </a:xfrm>
          <a:prstGeom prst="rect">
            <a:avLst/>
          </a:prstGeom>
        </p:spPr>
      </p:pic>
    </p:spTree>
    <p:extLst>
      <p:ext uri="{BB962C8B-B14F-4D97-AF65-F5344CB8AC3E}">
        <p14:creationId xmlns:p14="http://schemas.microsoft.com/office/powerpoint/2010/main" val="152313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08000"/>
            <a:ext cx="8915400" cy="990600"/>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p:cNvSpPr>
            <a:spLocks noGrp="1"/>
          </p:cNvSpPr>
          <p:nvPr>
            <p:ph type="body" idx="1"/>
          </p:nvPr>
        </p:nvSpPr>
        <p:spPr>
          <a:xfrm>
            <a:off x="495300" y="1727200"/>
            <a:ext cx="8915400" cy="4114800"/>
          </a:xfrm>
          <a:prstGeom prst="rect">
            <a:avLst/>
          </a:prstGeom>
        </p:spPr>
        <p:txBody>
          <a:bodyPr vert="horz" lIns="0" tIns="0" rIns="0" bIns="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7918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5" r:id="rId4"/>
    <p:sldLayoutId id="2147483667" r:id="rId5"/>
    <p:sldLayoutId id="2147483668" r:id="rId6"/>
    <p:sldLayoutId id="2147483669" r:id="rId7"/>
    <p:sldLayoutId id="2147483654" r:id="rId8"/>
    <p:sldLayoutId id="2147483655" r:id="rId9"/>
    <p:sldLayoutId id="2147483662" r:id="rId10"/>
    <p:sldLayoutId id="2147483666" r:id="rId11"/>
    <p:sldLayoutId id="2147483670" r:id="rId12"/>
    <p:sldLayoutId id="2147483677" r:id="rId13"/>
    <p:sldLayoutId id="2147483676" r:id="rId14"/>
  </p:sldLayoutIdLst>
  <p:hf hdr="0" ftr="0" dt="0"/>
  <p:txStyles>
    <p:titleStyle>
      <a:lvl1pPr algn="l" defTabSz="457200" rtl="0" eaLnBrk="1" latinLnBrk="0" hangingPunct="1">
        <a:lnSpc>
          <a:spcPts val="3600"/>
        </a:lnSpc>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0"/>
        </a:spcBef>
        <a:spcAft>
          <a:spcPts val="600"/>
        </a:spcAft>
        <a:buClr>
          <a:schemeClr val="accent1"/>
        </a:buClr>
        <a:buFontTx/>
        <a:buNone/>
        <a:defRPr sz="2400" kern="1200">
          <a:solidFill>
            <a:schemeClr val="accent2"/>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blog.goldenhelix.com/?p=322" TargetMode="Externa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EDM%20Form.docx" TargetMode="External"/><Relationship Id="rId2" Type="http://schemas.openxmlformats.org/officeDocument/2006/relationships/hyperlink" Target="mailto:CRIExperimentalDesign@cruk.cam.ac.u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harepoint.cri.camres.org/sites/bioinformatics/Public/InroductionToExperimentalDesign/ExperimentalDesignManual.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UK_C_Shot_310712.jpg"/>
          <p:cNvPicPr>
            <a:picLocks noChangeAspect="1"/>
          </p:cNvPicPr>
          <p:nvPr/>
        </p:nvPicPr>
        <p:blipFill>
          <a:blip r:embed="rId3" cstate="screen"/>
          <a:srcRect/>
          <a:stretch>
            <a:fillRect/>
          </a:stretch>
        </p:blipFill>
        <p:spPr>
          <a:xfrm>
            <a:off x="0" y="27384"/>
            <a:ext cx="8154533" cy="6858000"/>
          </a:xfrm>
          <a:prstGeom prst="rect">
            <a:avLst/>
          </a:prstGeom>
        </p:spPr>
      </p:pic>
      <p:sp>
        <p:nvSpPr>
          <p:cNvPr id="10" name="Title 1"/>
          <p:cNvSpPr txBox="1">
            <a:spLocks/>
          </p:cNvSpPr>
          <p:nvPr/>
        </p:nvSpPr>
        <p:spPr>
          <a:xfrm>
            <a:off x="3872880" y="3645024"/>
            <a:ext cx="5140722" cy="504056"/>
          </a:xfrm>
          <a:prstGeom prst="rect">
            <a:avLst/>
          </a:prstGeom>
        </p:spPr>
        <p:txBody>
          <a:bodyPr vert="horz" lIns="0" tIns="0" rIns="0" bIns="0" rtlCol="0" anchor="ctr" anchorCtr="0">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noProof="0" dirty="0">
                <a:solidFill>
                  <a:schemeClr val="tx2">
                    <a:lumMod val="50000"/>
                    <a:lumOff val="50000"/>
                  </a:schemeClr>
                </a:solidFill>
                <a:latin typeface="+mj-lt"/>
                <a:ea typeface="+mj-ea"/>
                <a:cs typeface="+mj-cs"/>
              </a:rPr>
              <a:t>Chandra </a:t>
            </a:r>
            <a:r>
              <a:rPr lang="en-GB" b="1" cap="all" noProof="0" dirty="0" err="1">
                <a:solidFill>
                  <a:schemeClr val="tx2">
                    <a:lumMod val="50000"/>
                    <a:lumOff val="50000"/>
                  </a:schemeClr>
                </a:solidFill>
                <a:latin typeface="+mj-lt"/>
                <a:ea typeface="+mj-ea"/>
                <a:cs typeface="+mj-cs"/>
              </a:rPr>
              <a:t>Chilamakuri</a:t>
            </a:r>
            <a:r>
              <a:rPr lang="en-GB" b="1" cap="all" dirty="0">
                <a:solidFill>
                  <a:schemeClr val="tx2">
                    <a:lumMod val="50000"/>
                    <a:lumOff val="50000"/>
                  </a:schemeClr>
                </a:solidFill>
                <a:latin typeface="+mj-lt"/>
                <a:ea typeface="+mj-ea"/>
                <a:cs typeface="+mj-cs"/>
              </a:rPr>
              <a:t>	Abbi Edwards</a:t>
            </a: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Kamal Kishore 		   ash </a:t>
            </a:r>
            <a:r>
              <a:rPr lang="en-GB" b="1" cap="all" dirty="0" err="1">
                <a:solidFill>
                  <a:schemeClr val="tx2">
                    <a:lumMod val="50000"/>
                    <a:lumOff val="50000"/>
                  </a:schemeClr>
                </a:solidFill>
                <a:latin typeface="+mj-lt"/>
                <a:ea typeface="+mj-ea"/>
                <a:cs typeface="+mj-cs"/>
              </a:rPr>
              <a:t>sawle</a:t>
            </a:r>
            <a:r>
              <a:rPr lang="en-GB" b="1" cap="all" dirty="0">
                <a:solidFill>
                  <a:schemeClr val="tx2">
                    <a:lumMod val="50000"/>
                    <a:lumOff val="50000"/>
                  </a:schemeClr>
                </a:solidFill>
                <a:latin typeface="+mj-lt"/>
                <a:ea typeface="+mj-ea"/>
                <a:cs typeface="+mj-cs"/>
              </a:rPr>
              <a:t>	</a:t>
            </a: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Rory Stark</a:t>
            </a:r>
          </a:p>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31 October 2022</a:t>
            </a:r>
            <a:endParaRPr kumimoji="0" lang="en-GB" b="1" i="0" u="none" strike="noStrike" kern="1200" cap="all" spc="0" normalizeH="0" baseline="0" dirty="0">
              <a:ln>
                <a:noFill/>
              </a:ln>
              <a:solidFill>
                <a:schemeClr val="tx2">
                  <a:lumMod val="50000"/>
                  <a:lumOff val="50000"/>
                </a:schemeClr>
              </a:solidFill>
              <a:effectLst/>
              <a:uLnTx/>
              <a:uFillTx/>
              <a:latin typeface="+mj-lt"/>
              <a:ea typeface="+mj-ea"/>
              <a:cs typeface="+mj-cs"/>
            </a:endParaRPr>
          </a:p>
        </p:txBody>
      </p:sp>
      <p:sp>
        <p:nvSpPr>
          <p:cNvPr id="2" name="Title 1"/>
          <p:cNvSpPr>
            <a:spLocks noGrp="1"/>
          </p:cNvSpPr>
          <p:nvPr>
            <p:ph type="title" idx="4294967295"/>
          </p:nvPr>
        </p:nvSpPr>
        <p:spPr>
          <a:xfrm>
            <a:off x="3440832" y="2132856"/>
            <a:ext cx="6048672" cy="1440160"/>
          </a:xfrm>
        </p:spPr>
        <p:txBody>
          <a:bodyPr/>
          <a:lstStyle/>
          <a:p>
            <a:pPr algn="ctr">
              <a:lnSpc>
                <a:spcPct val="100000"/>
              </a:lnSpc>
            </a:pPr>
            <a:r>
              <a:rPr lang="en-US" dirty="0">
                <a:solidFill>
                  <a:srgbClr val="1F497D"/>
                </a:solidFill>
              </a:rPr>
              <a:t>INTRODUCTION TO EXPERIMENTAL DESIGN AT CRUK-CI</a:t>
            </a:r>
            <a:endParaRPr lang="en-US" dirty="0"/>
          </a:p>
        </p:txBody>
      </p:sp>
      <p:sp>
        <p:nvSpPr>
          <p:cNvPr id="3" name="TextBox 2">
            <a:extLst>
              <a:ext uri="{FF2B5EF4-FFF2-40B4-BE49-F238E27FC236}">
                <a16:creationId xmlns:a16="http://schemas.microsoft.com/office/drawing/2014/main" id="{C35D55FE-1AB8-4056-B21F-379C6C2334D5}"/>
              </a:ext>
            </a:extLst>
          </p:cNvPr>
          <p:cNvSpPr txBox="1"/>
          <p:nvPr/>
        </p:nvSpPr>
        <p:spPr>
          <a:xfrm>
            <a:off x="7072161" y="6381328"/>
            <a:ext cx="2800510" cy="400110"/>
          </a:xfrm>
          <a:prstGeom prst="rect">
            <a:avLst/>
          </a:prstGeom>
          <a:noFill/>
        </p:spPr>
        <p:txBody>
          <a:bodyPr wrap="none" rtlCol="0">
            <a:spAutoFit/>
          </a:bodyPr>
          <a:lstStyle/>
          <a:p>
            <a:r>
              <a:rPr lang="en-US" sz="2000" dirty="0">
                <a:solidFill>
                  <a:schemeClr val="accent1"/>
                </a:solidFill>
              </a:rPr>
              <a:t>tinyurl.com/</a:t>
            </a:r>
            <a:r>
              <a:rPr lang="en-US" sz="2000" dirty="0" err="1">
                <a:solidFill>
                  <a:schemeClr val="accent1"/>
                </a:solidFill>
              </a:rPr>
              <a:t>cruk-edesign</a:t>
            </a:r>
            <a:endParaRPr lang="en-US" sz="2000" dirty="0">
              <a:solidFill>
                <a:schemeClr val="accent1"/>
              </a:solidFill>
            </a:endParaRPr>
          </a:p>
        </p:txBody>
      </p:sp>
      <p:pic>
        <p:nvPicPr>
          <p:cNvPr id="4" name="Picture 3">
            <a:extLst>
              <a:ext uri="{FF2B5EF4-FFF2-40B4-BE49-F238E27FC236}">
                <a16:creationId xmlns:a16="http://schemas.microsoft.com/office/drawing/2014/main" id="{D2713C53-DF12-44EC-AF7B-0A3E009A509D}"/>
              </a:ext>
            </a:extLst>
          </p:cNvPr>
          <p:cNvPicPr>
            <a:picLocks noChangeAspect="1"/>
          </p:cNvPicPr>
          <p:nvPr/>
        </p:nvPicPr>
        <p:blipFill>
          <a:blip r:embed="rId4"/>
          <a:stretch>
            <a:fillRect/>
          </a:stretch>
        </p:blipFill>
        <p:spPr>
          <a:xfrm>
            <a:off x="8383474" y="35233"/>
            <a:ext cx="1509605" cy="9254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F1D2-49F4-404D-BC10-900AE207043A}"/>
              </a:ext>
            </a:extLst>
          </p:cNvPr>
          <p:cNvSpPr>
            <a:spLocks noGrp="1"/>
          </p:cNvSpPr>
          <p:nvPr>
            <p:ph type="title"/>
          </p:nvPr>
        </p:nvSpPr>
        <p:spPr/>
        <p:txBody>
          <a:bodyPr/>
          <a:lstStyle/>
          <a:p>
            <a:r>
              <a:rPr lang="en-US" dirty="0"/>
              <a:t>Central Dogma of Parametric Statistics</a:t>
            </a:r>
          </a:p>
        </p:txBody>
      </p:sp>
      <p:pic>
        <p:nvPicPr>
          <p:cNvPr id="10" name="Content Placeholder 9">
            <a:extLst>
              <a:ext uri="{FF2B5EF4-FFF2-40B4-BE49-F238E27FC236}">
                <a16:creationId xmlns:a16="http://schemas.microsoft.com/office/drawing/2014/main" id="{DB501465-7EDB-3245-BAAE-A7CD26111976}"/>
              </a:ext>
            </a:extLst>
          </p:cNvPr>
          <p:cNvPicPr>
            <a:picLocks noGrp="1" noChangeAspect="1"/>
          </p:cNvPicPr>
          <p:nvPr>
            <p:ph sz="half" idx="1"/>
          </p:nvPr>
        </p:nvPicPr>
        <p:blipFill>
          <a:blip r:embed="rId2" cstate="email">
            <a:extLst>
              <a:ext uri="{28A0092B-C50C-407E-A947-70E740481C1C}">
                <a14:useLocalDpi xmlns:a14="http://schemas.microsoft.com/office/drawing/2010/main" val="0"/>
              </a:ext>
            </a:extLst>
          </a:blip>
          <a:stretch>
            <a:fillRect/>
          </a:stretch>
        </p:blipFill>
        <p:spPr>
          <a:xfrm>
            <a:off x="495300" y="2505505"/>
            <a:ext cx="4127500" cy="2558190"/>
          </a:xfrm>
        </p:spPr>
      </p:pic>
      <p:sp>
        <p:nvSpPr>
          <p:cNvPr id="4" name="Slide Number Placeholder 3">
            <a:extLst>
              <a:ext uri="{FF2B5EF4-FFF2-40B4-BE49-F238E27FC236}">
                <a16:creationId xmlns:a16="http://schemas.microsoft.com/office/drawing/2014/main" id="{371E5D42-0619-AF4A-B0F7-049C39FF90CA}"/>
              </a:ext>
            </a:extLst>
          </p:cNvPr>
          <p:cNvSpPr>
            <a:spLocks noGrp="1"/>
          </p:cNvSpPr>
          <p:nvPr>
            <p:ph type="sldNum" sz="quarter" idx="4"/>
          </p:nvPr>
        </p:nvSpPr>
        <p:spPr/>
        <p:txBody>
          <a:bodyPr/>
          <a:lstStyle/>
          <a:p>
            <a:fld id="{C231324C-4752-C242-8156-5E21DB4253A5}" type="slidenum">
              <a:rPr lang="en-GB" smtClean="0"/>
              <a:pPr/>
              <a:t>10</a:t>
            </a:fld>
            <a:endParaRPr lang="en-GB" dirty="0"/>
          </a:p>
        </p:txBody>
      </p:sp>
      <p:sp>
        <p:nvSpPr>
          <p:cNvPr id="11" name="Content Placeholder 10">
            <a:extLst>
              <a:ext uri="{FF2B5EF4-FFF2-40B4-BE49-F238E27FC236}">
                <a16:creationId xmlns:a16="http://schemas.microsoft.com/office/drawing/2014/main" id="{250D1712-6114-7F4F-AD94-EC9618311A9E}"/>
              </a:ext>
            </a:extLst>
          </p:cNvPr>
          <p:cNvSpPr>
            <a:spLocks noGrp="1"/>
          </p:cNvSpPr>
          <p:nvPr>
            <p:ph sz="half" idx="11"/>
          </p:nvPr>
        </p:nvSpPr>
        <p:spPr/>
        <p:txBody>
          <a:bodyPr/>
          <a:lstStyle/>
          <a:p>
            <a:pPr marL="342900" indent="-342900">
              <a:buFont typeface="Arial" panose="020B0604020202020204" pitchFamily="34" charset="0"/>
              <a:buChar char="•"/>
            </a:pPr>
            <a:r>
              <a:rPr lang="en-US" dirty="0"/>
              <a:t>Data follow a </a:t>
            </a:r>
            <a:r>
              <a:rPr lang="en-US" dirty="0">
                <a:solidFill>
                  <a:schemeClr val="accent1"/>
                </a:solidFill>
              </a:rPr>
              <a:t>distribution</a:t>
            </a:r>
          </a:p>
          <a:p>
            <a:pPr marL="342900" indent="-342900">
              <a:buFont typeface="Arial" panose="020B0604020202020204" pitchFamily="34" charset="0"/>
              <a:buChar char="•"/>
            </a:pPr>
            <a:r>
              <a:rPr lang="en-US" dirty="0"/>
              <a:t>Important </a:t>
            </a:r>
            <a:r>
              <a:rPr lang="en-US" dirty="0">
                <a:solidFill>
                  <a:schemeClr val="accent1"/>
                </a:solidFill>
              </a:rPr>
              <a:t>parameters</a:t>
            </a:r>
          </a:p>
          <a:p>
            <a:pPr marL="971550" lvl="1" indent="-342900">
              <a:buFont typeface="Arial" panose="020B0604020202020204" pitchFamily="34" charset="0"/>
              <a:buChar char="•"/>
            </a:pPr>
            <a:r>
              <a:rPr lang="en-US" dirty="0"/>
              <a:t>Mean</a:t>
            </a:r>
          </a:p>
          <a:p>
            <a:pPr marL="971550" lvl="1" indent="-342900">
              <a:buFont typeface="Arial" panose="020B0604020202020204" pitchFamily="34" charset="0"/>
              <a:buChar char="•"/>
            </a:pPr>
            <a:r>
              <a:rPr lang="en-US" dirty="0"/>
              <a:t>Variance</a:t>
            </a:r>
          </a:p>
          <a:p>
            <a:pPr marL="342900" indent="-342900">
              <a:buFont typeface="Arial" panose="020B0604020202020204" pitchFamily="34" charset="0"/>
              <a:buChar char="•"/>
            </a:pPr>
            <a:r>
              <a:rPr lang="en-US" dirty="0"/>
              <a:t>Population parameters </a:t>
            </a:r>
            <a:r>
              <a:rPr lang="en-US" dirty="0">
                <a:solidFill>
                  <a:schemeClr val="accent1"/>
                </a:solidFill>
              </a:rPr>
              <a:t>unknown</a:t>
            </a:r>
          </a:p>
          <a:p>
            <a:pPr marL="342900" indent="-342900">
              <a:buFont typeface="Arial" panose="020B0604020202020204" pitchFamily="34" charset="0"/>
              <a:buChar char="•"/>
            </a:pPr>
            <a:r>
              <a:rPr lang="en-US" dirty="0"/>
              <a:t>Estimated using </a:t>
            </a:r>
            <a:r>
              <a:rPr lang="en-US" dirty="0">
                <a:solidFill>
                  <a:schemeClr val="accent1"/>
                </a:solidFill>
              </a:rPr>
              <a:t>sampling</a:t>
            </a:r>
          </a:p>
          <a:p>
            <a:pPr marL="342900" indent="-342900">
              <a:buFont typeface="Arial" panose="020B0604020202020204" pitchFamily="34" charset="0"/>
              <a:buChar char="•"/>
            </a:pPr>
            <a:r>
              <a:rPr lang="en-US" dirty="0">
                <a:solidFill>
                  <a:schemeClr val="accent1"/>
                </a:solidFill>
              </a:rPr>
              <a:t>Parameters</a:t>
            </a:r>
            <a:r>
              <a:rPr lang="en-US" dirty="0"/>
              <a:t> estimated from </a:t>
            </a:r>
            <a:r>
              <a:rPr lang="en-US" dirty="0">
                <a:solidFill>
                  <a:schemeClr val="accent1"/>
                </a:solidFill>
              </a:rPr>
              <a:t>samples</a:t>
            </a:r>
            <a:r>
              <a:rPr lang="en-US" dirty="0"/>
              <a:t> used for </a:t>
            </a:r>
            <a:r>
              <a:rPr lang="en-US" dirty="0">
                <a:solidFill>
                  <a:schemeClr val="accent1"/>
                </a:solidFill>
              </a:rPr>
              <a:t>inferring</a:t>
            </a:r>
            <a:r>
              <a:rPr lang="en-US" dirty="0"/>
              <a:t> population parameters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2216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344488" y="26124"/>
            <a:ext cx="842010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1" hangingPunct="1"/>
            <a:r>
              <a:rPr lang="en-US" sz="4400" dirty="0"/>
              <a:t>Precision and Accuracy</a:t>
            </a:r>
          </a:p>
        </p:txBody>
      </p:sp>
      <p:pic>
        <p:nvPicPr>
          <p:cNvPr id="3" name="Picture 2">
            <a:extLst>
              <a:ext uri="{FF2B5EF4-FFF2-40B4-BE49-F238E27FC236}">
                <a16:creationId xmlns:a16="http://schemas.microsoft.com/office/drawing/2014/main" id="{5B45CAF3-51E1-4CAD-84FA-BCDBA2D737A0}"/>
              </a:ext>
            </a:extLst>
          </p:cNvPr>
          <p:cNvPicPr>
            <a:picLocks noChangeAspect="1"/>
          </p:cNvPicPr>
          <p:nvPr/>
        </p:nvPicPr>
        <p:blipFill>
          <a:blip r:embed="rId3"/>
          <a:stretch>
            <a:fillRect/>
          </a:stretch>
        </p:blipFill>
        <p:spPr>
          <a:xfrm>
            <a:off x="1712640" y="1181100"/>
            <a:ext cx="5042495" cy="5242418"/>
          </a:xfrm>
          <a:prstGeom prst="rect">
            <a:avLst/>
          </a:prstGeom>
        </p:spPr>
      </p:pic>
    </p:spTree>
    <p:extLst>
      <p:ext uri="{BB962C8B-B14F-4D97-AF65-F5344CB8AC3E}">
        <p14:creationId xmlns:p14="http://schemas.microsoft.com/office/powerpoint/2010/main" val="212385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Aspects of Experimental Design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Experimental FACTORS</a:t>
            </a:r>
            <a:endParaRPr lang="en-US" dirty="0">
              <a:solidFill>
                <a:srgbClr val="000000"/>
              </a:solidFill>
            </a:endParaRPr>
          </a:p>
          <a:p>
            <a:pPr marL="342900" indent="-342900">
              <a:buFont typeface="Arial" panose="020B0604020202020204" pitchFamily="34" charset="0"/>
              <a:buChar char="•"/>
            </a:pPr>
            <a:r>
              <a:rPr lang="en-US" dirty="0"/>
              <a:t>Power</a:t>
            </a:r>
          </a:p>
          <a:p>
            <a:pPr lvl="1"/>
            <a:r>
              <a:rPr lang="en-US" dirty="0"/>
              <a:t>Sources of Variance</a:t>
            </a:r>
          </a:p>
          <a:p>
            <a:pPr lvl="1"/>
            <a:r>
              <a:rPr lang="en-US" dirty="0"/>
              <a:t>Replicates</a:t>
            </a:r>
          </a:p>
          <a:p>
            <a:pPr marL="342900" indent="-342900">
              <a:buFont typeface="Arial" panose="020B0604020202020204" pitchFamily="34" charset="0"/>
              <a:buChar char="•"/>
            </a:pPr>
            <a:r>
              <a:rPr lang="en-US" dirty="0"/>
              <a:t>Errors</a:t>
            </a:r>
          </a:p>
          <a:p>
            <a:pPr lvl="1"/>
            <a:r>
              <a:rPr lang="en-US" dirty="0"/>
              <a:t>Confounding factors</a:t>
            </a:r>
          </a:p>
          <a:p>
            <a:pPr lvl="1"/>
            <a:r>
              <a:rPr lang="en-US" dirty="0"/>
              <a:t>Bias</a:t>
            </a:r>
          </a:p>
          <a:p>
            <a:pPr lvl="1"/>
            <a:r>
              <a:rPr lang="en-US" dirty="0"/>
              <a:t>Random errors</a:t>
            </a:r>
          </a:p>
        </p:txBody>
      </p:sp>
      <p:pic>
        <p:nvPicPr>
          <p:cNvPr id="4" name="Picture 3"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093296"/>
            <a:ext cx="2340260" cy="446565"/>
          </a:xfrm>
          <a:prstGeom prst="rect">
            <a:avLst/>
          </a:prstGeom>
        </p:spPr>
      </p:pic>
    </p:spTree>
    <p:extLst>
      <p:ext uri="{BB962C8B-B14F-4D97-AF65-F5344CB8AC3E}">
        <p14:creationId xmlns:p14="http://schemas.microsoft.com/office/powerpoint/2010/main" val="425524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13</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Experimental Factors</a:t>
            </a:r>
          </a:p>
        </p:txBody>
      </p:sp>
      <p:pic>
        <p:nvPicPr>
          <p:cNvPr id="4" name="Picture 3">
            <a:extLst>
              <a:ext uri="{FF2B5EF4-FFF2-40B4-BE49-F238E27FC236}">
                <a16:creationId xmlns:a16="http://schemas.microsoft.com/office/drawing/2014/main" id="{F29EDE96-EBE3-8EA4-F270-B35B44D6CF89}"/>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211056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344488" y="332656"/>
            <a:ext cx="8420100" cy="1143000"/>
          </a:xfrm>
        </p:spPr>
        <p:txBody>
          <a:bodyPr/>
          <a:lstStyle/>
          <a:p>
            <a:pPr eaLnBrk="1" hangingPunct="1"/>
            <a:r>
              <a:rPr lang="en-US" sz="4000" dirty="0">
                <a:latin typeface="Calibri"/>
                <a:ea typeface="ＭＳ Ｐゴシック" charset="0"/>
                <a:cs typeface="ＭＳ Ｐゴシック" charset="0"/>
              </a:rPr>
              <a:t>Experimental Factors</a:t>
            </a:r>
          </a:p>
        </p:txBody>
      </p:sp>
      <p:sp>
        <p:nvSpPr>
          <p:cNvPr id="74754" name="Content Placeholder 2"/>
          <p:cNvSpPr>
            <a:spLocks noGrp="1"/>
          </p:cNvSpPr>
          <p:nvPr>
            <p:ph idx="1"/>
          </p:nvPr>
        </p:nvSpPr>
        <p:spPr>
          <a:xfrm>
            <a:off x="428229" y="1196752"/>
            <a:ext cx="9206044" cy="5318855"/>
          </a:xfrm>
        </p:spPr>
        <p:txBody>
          <a:bodyPr>
            <a:normAutofit/>
          </a:bodyPr>
          <a:lstStyle/>
          <a:p>
            <a:endParaRPr lang="en-US" sz="2400" dirty="0">
              <a:latin typeface="Calibri"/>
              <a:ea typeface="ＭＳ Ｐゴシック" charset="0"/>
              <a:cs typeface="ＭＳ Ｐゴシック" charset="0"/>
            </a:endParaRPr>
          </a:p>
          <a:p>
            <a:r>
              <a:rPr lang="en-US" dirty="0">
                <a:ea typeface="ＭＳ Ｐゴシック" charset="0"/>
                <a:cs typeface="ＭＳ Ｐゴシック" charset="0"/>
              </a:rPr>
              <a:t>Independent and Dependent variables</a:t>
            </a:r>
          </a:p>
          <a:p>
            <a:pPr lvl="1"/>
            <a:r>
              <a:rPr lang="en-US" sz="2000" dirty="0">
                <a:ea typeface="ＭＳ Ｐゴシック" charset="0"/>
                <a:cs typeface="ＭＳ Ｐゴシック" charset="0"/>
              </a:rPr>
              <a:t>Independent variable (IV): what you change</a:t>
            </a:r>
          </a:p>
          <a:p>
            <a:pPr lvl="1"/>
            <a:r>
              <a:rPr lang="en-US" sz="2000" dirty="0">
                <a:ea typeface="ＭＳ Ｐゴシック" charset="0"/>
                <a:cs typeface="ＭＳ Ｐゴシック" charset="0"/>
              </a:rPr>
              <a:t>Dependent variable (DV): what changes due to IV</a:t>
            </a:r>
          </a:p>
          <a:p>
            <a:pPr lvl="1"/>
            <a:r>
              <a:rPr lang="en-US" sz="2000" dirty="0"/>
              <a:t>“</a:t>
            </a:r>
            <a:r>
              <a:rPr lang="en-US" sz="2000" b="1" dirty="0">
                <a:solidFill>
                  <a:schemeClr val="tx2"/>
                </a:solidFill>
              </a:rPr>
              <a:t>If</a:t>
            </a:r>
            <a:r>
              <a:rPr lang="en-US" sz="2000" b="1" dirty="0"/>
              <a:t> </a:t>
            </a:r>
            <a:r>
              <a:rPr lang="en-US" sz="2000" dirty="0"/>
              <a:t>(</a:t>
            </a:r>
            <a:r>
              <a:rPr lang="en-US" sz="2000" b="1" dirty="0">
                <a:solidFill>
                  <a:schemeClr val="accent2">
                    <a:lumMod val="75000"/>
                  </a:schemeClr>
                </a:solidFill>
              </a:rPr>
              <a:t>independent</a:t>
            </a:r>
            <a:r>
              <a:rPr lang="en-US" sz="2000" b="1" dirty="0"/>
              <a:t> </a:t>
            </a:r>
            <a:r>
              <a:rPr lang="en-US" sz="2000" dirty="0"/>
              <a:t>variable), </a:t>
            </a:r>
            <a:r>
              <a:rPr lang="en-US" sz="2000" b="1" dirty="0">
                <a:solidFill>
                  <a:srgbClr val="1F497D"/>
                </a:solidFill>
              </a:rPr>
              <a:t>then</a:t>
            </a:r>
            <a:r>
              <a:rPr lang="en-US" sz="2000" b="1" dirty="0"/>
              <a:t> </a:t>
            </a:r>
            <a:r>
              <a:rPr lang="en-US" sz="2000" dirty="0"/>
              <a:t>(</a:t>
            </a:r>
            <a:r>
              <a:rPr lang="en-US" sz="2000" b="1" dirty="0">
                <a:solidFill>
                  <a:schemeClr val="accent1"/>
                </a:solidFill>
              </a:rPr>
              <a:t>dependent</a:t>
            </a:r>
            <a:r>
              <a:rPr lang="en-US" sz="2000" b="1" dirty="0"/>
              <a:t> </a:t>
            </a:r>
            <a:r>
              <a:rPr lang="en-US" sz="2000" dirty="0"/>
              <a:t>variable)”</a:t>
            </a:r>
          </a:p>
          <a:p>
            <a:endParaRPr lang="en-US" dirty="0">
              <a:latin typeface="Calibri"/>
              <a:ea typeface="ＭＳ Ｐゴシック" charset="0"/>
              <a:cs typeface="ＭＳ Ｐゴシック" charset="0"/>
            </a:endParaRPr>
          </a:p>
          <a:p>
            <a:r>
              <a:rPr lang="en-US" sz="2400" dirty="0">
                <a:latin typeface="Calibri"/>
                <a:ea typeface="ＭＳ Ｐゴシック" charset="0"/>
                <a:cs typeface="ＭＳ Ｐゴシック" charset="0"/>
              </a:rPr>
              <a:t>Variable type depends on type of measurement:</a:t>
            </a:r>
          </a:p>
          <a:p>
            <a:pPr lvl="1"/>
            <a:r>
              <a:rPr lang="en-US" sz="2000" dirty="0"/>
              <a:t>Categorical (</a:t>
            </a:r>
            <a:r>
              <a:rPr lang="en-US" sz="2000" b="1" dirty="0"/>
              <a:t>nominal</a:t>
            </a:r>
            <a:r>
              <a:rPr lang="en-US" sz="2000" dirty="0"/>
              <a:t>) , e.g. gender </a:t>
            </a:r>
          </a:p>
          <a:p>
            <a:pPr lvl="1"/>
            <a:r>
              <a:rPr lang="en-US" sz="2000" dirty="0"/>
              <a:t>Categorical with ordering (</a:t>
            </a:r>
            <a:r>
              <a:rPr lang="en-US" sz="2000" b="1" dirty="0"/>
              <a:t>ordinal</a:t>
            </a:r>
            <a:r>
              <a:rPr lang="en-US" sz="2000" dirty="0"/>
              <a:t>), e.g. </a:t>
            </a:r>
            <a:r>
              <a:rPr lang="en-US" sz="2000" dirty="0" err="1"/>
              <a:t>tumour</a:t>
            </a:r>
            <a:r>
              <a:rPr lang="en-US" sz="2000" dirty="0"/>
              <a:t> grade </a:t>
            </a:r>
          </a:p>
          <a:p>
            <a:pPr lvl="1"/>
            <a:r>
              <a:rPr lang="en-US" sz="2000" b="1" dirty="0"/>
              <a:t>Discrete</a:t>
            </a:r>
            <a:r>
              <a:rPr lang="en-US" sz="2000" dirty="0"/>
              <a:t>, e.g. shoe size, number of cells </a:t>
            </a:r>
          </a:p>
          <a:p>
            <a:pPr lvl="1"/>
            <a:r>
              <a:rPr lang="en-US" sz="2000" b="1" dirty="0"/>
              <a:t>Continuous</a:t>
            </a:r>
            <a:r>
              <a:rPr lang="en-US" sz="2000" dirty="0"/>
              <a:t>, e.g. body weight in kg, height in cm</a:t>
            </a:r>
          </a:p>
          <a:p>
            <a:pPr marL="0" indent="0">
              <a:buNone/>
            </a:pPr>
            <a:endParaRPr lang="en-US" sz="1200" dirty="0">
              <a:latin typeface="Calibri"/>
              <a:ea typeface="ＭＳ Ｐゴシック" charset="0"/>
              <a:cs typeface="ＭＳ Ｐゴシック" charset="0"/>
            </a:endParaRPr>
          </a:p>
          <a:p>
            <a:pPr lvl="1" eaLnBrk="1" hangingPunct="1"/>
            <a:endParaRPr lang="en-US" sz="800" dirty="0">
              <a:latin typeface="Calibri"/>
              <a:ea typeface="ＭＳ Ｐゴシック" charset="0"/>
              <a:cs typeface="ＭＳ Ｐゴシック" charset="0"/>
            </a:endParaRPr>
          </a:p>
        </p:txBody>
      </p:sp>
      <p:pic>
        <p:nvPicPr>
          <p:cNvPr id="3" name="Picture 2">
            <a:extLst>
              <a:ext uri="{FF2B5EF4-FFF2-40B4-BE49-F238E27FC236}">
                <a16:creationId xmlns:a16="http://schemas.microsoft.com/office/drawing/2014/main" id="{01F85D3F-4AB8-4643-B665-91A2D1AB960D}"/>
              </a:ext>
            </a:extLst>
          </p:cNvPr>
          <p:cNvPicPr>
            <a:picLocks noChangeAspect="1"/>
          </p:cNvPicPr>
          <p:nvPr/>
        </p:nvPicPr>
        <p:blipFill>
          <a:blip r:embed="rId3"/>
          <a:stretch>
            <a:fillRect/>
          </a:stretch>
        </p:blipFill>
        <p:spPr>
          <a:xfrm>
            <a:off x="6811093" y="1196752"/>
            <a:ext cx="3071491" cy="2262220"/>
          </a:xfrm>
          <a:prstGeom prst="rect">
            <a:avLst/>
          </a:prstGeom>
        </p:spPr>
      </p:pic>
    </p:spTree>
    <p:extLst>
      <p:ext uri="{BB962C8B-B14F-4D97-AF65-F5344CB8AC3E}">
        <p14:creationId xmlns:p14="http://schemas.microsoft.com/office/powerpoint/2010/main" val="11015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15</a:t>
            </a:fld>
            <a:endParaRPr lang="en-GB" dirty="0"/>
          </a:p>
        </p:txBody>
      </p:sp>
      <p:sp>
        <p:nvSpPr>
          <p:cNvPr id="6" name="Title 5"/>
          <p:cNvSpPr>
            <a:spLocks noGrp="1"/>
          </p:cNvSpPr>
          <p:nvPr>
            <p:ph type="title" idx="4294967295"/>
          </p:nvPr>
        </p:nvSpPr>
        <p:spPr>
          <a:xfrm>
            <a:off x="2885770" y="1412776"/>
            <a:ext cx="4134459" cy="1728192"/>
          </a:xfrm>
        </p:spPr>
        <p:txBody>
          <a:bodyPr/>
          <a:lstStyle/>
          <a:p>
            <a:pPr algn="ctr">
              <a:lnSpc>
                <a:spcPct val="90000"/>
              </a:lnSpc>
            </a:pPr>
            <a:r>
              <a:rPr lang="en-US" sz="4800" dirty="0">
                <a:solidFill>
                  <a:schemeClr val="bg1"/>
                </a:solidFill>
              </a:rPr>
              <a:t>Power:</a:t>
            </a:r>
            <a:br>
              <a:rPr lang="en-US" sz="4800" dirty="0">
                <a:solidFill>
                  <a:schemeClr val="bg1"/>
                </a:solidFill>
              </a:rPr>
            </a:br>
            <a:r>
              <a:rPr lang="en-US" sz="4800" dirty="0" err="1">
                <a:solidFill>
                  <a:schemeClr val="bg1"/>
                </a:solidFill>
              </a:rPr>
              <a:t>Charactertising</a:t>
            </a:r>
            <a:r>
              <a:rPr lang="en-US" sz="4800" dirty="0">
                <a:solidFill>
                  <a:schemeClr val="bg1"/>
                </a:solidFill>
              </a:rPr>
              <a:t> Variance using Replication</a:t>
            </a:r>
          </a:p>
        </p:txBody>
      </p:sp>
      <p:pic>
        <p:nvPicPr>
          <p:cNvPr id="4" name="Picture 3">
            <a:extLst>
              <a:ext uri="{FF2B5EF4-FFF2-40B4-BE49-F238E27FC236}">
                <a16:creationId xmlns:a16="http://schemas.microsoft.com/office/drawing/2014/main" id="{F7D790C3-9CC1-9A46-B7B4-BF32EE797BA0}"/>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190646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6B7CF-59FE-974D-B97B-C7F73E25EBF2}"/>
              </a:ext>
            </a:extLst>
          </p:cNvPr>
          <p:cNvSpPr>
            <a:spLocks noGrp="1"/>
          </p:cNvSpPr>
          <p:nvPr>
            <p:ph type="title"/>
          </p:nvPr>
        </p:nvSpPr>
        <p:spPr/>
        <p:txBody>
          <a:bodyPr/>
          <a:lstStyle/>
          <a:p>
            <a:r>
              <a:rPr lang="en-US" dirty="0"/>
              <a:t>Sources of Variance</a:t>
            </a:r>
          </a:p>
        </p:txBody>
      </p:sp>
      <p:sp>
        <p:nvSpPr>
          <p:cNvPr id="7" name="Content Placeholder 6">
            <a:extLst>
              <a:ext uri="{FF2B5EF4-FFF2-40B4-BE49-F238E27FC236}">
                <a16:creationId xmlns:a16="http://schemas.microsoft.com/office/drawing/2014/main" id="{0ED64839-5BCE-F347-B848-1ADE99925CC3}"/>
              </a:ext>
            </a:extLst>
          </p:cNvPr>
          <p:cNvSpPr>
            <a:spLocks noGrp="1"/>
          </p:cNvSpPr>
          <p:nvPr>
            <p:ph sz="half" idx="1"/>
          </p:nvPr>
        </p:nvSpPr>
        <p:spPr>
          <a:xfrm>
            <a:off x="495300" y="1556793"/>
            <a:ext cx="4127500" cy="4114799"/>
          </a:xfrm>
        </p:spPr>
        <p:txBody>
          <a:bodyPr/>
          <a:lstStyle/>
          <a:p>
            <a:pPr marL="342900" indent="-342900">
              <a:buFont typeface="Arial" panose="020B0604020202020204" pitchFamily="34" charset="0"/>
              <a:buChar char="•"/>
            </a:pPr>
            <a:r>
              <a:rPr lang="en-US" dirty="0"/>
              <a:t>Total Variance</a:t>
            </a:r>
          </a:p>
          <a:p>
            <a:pPr marL="971550" lvl="1" indent="-342900">
              <a:buFont typeface="Courier New" panose="02070309020205020404" pitchFamily="49" charset="0"/>
              <a:buChar char="o"/>
            </a:pPr>
            <a:r>
              <a:rPr lang="en-US" dirty="0">
                <a:solidFill>
                  <a:schemeClr val="accent1"/>
                </a:solidFill>
              </a:rPr>
              <a:t>Biological</a:t>
            </a:r>
            <a:r>
              <a:rPr lang="en-US" dirty="0"/>
              <a:t> variance</a:t>
            </a:r>
          </a:p>
          <a:p>
            <a:pPr marL="1238250" lvl="2" indent="-342900">
              <a:buFont typeface="Arial" panose="020B0604020202020204" pitchFamily="34" charset="0"/>
              <a:buChar char="•"/>
            </a:pPr>
            <a:r>
              <a:rPr lang="en-US" dirty="0"/>
              <a:t>Stochastic in nature</a:t>
            </a:r>
          </a:p>
          <a:p>
            <a:pPr marL="971550" lvl="1" indent="-342900">
              <a:buFont typeface="Courier New" panose="02070309020205020404" pitchFamily="49" charset="0"/>
              <a:buChar char="o"/>
            </a:pPr>
            <a:r>
              <a:rPr lang="en-US" dirty="0">
                <a:solidFill>
                  <a:schemeClr val="accent1"/>
                </a:solidFill>
              </a:rPr>
              <a:t>Technical</a:t>
            </a:r>
            <a:r>
              <a:rPr lang="en-US" dirty="0"/>
              <a:t> variance</a:t>
            </a:r>
          </a:p>
          <a:p>
            <a:pPr marL="1238250" lvl="2" indent="-342900">
              <a:buFont typeface="Arial" panose="020B0604020202020204" pitchFamily="34" charset="0"/>
              <a:buChar char="•"/>
            </a:pPr>
            <a:r>
              <a:rPr lang="en-US" dirty="0"/>
              <a:t>Like using different instruments</a:t>
            </a:r>
          </a:p>
          <a:p>
            <a:pPr marL="1238250" lvl="2" indent="-342900">
              <a:buFont typeface="Arial" panose="020B0604020202020204" pitchFamily="34" charset="0"/>
              <a:buChar char="•"/>
            </a:pPr>
            <a:r>
              <a:rPr lang="en-US" dirty="0"/>
              <a:t>Sample processing in batches</a:t>
            </a:r>
          </a:p>
          <a:p>
            <a:pPr marL="971550" lvl="1" indent="-342900">
              <a:buFont typeface="Courier New" panose="02070309020205020404" pitchFamily="49" charset="0"/>
              <a:buChar char="o"/>
            </a:pPr>
            <a:r>
              <a:rPr lang="en-US" dirty="0">
                <a:solidFill>
                  <a:schemeClr val="accent1"/>
                </a:solidFill>
              </a:rPr>
              <a:t>Treatment</a:t>
            </a:r>
            <a:r>
              <a:rPr lang="en-US" dirty="0"/>
              <a:t> variance</a:t>
            </a:r>
          </a:p>
          <a:p>
            <a:pPr marL="1238250" lvl="2" indent="-342900">
              <a:buFont typeface="Arial" panose="020B0604020202020204" pitchFamily="34" charset="0"/>
              <a:buChar char="•"/>
            </a:pPr>
            <a:r>
              <a:rPr lang="en-US" dirty="0"/>
              <a:t>Captures the effect of treatment</a:t>
            </a:r>
          </a:p>
          <a:p>
            <a:pPr marL="1238250" lvl="2" indent="-34290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B2739495-AD11-FC44-8199-A2B28B7B2C1A}"/>
              </a:ext>
            </a:extLst>
          </p:cNvPr>
          <p:cNvSpPr>
            <a:spLocks noGrp="1"/>
          </p:cNvSpPr>
          <p:nvPr>
            <p:ph type="sldNum" sz="quarter" idx="4"/>
          </p:nvPr>
        </p:nvSpPr>
        <p:spPr/>
        <p:txBody>
          <a:bodyPr/>
          <a:lstStyle/>
          <a:p>
            <a:fld id="{C231324C-4752-C242-8156-5E21DB4253A5}" type="slidenum">
              <a:rPr lang="en-GB" smtClean="0"/>
              <a:pPr/>
              <a:t>16</a:t>
            </a:fld>
            <a:endParaRPr lang="en-GB" dirty="0"/>
          </a:p>
        </p:txBody>
      </p:sp>
      <p:graphicFrame>
        <p:nvGraphicFramePr>
          <p:cNvPr id="9" name="Content Placeholder 8">
            <a:extLst>
              <a:ext uri="{FF2B5EF4-FFF2-40B4-BE49-F238E27FC236}">
                <a16:creationId xmlns:a16="http://schemas.microsoft.com/office/drawing/2014/main" id="{5D4290B0-7F15-BA4A-8E92-1D7B1E0AE6D6}"/>
              </a:ext>
            </a:extLst>
          </p:cNvPr>
          <p:cNvGraphicFramePr>
            <a:graphicFrameLocks noGrp="1"/>
          </p:cNvGraphicFramePr>
          <p:nvPr>
            <p:ph sz="half" idx="11"/>
            <p:extLst>
              <p:ext uri="{D42A27DB-BD31-4B8C-83A1-F6EECF244321}">
                <p14:modId xmlns:p14="http://schemas.microsoft.com/office/powerpoint/2010/main" val="2014092208"/>
              </p:ext>
            </p:extLst>
          </p:nvPr>
        </p:nvGraphicFramePr>
        <p:xfrm>
          <a:off x="4953000" y="1556792"/>
          <a:ext cx="44577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27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Types of Replication</a:t>
            </a:r>
          </a:p>
        </p:txBody>
      </p:sp>
      <p:sp>
        <p:nvSpPr>
          <p:cNvPr id="3" name="Content Placeholder 2"/>
          <p:cNvSpPr>
            <a:spLocks noGrp="1"/>
          </p:cNvSpPr>
          <p:nvPr>
            <p:ph idx="1"/>
          </p:nvPr>
        </p:nvSpPr>
        <p:spPr>
          <a:xfrm>
            <a:off x="226711" y="1600201"/>
            <a:ext cx="8915400" cy="4525963"/>
          </a:xfrm>
        </p:spPr>
        <p:txBody>
          <a:bodyPr>
            <a:normAutofit lnSpcReduction="10000"/>
          </a:bodyPr>
          <a:lstStyle/>
          <a:p>
            <a:r>
              <a:rPr lang="en-US" dirty="0"/>
              <a:t>Biological replication:</a:t>
            </a:r>
          </a:p>
          <a:p>
            <a:pPr lvl="1"/>
            <a:r>
              <a:rPr lang="en-US" i="1" dirty="0"/>
              <a:t>In vivo:</a:t>
            </a:r>
          </a:p>
          <a:p>
            <a:pPr lvl="2"/>
            <a:r>
              <a:rPr lang="en-US" dirty="0"/>
              <a:t>Patients</a:t>
            </a:r>
          </a:p>
          <a:p>
            <a:pPr lvl="2"/>
            <a:r>
              <a:rPr lang="en-US" dirty="0"/>
              <a:t>Mice</a:t>
            </a:r>
          </a:p>
          <a:p>
            <a:pPr lvl="1"/>
            <a:r>
              <a:rPr lang="en-US" i="1" dirty="0"/>
              <a:t>In vitro:</a:t>
            </a:r>
          </a:p>
          <a:p>
            <a:pPr lvl="2"/>
            <a:r>
              <a:rPr lang="en-US" dirty="0"/>
              <a:t>Different cell lines</a:t>
            </a:r>
          </a:p>
          <a:p>
            <a:pPr lvl="2"/>
            <a:r>
              <a:rPr lang="en-US" dirty="0"/>
              <a:t>Re-growing cells (passages) </a:t>
            </a:r>
          </a:p>
          <a:p>
            <a:pPr lvl="2"/>
            <a:endParaRPr lang="en-US" dirty="0"/>
          </a:p>
          <a:p>
            <a:pPr lvl="2"/>
            <a:endParaRPr lang="en-US" dirty="0"/>
          </a:p>
          <a:p>
            <a:r>
              <a:rPr lang="en-US" dirty="0"/>
              <a:t>Technical replication:</a:t>
            </a:r>
          </a:p>
          <a:p>
            <a:pPr lvl="1"/>
            <a:r>
              <a:rPr lang="en-US" dirty="0"/>
              <a:t>Experimental protocol</a:t>
            </a:r>
          </a:p>
          <a:p>
            <a:pPr lvl="1"/>
            <a:r>
              <a:rPr lang="en-US" dirty="0"/>
              <a:t>Measurement platform (i.e. sequencer)</a:t>
            </a:r>
          </a:p>
        </p:txBody>
      </p:sp>
      <p:pic>
        <p:nvPicPr>
          <p:cNvPr id="5" name="Picture 4" descr="ReplicatePCA.png"/>
          <p:cNvPicPr>
            <a:picLocks noChangeAspect="1"/>
          </p:cNvPicPr>
          <p:nvPr/>
        </p:nvPicPr>
        <p:blipFill rotWithShape="1">
          <a:blip r:embed="rId2" cstate="email">
            <a:extLst>
              <a:ext uri="{28A0092B-C50C-407E-A947-70E740481C1C}">
                <a14:useLocalDpi xmlns:a14="http://schemas.microsoft.com/office/drawing/2010/main" val="0"/>
              </a:ext>
            </a:extLst>
          </a:blip>
          <a:srcRect l="7836" r="5963" b="5559"/>
          <a:stretch/>
        </p:blipFill>
        <p:spPr>
          <a:xfrm>
            <a:off x="5012469" y="1696625"/>
            <a:ext cx="4842486" cy="3653938"/>
          </a:xfrm>
          <a:prstGeom prst="rect">
            <a:avLst/>
          </a:prstGeom>
        </p:spPr>
      </p:pic>
    </p:spTree>
    <p:extLst>
      <p:ext uri="{BB962C8B-B14F-4D97-AF65-F5344CB8AC3E}">
        <p14:creationId xmlns:p14="http://schemas.microsoft.com/office/powerpoint/2010/main" val="335751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221737" y="269776"/>
            <a:ext cx="8420100" cy="1143000"/>
          </a:xfrm>
        </p:spPr>
        <p:txBody>
          <a:bodyPr>
            <a:normAutofit/>
          </a:bodyPr>
          <a:lstStyle/>
          <a:p>
            <a:r>
              <a:rPr lang="en-US" sz="3600" dirty="0">
                <a:ea typeface="ＭＳ Ｐゴシック" charset="0"/>
                <a:cs typeface="ＭＳ Ｐゴシック" charset="0"/>
              </a:rPr>
              <a:t>Sample size and experimental power </a:t>
            </a:r>
            <a:endParaRPr lang="en-US" sz="3600" dirty="0">
              <a:latin typeface="Calibri"/>
              <a:ea typeface="ＭＳ Ｐゴシック" charset="0"/>
              <a:cs typeface="ＭＳ Ｐゴシック" charset="0"/>
            </a:endParaRPr>
          </a:p>
        </p:txBody>
      </p:sp>
      <p:sp>
        <p:nvSpPr>
          <p:cNvPr id="44034" name="Rectangle 3"/>
          <p:cNvSpPr>
            <a:spLocks noGrp="1" noChangeArrowheads="1"/>
          </p:cNvSpPr>
          <p:nvPr>
            <p:ph type="body" idx="1"/>
          </p:nvPr>
        </p:nvSpPr>
        <p:spPr>
          <a:xfrm>
            <a:off x="195394" y="1119666"/>
            <a:ext cx="6093684" cy="5297791"/>
          </a:xfrm>
        </p:spPr>
        <p:txBody>
          <a:bodyPr>
            <a:normAutofit/>
          </a:bodyPr>
          <a:lstStyle/>
          <a:p>
            <a:r>
              <a:rPr lang="en-US" sz="2400" dirty="0"/>
              <a:t>Why do you need replicates?</a:t>
            </a:r>
          </a:p>
          <a:p>
            <a:endParaRPr lang="en-US" sz="800" dirty="0"/>
          </a:p>
          <a:p>
            <a:r>
              <a:rPr lang="en-US" sz="2400" dirty="0"/>
              <a:t>Calculating appropriate sample sizes</a:t>
            </a:r>
          </a:p>
          <a:p>
            <a:pPr lvl="1"/>
            <a:r>
              <a:rPr lang="en-US" sz="2000" dirty="0"/>
              <a:t>Power calculations</a:t>
            </a:r>
          </a:p>
          <a:p>
            <a:pPr lvl="1"/>
            <a:r>
              <a:rPr lang="en-US" sz="2000" dirty="0"/>
              <a:t>Planning for precision</a:t>
            </a:r>
          </a:p>
          <a:p>
            <a:pPr lvl="1"/>
            <a:r>
              <a:rPr lang="en-US" sz="2000" dirty="0"/>
              <a:t>Resource equation</a:t>
            </a:r>
            <a:endParaRPr lang="en-US" sz="1800" dirty="0"/>
          </a:p>
        </p:txBody>
      </p:sp>
      <p:pic>
        <p:nvPicPr>
          <p:cNvPr id="4" name="Picture 3" descr="keep-calm-and-keep-it-simple.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795783" y="264279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keep-calm-and-keep-it-simple.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960883" y="265803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keep-calm-and-keep-it-simple.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125983" y="267327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3"/>
          <p:cNvSpPr txBox="1">
            <a:spLocks noChangeArrowheads="1"/>
          </p:cNvSpPr>
          <p:nvPr/>
        </p:nvSpPr>
        <p:spPr>
          <a:xfrm>
            <a:off x="195395" y="3429000"/>
            <a:ext cx="4829613" cy="2938203"/>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110000"/>
              </a:lnSpc>
            </a:pPr>
            <a:endParaRPr lang="en-US" sz="3300" dirty="0"/>
          </a:p>
          <a:p>
            <a:pPr marL="0" indent="0" algn="just">
              <a:lnSpc>
                <a:spcPct val="110000"/>
              </a:lnSpc>
              <a:buNone/>
              <a:defRPr/>
            </a:pPr>
            <a:r>
              <a:rPr lang="en-US" sz="9600" b="1" dirty="0">
                <a:solidFill>
                  <a:schemeClr val="accent2"/>
                </a:solidFill>
              </a:rPr>
              <a:t>EXPERIMENTAL POWER</a:t>
            </a:r>
          </a:p>
          <a:p>
            <a:pPr algn="just">
              <a:lnSpc>
                <a:spcPct val="110000"/>
              </a:lnSpc>
              <a:defRPr/>
            </a:pPr>
            <a:r>
              <a:rPr lang="en-US" sz="7400" b="1" dirty="0"/>
              <a:t>Power</a:t>
            </a:r>
            <a:r>
              <a:rPr lang="en-US" sz="7400" dirty="0"/>
              <a:t>: Probability of detecting an effect, if there is a true effect present to detect.</a:t>
            </a:r>
          </a:p>
          <a:p>
            <a:pPr algn="just">
              <a:lnSpc>
                <a:spcPct val="110000"/>
              </a:lnSpc>
              <a:defRPr/>
            </a:pPr>
            <a:r>
              <a:rPr lang="en-US" sz="7400" dirty="0"/>
              <a:t>Statistical power increases with …</a:t>
            </a:r>
          </a:p>
          <a:p>
            <a:pPr lvl="1" algn="just">
              <a:lnSpc>
                <a:spcPct val="110000"/>
              </a:lnSpc>
              <a:defRPr/>
            </a:pPr>
            <a:r>
              <a:rPr lang="en-US" sz="7000" dirty="0"/>
              <a:t>Higher sample sizes</a:t>
            </a:r>
          </a:p>
          <a:p>
            <a:pPr lvl="1" algn="just">
              <a:lnSpc>
                <a:spcPct val="110000"/>
              </a:lnSpc>
              <a:defRPr/>
            </a:pPr>
            <a:r>
              <a:rPr lang="en-US" sz="7000" dirty="0"/>
              <a:t>Higher effect size</a:t>
            </a:r>
          </a:p>
          <a:p>
            <a:pPr lvl="1" algn="just">
              <a:lnSpc>
                <a:spcPct val="110000"/>
              </a:lnSpc>
              <a:defRPr/>
            </a:pPr>
            <a:r>
              <a:rPr lang="en-US" sz="7000" dirty="0"/>
              <a:t>Low variance</a:t>
            </a:r>
          </a:p>
          <a:p>
            <a:pPr lvl="1" algn="just">
              <a:lnSpc>
                <a:spcPct val="110000"/>
              </a:lnSpc>
              <a:defRPr/>
            </a:pPr>
            <a:r>
              <a:rPr lang="en-US" sz="7000" dirty="0"/>
              <a:t>Higher alpha values</a:t>
            </a:r>
          </a:p>
        </p:txBody>
      </p:sp>
      <p:pic>
        <p:nvPicPr>
          <p:cNvPr id="7" name="Picture 6">
            <a:extLst>
              <a:ext uri="{FF2B5EF4-FFF2-40B4-BE49-F238E27FC236}">
                <a16:creationId xmlns:a16="http://schemas.microsoft.com/office/drawing/2014/main" id="{EB92E116-B99B-E144-A377-669D56FF86B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65168" y="1927728"/>
            <a:ext cx="2878832" cy="3062287"/>
          </a:xfrm>
          <a:prstGeom prst="rect">
            <a:avLst/>
          </a:prstGeom>
        </p:spPr>
      </p:pic>
      <p:sp>
        <p:nvSpPr>
          <p:cNvPr id="8" name="TextBox 7">
            <a:extLst>
              <a:ext uri="{FF2B5EF4-FFF2-40B4-BE49-F238E27FC236}">
                <a16:creationId xmlns:a16="http://schemas.microsoft.com/office/drawing/2014/main" id="{69DF6ED3-A5E4-9D47-92ED-8D210E75AAB4}"/>
              </a:ext>
            </a:extLst>
          </p:cNvPr>
          <p:cNvSpPr txBox="1"/>
          <p:nvPr/>
        </p:nvSpPr>
        <p:spPr>
          <a:xfrm>
            <a:off x="6825208" y="4993431"/>
            <a:ext cx="2376264" cy="307777"/>
          </a:xfrm>
          <a:prstGeom prst="rect">
            <a:avLst/>
          </a:prstGeom>
          <a:noFill/>
        </p:spPr>
        <p:txBody>
          <a:bodyPr wrap="square" rtlCol="0">
            <a:spAutoFit/>
          </a:bodyPr>
          <a:lstStyle/>
          <a:p>
            <a:r>
              <a:rPr lang="en-US" sz="1400" dirty="0"/>
              <a:t>HPB Surg. 2014;2014:310372.</a:t>
            </a:r>
          </a:p>
        </p:txBody>
      </p:sp>
    </p:spTree>
    <p:extLst>
      <p:ext uri="{BB962C8B-B14F-4D97-AF65-F5344CB8AC3E}">
        <p14:creationId xmlns:p14="http://schemas.microsoft.com/office/powerpoint/2010/main" val="112909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072680" y="836712"/>
            <a:ext cx="5623946" cy="4677397"/>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19</a:t>
            </a:fld>
            <a:endParaRPr lang="en-GB" dirty="0"/>
          </a:p>
        </p:txBody>
      </p:sp>
      <p:sp>
        <p:nvSpPr>
          <p:cNvPr id="6" name="Title 5"/>
          <p:cNvSpPr>
            <a:spLocks noGrp="1"/>
          </p:cNvSpPr>
          <p:nvPr>
            <p:ph type="title" idx="4294967295"/>
          </p:nvPr>
        </p:nvSpPr>
        <p:spPr>
          <a:xfrm>
            <a:off x="2112345" y="1447218"/>
            <a:ext cx="5544616" cy="1728192"/>
          </a:xfrm>
        </p:spPr>
        <p:txBody>
          <a:bodyPr/>
          <a:lstStyle/>
          <a:p>
            <a:pPr algn="ctr">
              <a:lnSpc>
                <a:spcPct val="90000"/>
              </a:lnSpc>
            </a:pPr>
            <a:r>
              <a:rPr lang="en-US" sz="4800" dirty="0">
                <a:solidFill>
                  <a:schemeClr val="bg1"/>
                </a:solidFill>
              </a:rPr>
              <a:t>Bias:</a:t>
            </a:r>
            <a:br>
              <a:rPr lang="en-US" sz="4800" dirty="0">
                <a:solidFill>
                  <a:schemeClr val="bg1"/>
                </a:solidFill>
              </a:rPr>
            </a:br>
            <a:r>
              <a:rPr lang="en-US" sz="4800" dirty="0" err="1">
                <a:solidFill>
                  <a:schemeClr val="bg1"/>
                </a:solidFill>
              </a:rPr>
              <a:t>Counfounders</a:t>
            </a:r>
            <a:r>
              <a:rPr lang="en-US" sz="4800" dirty="0">
                <a:solidFill>
                  <a:schemeClr val="bg1"/>
                </a:solidFill>
              </a:rPr>
              <a:t>, </a:t>
            </a:r>
            <a:r>
              <a:rPr lang="en-US" sz="4800" dirty="0" err="1">
                <a:solidFill>
                  <a:schemeClr val="bg1"/>
                </a:solidFill>
              </a:rPr>
              <a:t>Randomisation</a:t>
            </a:r>
            <a:r>
              <a:rPr lang="en-US" sz="4800" dirty="0">
                <a:solidFill>
                  <a:schemeClr val="bg1"/>
                </a:solidFill>
              </a:rPr>
              <a:t>, and Controls</a:t>
            </a:r>
          </a:p>
        </p:txBody>
      </p:sp>
      <p:pic>
        <p:nvPicPr>
          <p:cNvPr id="4" name="Picture 3">
            <a:extLst>
              <a:ext uri="{FF2B5EF4-FFF2-40B4-BE49-F238E27FC236}">
                <a16:creationId xmlns:a16="http://schemas.microsoft.com/office/drawing/2014/main" id="{09712AC4-03E7-6EF0-7750-C70A6063A192}"/>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21564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19369" y="1340768"/>
            <a:ext cx="7734064" cy="4114800"/>
          </a:xfrm>
        </p:spPr>
        <p:txBody>
          <a:bodyPr/>
          <a:lstStyle/>
          <a:p>
            <a:r>
              <a:rPr lang="en-US" dirty="0"/>
              <a:t>Why perform experiments?</a:t>
            </a:r>
          </a:p>
          <a:p>
            <a:r>
              <a:rPr lang="en-US" dirty="0"/>
              <a:t>What makes for a well designed experiment?</a:t>
            </a:r>
          </a:p>
          <a:p>
            <a:r>
              <a:rPr lang="en-US" dirty="0"/>
              <a:t>Key Aspects of experimental design</a:t>
            </a:r>
          </a:p>
          <a:p>
            <a:pPr lvl="1"/>
            <a:r>
              <a:rPr lang="en-US" dirty="0"/>
              <a:t>Experimental variables</a:t>
            </a:r>
          </a:p>
          <a:p>
            <a:pPr lvl="1"/>
            <a:r>
              <a:rPr lang="en-US" dirty="0"/>
              <a:t>Power: variance and replicates</a:t>
            </a:r>
          </a:p>
          <a:p>
            <a:pPr lvl="1"/>
            <a:r>
              <a:rPr lang="en-US" dirty="0"/>
              <a:t>Bias: confounding factors, </a:t>
            </a:r>
            <a:r>
              <a:rPr lang="en-US" dirty="0" err="1"/>
              <a:t>randomisation</a:t>
            </a:r>
            <a:r>
              <a:rPr lang="en-US" dirty="0"/>
              <a:t>, and controls</a:t>
            </a:r>
          </a:p>
          <a:p>
            <a:r>
              <a:rPr lang="en-US" dirty="0"/>
              <a:t>Design parameters </a:t>
            </a:r>
          </a:p>
          <a:p>
            <a:r>
              <a:rPr lang="en-US" dirty="0"/>
              <a:t>Experimental design process at CRUK-CI</a:t>
            </a:r>
          </a:p>
          <a:p>
            <a:r>
              <a:rPr lang="en-US" dirty="0"/>
              <a:t>Breakout sessions: </a:t>
            </a:r>
            <a:r>
              <a:rPr lang="en-US" dirty="0" err="1"/>
              <a:t>practicals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2</a:t>
            </a:fld>
            <a:endParaRPr lang="en-GB" dirty="0"/>
          </a:p>
        </p:txBody>
      </p:sp>
    </p:spTree>
    <p:extLst>
      <p:ext uri="{BB962C8B-B14F-4D97-AF65-F5344CB8AC3E}">
        <p14:creationId xmlns:p14="http://schemas.microsoft.com/office/powerpoint/2010/main" val="35768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4" descr="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86" y="44624"/>
            <a:ext cx="8144933" cy="360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1314" name="Text Box 5"/>
          <p:cNvSpPr txBox="1">
            <a:spLocks noChangeArrowheads="1"/>
          </p:cNvSpPr>
          <p:nvPr/>
        </p:nvSpPr>
        <p:spPr bwMode="auto">
          <a:xfrm>
            <a:off x="1280592" y="6377101"/>
            <a:ext cx="4986386" cy="3693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a:rPr>
              <a:t>http://</a:t>
            </a:r>
            <a:r>
              <a:rPr lang="en-US" sz="1800" dirty="0" err="1">
                <a:latin typeface="Calibri"/>
              </a:rPr>
              <a:t>www.the-scientist.com</a:t>
            </a:r>
            <a:r>
              <a:rPr lang="en-US" sz="1800" dirty="0">
                <a:latin typeface="Calibri"/>
              </a:rPr>
              <a:t>/blog/display/57558/</a:t>
            </a:r>
          </a:p>
        </p:txBody>
      </p:sp>
      <p:sp>
        <p:nvSpPr>
          <p:cNvPr id="5" name="Content Placeholder 4"/>
          <p:cNvSpPr>
            <a:spLocks noGrp="1"/>
          </p:cNvSpPr>
          <p:nvPr>
            <p:ph idx="1"/>
          </p:nvPr>
        </p:nvSpPr>
        <p:spPr>
          <a:xfrm>
            <a:off x="416496" y="3789040"/>
            <a:ext cx="9023656" cy="2883767"/>
          </a:xfrm>
        </p:spPr>
        <p:txBody>
          <a:bodyPr>
            <a:normAutofit/>
          </a:bodyPr>
          <a:lstStyle/>
          <a:p>
            <a:pPr>
              <a:buFont typeface="Arial" charset="0"/>
              <a:buChar char="•"/>
            </a:pPr>
            <a:r>
              <a:rPr lang="en-GB" dirty="0"/>
              <a:t>GWAS study: 800 centenarians vs. controls</a:t>
            </a:r>
          </a:p>
          <a:p>
            <a:pPr>
              <a:buFont typeface="Arial" charset="0"/>
              <a:buChar char="•"/>
            </a:pPr>
            <a:r>
              <a:rPr lang="en-GB" dirty="0"/>
              <a:t>Found 150 SNPs predicting centenarians with 77 % accuracy</a:t>
            </a:r>
            <a:endParaRPr lang="en-US" dirty="0"/>
          </a:p>
          <a:p>
            <a:pPr>
              <a:buFontTx/>
              <a:buChar char="•"/>
            </a:pPr>
            <a:r>
              <a:rPr lang="en-US" dirty="0"/>
              <a:t>Problem: they used </a:t>
            </a:r>
            <a:r>
              <a:rPr lang="en-US" b="1" dirty="0"/>
              <a:t>different SNP chips</a:t>
            </a:r>
            <a:r>
              <a:rPr lang="en-US" dirty="0"/>
              <a:t> for centenarians and controls</a:t>
            </a:r>
          </a:p>
          <a:p>
            <a:pPr>
              <a:buFontTx/>
              <a:buChar char="•"/>
            </a:pPr>
            <a:r>
              <a:rPr lang="en-GB" dirty="0"/>
              <a:t>Retracted following independent review and QC of data</a:t>
            </a:r>
            <a:endParaRPr lang="en-US" dirty="0"/>
          </a:p>
        </p:txBody>
      </p:sp>
    </p:spTree>
    <p:extLst>
      <p:ext uri="{BB962C8B-B14F-4D97-AF65-F5344CB8AC3E}">
        <p14:creationId xmlns:p14="http://schemas.microsoft.com/office/powerpoint/2010/main" val="1784817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742950" y="332656"/>
            <a:ext cx="8420100" cy="854794"/>
          </a:xfrm>
        </p:spPr>
        <p:txBody>
          <a:bodyPr/>
          <a:lstStyle/>
          <a:p>
            <a:pPr eaLnBrk="1" hangingPunct="1"/>
            <a:r>
              <a:rPr lang="en-US" sz="3600" dirty="0">
                <a:latin typeface="Calibri"/>
                <a:ea typeface="ＭＳ Ｐゴシック" charset="0"/>
                <a:cs typeface="ＭＳ Ｐゴシック" charset="0"/>
              </a:rPr>
              <a:t>Confounding Factors</a:t>
            </a:r>
          </a:p>
        </p:txBody>
      </p:sp>
      <p:sp>
        <p:nvSpPr>
          <p:cNvPr id="78850" name="Rectangle 3"/>
          <p:cNvSpPr>
            <a:spLocks noGrp="1" noChangeArrowheads="1"/>
          </p:cNvSpPr>
          <p:nvPr>
            <p:ph type="body" idx="1"/>
          </p:nvPr>
        </p:nvSpPr>
        <p:spPr>
          <a:xfrm>
            <a:off x="742951" y="1485455"/>
            <a:ext cx="8734822" cy="2591618"/>
          </a:xfrm>
        </p:spPr>
        <p:txBody>
          <a:bodyPr>
            <a:normAutofit fontScale="77500" lnSpcReduction="20000"/>
          </a:bodyPr>
          <a:lstStyle/>
          <a:p>
            <a:pPr>
              <a:lnSpc>
                <a:spcPct val="90000"/>
              </a:lnSpc>
              <a:defRPr/>
            </a:pPr>
            <a:r>
              <a:rPr lang="en-GB" sz="3500" dirty="0">
                <a:latin typeface="Calibri"/>
                <a:ea typeface="ＭＳ Ｐゴシック" charset="0"/>
                <a:cs typeface="ＭＳ Ｐゴシック" charset="0"/>
              </a:rPr>
              <a:t>What could account for these findings?</a:t>
            </a:r>
          </a:p>
          <a:p>
            <a:pPr>
              <a:lnSpc>
                <a:spcPct val="90000"/>
              </a:lnSpc>
              <a:defRPr/>
            </a:pPr>
            <a:endParaRPr lang="en-GB" sz="1100" dirty="0">
              <a:latin typeface="Calibri"/>
              <a:ea typeface="ＭＳ Ｐゴシック" charset="0"/>
              <a:cs typeface="ＭＳ Ｐゴシック" charset="0"/>
            </a:endParaRPr>
          </a:p>
          <a:p>
            <a:pPr lvl="1">
              <a:lnSpc>
                <a:spcPct val="90000"/>
              </a:lnSpc>
              <a:defRPr/>
            </a:pPr>
            <a:r>
              <a:rPr lang="en-GB" sz="3100" dirty="0">
                <a:latin typeface="Calibri"/>
                <a:ea typeface="ＭＳ Ｐゴシック" charset="0"/>
              </a:rPr>
              <a:t>Democrats were less satisfied with their sex lives than Republicans.  </a:t>
            </a:r>
          </a:p>
          <a:p>
            <a:pPr marL="360362" lvl="1" indent="0">
              <a:lnSpc>
                <a:spcPct val="90000"/>
              </a:lnSpc>
              <a:buNone/>
              <a:defRPr/>
            </a:pPr>
            <a:r>
              <a:rPr lang="en-GB" sz="3100" dirty="0">
                <a:latin typeface="Calibri"/>
                <a:ea typeface="ＭＳ Ｐゴシック" charset="0"/>
              </a:rPr>
              <a:t>   (ABC poll report)</a:t>
            </a:r>
          </a:p>
          <a:p>
            <a:pPr marL="457200" lvl="1" indent="0">
              <a:lnSpc>
                <a:spcPct val="90000"/>
              </a:lnSpc>
              <a:buFontTx/>
              <a:buNone/>
              <a:defRPr/>
            </a:pPr>
            <a:endParaRPr lang="en-GB" sz="1100" dirty="0">
              <a:latin typeface="Calibri"/>
              <a:ea typeface="ＭＳ Ｐゴシック" charset="0"/>
            </a:endParaRPr>
          </a:p>
          <a:p>
            <a:pPr lvl="1">
              <a:lnSpc>
                <a:spcPct val="90000"/>
              </a:lnSpc>
              <a:defRPr/>
            </a:pPr>
            <a:r>
              <a:rPr lang="en-GB" sz="3000" dirty="0">
                <a:latin typeface="Calibri"/>
                <a:ea typeface="ＭＳ Ｐゴシック" charset="0"/>
              </a:rPr>
              <a:t>Overweight people have longer life expectancy than thin people </a:t>
            </a:r>
          </a:p>
          <a:p>
            <a:pPr marL="457200" lvl="1" indent="0">
              <a:lnSpc>
                <a:spcPct val="90000"/>
              </a:lnSpc>
              <a:buFontTx/>
              <a:buNone/>
              <a:defRPr/>
            </a:pPr>
            <a:r>
              <a:rPr lang="en-GB" sz="3000" dirty="0">
                <a:latin typeface="Calibri"/>
                <a:ea typeface="ＭＳ Ｐゴシック" charset="0"/>
              </a:rPr>
              <a:t>  (US Centre for Disease Control)</a:t>
            </a:r>
          </a:p>
          <a:p>
            <a:pPr marL="457200" lvl="1" indent="0">
              <a:lnSpc>
                <a:spcPct val="90000"/>
              </a:lnSpc>
              <a:buFontTx/>
              <a:buNone/>
              <a:defRPr/>
            </a:pPr>
            <a:endParaRPr lang="en-GB" sz="3000" dirty="0">
              <a:latin typeface="Calibri"/>
              <a:ea typeface="ＭＳ Ｐゴシック" charset="0"/>
            </a:endParaRPr>
          </a:p>
          <a:p>
            <a:pPr marL="457200" lvl="1" indent="0">
              <a:lnSpc>
                <a:spcPct val="90000"/>
              </a:lnSpc>
              <a:buFontTx/>
              <a:buNone/>
              <a:defRPr/>
            </a:pPr>
            <a:endParaRPr lang="en-GB" sz="3000" dirty="0">
              <a:latin typeface="Calibri"/>
              <a:ea typeface="ＭＳ Ｐゴシック" charset="0"/>
            </a:endParaRPr>
          </a:p>
          <a:p>
            <a:pPr marL="457200" lvl="1" indent="0">
              <a:lnSpc>
                <a:spcPct val="90000"/>
              </a:lnSpc>
              <a:buFontTx/>
              <a:buNone/>
              <a:defRPr/>
            </a:pPr>
            <a:endParaRPr lang="en-GB" sz="3000" dirty="0">
              <a:latin typeface="Calibri"/>
              <a:ea typeface="ＭＳ Ｐゴシック" charset="0"/>
            </a:endParaRPr>
          </a:p>
          <a:p>
            <a:pPr eaLnBrk="1" hangingPunct="1">
              <a:lnSpc>
                <a:spcPct val="90000"/>
              </a:lnSpc>
              <a:defRPr/>
            </a:pPr>
            <a:endParaRPr lang="en-US" sz="2400" dirty="0">
              <a:latin typeface="Calibri"/>
              <a:ea typeface="ＭＳ Ｐゴシック" charset="0"/>
              <a:cs typeface="ＭＳ Ｐゴシック" charset="0"/>
            </a:endParaRPr>
          </a:p>
          <a:p>
            <a:pPr eaLnBrk="1" hangingPunct="1">
              <a:lnSpc>
                <a:spcPct val="50000"/>
              </a:lnSpc>
              <a:defRPr/>
            </a:pPr>
            <a:endParaRPr lang="en-US" sz="2400" dirty="0">
              <a:latin typeface="Calibri"/>
              <a:ea typeface="ＭＳ Ｐゴシック" charset="0"/>
              <a:cs typeface="ＭＳ Ｐゴシック" charset="0"/>
            </a:endParaRPr>
          </a:p>
          <a:p>
            <a:pPr eaLnBrk="1" hangingPunct="1">
              <a:lnSpc>
                <a:spcPct val="90000"/>
              </a:lnSpc>
              <a:buFontTx/>
              <a:buNone/>
              <a:defRPr/>
            </a:pPr>
            <a:endParaRPr lang="en-US" sz="2400" dirty="0">
              <a:latin typeface="Calibri"/>
              <a:ea typeface="ＭＳ Ｐゴシック" charset="0"/>
              <a:cs typeface="ＭＳ Ｐゴシック" charset="0"/>
            </a:endParaRPr>
          </a:p>
        </p:txBody>
      </p:sp>
    </p:spTree>
    <p:extLst>
      <p:ext uri="{BB962C8B-B14F-4D97-AF65-F5344CB8AC3E}">
        <p14:creationId xmlns:p14="http://schemas.microsoft.com/office/powerpoint/2010/main" val="13277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normAutofit/>
          </a:bodyPr>
          <a:lstStyle/>
          <a:p>
            <a:pPr eaLnBrk="1" hangingPunct="1"/>
            <a:r>
              <a:rPr lang="en-US" dirty="0">
                <a:solidFill>
                  <a:srgbClr val="1F497D"/>
                </a:solidFill>
                <a:latin typeface="Calibri"/>
                <a:ea typeface="ＭＳ Ｐゴシック" charset="0"/>
                <a:cs typeface="ＭＳ Ｐゴシック" charset="0"/>
              </a:rPr>
              <a:t>Technical Confounding Factors: Batch Effects</a:t>
            </a:r>
          </a:p>
        </p:txBody>
      </p:sp>
      <p:pic>
        <p:nvPicPr>
          <p:cNvPr id="133122" name="Picture 5"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8050" y="3352800"/>
            <a:ext cx="2228850"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3" name="Text Box 6"/>
          <p:cNvSpPr txBox="1">
            <a:spLocks noChangeArrowheads="1"/>
          </p:cNvSpPr>
          <p:nvPr/>
        </p:nvSpPr>
        <p:spPr bwMode="auto">
          <a:xfrm>
            <a:off x="975123" y="2867026"/>
            <a:ext cx="1821983"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Day1, Plate 1</a:t>
            </a:r>
          </a:p>
        </p:txBody>
      </p:sp>
      <p:pic>
        <p:nvPicPr>
          <p:cNvPr id="133124" name="Picture 7"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79850" y="3352800"/>
            <a:ext cx="2228850"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5" name="Text Box 8"/>
          <p:cNvSpPr txBox="1">
            <a:spLocks noChangeArrowheads="1"/>
          </p:cNvSpPr>
          <p:nvPr/>
        </p:nvSpPr>
        <p:spPr bwMode="auto">
          <a:xfrm>
            <a:off x="3938323" y="2867026"/>
            <a:ext cx="1821983"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Day2, Plate 2</a:t>
            </a:r>
          </a:p>
        </p:txBody>
      </p:sp>
      <p:pic>
        <p:nvPicPr>
          <p:cNvPr id="133126" name="Picture 9" descr="pla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1650" y="3352800"/>
            <a:ext cx="2228850"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7" name="Text Box 10"/>
          <p:cNvSpPr txBox="1">
            <a:spLocks noChangeArrowheads="1"/>
          </p:cNvSpPr>
          <p:nvPr/>
        </p:nvSpPr>
        <p:spPr bwMode="auto">
          <a:xfrm>
            <a:off x="6980635" y="2867026"/>
            <a:ext cx="1821983"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Day3, Plate 3</a:t>
            </a:r>
          </a:p>
        </p:txBody>
      </p:sp>
      <p:sp>
        <p:nvSpPr>
          <p:cNvPr id="133128" name="Text Box 12"/>
          <p:cNvSpPr txBox="1">
            <a:spLocks noChangeArrowheads="1"/>
          </p:cNvSpPr>
          <p:nvPr/>
        </p:nvSpPr>
        <p:spPr bwMode="auto">
          <a:xfrm>
            <a:off x="1403351" y="4953001"/>
            <a:ext cx="1116111"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Control</a:t>
            </a:r>
          </a:p>
        </p:txBody>
      </p:sp>
      <p:sp>
        <p:nvSpPr>
          <p:cNvPr id="133129" name="Text Box 13"/>
          <p:cNvSpPr txBox="1">
            <a:spLocks noChangeArrowheads="1"/>
          </p:cNvSpPr>
          <p:nvPr/>
        </p:nvSpPr>
        <p:spPr bwMode="auto">
          <a:xfrm>
            <a:off x="4044950" y="4953001"/>
            <a:ext cx="1734970"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1</a:t>
            </a:r>
          </a:p>
        </p:txBody>
      </p:sp>
      <p:sp>
        <p:nvSpPr>
          <p:cNvPr id="133130" name="Text Box 14"/>
          <p:cNvSpPr txBox="1">
            <a:spLocks noChangeArrowheads="1"/>
          </p:cNvSpPr>
          <p:nvPr/>
        </p:nvSpPr>
        <p:spPr bwMode="auto">
          <a:xfrm>
            <a:off x="7016750" y="4953001"/>
            <a:ext cx="1734970"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2</a:t>
            </a:r>
          </a:p>
        </p:txBody>
      </p:sp>
      <p:sp>
        <p:nvSpPr>
          <p:cNvPr id="133131" name="Text Box 15"/>
          <p:cNvSpPr txBox="1">
            <a:spLocks noChangeArrowheads="1"/>
          </p:cNvSpPr>
          <p:nvPr/>
        </p:nvSpPr>
        <p:spPr bwMode="auto">
          <a:xfrm>
            <a:off x="3714751" y="2133601"/>
            <a:ext cx="2065139"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RNA Extraction</a:t>
            </a:r>
            <a:endParaRPr lang="en-US" dirty="0">
              <a:latin typeface="Calibri"/>
            </a:endParaRPr>
          </a:p>
        </p:txBody>
      </p:sp>
      <p:sp>
        <p:nvSpPr>
          <p:cNvPr id="133132" name="Text Box 16"/>
          <p:cNvSpPr txBox="1">
            <a:spLocks noChangeArrowheads="1"/>
          </p:cNvSpPr>
          <p:nvPr/>
        </p:nvSpPr>
        <p:spPr bwMode="auto">
          <a:xfrm>
            <a:off x="495300" y="5733256"/>
            <a:ext cx="5335315" cy="7078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Calibri"/>
              </a:rPr>
              <a:t>The difference between Control, Treatment 1 </a:t>
            </a:r>
          </a:p>
          <a:p>
            <a:pPr algn="ctr"/>
            <a:r>
              <a:rPr lang="en-US" sz="2000" dirty="0">
                <a:latin typeface="Calibri"/>
              </a:rPr>
              <a:t>and Treatment 2 is </a:t>
            </a:r>
            <a:r>
              <a:rPr lang="en-US" sz="2000" dirty="0">
                <a:solidFill>
                  <a:schemeClr val="accent1"/>
                </a:solidFill>
                <a:latin typeface="Calibri"/>
              </a:rPr>
              <a:t>confounded by </a:t>
            </a:r>
            <a:r>
              <a:rPr lang="en-US" sz="2000" b="1" dirty="0">
                <a:solidFill>
                  <a:schemeClr val="accent1"/>
                </a:solidFill>
                <a:latin typeface="Calibri"/>
              </a:rPr>
              <a:t>day </a:t>
            </a:r>
            <a:r>
              <a:rPr lang="en-US" sz="2000" dirty="0">
                <a:solidFill>
                  <a:schemeClr val="accent1"/>
                </a:solidFill>
                <a:latin typeface="Calibri"/>
              </a:rPr>
              <a:t>and</a:t>
            </a:r>
            <a:r>
              <a:rPr lang="en-US" sz="2000" b="1" dirty="0">
                <a:solidFill>
                  <a:schemeClr val="accent1"/>
                </a:solidFill>
                <a:latin typeface="Calibri"/>
              </a:rPr>
              <a:t> plate</a:t>
            </a:r>
            <a:r>
              <a:rPr lang="en-US" sz="2000" b="1" dirty="0">
                <a:latin typeface="Calibri"/>
              </a:rPr>
              <a:t>.</a:t>
            </a:r>
          </a:p>
        </p:txBody>
      </p:sp>
      <p:pic>
        <p:nvPicPr>
          <p:cNvPr id="133133" name="Picture 18" descr="rn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03350" y="1371601"/>
            <a:ext cx="1981200" cy="1317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096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idx="4294967295"/>
          </p:nvPr>
        </p:nvSpPr>
        <p:spPr>
          <a:xfrm>
            <a:off x="355423" y="355194"/>
            <a:ext cx="8420100" cy="1143000"/>
          </a:xfrm>
        </p:spPr>
        <p:txBody>
          <a:bodyPr/>
          <a:lstStyle/>
          <a:p>
            <a:pPr eaLnBrk="1" hangingPunct="1"/>
            <a:r>
              <a:rPr lang="en-US" dirty="0">
                <a:solidFill>
                  <a:schemeClr val="accent1"/>
                </a:solidFill>
                <a:latin typeface="Calibri"/>
                <a:ea typeface="ＭＳ Ｐゴシック" charset="0"/>
                <a:cs typeface="ＭＳ Ｐゴシック" charset="0"/>
              </a:rPr>
              <a:t>Randomised</a:t>
            </a:r>
            <a:r>
              <a:rPr lang="en-US" dirty="0">
                <a:solidFill>
                  <a:srgbClr val="1F497D"/>
                </a:solidFill>
                <a:latin typeface="Calibri"/>
                <a:ea typeface="ＭＳ Ｐゴシック" charset="0"/>
                <a:cs typeface="ＭＳ Ｐゴシック" charset="0"/>
              </a:rPr>
              <a:t> Block Design</a:t>
            </a:r>
          </a:p>
        </p:txBody>
      </p:sp>
      <p:sp>
        <p:nvSpPr>
          <p:cNvPr id="145410" name="Rectangle 3"/>
          <p:cNvSpPr>
            <a:spLocks noGrp="1" noChangeArrowheads="1"/>
          </p:cNvSpPr>
          <p:nvPr>
            <p:ph type="body" idx="4294967295"/>
          </p:nvPr>
        </p:nvSpPr>
        <p:spPr>
          <a:xfrm>
            <a:off x="315059" y="1274535"/>
            <a:ext cx="8847991" cy="5415014"/>
          </a:xfrm>
        </p:spPr>
        <p:txBody>
          <a:bodyPr>
            <a:normAutofit fontScale="77500" lnSpcReduction="20000"/>
          </a:bodyPr>
          <a:lstStyle/>
          <a:p>
            <a:pPr eaLnBrk="1" hangingPunct="1"/>
            <a:r>
              <a:rPr lang="en-US" sz="2600" b="1" dirty="0">
                <a:latin typeface="Calibri"/>
                <a:ea typeface="ＭＳ Ｐゴシック" charset="0"/>
                <a:cs typeface="ＭＳ Ｐゴシック" charset="0"/>
              </a:rPr>
              <a:t>Blocking</a:t>
            </a:r>
            <a:r>
              <a:rPr lang="en-US" sz="2600" dirty="0">
                <a:latin typeface="Calibri"/>
                <a:ea typeface="ＭＳ Ｐゴシック" charset="0"/>
                <a:cs typeface="ＭＳ Ｐゴシック" charset="0"/>
              </a:rPr>
              <a:t> is the arranging of </a:t>
            </a:r>
            <a:r>
              <a:rPr lang="en-US" sz="2600" i="1" dirty="0">
                <a:latin typeface="Calibri"/>
                <a:ea typeface="ＭＳ Ｐゴシック" charset="0"/>
                <a:cs typeface="ＭＳ Ｐゴシック" charset="0"/>
              </a:rPr>
              <a:t>experimental units </a:t>
            </a:r>
            <a:r>
              <a:rPr lang="en-US" sz="2600" dirty="0">
                <a:latin typeface="Calibri"/>
                <a:ea typeface="ＭＳ Ｐゴシック" charset="0"/>
                <a:cs typeface="ＭＳ Ｐゴシック" charset="0"/>
              </a:rPr>
              <a:t>in groups (blocks) that are similar to one another.</a:t>
            </a: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4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9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endParaRPr lang="en-US" sz="2600" dirty="0">
              <a:latin typeface="Calibri"/>
              <a:ea typeface="ＭＳ Ｐゴシック" charset="0"/>
              <a:cs typeface="ＭＳ Ｐゴシック" charset="0"/>
            </a:endParaRPr>
          </a:p>
          <a:p>
            <a:pPr eaLnBrk="1" hangingPunct="1">
              <a:lnSpc>
                <a:spcPct val="90000"/>
              </a:lnSpc>
            </a:pPr>
            <a:r>
              <a:rPr lang="en-US" sz="2600" dirty="0">
                <a:latin typeface="Calibri"/>
                <a:ea typeface="ＭＳ Ｐゴシック" charset="0"/>
                <a:cs typeface="ＭＳ Ｐゴシック" charset="0"/>
              </a:rPr>
              <a:t>RBD across plates so that each plate contains spatially </a:t>
            </a:r>
            <a:r>
              <a:rPr lang="en-US" sz="2600" dirty="0" err="1">
                <a:latin typeface="Calibri"/>
                <a:ea typeface="ＭＳ Ｐゴシック" charset="0"/>
                <a:cs typeface="ＭＳ Ｐゴシック" charset="0"/>
              </a:rPr>
              <a:t>randomised</a:t>
            </a:r>
            <a:r>
              <a:rPr lang="en-US" sz="2600" dirty="0">
                <a:latin typeface="Calibri"/>
                <a:ea typeface="ＭＳ Ｐゴシック" charset="0"/>
                <a:cs typeface="ＭＳ Ｐゴシック" charset="0"/>
              </a:rPr>
              <a:t> </a:t>
            </a:r>
            <a:r>
              <a:rPr lang="en-US" sz="2600" b="1" dirty="0">
                <a:latin typeface="Calibri"/>
                <a:ea typeface="ＭＳ Ｐゴシック" charset="0"/>
                <a:cs typeface="ＭＳ Ｐゴシック" charset="0"/>
              </a:rPr>
              <a:t>equal proportions</a:t>
            </a:r>
            <a:r>
              <a:rPr lang="en-US" sz="2600" dirty="0">
                <a:latin typeface="Calibri"/>
                <a:ea typeface="ＭＳ Ｐゴシック" charset="0"/>
                <a:cs typeface="ＭＳ Ｐゴシック" charset="0"/>
              </a:rPr>
              <a:t> of:</a:t>
            </a:r>
          </a:p>
          <a:p>
            <a:pPr lvl="2" eaLnBrk="1" hangingPunct="1">
              <a:lnSpc>
                <a:spcPct val="110000"/>
              </a:lnSpc>
            </a:pPr>
            <a:r>
              <a:rPr lang="en-US" sz="2300" dirty="0">
                <a:latin typeface="Calibri"/>
                <a:ea typeface="ＭＳ Ｐゴシック" charset="0"/>
              </a:rPr>
              <a:t>Control</a:t>
            </a:r>
          </a:p>
          <a:p>
            <a:pPr lvl="2" eaLnBrk="1" hangingPunct="1">
              <a:lnSpc>
                <a:spcPct val="90000"/>
              </a:lnSpc>
            </a:pPr>
            <a:r>
              <a:rPr lang="en-US" sz="2300" dirty="0">
                <a:latin typeface="Calibri"/>
                <a:ea typeface="ＭＳ Ｐゴシック" charset="0"/>
              </a:rPr>
              <a:t>Treatment 1 </a:t>
            </a:r>
          </a:p>
          <a:p>
            <a:pPr lvl="2" eaLnBrk="1" hangingPunct="1">
              <a:lnSpc>
                <a:spcPct val="90000"/>
              </a:lnSpc>
            </a:pPr>
            <a:r>
              <a:rPr lang="en-US" sz="2300" dirty="0">
                <a:latin typeface="Calibri"/>
                <a:ea typeface="ＭＳ Ｐゴシック" charset="0"/>
              </a:rPr>
              <a:t>Treatment 2</a:t>
            </a:r>
          </a:p>
          <a:p>
            <a:pPr eaLnBrk="1" hangingPunct="1">
              <a:lnSpc>
                <a:spcPct val="90000"/>
              </a:lnSpc>
              <a:buFontTx/>
              <a:buNone/>
            </a:pPr>
            <a:r>
              <a:rPr lang="en-US" sz="2600" dirty="0">
                <a:latin typeface="Calibri"/>
                <a:ea typeface="ＭＳ Ｐゴシック" charset="0"/>
                <a:cs typeface="ＭＳ Ｐゴシック" charset="0"/>
              </a:rPr>
              <a:t>	controlling plate effects</a:t>
            </a:r>
            <a:r>
              <a:rPr lang="en-US" sz="2900" dirty="0">
                <a:latin typeface="Calibri"/>
                <a:ea typeface="ＭＳ Ｐゴシック" charset="0"/>
                <a:cs typeface="ＭＳ Ｐゴシック" charset="0"/>
              </a:rPr>
              <a:t>.</a:t>
            </a:r>
          </a:p>
          <a:p>
            <a:pPr eaLnBrk="1" hangingPunct="1">
              <a:lnSpc>
                <a:spcPct val="90000"/>
              </a:lnSpc>
            </a:pPr>
            <a:endParaRPr lang="en-US" sz="2400" dirty="0">
              <a:latin typeface="Calibri"/>
              <a:ea typeface="ＭＳ Ｐゴシック" charset="0"/>
              <a:cs typeface="ＭＳ Ｐゴシック" charset="0"/>
            </a:endParaRPr>
          </a:p>
        </p:txBody>
      </p:sp>
      <p:sp>
        <p:nvSpPr>
          <p:cNvPr id="145411" name="Rectangle 16"/>
          <p:cNvSpPr>
            <a:spLocks noChangeArrowheads="1"/>
          </p:cNvSpPr>
          <p:nvPr/>
        </p:nvSpPr>
        <p:spPr bwMode="auto">
          <a:xfrm>
            <a:off x="5699390" y="2852739"/>
            <a:ext cx="313002"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2" name="Rectangle 17"/>
          <p:cNvSpPr>
            <a:spLocks noChangeArrowheads="1"/>
          </p:cNvSpPr>
          <p:nvPr/>
        </p:nvSpPr>
        <p:spPr bwMode="auto">
          <a:xfrm>
            <a:off x="5699390"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3" name="Rectangle 18"/>
          <p:cNvSpPr>
            <a:spLocks noChangeArrowheads="1"/>
          </p:cNvSpPr>
          <p:nvPr/>
        </p:nvSpPr>
        <p:spPr bwMode="auto">
          <a:xfrm>
            <a:off x="5699390"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4" name="Rectangle 27"/>
          <p:cNvSpPr>
            <a:spLocks noChangeArrowheads="1"/>
          </p:cNvSpPr>
          <p:nvPr/>
        </p:nvSpPr>
        <p:spPr bwMode="auto">
          <a:xfrm>
            <a:off x="6012392" y="3141664"/>
            <a:ext cx="311283" cy="287337"/>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15" name="Rectangle 28"/>
          <p:cNvSpPr>
            <a:spLocks noChangeArrowheads="1"/>
          </p:cNvSpPr>
          <p:nvPr/>
        </p:nvSpPr>
        <p:spPr bwMode="auto">
          <a:xfrm>
            <a:off x="6012392"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16" name="Rectangle 29"/>
          <p:cNvSpPr>
            <a:spLocks noChangeArrowheads="1"/>
          </p:cNvSpPr>
          <p:nvPr/>
        </p:nvSpPr>
        <p:spPr bwMode="auto">
          <a:xfrm>
            <a:off x="6323675" y="3141664"/>
            <a:ext cx="313002" cy="287337"/>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17" name="Rectangle 30"/>
          <p:cNvSpPr>
            <a:spLocks noChangeArrowheads="1"/>
          </p:cNvSpPr>
          <p:nvPr/>
        </p:nvSpPr>
        <p:spPr bwMode="auto">
          <a:xfrm>
            <a:off x="6012392" y="2852739"/>
            <a:ext cx="311283"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18" name="Rectangle 31"/>
          <p:cNvSpPr>
            <a:spLocks noChangeArrowheads="1"/>
          </p:cNvSpPr>
          <p:nvPr/>
        </p:nvSpPr>
        <p:spPr bwMode="auto">
          <a:xfrm>
            <a:off x="6323675" y="2852739"/>
            <a:ext cx="31300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19" name="Rectangle 32"/>
          <p:cNvSpPr>
            <a:spLocks noChangeArrowheads="1"/>
          </p:cNvSpPr>
          <p:nvPr/>
        </p:nvSpPr>
        <p:spPr bwMode="auto">
          <a:xfrm>
            <a:off x="6323675" y="3429000"/>
            <a:ext cx="31300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grpSp>
        <p:nvGrpSpPr>
          <p:cNvPr id="145420" name="Group 79"/>
          <p:cNvGrpSpPr>
            <a:grpSpLocks/>
          </p:cNvGrpSpPr>
          <p:nvPr/>
        </p:nvGrpSpPr>
        <p:grpSpPr bwMode="auto">
          <a:xfrm>
            <a:off x="8151812" y="2852738"/>
            <a:ext cx="935567" cy="863600"/>
            <a:chOff x="7524328" y="2852936"/>
            <a:chExt cx="864096" cy="864096"/>
          </a:xfrm>
        </p:grpSpPr>
        <p:sp>
          <p:nvSpPr>
            <p:cNvPr id="145449" name="Rectangle 42"/>
            <p:cNvSpPr>
              <a:spLocks noChangeArrowheads="1"/>
            </p:cNvSpPr>
            <p:nvPr/>
          </p:nvSpPr>
          <p:spPr bwMode="auto">
            <a:xfrm>
              <a:off x="7524328" y="2852936"/>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0" name="Rectangle 43"/>
            <p:cNvSpPr>
              <a:spLocks noChangeArrowheads="1"/>
            </p:cNvSpPr>
            <p:nvPr/>
          </p:nvSpPr>
          <p:spPr bwMode="auto">
            <a:xfrm>
              <a:off x="7524328" y="3140968"/>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1" name="Rectangle 44"/>
            <p:cNvSpPr>
              <a:spLocks noChangeArrowheads="1"/>
            </p:cNvSpPr>
            <p:nvPr/>
          </p:nvSpPr>
          <p:spPr bwMode="auto">
            <a:xfrm>
              <a:off x="7524328" y="3429000"/>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2" name="Rectangle 45"/>
            <p:cNvSpPr>
              <a:spLocks noChangeArrowheads="1"/>
            </p:cNvSpPr>
            <p:nvPr/>
          </p:nvSpPr>
          <p:spPr bwMode="auto">
            <a:xfrm>
              <a:off x="7812360" y="3140968"/>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3" name="Rectangle 46"/>
            <p:cNvSpPr>
              <a:spLocks noChangeArrowheads="1"/>
            </p:cNvSpPr>
            <p:nvPr/>
          </p:nvSpPr>
          <p:spPr bwMode="auto">
            <a:xfrm>
              <a:off x="7812360" y="3429000"/>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4" name="Rectangle 47"/>
            <p:cNvSpPr>
              <a:spLocks noChangeArrowheads="1"/>
            </p:cNvSpPr>
            <p:nvPr/>
          </p:nvSpPr>
          <p:spPr bwMode="auto">
            <a:xfrm>
              <a:off x="8100392" y="3140968"/>
              <a:ext cx="288032" cy="288032"/>
            </a:xfrm>
            <a:prstGeom prst="rect">
              <a:avLst/>
            </a:prstGeom>
            <a:solidFill>
              <a:srgbClr val="FF0000"/>
            </a:solidFill>
            <a:ln w="9525">
              <a:solidFill>
                <a:schemeClr val="tx1"/>
              </a:solidFill>
              <a:round/>
              <a:headEnd/>
              <a:tailEnd/>
            </a:ln>
          </p:spPr>
          <p:txBody>
            <a:bodyPr/>
            <a:lstStyle/>
            <a:p>
              <a:endParaRPr lang="en-US">
                <a:solidFill>
                  <a:srgbClr val="000000"/>
                </a:solidFill>
              </a:endParaRPr>
            </a:p>
          </p:txBody>
        </p:sp>
        <p:sp>
          <p:nvSpPr>
            <p:cNvPr id="145455" name="Rectangle 48"/>
            <p:cNvSpPr>
              <a:spLocks noChangeArrowheads="1"/>
            </p:cNvSpPr>
            <p:nvPr/>
          </p:nvSpPr>
          <p:spPr bwMode="auto">
            <a:xfrm>
              <a:off x="7812360" y="2852936"/>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sp>
          <p:nvSpPr>
            <p:cNvPr id="145456" name="Rectangle 49"/>
            <p:cNvSpPr>
              <a:spLocks noChangeArrowheads="1"/>
            </p:cNvSpPr>
            <p:nvPr/>
          </p:nvSpPr>
          <p:spPr bwMode="auto">
            <a:xfrm>
              <a:off x="8100392" y="2852936"/>
              <a:ext cx="288032" cy="288032"/>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sp>
          <p:nvSpPr>
            <p:cNvPr id="145457" name="Rectangle 50"/>
            <p:cNvSpPr>
              <a:spLocks noChangeArrowheads="1"/>
            </p:cNvSpPr>
            <p:nvPr/>
          </p:nvSpPr>
          <p:spPr bwMode="auto">
            <a:xfrm>
              <a:off x="8100392" y="3429000"/>
              <a:ext cx="288032" cy="288032"/>
            </a:xfrm>
            <a:prstGeom prst="rect">
              <a:avLst/>
            </a:prstGeom>
            <a:solidFill>
              <a:srgbClr val="3366FF"/>
            </a:solidFill>
            <a:ln w="9525">
              <a:solidFill>
                <a:schemeClr val="tx1"/>
              </a:solidFill>
              <a:round/>
              <a:headEnd/>
              <a:tailEnd/>
            </a:ln>
          </p:spPr>
          <p:txBody>
            <a:bodyPr/>
            <a:lstStyle/>
            <a:p>
              <a:endParaRPr lang="en-US">
                <a:solidFill>
                  <a:srgbClr val="000000"/>
                </a:solidFill>
              </a:endParaRPr>
            </a:p>
          </p:txBody>
        </p:sp>
      </p:grpSp>
      <p:sp>
        <p:nvSpPr>
          <p:cNvPr id="145421" name="Rectangle 62"/>
          <p:cNvSpPr>
            <a:spLocks noChangeArrowheads="1"/>
          </p:cNvSpPr>
          <p:nvPr/>
        </p:nvSpPr>
        <p:spPr bwMode="auto">
          <a:xfrm>
            <a:off x="6947959" y="2852739"/>
            <a:ext cx="313002" cy="288925"/>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2" name="Rectangle 63"/>
          <p:cNvSpPr>
            <a:spLocks noChangeArrowheads="1"/>
          </p:cNvSpPr>
          <p:nvPr/>
        </p:nvSpPr>
        <p:spPr bwMode="auto">
          <a:xfrm>
            <a:off x="6947959" y="3141664"/>
            <a:ext cx="31300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3" name="Rectangle 64"/>
          <p:cNvSpPr>
            <a:spLocks noChangeArrowheads="1"/>
          </p:cNvSpPr>
          <p:nvPr/>
        </p:nvSpPr>
        <p:spPr bwMode="auto">
          <a:xfrm>
            <a:off x="6947959" y="3429000"/>
            <a:ext cx="313002"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4" name="Rectangle 65"/>
          <p:cNvSpPr>
            <a:spLocks noChangeArrowheads="1"/>
          </p:cNvSpPr>
          <p:nvPr/>
        </p:nvSpPr>
        <p:spPr bwMode="auto">
          <a:xfrm>
            <a:off x="7260960" y="3141664"/>
            <a:ext cx="311283" cy="287337"/>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25" name="Rectangle 66"/>
          <p:cNvSpPr>
            <a:spLocks noChangeArrowheads="1"/>
          </p:cNvSpPr>
          <p:nvPr/>
        </p:nvSpPr>
        <p:spPr bwMode="auto">
          <a:xfrm>
            <a:off x="7260960" y="3429000"/>
            <a:ext cx="311283" cy="287338"/>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6" name="Rectangle 67"/>
          <p:cNvSpPr>
            <a:spLocks noChangeArrowheads="1"/>
          </p:cNvSpPr>
          <p:nvPr/>
        </p:nvSpPr>
        <p:spPr bwMode="auto">
          <a:xfrm>
            <a:off x="7572244" y="3141664"/>
            <a:ext cx="311282" cy="287337"/>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7" name="Rectangle 68"/>
          <p:cNvSpPr>
            <a:spLocks noChangeArrowheads="1"/>
          </p:cNvSpPr>
          <p:nvPr/>
        </p:nvSpPr>
        <p:spPr bwMode="auto">
          <a:xfrm>
            <a:off x="7260960" y="2852739"/>
            <a:ext cx="311283" cy="288925"/>
          </a:xfrm>
          <a:prstGeom prst="rect">
            <a:avLst/>
          </a:prstGeom>
          <a:solidFill>
            <a:srgbClr val="FF0000"/>
          </a:solidFill>
          <a:ln w="9525">
            <a:solidFill>
              <a:srgbClr val="000000"/>
            </a:solidFill>
            <a:round/>
            <a:headEnd/>
            <a:tailEnd/>
          </a:ln>
        </p:spPr>
        <p:txBody>
          <a:bodyPr/>
          <a:lstStyle/>
          <a:p>
            <a:endParaRPr lang="en-US">
              <a:solidFill>
                <a:srgbClr val="000000"/>
              </a:solidFill>
            </a:endParaRPr>
          </a:p>
        </p:txBody>
      </p:sp>
      <p:sp>
        <p:nvSpPr>
          <p:cNvPr id="145428" name="Rectangle 69"/>
          <p:cNvSpPr>
            <a:spLocks noChangeArrowheads="1"/>
          </p:cNvSpPr>
          <p:nvPr/>
        </p:nvSpPr>
        <p:spPr bwMode="auto">
          <a:xfrm>
            <a:off x="7572244" y="2852739"/>
            <a:ext cx="311282" cy="288925"/>
          </a:xfrm>
          <a:prstGeom prst="rect">
            <a:avLst/>
          </a:prstGeom>
          <a:solidFill>
            <a:srgbClr val="3366FF"/>
          </a:solidFill>
          <a:ln w="9525">
            <a:solidFill>
              <a:srgbClr val="000000"/>
            </a:solidFill>
            <a:round/>
            <a:headEnd/>
            <a:tailEnd/>
          </a:ln>
        </p:spPr>
        <p:txBody>
          <a:bodyPr/>
          <a:lstStyle/>
          <a:p>
            <a:endParaRPr lang="en-US">
              <a:solidFill>
                <a:srgbClr val="000000"/>
              </a:solidFill>
            </a:endParaRPr>
          </a:p>
        </p:txBody>
      </p:sp>
      <p:sp>
        <p:nvSpPr>
          <p:cNvPr id="145429" name="Rectangle 70"/>
          <p:cNvSpPr>
            <a:spLocks noChangeArrowheads="1"/>
          </p:cNvSpPr>
          <p:nvPr/>
        </p:nvSpPr>
        <p:spPr bwMode="auto">
          <a:xfrm>
            <a:off x="7572244" y="3429000"/>
            <a:ext cx="311282" cy="287338"/>
          </a:xfrm>
          <a:prstGeom prst="rect">
            <a:avLst/>
          </a:prstGeom>
          <a:solidFill>
            <a:srgbClr val="FFFF00"/>
          </a:solidFill>
          <a:ln w="9525">
            <a:solidFill>
              <a:srgbClr val="000000"/>
            </a:solidFill>
            <a:round/>
            <a:headEnd/>
            <a:tailEnd/>
          </a:ln>
        </p:spPr>
        <p:txBody>
          <a:bodyPr/>
          <a:lstStyle/>
          <a:p>
            <a:endParaRPr lang="en-US">
              <a:solidFill>
                <a:srgbClr val="000000"/>
              </a:solidFill>
            </a:endParaRPr>
          </a:p>
        </p:txBody>
      </p:sp>
      <p:sp>
        <p:nvSpPr>
          <p:cNvPr id="145430" name="TextBox 13"/>
          <p:cNvSpPr txBox="1">
            <a:spLocks noChangeArrowheads="1"/>
          </p:cNvSpPr>
          <p:nvPr/>
        </p:nvSpPr>
        <p:spPr bwMode="auto">
          <a:xfrm>
            <a:off x="7214527" y="3687763"/>
            <a:ext cx="78078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Zapf Dingbats" charset="0"/>
                <a:cs typeface="Zapf Dingbats" charset="0"/>
                <a:sym typeface="Zapf Dingbats" charset="0"/>
              </a:rPr>
              <a:t>✔</a:t>
            </a:r>
            <a:endParaRPr lang="en-US" dirty="0">
              <a:latin typeface="Calibri"/>
            </a:endParaRPr>
          </a:p>
        </p:txBody>
      </p:sp>
      <p:sp>
        <p:nvSpPr>
          <p:cNvPr id="145431" name="TextBox 25"/>
          <p:cNvSpPr txBox="1">
            <a:spLocks noChangeArrowheads="1"/>
          </p:cNvSpPr>
          <p:nvPr/>
        </p:nvSpPr>
        <p:spPr bwMode="auto">
          <a:xfrm>
            <a:off x="2378472" y="3860801"/>
            <a:ext cx="38985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40000"/>
              </a:lnSpc>
            </a:pPr>
            <a:r>
              <a:rPr lang="en-US" dirty="0">
                <a:latin typeface="Zapf Dingbats" charset="0"/>
                <a:cs typeface="Zapf Dingbats" charset="0"/>
              </a:rPr>
              <a:t>✗</a:t>
            </a:r>
            <a:endParaRPr lang="en-US" dirty="0">
              <a:latin typeface="Calibri"/>
            </a:endParaRPr>
          </a:p>
        </p:txBody>
      </p:sp>
      <p:sp>
        <p:nvSpPr>
          <p:cNvPr id="145432" name="Rounded Rectangle 71"/>
          <p:cNvSpPr>
            <a:spLocks noChangeArrowheads="1"/>
          </p:cNvSpPr>
          <p:nvPr/>
        </p:nvSpPr>
        <p:spPr bwMode="auto">
          <a:xfrm>
            <a:off x="507339" y="2492375"/>
            <a:ext cx="4368271" cy="1728788"/>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solidFill>
                <a:srgbClr val="000000"/>
              </a:solidFill>
            </a:endParaRPr>
          </a:p>
        </p:txBody>
      </p:sp>
      <p:sp>
        <p:nvSpPr>
          <p:cNvPr id="145433" name="Rounded Rectangle 74"/>
          <p:cNvSpPr>
            <a:spLocks noChangeArrowheads="1"/>
          </p:cNvSpPr>
          <p:nvPr/>
        </p:nvSpPr>
        <p:spPr bwMode="auto">
          <a:xfrm>
            <a:off x="5264283" y="2492375"/>
            <a:ext cx="4369990" cy="1728788"/>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solidFill>
                <a:srgbClr val="000000"/>
              </a:solidFill>
            </a:endParaRPr>
          </a:p>
        </p:txBody>
      </p:sp>
      <p:sp>
        <p:nvSpPr>
          <p:cNvPr id="145434" name="Rectangle 76"/>
          <p:cNvSpPr>
            <a:spLocks noChangeArrowheads="1"/>
          </p:cNvSpPr>
          <p:nvPr/>
        </p:nvSpPr>
        <p:spPr bwMode="auto">
          <a:xfrm>
            <a:off x="2457583" y="2008189"/>
            <a:ext cx="311282" cy="288925"/>
          </a:xfrm>
          <a:prstGeom prst="rect">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5" name="Rectangle 77"/>
          <p:cNvSpPr>
            <a:spLocks noChangeArrowheads="1"/>
          </p:cNvSpPr>
          <p:nvPr/>
        </p:nvSpPr>
        <p:spPr bwMode="auto">
          <a:xfrm>
            <a:off x="3938324" y="2008189"/>
            <a:ext cx="313002" cy="288925"/>
          </a:xfrm>
          <a:prstGeom prst="rect">
            <a:avLst/>
          </a:pr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6" name="Rectangle 78"/>
          <p:cNvSpPr>
            <a:spLocks noChangeArrowheads="1"/>
          </p:cNvSpPr>
          <p:nvPr/>
        </p:nvSpPr>
        <p:spPr bwMode="auto">
          <a:xfrm>
            <a:off x="5661555" y="2008189"/>
            <a:ext cx="313002" cy="288925"/>
          </a:xfrm>
          <a:prstGeom prst="rect">
            <a:avLst/>
          </a:prstGeom>
          <a:solidFill>
            <a:srgbClr val="3366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45437" name="TextBox 73"/>
          <p:cNvSpPr txBox="1">
            <a:spLocks noChangeArrowheads="1"/>
          </p:cNvSpPr>
          <p:nvPr/>
        </p:nvSpPr>
        <p:spPr bwMode="auto">
          <a:xfrm>
            <a:off x="2768865" y="1989139"/>
            <a:ext cx="72800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Control</a:t>
            </a:r>
          </a:p>
        </p:txBody>
      </p:sp>
      <p:sp>
        <p:nvSpPr>
          <p:cNvPr id="145438" name="TextBox 80"/>
          <p:cNvSpPr txBox="1">
            <a:spLocks noChangeArrowheads="1"/>
          </p:cNvSpPr>
          <p:nvPr/>
        </p:nvSpPr>
        <p:spPr bwMode="auto">
          <a:xfrm>
            <a:off x="4282281" y="1989139"/>
            <a:ext cx="108901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1</a:t>
            </a:r>
          </a:p>
        </p:txBody>
      </p:sp>
      <p:sp>
        <p:nvSpPr>
          <p:cNvPr id="145439" name="TextBox 81"/>
          <p:cNvSpPr txBox="1">
            <a:spLocks noChangeArrowheads="1"/>
          </p:cNvSpPr>
          <p:nvPr/>
        </p:nvSpPr>
        <p:spPr bwMode="auto">
          <a:xfrm>
            <a:off x="5974556" y="2008189"/>
            <a:ext cx="108901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latin typeface="Calibri"/>
              </a:rPr>
              <a:t>Treatment 2</a:t>
            </a:r>
          </a:p>
        </p:txBody>
      </p:sp>
      <p:grpSp>
        <p:nvGrpSpPr>
          <p:cNvPr id="76" name="Group 75"/>
          <p:cNvGrpSpPr/>
          <p:nvPr/>
        </p:nvGrpSpPr>
        <p:grpSpPr>
          <a:xfrm>
            <a:off x="3548844" y="2852936"/>
            <a:ext cx="936104" cy="864096"/>
            <a:chOff x="3635896" y="3645024"/>
            <a:chExt cx="864096" cy="864096"/>
          </a:xfrm>
          <a:solidFill>
            <a:srgbClr val="3366FF"/>
          </a:solidFill>
        </p:grpSpPr>
        <p:sp>
          <p:nvSpPr>
            <p:cNvPr id="83" name="Rectangle 82"/>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4" name="Rectangle 83"/>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5" name="Rectangle 84"/>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6" name="Rectangle 85"/>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7" name="Rectangle 86"/>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8" name="Rectangle 87"/>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89" name="Rectangle 88"/>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0" name="Rectangle 89"/>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1" name="Rectangle 90"/>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93" name="Group 92"/>
          <p:cNvGrpSpPr/>
          <p:nvPr/>
        </p:nvGrpSpPr>
        <p:grpSpPr>
          <a:xfrm>
            <a:off x="2300705" y="2852936"/>
            <a:ext cx="936104" cy="864096"/>
            <a:chOff x="3635896" y="3645024"/>
            <a:chExt cx="864096" cy="864096"/>
          </a:xfrm>
          <a:solidFill>
            <a:srgbClr val="FFFF00"/>
          </a:solidFill>
        </p:grpSpPr>
        <p:sp>
          <p:nvSpPr>
            <p:cNvPr id="94" name="Rectangle 9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5" name="Rectangle 9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6" name="Rectangle 9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7" name="Rectangle 9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8" name="Rectangle 9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99" name="Rectangle 9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0" name="Rectangle 9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1" name="Rectangle 10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2" name="Rectangle 10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grpSp>
        <p:nvGrpSpPr>
          <p:cNvPr id="103" name="Group 102"/>
          <p:cNvGrpSpPr/>
          <p:nvPr/>
        </p:nvGrpSpPr>
        <p:grpSpPr>
          <a:xfrm>
            <a:off x="1052567" y="2852936"/>
            <a:ext cx="936104" cy="864096"/>
            <a:chOff x="3635896" y="3645024"/>
            <a:chExt cx="864096" cy="864096"/>
          </a:xfrm>
          <a:solidFill>
            <a:srgbClr val="FF0000"/>
          </a:solidFill>
        </p:grpSpPr>
        <p:sp>
          <p:nvSpPr>
            <p:cNvPr id="104" name="Rectangle 103"/>
            <p:cNvSpPr/>
            <p:nvPr/>
          </p:nvSpPr>
          <p:spPr bwMode="auto">
            <a:xfrm>
              <a:off x="3635896"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5" name="Rectangle 104"/>
            <p:cNvSpPr/>
            <p:nvPr/>
          </p:nvSpPr>
          <p:spPr bwMode="auto">
            <a:xfrm>
              <a:off x="3635896"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6" name="Rectangle 105"/>
            <p:cNvSpPr/>
            <p:nvPr/>
          </p:nvSpPr>
          <p:spPr bwMode="auto">
            <a:xfrm>
              <a:off x="3635896"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7" name="Rectangle 106"/>
            <p:cNvSpPr/>
            <p:nvPr/>
          </p:nvSpPr>
          <p:spPr bwMode="auto">
            <a:xfrm>
              <a:off x="3923928"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8" name="Rectangle 107"/>
            <p:cNvSpPr/>
            <p:nvPr/>
          </p:nvSpPr>
          <p:spPr bwMode="auto">
            <a:xfrm>
              <a:off x="3923928"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09" name="Rectangle 108"/>
            <p:cNvSpPr/>
            <p:nvPr/>
          </p:nvSpPr>
          <p:spPr bwMode="auto">
            <a:xfrm>
              <a:off x="4211960" y="3933056"/>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0" name="Rectangle 109"/>
            <p:cNvSpPr/>
            <p:nvPr/>
          </p:nvSpPr>
          <p:spPr bwMode="auto">
            <a:xfrm>
              <a:off x="3923928"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1" name="Rectangle 110"/>
            <p:cNvSpPr/>
            <p:nvPr/>
          </p:nvSpPr>
          <p:spPr bwMode="auto">
            <a:xfrm>
              <a:off x="4211960" y="3645024"/>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sp>
          <p:nvSpPr>
            <p:cNvPr id="112" name="Rectangle 111"/>
            <p:cNvSpPr/>
            <p:nvPr/>
          </p:nvSpPr>
          <p:spPr bwMode="auto">
            <a:xfrm>
              <a:off x="4211960" y="4221088"/>
              <a:ext cx="288032"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endParaRPr>
            </a:p>
          </p:txBody>
        </p:sp>
      </p:grpSp>
      <p:sp>
        <p:nvSpPr>
          <p:cNvPr id="145443" name="TextBox 163839"/>
          <p:cNvSpPr txBox="1">
            <a:spLocks noChangeArrowheads="1"/>
          </p:cNvSpPr>
          <p:nvPr/>
        </p:nvSpPr>
        <p:spPr bwMode="auto">
          <a:xfrm>
            <a:off x="1191817" y="2576514"/>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4" name="TextBox 115"/>
          <p:cNvSpPr txBox="1">
            <a:spLocks noChangeArrowheads="1"/>
          </p:cNvSpPr>
          <p:nvPr/>
        </p:nvSpPr>
        <p:spPr bwMode="auto">
          <a:xfrm>
            <a:off x="2378473"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5" name="TextBox 116"/>
          <p:cNvSpPr txBox="1">
            <a:spLocks noChangeArrowheads="1"/>
          </p:cNvSpPr>
          <p:nvPr/>
        </p:nvSpPr>
        <p:spPr bwMode="auto">
          <a:xfrm>
            <a:off x="3627042"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
        <p:nvSpPr>
          <p:cNvPr id="145446" name="TextBox 117"/>
          <p:cNvSpPr txBox="1">
            <a:spLocks noChangeArrowheads="1"/>
          </p:cNvSpPr>
          <p:nvPr/>
        </p:nvSpPr>
        <p:spPr bwMode="auto">
          <a:xfrm>
            <a:off x="5793979" y="2576514"/>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1</a:t>
            </a:r>
          </a:p>
        </p:txBody>
      </p:sp>
      <p:sp>
        <p:nvSpPr>
          <p:cNvPr id="145447" name="TextBox 118"/>
          <p:cNvSpPr txBox="1">
            <a:spLocks noChangeArrowheads="1"/>
          </p:cNvSpPr>
          <p:nvPr/>
        </p:nvSpPr>
        <p:spPr bwMode="auto">
          <a:xfrm>
            <a:off x="6980635"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2</a:t>
            </a:r>
          </a:p>
        </p:txBody>
      </p:sp>
      <p:sp>
        <p:nvSpPr>
          <p:cNvPr id="145448" name="TextBox 119"/>
          <p:cNvSpPr txBox="1">
            <a:spLocks noChangeArrowheads="1"/>
          </p:cNvSpPr>
          <p:nvPr/>
        </p:nvSpPr>
        <p:spPr bwMode="auto">
          <a:xfrm>
            <a:off x="8229204" y="2565401"/>
            <a:ext cx="61409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Calibri"/>
              </a:rPr>
              <a:t>Plate 3</a:t>
            </a:r>
          </a:p>
        </p:txBody>
      </p:sp>
    </p:spTree>
    <p:extLst>
      <p:ext uri="{BB962C8B-B14F-4D97-AF65-F5344CB8AC3E}">
        <p14:creationId xmlns:p14="http://schemas.microsoft.com/office/powerpoint/2010/main" val="2384695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01" t="11825" r="3825" b="3814"/>
          <a:stretch/>
        </p:blipFill>
        <p:spPr bwMode="auto">
          <a:xfrm>
            <a:off x="1" y="3068639"/>
            <a:ext cx="4889368" cy="3381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16486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276" t="9458" r="2912" b="2908"/>
          <a:stretch/>
        </p:blipFill>
        <p:spPr bwMode="auto">
          <a:xfrm>
            <a:off x="5138738" y="2951163"/>
            <a:ext cx="4729427" cy="3573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49507" name="Rectangle 6"/>
          <p:cNvSpPr>
            <a:spLocks noGrp="1" noChangeArrowheads="1"/>
          </p:cNvSpPr>
          <p:nvPr>
            <p:ph type="title"/>
          </p:nvPr>
        </p:nvSpPr>
        <p:spPr>
          <a:xfrm>
            <a:off x="742950" y="152400"/>
            <a:ext cx="8420100" cy="1143000"/>
          </a:xfrm>
          <a:noFill/>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9508" name="Text Box 8"/>
          <p:cNvSpPr txBox="1">
            <a:spLocks noChangeArrowheads="1"/>
          </p:cNvSpPr>
          <p:nvPr/>
        </p:nvSpPr>
        <p:spPr bwMode="auto">
          <a:xfrm>
            <a:off x="1272332" y="927040"/>
            <a:ext cx="7358988" cy="6155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a:solidFill>
                  <a:srgbClr val="FF0000"/>
                </a:solidFill>
                <a:latin typeface="Calibri"/>
              </a:rPr>
              <a:t>Good</a:t>
            </a:r>
            <a:r>
              <a:rPr lang="en-US" sz="1800" dirty="0">
                <a:solidFill>
                  <a:srgbClr val="FF0000"/>
                </a:solidFill>
                <a:latin typeface="Calibri"/>
              </a:rPr>
              <a:t> </a:t>
            </a:r>
            <a:r>
              <a:rPr lang="en-US" sz="1800" dirty="0">
                <a:latin typeface="Calibri"/>
              </a:rPr>
              <a:t>design example: Alzheimer</a:t>
            </a:r>
            <a:r>
              <a:rPr lang="ja-JP" altLang="en-US" sz="1800" dirty="0">
                <a:latin typeface="Calibri"/>
              </a:rPr>
              <a:t>’</a:t>
            </a:r>
            <a:r>
              <a:rPr lang="en-US" altLang="ja-JP" sz="1800" dirty="0">
                <a:latin typeface="Calibri"/>
              </a:rPr>
              <a:t>s study from GlaxoSmithKline</a:t>
            </a:r>
          </a:p>
          <a:p>
            <a:pPr>
              <a:lnSpc>
                <a:spcPct val="60000"/>
              </a:lnSpc>
            </a:pPr>
            <a:endParaRPr lang="en-US" dirty="0">
              <a:latin typeface="Calibri"/>
            </a:endParaRPr>
          </a:p>
        </p:txBody>
      </p:sp>
      <p:sp>
        <p:nvSpPr>
          <p:cNvPr id="149509" name="TextBox 1"/>
          <p:cNvSpPr txBox="1">
            <a:spLocks noChangeArrowheads="1"/>
          </p:cNvSpPr>
          <p:nvPr/>
        </p:nvSpPr>
        <p:spPr bwMode="auto">
          <a:xfrm>
            <a:off x="5678752" y="2060576"/>
            <a:ext cx="346691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Right PCA plot shows each plate cluster </a:t>
            </a:r>
          </a:p>
          <a:p>
            <a:r>
              <a:rPr lang="en-US" sz="1600" dirty="0">
                <a:latin typeface="Calibri"/>
              </a:rPr>
              <a:t>contains </a:t>
            </a:r>
            <a:r>
              <a:rPr lang="en-US" sz="1600" i="1" dirty="0">
                <a:latin typeface="Calibri"/>
              </a:rPr>
              <a:t>equal proportions </a:t>
            </a:r>
            <a:r>
              <a:rPr lang="en-US" sz="1600" dirty="0">
                <a:latin typeface="Calibri"/>
              </a:rPr>
              <a:t>of </a:t>
            </a:r>
          </a:p>
          <a:p>
            <a:r>
              <a:rPr lang="en-US" sz="1600" dirty="0">
                <a:latin typeface="Calibri"/>
              </a:rPr>
              <a:t>cases (blue) and controls (green).</a:t>
            </a:r>
          </a:p>
        </p:txBody>
      </p:sp>
      <p:sp>
        <p:nvSpPr>
          <p:cNvPr id="149510" name="TextBox 2"/>
          <p:cNvSpPr txBox="1">
            <a:spLocks noChangeArrowheads="1"/>
          </p:cNvSpPr>
          <p:nvPr/>
        </p:nvSpPr>
        <p:spPr bwMode="auto">
          <a:xfrm>
            <a:off x="534856" y="2060575"/>
            <a:ext cx="384392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Left PCA plot show </a:t>
            </a:r>
            <a:r>
              <a:rPr lang="en-US" sz="1600" i="1" dirty="0">
                <a:latin typeface="Calibri"/>
              </a:rPr>
              <a:t>large plate effects</a:t>
            </a:r>
            <a:r>
              <a:rPr lang="en-US" sz="1600" dirty="0">
                <a:latin typeface="Calibri"/>
              </a:rPr>
              <a:t>.</a:t>
            </a:r>
          </a:p>
          <a:p>
            <a:r>
              <a:rPr lang="en-US" sz="1600" dirty="0">
                <a:latin typeface="Calibri"/>
              </a:rPr>
              <a:t>Each </a:t>
            </a:r>
            <a:r>
              <a:rPr lang="en-US" sz="1600" dirty="0" err="1">
                <a:latin typeface="Calibri"/>
              </a:rPr>
              <a:t>colour</a:t>
            </a:r>
            <a:r>
              <a:rPr lang="en-US" sz="1600" dirty="0">
                <a:latin typeface="Calibri"/>
              </a:rPr>
              <a:t> corresponds to a different plate</a:t>
            </a:r>
          </a:p>
        </p:txBody>
      </p:sp>
      <p:sp>
        <p:nvSpPr>
          <p:cNvPr id="149511" name="TextBox 3"/>
          <p:cNvSpPr txBox="1">
            <a:spLocks noChangeArrowheads="1"/>
          </p:cNvSpPr>
          <p:nvPr/>
        </p:nvSpPr>
        <p:spPr bwMode="auto">
          <a:xfrm>
            <a:off x="507340" y="1700213"/>
            <a:ext cx="24701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plate</a:t>
            </a:r>
          </a:p>
        </p:txBody>
      </p:sp>
      <p:sp>
        <p:nvSpPr>
          <p:cNvPr id="149512" name="TextBox 8"/>
          <p:cNvSpPr txBox="1">
            <a:spLocks noChangeArrowheads="1"/>
          </p:cNvSpPr>
          <p:nvPr/>
        </p:nvSpPr>
        <p:spPr bwMode="auto">
          <a:xfrm>
            <a:off x="5654675" y="1700213"/>
            <a:ext cx="32543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case/control</a:t>
            </a:r>
          </a:p>
        </p:txBody>
      </p:sp>
      <p:sp>
        <p:nvSpPr>
          <p:cNvPr id="149513" name="TextBox 1"/>
          <p:cNvSpPr txBox="1">
            <a:spLocks noChangeArrowheads="1"/>
          </p:cNvSpPr>
          <p:nvPr/>
        </p:nvSpPr>
        <p:spPr bwMode="auto">
          <a:xfrm>
            <a:off x="7586002" y="6597651"/>
            <a:ext cx="209063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dirty="0">
                <a:solidFill>
                  <a:srgbClr val="000090"/>
                </a:solidFill>
                <a:latin typeface="Calibri"/>
                <a:hlinkClick r:id="rId5"/>
              </a:rPr>
              <a:t>http://blog.goldenhelix.com/?p=322</a:t>
            </a:r>
            <a:endParaRPr lang="en-US" sz="1000" dirty="0">
              <a:solidFill>
                <a:srgbClr val="000090"/>
              </a:solidFill>
              <a:latin typeface="Calibri"/>
            </a:endParaRPr>
          </a:p>
        </p:txBody>
      </p:sp>
    </p:spTree>
    <p:extLst>
      <p:ext uri="{BB962C8B-B14F-4D97-AF65-F5344CB8AC3E}">
        <p14:creationId xmlns:p14="http://schemas.microsoft.com/office/powerpoint/2010/main" val="1623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25</a:t>
            </a:fld>
            <a:endParaRPr lang="en-GB" dirty="0"/>
          </a:p>
        </p:txBody>
      </p:sp>
      <p:sp>
        <p:nvSpPr>
          <p:cNvPr id="6" name="Title 5"/>
          <p:cNvSpPr>
            <a:spLocks noGrp="1"/>
          </p:cNvSpPr>
          <p:nvPr>
            <p:ph type="title" idx="4294967295"/>
          </p:nvPr>
        </p:nvSpPr>
        <p:spPr>
          <a:xfrm>
            <a:off x="2792760" y="1988840"/>
            <a:ext cx="4134459" cy="1728192"/>
          </a:xfrm>
        </p:spPr>
        <p:txBody>
          <a:bodyPr/>
          <a:lstStyle/>
          <a:p>
            <a:pPr algn="ctr">
              <a:lnSpc>
                <a:spcPct val="90000"/>
              </a:lnSpc>
            </a:pPr>
            <a:r>
              <a:rPr lang="en-US" sz="4800" dirty="0">
                <a:solidFill>
                  <a:schemeClr val="bg1"/>
                </a:solidFill>
              </a:rPr>
              <a:t>Experimental Controls</a:t>
            </a:r>
          </a:p>
        </p:txBody>
      </p:sp>
      <p:pic>
        <p:nvPicPr>
          <p:cNvPr id="4" name="Picture 3">
            <a:extLst>
              <a:ext uri="{FF2B5EF4-FFF2-40B4-BE49-F238E27FC236}">
                <a16:creationId xmlns:a16="http://schemas.microsoft.com/office/drawing/2014/main" id="{01821A7A-4168-4FC1-A4FF-68A7FDE26A1C}"/>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3957029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Experimental Controls</a:t>
            </a:r>
          </a:p>
        </p:txBody>
      </p:sp>
      <p:sp>
        <p:nvSpPr>
          <p:cNvPr id="3" name="Content Placeholder 2"/>
          <p:cNvSpPr>
            <a:spLocks noGrp="1"/>
          </p:cNvSpPr>
          <p:nvPr>
            <p:ph idx="1"/>
          </p:nvPr>
        </p:nvSpPr>
        <p:spPr/>
        <p:txBody>
          <a:bodyPr/>
          <a:lstStyle/>
          <a:p>
            <a:r>
              <a:rPr lang="en-US" dirty="0"/>
              <a:t>Controlling errors</a:t>
            </a:r>
          </a:p>
          <a:p>
            <a:pPr lvl="1"/>
            <a:r>
              <a:rPr lang="en-GB" dirty="0"/>
              <a:t>Type I: False Positives (reject true H0)</a:t>
            </a:r>
          </a:p>
          <a:p>
            <a:pPr lvl="2"/>
            <a:r>
              <a:rPr lang="en-GB" dirty="0"/>
              <a:t>Use Negative controls: A group that should have minimal or no effect</a:t>
            </a:r>
          </a:p>
          <a:p>
            <a:pPr lvl="1"/>
            <a:r>
              <a:rPr lang="en-GB" dirty="0"/>
              <a:t>Type II: False Negative (fail to reject a false H0)</a:t>
            </a:r>
          </a:p>
          <a:p>
            <a:pPr lvl="2"/>
            <a:r>
              <a:rPr lang="en-GB" dirty="0"/>
              <a:t>Use Positive controls: A group where known response expected</a:t>
            </a:r>
          </a:p>
          <a:p>
            <a:endParaRPr lang="en-US" dirty="0"/>
          </a:p>
          <a:p>
            <a:r>
              <a:rPr lang="en-US" dirty="0"/>
              <a:t>Technical controls</a:t>
            </a:r>
          </a:p>
          <a:p>
            <a:pPr lvl="1"/>
            <a:r>
              <a:rPr lang="en-US" dirty="0"/>
              <a:t>Detect/correct technical biases</a:t>
            </a:r>
          </a:p>
          <a:p>
            <a:pPr lvl="1"/>
            <a:r>
              <a:rPr lang="en-US" dirty="0" err="1"/>
              <a:t>Normalise</a:t>
            </a:r>
            <a:r>
              <a:rPr lang="en-US" dirty="0"/>
              <a:t> measurements (quantification) e.g. spike-ins</a:t>
            </a:r>
          </a:p>
        </p:txBody>
      </p:sp>
    </p:spTree>
    <p:extLst>
      <p:ext uri="{BB962C8B-B14F-4D97-AF65-F5344CB8AC3E}">
        <p14:creationId xmlns:p14="http://schemas.microsoft.com/office/powerpoint/2010/main" val="2426312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Examples of Experimental Controls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Wild-type organism (knockouts)</a:t>
            </a:r>
          </a:p>
          <a:p>
            <a:pPr marL="342900" indent="-342900">
              <a:buFont typeface="Arial" panose="020B0604020202020204" pitchFamily="34" charset="0"/>
              <a:buChar char="•"/>
            </a:pPr>
            <a:r>
              <a:rPr lang="en-US" dirty="0"/>
              <a:t>Inactive </a:t>
            </a:r>
            <a:r>
              <a:rPr lang="en-US" cap="none" dirty="0"/>
              <a:t>si</a:t>
            </a:r>
            <a:r>
              <a:rPr lang="en-US" dirty="0"/>
              <a:t>RNA (silencing)</a:t>
            </a:r>
          </a:p>
          <a:p>
            <a:pPr marL="342900" indent="-342900">
              <a:buFont typeface="Arial" panose="020B0604020202020204" pitchFamily="34" charset="0"/>
              <a:buChar char="•"/>
            </a:pPr>
            <a:r>
              <a:rPr lang="en-US" dirty="0"/>
              <a:t>Vehicle (treatments)</a:t>
            </a:r>
          </a:p>
          <a:p>
            <a:pPr marL="342900" indent="-342900">
              <a:buFont typeface="Arial" panose="020B0604020202020204" pitchFamily="34" charset="0"/>
              <a:buChar char="•"/>
            </a:pPr>
            <a:r>
              <a:rPr lang="en-US" dirty="0"/>
              <a:t>Input: fragmented chromatin (C</a:t>
            </a:r>
            <a:r>
              <a:rPr lang="en-US" cap="none" dirty="0"/>
              <a:t>hI</a:t>
            </a:r>
            <a:r>
              <a:rPr lang="en-US" dirty="0"/>
              <a:t>P)</a:t>
            </a:r>
          </a:p>
          <a:p>
            <a:pPr marL="342900" indent="-342900">
              <a:buFont typeface="Arial" panose="020B0604020202020204" pitchFamily="34" charset="0"/>
              <a:buChar char="•"/>
            </a:pPr>
            <a:r>
              <a:rPr lang="en-US" dirty="0"/>
              <a:t>Spike-ins (quantification/</a:t>
            </a:r>
            <a:r>
              <a:rPr lang="en-US" dirty="0" err="1"/>
              <a:t>normalisation</a:t>
            </a:r>
            <a:r>
              <a:rPr lang="en-US" dirty="0"/>
              <a:t>)</a:t>
            </a:r>
          </a:p>
          <a:p>
            <a:pPr marL="342900" indent="-342900">
              <a:buFont typeface="Arial" panose="020B0604020202020204" pitchFamily="34" charset="0"/>
              <a:buChar char="•"/>
            </a:pPr>
            <a:r>
              <a:rPr lang="en-US" dirty="0"/>
              <a:t>“Gold standard” </a:t>
            </a:r>
            <a:r>
              <a:rPr lang="en-US" dirty="0" err="1"/>
              <a:t>datapoints</a:t>
            </a:r>
            <a:endParaRPr lang="en-US" dirty="0"/>
          </a:p>
          <a:p>
            <a:pPr marL="342900" indent="-342900">
              <a:buFont typeface="Arial" panose="020B0604020202020204" pitchFamily="34" charset="0"/>
              <a:buChar char="•"/>
            </a:pPr>
            <a:r>
              <a:rPr lang="en-US" dirty="0"/>
              <a:t>Multi-level controls</a:t>
            </a:r>
          </a:p>
          <a:p>
            <a:pPr lvl="1"/>
            <a:r>
              <a:rPr lang="en-US" dirty="0"/>
              <a:t>e.g. contrast Vehicle/Input vs. Treatment/Input</a:t>
            </a:r>
          </a:p>
          <a:p>
            <a:endParaRPr lang="en-US" dirty="0"/>
          </a:p>
          <a:p>
            <a:endParaRPr lang="en-US" dirty="0"/>
          </a:p>
          <a:p>
            <a:endParaRPr lang="en-US" dirty="0"/>
          </a:p>
        </p:txBody>
      </p:sp>
    </p:spTree>
    <p:extLst>
      <p:ext uri="{BB962C8B-B14F-4D97-AF65-F5344CB8AC3E}">
        <p14:creationId xmlns:p14="http://schemas.microsoft.com/office/powerpoint/2010/main" val="4210891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28</a:t>
            </a:fld>
            <a:endParaRPr lang="en-GB" dirty="0"/>
          </a:p>
        </p:txBody>
      </p:sp>
      <p:sp>
        <p:nvSpPr>
          <p:cNvPr id="6" name="Title 5"/>
          <p:cNvSpPr>
            <a:spLocks noGrp="1"/>
          </p:cNvSpPr>
          <p:nvPr>
            <p:ph type="title" idx="4294967295"/>
          </p:nvPr>
        </p:nvSpPr>
        <p:spPr>
          <a:xfrm>
            <a:off x="2792760" y="1628800"/>
            <a:ext cx="4134459" cy="1728192"/>
          </a:xfrm>
        </p:spPr>
        <p:txBody>
          <a:bodyPr/>
          <a:lstStyle/>
          <a:p>
            <a:pPr algn="ctr">
              <a:lnSpc>
                <a:spcPct val="90000"/>
              </a:lnSpc>
            </a:pPr>
            <a:r>
              <a:rPr lang="en-US" sz="4800" dirty="0">
                <a:solidFill>
                  <a:schemeClr val="bg1"/>
                </a:solidFill>
              </a:rPr>
              <a:t>Design Parameters for Sequencing Experiments</a:t>
            </a:r>
          </a:p>
        </p:txBody>
      </p:sp>
      <p:pic>
        <p:nvPicPr>
          <p:cNvPr id="4" name="Picture 3">
            <a:extLst>
              <a:ext uri="{FF2B5EF4-FFF2-40B4-BE49-F238E27FC236}">
                <a16:creationId xmlns:a16="http://schemas.microsoft.com/office/drawing/2014/main" id="{165086AD-4741-9C42-0317-783C824FAC64}"/>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1687650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74638"/>
            <a:ext cx="9095967" cy="1143000"/>
          </a:xfrm>
        </p:spPr>
        <p:txBody>
          <a:bodyPr>
            <a:normAutofit/>
          </a:bodyPr>
          <a:lstStyle/>
          <a:p>
            <a:r>
              <a:rPr lang="en-US" dirty="0">
                <a:solidFill>
                  <a:srgbClr val="1F497D"/>
                </a:solidFill>
              </a:rPr>
              <a:t>Design Issues: Sequencing Experiments</a:t>
            </a:r>
          </a:p>
        </p:txBody>
      </p:sp>
      <p:sp>
        <p:nvSpPr>
          <p:cNvPr id="3" name="Content Placeholder 2"/>
          <p:cNvSpPr>
            <a:spLocks noGrp="1"/>
          </p:cNvSpPr>
          <p:nvPr>
            <p:ph idx="1"/>
          </p:nvPr>
        </p:nvSpPr>
        <p:spPr/>
        <p:txBody>
          <a:bodyPr>
            <a:normAutofit lnSpcReduction="10000"/>
          </a:bodyPr>
          <a:lstStyle/>
          <a:p>
            <a:r>
              <a:rPr lang="en-US" dirty="0"/>
              <a:t>Platforms </a:t>
            </a:r>
          </a:p>
          <a:p>
            <a:r>
              <a:rPr lang="en-US" dirty="0"/>
              <a:t>Library preps</a:t>
            </a:r>
          </a:p>
          <a:p>
            <a:r>
              <a:rPr lang="en-US" dirty="0"/>
              <a:t>Multiplexing and pooling strategies</a:t>
            </a:r>
          </a:p>
          <a:p>
            <a:r>
              <a:rPr lang="en-US" dirty="0"/>
              <a:t>Single-end </a:t>
            </a:r>
            <a:r>
              <a:rPr lang="en-US" dirty="0" err="1"/>
              <a:t>vs</a:t>
            </a:r>
            <a:r>
              <a:rPr lang="en-US" dirty="0"/>
              <a:t> paired end</a:t>
            </a:r>
          </a:p>
          <a:p>
            <a:r>
              <a:rPr lang="en-US" dirty="0"/>
              <a:t>Sequencing depth</a:t>
            </a:r>
          </a:p>
          <a:p>
            <a:pPr lvl="1"/>
            <a:r>
              <a:rPr lang="en-US" dirty="0"/>
              <a:t>Coverage</a:t>
            </a:r>
          </a:p>
          <a:p>
            <a:pPr lvl="1"/>
            <a:r>
              <a:rPr lang="en-US" dirty="0"/>
              <a:t>Lanes</a:t>
            </a:r>
          </a:p>
          <a:p>
            <a:r>
              <a:rPr lang="en-US" dirty="0"/>
              <a:t>Validation</a:t>
            </a:r>
          </a:p>
          <a:p>
            <a:pPr lvl="1"/>
            <a:r>
              <a:rPr lang="en-US" dirty="0"/>
              <a:t>Knock-downs</a:t>
            </a:r>
          </a:p>
          <a:p>
            <a:pPr lvl="1"/>
            <a:r>
              <a:rPr lang="en-US" dirty="0"/>
              <a:t>Pull-downs</a:t>
            </a:r>
          </a:p>
        </p:txBody>
      </p:sp>
    </p:spTree>
    <p:extLst>
      <p:ext uri="{BB962C8B-B14F-4D97-AF65-F5344CB8AC3E}">
        <p14:creationId xmlns:p14="http://schemas.microsoft.com/office/powerpoint/2010/main" val="271822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Why Perform Experiments?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3</a:t>
            </a:fld>
            <a:endParaRPr lang="en-GB" dirty="0"/>
          </a:p>
        </p:txBody>
      </p:sp>
      <p:sp>
        <p:nvSpPr>
          <p:cNvPr id="5" name="Content Placeholder 4"/>
          <p:cNvSpPr>
            <a:spLocks noGrp="1"/>
          </p:cNvSpPr>
          <p:nvPr>
            <p:ph idx="1"/>
          </p:nvPr>
        </p:nvSpPr>
        <p:spPr>
          <a:xfrm>
            <a:off x="495300" y="1412776"/>
            <a:ext cx="8915400" cy="4114800"/>
          </a:xfrm>
        </p:spPr>
        <p:txBody>
          <a:bodyPr/>
          <a:lstStyle/>
          <a:p>
            <a:r>
              <a:rPr lang="en-US" dirty="0"/>
              <a:t>Because my supervisor told me to</a:t>
            </a:r>
          </a:p>
          <a:p>
            <a:endParaRPr lang="en-US" dirty="0"/>
          </a:p>
          <a:p>
            <a:r>
              <a:rPr lang="en-US" dirty="0"/>
              <a:t>Because they did it in this other paper</a:t>
            </a:r>
          </a:p>
          <a:p>
            <a:endParaRPr lang="en-US" dirty="0"/>
          </a:p>
          <a:p>
            <a:r>
              <a:rPr lang="en-US" dirty="0"/>
              <a:t>Because we got a cool new piece of tech and I want to try it out</a:t>
            </a:r>
          </a:p>
          <a:p>
            <a:endParaRPr lang="en-US" dirty="0"/>
          </a:p>
          <a:p>
            <a:r>
              <a:rPr lang="en-US" dirty="0"/>
              <a:t>Because I don’t know what else to do</a:t>
            </a:r>
          </a:p>
          <a:p>
            <a:endParaRPr lang="en-US" dirty="0">
              <a:solidFill>
                <a:schemeClr val="accent1"/>
              </a:solidFill>
            </a:endParaRPr>
          </a:p>
          <a:p>
            <a:r>
              <a:rPr lang="en-US" dirty="0">
                <a:solidFill>
                  <a:schemeClr val="accent1"/>
                </a:solidFill>
              </a:rPr>
              <a:t>To get evidence (hopefully)  supporting a hypothesis</a:t>
            </a:r>
          </a:p>
          <a:p>
            <a:endParaRPr lang="en-US" dirty="0"/>
          </a:p>
          <a:p>
            <a:endParaRPr lang="en-US" dirty="0"/>
          </a:p>
        </p:txBody>
      </p:sp>
    </p:spTree>
    <p:extLst>
      <p:ext uri="{BB962C8B-B14F-4D97-AF65-F5344CB8AC3E}">
        <p14:creationId xmlns:p14="http://schemas.microsoft.com/office/powerpoint/2010/main" val="28848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30</a:t>
            </a:fld>
            <a:endParaRPr lang="en-GB" dirty="0"/>
          </a:p>
        </p:txBody>
      </p:sp>
      <p:sp>
        <p:nvSpPr>
          <p:cNvPr id="6" name="Title 5"/>
          <p:cNvSpPr>
            <a:spLocks noGrp="1"/>
          </p:cNvSpPr>
          <p:nvPr>
            <p:ph type="title" idx="4294967295"/>
          </p:nvPr>
        </p:nvSpPr>
        <p:spPr>
          <a:xfrm>
            <a:off x="2906773" y="1844824"/>
            <a:ext cx="4134459" cy="1728192"/>
          </a:xfrm>
        </p:spPr>
        <p:txBody>
          <a:bodyPr/>
          <a:lstStyle/>
          <a:p>
            <a:pPr algn="ctr">
              <a:lnSpc>
                <a:spcPct val="90000"/>
              </a:lnSpc>
            </a:pPr>
            <a:r>
              <a:rPr lang="en-US" sz="4800" dirty="0">
                <a:solidFill>
                  <a:schemeClr val="bg1"/>
                </a:solidFill>
              </a:rPr>
              <a:t>Experimental Design process at CRUK-CI</a:t>
            </a:r>
          </a:p>
        </p:txBody>
      </p:sp>
      <p:pic>
        <p:nvPicPr>
          <p:cNvPr id="4" name="Picture 3">
            <a:extLst>
              <a:ext uri="{FF2B5EF4-FFF2-40B4-BE49-F238E27FC236}">
                <a16:creationId xmlns:a16="http://schemas.microsoft.com/office/drawing/2014/main" id="{D0F8C0B8-69E5-5CC3-154D-C2C8CF923AF6}"/>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312916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BA6-1E7D-425F-B162-CAC7E7E57F14}"/>
              </a:ext>
            </a:extLst>
          </p:cNvPr>
          <p:cNvSpPr>
            <a:spLocks noGrp="1"/>
          </p:cNvSpPr>
          <p:nvPr>
            <p:ph type="title"/>
          </p:nvPr>
        </p:nvSpPr>
        <p:spPr>
          <a:xfrm>
            <a:off x="416496" y="332656"/>
            <a:ext cx="8915400" cy="990600"/>
          </a:xfrm>
        </p:spPr>
        <p:txBody>
          <a:bodyPr/>
          <a:lstStyle/>
          <a:p>
            <a:r>
              <a:rPr lang="en-US" dirty="0"/>
              <a:t>CRUK-CI Experimental Design Process</a:t>
            </a:r>
          </a:p>
        </p:txBody>
      </p:sp>
      <p:sp>
        <p:nvSpPr>
          <p:cNvPr id="3" name="Content Placeholder 2">
            <a:extLst>
              <a:ext uri="{FF2B5EF4-FFF2-40B4-BE49-F238E27FC236}">
                <a16:creationId xmlns:a16="http://schemas.microsoft.com/office/drawing/2014/main" id="{483BCE71-DFE2-47E6-9EA5-E20C008C1F30}"/>
              </a:ext>
            </a:extLst>
          </p:cNvPr>
          <p:cNvSpPr>
            <a:spLocks noGrp="1"/>
          </p:cNvSpPr>
          <p:nvPr>
            <p:ph idx="1"/>
          </p:nvPr>
        </p:nvSpPr>
        <p:spPr>
          <a:xfrm>
            <a:off x="416496" y="1196752"/>
            <a:ext cx="8915400" cy="4114800"/>
          </a:xfrm>
        </p:spPr>
        <p:txBody>
          <a:bodyPr/>
          <a:lstStyle/>
          <a:p>
            <a:pPr lvl="1"/>
            <a:r>
              <a:rPr lang="en-US" dirty="0"/>
              <a:t>Students required to take (this) Experimental Design class</a:t>
            </a:r>
          </a:p>
          <a:p>
            <a:pPr lvl="1"/>
            <a:r>
              <a:rPr lang="en-US" dirty="0">
                <a:solidFill>
                  <a:schemeClr val="accent1"/>
                </a:solidFill>
              </a:rPr>
              <a:t>Experimental design review </a:t>
            </a:r>
            <a:r>
              <a:rPr lang="en-US" dirty="0"/>
              <a:t>meetings for sequencing and proteomics experiments require </a:t>
            </a:r>
          </a:p>
          <a:p>
            <a:pPr lvl="2"/>
            <a:r>
              <a:rPr lang="en-US" dirty="0"/>
              <a:t>Simple form with key aspects of experiment</a:t>
            </a:r>
          </a:p>
          <a:p>
            <a:pPr lvl="2"/>
            <a:r>
              <a:rPr lang="en-US" dirty="0"/>
              <a:t>Attended by Scientists, Genomics/Proteomics Core, Bioinformatics Core, Statistician</a:t>
            </a:r>
          </a:p>
          <a:p>
            <a:pPr lvl="2"/>
            <a:r>
              <a:rPr lang="en-US" dirty="0"/>
              <a:t>Project opened in LIMS afterwards</a:t>
            </a:r>
          </a:p>
          <a:p>
            <a:pPr lvl="1"/>
            <a:r>
              <a:rPr lang="en-US" dirty="0" err="1"/>
              <a:t>Randomisation</a:t>
            </a:r>
            <a:r>
              <a:rPr lang="en-US" dirty="0"/>
              <a:t> and Layouts</a:t>
            </a:r>
          </a:p>
          <a:p>
            <a:pPr lvl="2"/>
            <a:r>
              <a:rPr lang="en-US" dirty="0"/>
              <a:t>Checkpoint for experiment</a:t>
            </a:r>
          </a:p>
          <a:p>
            <a:pPr lvl="2"/>
            <a:r>
              <a:rPr lang="en-US" dirty="0"/>
              <a:t>Project cleared for sample submission</a:t>
            </a:r>
          </a:p>
          <a:p>
            <a:pPr lvl="1"/>
            <a:r>
              <a:rPr lang="en-US" dirty="0"/>
              <a:t>Keys:</a:t>
            </a:r>
          </a:p>
          <a:p>
            <a:pPr lvl="2"/>
            <a:r>
              <a:rPr lang="en-US" dirty="0"/>
              <a:t>Form and meeting not difficult</a:t>
            </a:r>
          </a:p>
          <a:p>
            <a:pPr lvl="2"/>
            <a:r>
              <a:rPr lang="en-US" dirty="0"/>
              <a:t>Not chargeable</a:t>
            </a:r>
          </a:p>
          <a:p>
            <a:pPr lvl="2"/>
            <a:r>
              <a:rPr lang="en-US" dirty="0"/>
              <a:t>Scientists agree process improves experiments!</a:t>
            </a:r>
          </a:p>
          <a:p>
            <a:pPr lvl="2"/>
            <a:endParaRPr lang="en-US" dirty="0"/>
          </a:p>
        </p:txBody>
      </p:sp>
      <p:sp>
        <p:nvSpPr>
          <p:cNvPr id="4" name="Slide Number Placeholder 3">
            <a:extLst>
              <a:ext uri="{FF2B5EF4-FFF2-40B4-BE49-F238E27FC236}">
                <a16:creationId xmlns:a16="http://schemas.microsoft.com/office/drawing/2014/main" id="{221DD0DA-57F9-4978-956D-70DC3D9B0855}"/>
              </a:ext>
            </a:extLst>
          </p:cNvPr>
          <p:cNvSpPr>
            <a:spLocks noGrp="1"/>
          </p:cNvSpPr>
          <p:nvPr>
            <p:ph type="sldNum" sz="quarter" idx="4"/>
          </p:nvPr>
        </p:nvSpPr>
        <p:spPr/>
        <p:txBody>
          <a:bodyPr/>
          <a:lstStyle/>
          <a:p>
            <a:fld id="{C231324C-4752-C242-8156-5E21DB4253A5}" type="slidenum">
              <a:rPr lang="en-GB" smtClean="0"/>
              <a:pPr/>
              <a:t>31</a:t>
            </a:fld>
            <a:endParaRPr lang="en-GB" dirty="0"/>
          </a:p>
        </p:txBody>
      </p:sp>
    </p:spTree>
    <p:extLst>
      <p:ext uri="{BB962C8B-B14F-4D97-AF65-F5344CB8AC3E}">
        <p14:creationId xmlns:p14="http://schemas.microsoft.com/office/powerpoint/2010/main" val="82117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Genomics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Wednesday 30 min slots (</a:t>
            </a:r>
            <a:r>
              <a:rPr lang="en-US" sz="1800" dirty="0">
                <a:solidFill>
                  <a:schemeClr val="accent2"/>
                </a:solidFill>
              </a:rPr>
              <a:t>2:00-3:00pm</a:t>
            </a:r>
            <a:r>
              <a:rPr lang="en-US" sz="1800" dirty="0"/>
              <a:t>) with Bioinformatics Genomics/ Cores</a:t>
            </a:r>
          </a:p>
          <a:p>
            <a:pPr>
              <a:defRPr/>
            </a:pPr>
            <a:r>
              <a:rPr lang="en-US" sz="1800" dirty="0"/>
              <a:t>Requirements:</a:t>
            </a:r>
          </a:p>
          <a:p>
            <a:pPr lvl="1">
              <a:defRPr/>
            </a:pPr>
            <a:r>
              <a:rPr lang="en-US" sz="1800" dirty="0"/>
              <a:t>Email </a:t>
            </a:r>
            <a:r>
              <a:rPr lang="en-US" sz="1800" u="sng" dirty="0">
                <a:solidFill>
                  <a:srgbClr val="0000FF"/>
                </a:solidFill>
                <a:hlinkClick r:id="rId2"/>
              </a:rPr>
              <a:t>CRIExperimentalDesign@cruk.cam.ac.uk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dirty="0">
                <a:solidFill>
                  <a:srgbClr val="000000"/>
                </a:solidFill>
                <a:hlinkClick r:id="rId3" action="ppaction://hlinkfile"/>
              </a:rPr>
              <a:t>Experimental Design Form </a:t>
            </a:r>
            <a:r>
              <a:rPr lang="en-US" sz="1800" dirty="0">
                <a:solidFill>
                  <a:srgbClr val="000000"/>
                </a:solidFill>
              </a:rPr>
              <a:t>and return at least couple  of days before meeting</a:t>
            </a:r>
          </a:p>
          <a:p>
            <a:pPr lvl="1">
              <a:defRPr/>
            </a:pP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Effect size &amp; Sample-size calculation?</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Technical issues e.g. what sequencing depth?</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32</a:t>
            </a:fld>
            <a:endParaRPr lang="en-GB" dirty="0"/>
          </a:p>
        </p:txBody>
      </p:sp>
    </p:spTree>
    <p:extLst>
      <p:ext uri="{BB962C8B-B14F-4D97-AF65-F5344CB8AC3E}">
        <p14:creationId xmlns:p14="http://schemas.microsoft.com/office/powerpoint/2010/main" val="983137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Proteomics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 Friday 45 min slots (10-11:30am) ) with Bioinformatics  proteomics Cores</a:t>
            </a:r>
          </a:p>
          <a:p>
            <a:pPr>
              <a:defRPr/>
            </a:pPr>
            <a:r>
              <a:rPr lang="en-US" sz="1800" dirty="0"/>
              <a:t>Requirements:</a:t>
            </a:r>
          </a:p>
          <a:p>
            <a:pPr lvl="1">
              <a:defRPr/>
            </a:pPr>
            <a:r>
              <a:rPr lang="en-US" sz="1800" dirty="0"/>
              <a:t>Email </a:t>
            </a:r>
            <a:r>
              <a:rPr lang="en-US" sz="1800" u="sng" dirty="0">
                <a:solidFill>
                  <a:srgbClr val="0000FF"/>
                </a:solidFill>
              </a:rPr>
              <a:t>ProteomicsProjectDesign@cruk.cam.ac.uk </a:t>
            </a:r>
            <a:r>
              <a:rPr lang="en-US" sz="1800" dirty="0">
                <a:solidFill>
                  <a:srgbClr val="000000"/>
                </a:solidFill>
              </a:rPr>
              <a:t>to request meeting</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33</a:t>
            </a:fld>
            <a:endParaRPr lang="en-GB" dirty="0"/>
          </a:p>
        </p:txBody>
      </p:sp>
    </p:spTree>
    <p:extLst>
      <p:ext uri="{BB962C8B-B14F-4D97-AF65-F5344CB8AC3E}">
        <p14:creationId xmlns:p14="http://schemas.microsoft.com/office/powerpoint/2010/main" val="4049346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CD41-998A-4DAA-A24E-D69C6D49A356}"/>
              </a:ext>
            </a:extLst>
          </p:cNvPr>
          <p:cNvSpPr>
            <a:spLocks noGrp="1"/>
          </p:cNvSpPr>
          <p:nvPr>
            <p:ph type="title"/>
          </p:nvPr>
        </p:nvSpPr>
        <p:spPr/>
        <p:txBody>
          <a:bodyPr/>
          <a:lstStyle/>
          <a:p>
            <a:r>
              <a:rPr lang="en-US" dirty="0"/>
              <a:t>Experimental Design Guide</a:t>
            </a:r>
          </a:p>
        </p:txBody>
      </p:sp>
      <p:sp>
        <p:nvSpPr>
          <p:cNvPr id="3" name="Content Placeholder 2">
            <a:extLst>
              <a:ext uri="{FF2B5EF4-FFF2-40B4-BE49-F238E27FC236}">
                <a16:creationId xmlns:a16="http://schemas.microsoft.com/office/drawing/2014/main" id="{CB4385D4-BEF2-4856-A6ED-B12302263003}"/>
              </a:ext>
            </a:extLst>
          </p:cNvPr>
          <p:cNvSpPr>
            <a:spLocks noGrp="1"/>
          </p:cNvSpPr>
          <p:nvPr>
            <p:ph idx="1"/>
          </p:nvPr>
        </p:nvSpPr>
        <p:spPr/>
        <p:txBody>
          <a:bodyPr/>
          <a:lstStyle/>
          <a:p>
            <a:pPr marL="342900" indent="-342900">
              <a:buFont typeface="Arial" panose="020B0604020202020204" pitchFamily="34" charset="0"/>
              <a:buChar char="•"/>
            </a:pPr>
            <a:r>
              <a:rPr lang="en-US" u="sng" dirty="0">
                <a:solidFill>
                  <a:schemeClr val="accent2"/>
                </a:solidFill>
                <a:hlinkClick r:id="rId2"/>
              </a:rPr>
              <a:t>https://sharepoint.cri.camres.org/sites/bioinformatics/Public/InroductionToExperimentalDesign/ExperimentalDesignManual.pdf</a:t>
            </a:r>
            <a:endParaRPr lang="en-US" u="sng" dirty="0">
              <a:solidFill>
                <a:schemeClr val="accent2"/>
              </a:solidFill>
            </a:endParaRPr>
          </a:p>
          <a:p>
            <a:pPr marL="342900" indent="-342900">
              <a:buFont typeface="Arial" panose="020B0604020202020204" pitchFamily="34" charset="0"/>
              <a:buChar char="•"/>
            </a:pPr>
            <a:r>
              <a:rPr lang="en-US" dirty="0">
                <a:solidFill>
                  <a:schemeClr val="accent2"/>
                </a:solidFill>
              </a:rPr>
              <a:t>tinyurl.com/</a:t>
            </a:r>
            <a:r>
              <a:rPr lang="en-US" dirty="0" err="1">
                <a:solidFill>
                  <a:schemeClr val="accent2"/>
                </a:solidFill>
              </a:rPr>
              <a:t>cruk-edesign</a:t>
            </a:r>
            <a:endParaRPr lang="en-US" dirty="0">
              <a:solidFill>
                <a:schemeClr val="accent2"/>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5FFBC20-2C5A-48B8-9022-BECCD471DB1D}"/>
              </a:ext>
            </a:extLst>
          </p:cNvPr>
          <p:cNvSpPr>
            <a:spLocks noGrp="1"/>
          </p:cNvSpPr>
          <p:nvPr>
            <p:ph type="sldNum" sz="quarter" idx="4"/>
          </p:nvPr>
        </p:nvSpPr>
        <p:spPr/>
        <p:txBody>
          <a:bodyPr/>
          <a:lstStyle/>
          <a:p>
            <a:fld id="{C231324C-4752-C242-8156-5E21DB4253A5}" type="slidenum">
              <a:rPr lang="en-GB" smtClean="0"/>
              <a:pPr/>
              <a:t>34</a:t>
            </a:fld>
            <a:endParaRPr lang="en-GB" dirty="0"/>
          </a:p>
        </p:txBody>
      </p:sp>
    </p:spTree>
    <p:extLst>
      <p:ext uri="{BB962C8B-B14F-4D97-AF65-F5344CB8AC3E}">
        <p14:creationId xmlns:p14="http://schemas.microsoft.com/office/powerpoint/2010/main" val="233096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1D18-D971-439C-B415-9D6BDD30E441}"/>
              </a:ext>
            </a:extLst>
          </p:cNvPr>
          <p:cNvSpPr>
            <a:spLocks noGrp="1"/>
          </p:cNvSpPr>
          <p:nvPr>
            <p:ph type="title"/>
          </p:nvPr>
        </p:nvSpPr>
        <p:spPr/>
        <p:txBody>
          <a:bodyPr/>
          <a:lstStyle/>
          <a:p>
            <a:r>
              <a:rPr lang="en-US" dirty="0" err="1"/>
              <a:t>Practicals</a:t>
            </a:r>
            <a:endParaRPr lang="en-US" dirty="0"/>
          </a:p>
        </p:txBody>
      </p:sp>
      <p:sp>
        <p:nvSpPr>
          <p:cNvPr id="3" name="Content Placeholder 2">
            <a:extLst>
              <a:ext uri="{FF2B5EF4-FFF2-40B4-BE49-F238E27FC236}">
                <a16:creationId xmlns:a16="http://schemas.microsoft.com/office/drawing/2014/main" id="{5F2278A2-7A4A-49E0-8223-21CD37E2058B}"/>
              </a:ext>
            </a:extLst>
          </p:cNvPr>
          <p:cNvSpPr>
            <a:spLocks noGrp="1"/>
          </p:cNvSpPr>
          <p:nvPr>
            <p:ph idx="1"/>
          </p:nvPr>
        </p:nvSpPr>
        <p:spPr>
          <a:xfrm>
            <a:off x="416496" y="1124744"/>
            <a:ext cx="8915400" cy="4114800"/>
          </a:xfrm>
        </p:spPr>
        <p:txBody>
          <a:bodyPr/>
          <a:lstStyle/>
          <a:p>
            <a:pPr marL="514350" lvl="0" indent="-514350">
              <a:spcBef>
                <a:spcPct val="20000"/>
              </a:spcBef>
              <a:spcAft>
                <a:spcPts val="0"/>
              </a:spcAft>
              <a:buClrTx/>
              <a:buFont typeface="+mj-lt"/>
              <a:buAutoNum type="arabicPeriod"/>
            </a:pPr>
            <a:r>
              <a:rPr lang="en-US" sz="3000" b="0" cap="none" dirty="0">
                <a:solidFill>
                  <a:schemeClr val="accent1"/>
                </a:solidFill>
              </a:rPr>
              <a:t>Genomic/Clinical</a:t>
            </a:r>
            <a:r>
              <a:rPr lang="en-US" sz="3000" b="0" cap="none" dirty="0">
                <a:solidFill>
                  <a:schemeClr val="tx2"/>
                </a:solidFill>
              </a:rPr>
              <a:t>: Identification of prognostic biomarkers in human prostate cancer patients (</a:t>
            </a:r>
            <a:r>
              <a:rPr lang="en-US" sz="3000" b="0" cap="none" dirty="0">
                <a:solidFill>
                  <a:schemeClr val="accent2"/>
                </a:solidFill>
              </a:rPr>
              <a:t>Abbi</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RNA-seq/Animal</a:t>
            </a:r>
            <a:r>
              <a:rPr lang="en-US" sz="3000" b="0" cap="none" dirty="0">
                <a:solidFill>
                  <a:schemeClr val="tx2"/>
                </a:solidFill>
              </a:rPr>
              <a:t>: Effects of mutant vs wildtype HHEX in liver and brain development (</a:t>
            </a:r>
            <a:r>
              <a:rPr lang="en-US" sz="3000" b="0" cap="none" dirty="0">
                <a:solidFill>
                  <a:schemeClr val="accent2"/>
                </a:solidFill>
              </a:rPr>
              <a:t>Chandu</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Quantitative Proteomics/Cultured Cells</a:t>
            </a:r>
            <a:r>
              <a:rPr lang="en-US" sz="3000" b="0" cap="none" dirty="0">
                <a:solidFill>
                  <a:schemeClr val="tx2"/>
                </a:solidFill>
              </a:rPr>
              <a:t>: AR interactome differences between drug responsive/resistant conditions (</a:t>
            </a:r>
            <a:r>
              <a:rPr lang="en-US" sz="3000" b="0" cap="none" dirty="0">
                <a:solidFill>
                  <a:schemeClr val="accent2"/>
                </a:solidFill>
              </a:rPr>
              <a:t>Ash</a:t>
            </a:r>
            <a:r>
              <a:rPr lang="en-US" sz="3000" b="0" cap="none" dirty="0">
                <a:solidFill>
                  <a:schemeClr val="tx2"/>
                </a:solidFill>
              </a:rPr>
              <a:t>)</a:t>
            </a:r>
          </a:p>
          <a:p>
            <a:pPr marL="514350" indent="-514350">
              <a:spcBef>
                <a:spcPct val="20000"/>
              </a:spcBef>
              <a:spcAft>
                <a:spcPts val="0"/>
              </a:spcAft>
              <a:buClrTx/>
              <a:buFont typeface="+mj-lt"/>
              <a:buAutoNum type="arabicPeriod"/>
            </a:pPr>
            <a:r>
              <a:rPr lang="en-US" sz="3000" b="0" cap="none" dirty="0">
                <a:solidFill>
                  <a:schemeClr val="accent1"/>
                </a:solidFill>
              </a:rPr>
              <a:t>ChIP-seq/Animal</a:t>
            </a:r>
            <a:r>
              <a:rPr lang="en-US" sz="3000" b="0" cap="none" dirty="0">
                <a:solidFill>
                  <a:schemeClr val="tx2"/>
                </a:solidFill>
              </a:rPr>
              <a:t>: Evolution of transcription factor binding in mouse strains (</a:t>
            </a:r>
            <a:r>
              <a:rPr lang="en-US" sz="3000" b="0" cap="none" dirty="0">
                <a:solidFill>
                  <a:schemeClr val="accent2"/>
                </a:solidFill>
              </a:rPr>
              <a:t>Rory</a:t>
            </a:r>
            <a:r>
              <a:rPr lang="en-US" sz="3000" b="0" cap="none" dirty="0">
                <a:solidFill>
                  <a:schemeClr val="tx2"/>
                </a:solidFill>
              </a:rPr>
              <a:t>)</a:t>
            </a:r>
          </a:p>
          <a:p>
            <a:endParaRPr lang="en-US" dirty="0"/>
          </a:p>
        </p:txBody>
      </p:sp>
      <p:sp>
        <p:nvSpPr>
          <p:cNvPr id="4" name="Slide Number Placeholder 3">
            <a:extLst>
              <a:ext uri="{FF2B5EF4-FFF2-40B4-BE49-F238E27FC236}">
                <a16:creationId xmlns:a16="http://schemas.microsoft.com/office/drawing/2014/main" id="{82F97F01-5522-46EE-925F-EAB99165A37A}"/>
              </a:ext>
            </a:extLst>
          </p:cNvPr>
          <p:cNvSpPr>
            <a:spLocks noGrp="1"/>
          </p:cNvSpPr>
          <p:nvPr>
            <p:ph type="sldNum" sz="quarter" idx="4"/>
          </p:nvPr>
        </p:nvSpPr>
        <p:spPr/>
        <p:txBody>
          <a:bodyPr/>
          <a:lstStyle/>
          <a:p>
            <a:fld id="{C231324C-4752-C242-8156-5E21DB4253A5}" type="slidenum">
              <a:rPr lang="en-GB" smtClean="0"/>
              <a:pPr/>
              <a:t>35</a:t>
            </a:fld>
            <a:endParaRPr lang="en-GB" dirty="0"/>
          </a:p>
        </p:txBody>
      </p:sp>
    </p:spTree>
    <p:extLst>
      <p:ext uri="{BB962C8B-B14F-4D97-AF65-F5344CB8AC3E}">
        <p14:creationId xmlns:p14="http://schemas.microsoft.com/office/powerpoint/2010/main" val="31789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4</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Reproducible Research</a:t>
            </a:r>
          </a:p>
        </p:txBody>
      </p:sp>
      <p:pic>
        <p:nvPicPr>
          <p:cNvPr id="4" name="Picture 3">
            <a:extLst>
              <a:ext uri="{FF2B5EF4-FFF2-40B4-BE49-F238E27FC236}">
                <a16:creationId xmlns:a16="http://schemas.microsoft.com/office/drawing/2014/main" id="{959CC8F5-A1DC-44CF-B61A-92DFEF849CD6}"/>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386600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88640"/>
            <a:ext cx="9001000" cy="990600"/>
          </a:xfrm>
        </p:spPr>
        <p:txBody>
          <a:bodyPr/>
          <a:lstStyle/>
          <a:p>
            <a:pPr algn="ctr"/>
            <a:r>
              <a:rPr lang="en-US" dirty="0">
                <a:solidFill>
                  <a:srgbClr val="1F497D"/>
                </a:solidFill>
              </a:rPr>
              <a:t>47 of 53 high-profile cancer studies </a:t>
            </a:r>
            <a:br>
              <a:rPr lang="en-US" dirty="0">
                <a:solidFill>
                  <a:srgbClr val="1F497D"/>
                </a:solidFill>
              </a:rPr>
            </a:br>
            <a:r>
              <a:rPr lang="en-US" dirty="0">
                <a:solidFill>
                  <a:srgbClr val="1F497D"/>
                </a:solidFill>
              </a:rPr>
              <a:t>were not reproducible!</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5</a:t>
            </a:fld>
            <a:endParaRPr lang="en-GB" dirty="0"/>
          </a:p>
        </p:txBody>
      </p:sp>
      <p:pic>
        <p:nvPicPr>
          <p:cNvPr id="9" name="Picture 8" descr="CancerNon-repducability.tiff"/>
          <p:cNvPicPr>
            <a:picLocks noChangeAspect="1"/>
          </p:cNvPicPr>
          <p:nvPr/>
        </p:nvPicPr>
        <p:blipFill rotWithShape="1">
          <a:blip r:embed="rId4" cstate="email">
            <a:extLst>
              <a:ext uri="{28A0092B-C50C-407E-A947-70E740481C1C}">
                <a14:useLocalDpi xmlns:a14="http://schemas.microsoft.com/office/drawing/2010/main" val="0"/>
              </a:ext>
            </a:extLst>
          </a:blip>
          <a:srcRect b="5575"/>
          <a:stretch/>
        </p:blipFill>
        <p:spPr>
          <a:xfrm>
            <a:off x="1497460" y="1340768"/>
            <a:ext cx="6911924" cy="4635553"/>
          </a:xfrm>
          <a:prstGeom prst="rect">
            <a:avLst/>
          </a:prstGeom>
        </p:spPr>
      </p:pic>
    </p:spTree>
    <p:extLst>
      <p:ext uri="{BB962C8B-B14F-4D97-AF65-F5344CB8AC3E}">
        <p14:creationId xmlns:p14="http://schemas.microsoft.com/office/powerpoint/2010/main" val="311307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6</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Need for Good Design</a:t>
            </a:r>
          </a:p>
        </p:txBody>
      </p:sp>
      <p:pic>
        <p:nvPicPr>
          <p:cNvPr id="4" name="Picture 3">
            <a:extLst>
              <a:ext uri="{FF2B5EF4-FFF2-40B4-BE49-F238E27FC236}">
                <a16:creationId xmlns:a16="http://schemas.microsoft.com/office/drawing/2014/main" id="{FB1BD94E-76E9-1682-8A02-A3370DAD2B1C}"/>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21105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ea typeface="ＭＳ Ｐゴシック" charset="0"/>
                <a:cs typeface="ＭＳ Ｐゴシック" charset="0"/>
              </a:rPr>
              <a:t>Consequences of Poor Experimental Design…</a:t>
            </a:r>
            <a:endParaRPr lang="en-US" dirty="0"/>
          </a:p>
        </p:txBody>
      </p:sp>
      <p:sp>
        <p:nvSpPr>
          <p:cNvPr id="3" name="Content Placeholder 2"/>
          <p:cNvSpPr>
            <a:spLocks noGrp="1"/>
          </p:cNvSpPr>
          <p:nvPr>
            <p:ph idx="1"/>
          </p:nvPr>
        </p:nvSpPr>
        <p:spPr>
          <a:xfrm>
            <a:off x="1119369" y="1196752"/>
            <a:ext cx="7734064" cy="4114800"/>
          </a:xfrm>
        </p:spPr>
        <p:txBody>
          <a:bodyPr/>
          <a:lstStyle/>
          <a:p>
            <a:pPr lvl="1">
              <a:buFont typeface="Arial" panose="020B0604020202020204" pitchFamily="34" charset="0"/>
              <a:buChar char="•"/>
              <a:defRPr/>
            </a:pPr>
            <a:r>
              <a:rPr lang="en-US" sz="2800" b="1" dirty="0">
                <a:solidFill>
                  <a:schemeClr val="accent1"/>
                </a:solidFill>
                <a:ea typeface="ＭＳ Ｐゴシック" charset="0"/>
              </a:rPr>
              <a:t>Cost</a:t>
            </a:r>
            <a:r>
              <a:rPr lang="en-US" sz="2800" dirty="0">
                <a:solidFill>
                  <a:srgbClr val="FF0000"/>
                </a:solidFill>
                <a:ea typeface="ＭＳ Ｐゴシック" charset="0"/>
              </a:rPr>
              <a:t> </a:t>
            </a:r>
            <a:r>
              <a:rPr lang="en-US" sz="2800" dirty="0">
                <a:ea typeface="ＭＳ Ｐゴシック" charset="0"/>
              </a:rPr>
              <a:t>of experimentation. We have a responsibility to CRUK donors!</a:t>
            </a:r>
          </a:p>
          <a:p>
            <a:pPr lvl="1">
              <a:buFont typeface="Arial" panose="020B0604020202020204" pitchFamily="34" charset="0"/>
              <a:buChar char="•"/>
              <a:defRPr/>
            </a:pPr>
            <a:r>
              <a:rPr lang="en-US" sz="2800" b="1" dirty="0">
                <a:solidFill>
                  <a:schemeClr val="accent1"/>
                </a:solidFill>
                <a:ea typeface="ＭＳ Ｐゴシック" charset="0"/>
              </a:rPr>
              <a:t>Limited &amp; Precious </a:t>
            </a:r>
            <a:r>
              <a:rPr lang="en-US" sz="2800" dirty="0">
                <a:ea typeface="ＭＳ Ｐゴシック" charset="0"/>
              </a:rPr>
              <a:t>material, esp. clinical samples.</a:t>
            </a:r>
          </a:p>
          <a:p>
            <a:pPr lvl="1">
              <a:buFont typeface="Arial" panose="020B0604020202020204" pitchFamily="34" charset="0"/>
              <a:buChar char="•"/>
              <a:defRPr/>
            </a:pPr>
            <a:r>
              <a:rPr lang="en-US" sz="2800" b="1" dirty="0">
                <a:solidFill>
                  <a:schemeClr val="accent1"/>
                </a:solidFill>
                <a:ea typeface="ＭＳ Ｐゴシック" charset="0"/>
              </a:rPr>
              <a:t>Immortalization</a:t>
            </a:r>
            <a:r>
              <a:rPr lang="en-US" sz="2800" dirty="0">
                <a:solidFill>
                  <a:srgbClr val="FF0000"/>
                </a:solidFill>
                <a:ea typeface="ＭＳ Ｐゴシック" charset="0"/>
              </a:rPr>
              <a:t> </a:t>
            </a:r>
            <a:r>
              <a:rPr lang="en-US" sz="2800" dirty="0">
                <a:ea typeface="ＭＳ Ｐゴシック" charset="0"/>
              </a:rPr>
              <a:t>of data sets in public databases and methods in the literature. Our bad science begets more bad science.</a:t>
            </a:r>
          </a:p>
          <a:p>
            <a:pPr lvl="1">
              <a:buFont typeface="Arial" panose="020B0604020202020204" pitchFamily="34" charset="0"/>
              <a:buChar char="•"/>
              <a:defRPr/>
            </a:pPr>
            <a:r>
              <a:rPr lang="en-US" sz="2800" b="1" dirty="0">
                <a:solidFill>
                  <a:schemeClr val="accent1"/>
                </a:solidFill>
                <a:ea typeface="ＭＳ Ｐゴシック" charset="0"/>
              </a:rPr>
              <a:t>Ethical concerns </a:t>
            </a:r>
            <a:r>
              <a:rPr lang="en-US" sz="2800" dirty="0">
                <a:ea typeface="ＭＳ Ｐゴシック" charset="0"/>
              </a:rPr>
              <a:t>of experimentation: animals and clinical samples.</a:t>
            </a:r>
          </a:p>
          <a:p>
            <a:pPr lvl="1">
              <a:buFont typeface="Arial" panose="020B0604020202020204" pitchFamily="34" charset="0"/>
              <a:buChar char="•"/>
              <a:defRPr/>
            </a:pPr>
            <a:r>
              <a:rPr lang="en-US" sz="2800" b="1" dirty="0">
                <a:solidFill>
                  <a:schemeClr val="accent1"/>
                </a:solidFill>
                <a:ea typeface="ＭＳ Ｐゴシック" charset="0"/>
              </a:rPr>
              <a:t>Time and career </a:t>
            </a:r>
            <a:r>
              <a:rPr lang="en-US" sz="2800" dirty="0">
                <a:ea typeface="ＭＳ Ｐゴシック" charset="0"/>
              </a:rPr>
              <a:t>of individuals. </a:t>
            </a:r>
          </a:p>
          <a:p>
            <a:pPr lvl="1">
              <a:buFont typeface="Arial" panose="020B0604020202020204" pitchFamily="34" charset="0"/>
              <a:buChar char="•"/>
              <a:defRPr/>
            </a:pPr>
            <a:endParaRPr lang="en-US" sz="2800" dirty="0">
              <a:ea typeface="ＭＳ Ｐゴシック" charset="0"/>
            </a:endParaRP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7</a:t>
            </a:fld>
            <a:endParaRPr lang="en-GB" dirty="0"/>
          </a:p>
        </p:txBody>
      </p:sp>
    </p:spTree>
    <p:extLst>
      <p:ext uri="{BB962C8B-B14F-4D97-AF65-F5344CB8AC3E}">
        <p14:creationId xmlns:p14="http://schemas.microsoft.com/office/powerpoint/2010/main" val="239939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8</a:t>
            </a:fld>
            <a:endParaRPr lang="en-GB" dirty="0"/>
          </a:p>
        </p:txBody>
      </p:sp>
      <p:sp>
        <p:nvSpPr>
          <p:cNvPr id="6" name="Title 5"/>
          <p:cNvSpPr>
            <a:spLocks noGrp="1"/>
          </p:cNvSpPr>
          <p:nvPr>
            <p:ph type="title" idx="4294967295"/>
          </p:nvPr>
        </p:nvSpPr>
        <p:spPr>
          <a:xfrm>
            <a:off x="2864768" y="1628800"/>
            <a:ext cx="4134459" cy="1728192"/>
          </a:xfrm>
        </p:spPr>
        <p:txBody>
          <a:bodyPr/>
          <a:lstStyle/>
          <a:p>
            <a:pPr algn="ctr">
              <a:lnSpc>
                <a:spcPct val="90000"/>
              </a:lnSpc>
            </a:pPr>
            <a:r>
              <a:rPr lang="en-US" sz="4800" dirty="0">
                <a:solidFill>
                  <a:schemeClr val="bg1"/>
                </a:solidFill>
              </a:rPr>
              <a:t>Statistical Aspects of Experimental Design</a:t>
            </a:r>
          </a:p>
        </p:txBody>
      </p:sp>
      <p:pic>
        <p:nvPicPr>
          <p:cNvPr id="4" name="Picture 3">
            <a:extLst>
              <a:ext uri="{FF2B5EF4-FFF2-40B4-BE49-F238E27FC236}">
                <a16:creationId xmlns:a16="http://schemas.microsoft.com/office/drawing/2014/main" id="{F29EDE96-EBE3-8EA4-F270-B35B44D6CF89}"/>
              </a:ext>
            </a:extLst>
          </p:cNvPr>
          <p:cNvPicPr>
            <a:picLocks noChangeAspect="1"/>
          </p:cNvPicPr>
          <p:nvPr/>
        </p:nvPicPr>
        <p:blipFill>
          <a:blip r:embed="rId5"/>
          <a:stretch>
            <a:fillRect/>
          </a:stretch>
        </p:blipFill>
        <p:spPr>
          <a:xfrm>
            <a:off x="8394061" y="0"/>
            <a:ext cx="1511939" cy="926672"/>
          </a:xfrm>
          <a:prstGeom prst="rect">
            <a:avLst/>
          </a:prstGeom>
        </p:spPr>
      </p:pic>
    </p:spTree>
    <p:extLst>
      <p:ext uri="{BB962C8B-B14F-4D97-AF65-F5344CB8AC3E}">
        <p14:creationId xmlns:p14="http://schemas.microsoft.com/office/powerpoint/2010/main" val="84891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Ronald A. Fisher(1890-1962)</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9</a:t>
            </a:fld>
            <a:endParaRPr lang="en-GB" dirty="0"/>
          </a:p>
        </p:txBody>
      </p:sp>
      <p:sp>
        <p:nvSpPr>
          <p:cNvPr id="8" name="Content Placeholder 2"/>
          <p:cNvSpPr txBox="1">
            <a:spLocks/>
          </p:cNvSpPr>
          <p:nvPr/>
        </p:nvSpPr>
        <p:spPr>
          <a:xfrm>
            <a:off x="17610" y="1340768"/>
            <a:ext cx="9615910" cy="3160639"/>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dirty="0"/>
          </a:p>
          <a:p>
            <a:pPr algn="ctr">
              <a:defRPr/>
            </a:pPr>
            <a:endParaRPr lang="en-US" dirty="0"/>
          </a:p>
          <a:p>
            <a:pPr algn="ctr">
              <a:lnSpc>
                <a:spcPct val="110000"/>
              </a:lnSpc>
              <a:defRPr/>
            </a:pPr>
            <a:r>
              <a:rPr lang="en-US" i="1" dirty="0"/>
              <a:t>“To consult the statistician after an experiment is finished is often merely to ask him to conduct a post mortem examination. He can perhaps say what the experiment died of.”</a:t>
            </a:r>
          </a:p>
        </p:txBody>
      </p:sp>
      <p:pic>
        <p:nvPicPr>
          <p:cNvPr id="9" name="Picture 3" descr="R._A._Fische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57256" y="188640"/>
            <a:ext cx="1479550"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21A2BC-35A1-4E3F-B132-B2D4176F1538}"/>
              </a:ext>
            </a:extLst>
          </p:cNvPr>
          <p:cNvSpPr/>
          <p:nvPr/>
        </p:nvSpPr>
        <p:spPr>
          <a:xfrm>
            <a:off x="495300" y="3652762"/>
            <a:ext cx="8915400" cy="1938992"/>
          </a:xfrm>
          <a:prstGeom prst="rect">
            <a:avLst/>
          </a:prstGeom>
        </p:spPr>
        <p:txBody>
          <a:bodyPr wrap="square">
            <a:spAutoFit/>
          </a:bodyPr>
          <a:lstStyle/>
          <a:p>
            <a:r>
              <a:rPr lang="en-GB" sz="2400" b="1" dirty="0">
                <a:solidFill>
                  <a:schemeClr val="accent2"/>
                </a:solidFill>
              </a:rPr>
              <a:t>“</a:t>
            </a:r>
            <a:r>
              <a:rPr lang="en-GB" sz="2400" b="1" i="1" dirty="0">
                <a:solidFill>
                  <a:schemeClr val="accent2"/>
                </a:solidFill>
              </a:rPr>
              <a:t>… VERY OFTEN, … THE MOST ELABORATE STATISTICAL REFINEMENTS POSSIBLE COULD INCREASE THE PRECISION BY ONLY A FEW PERCENT, YET A DIFFERENT DESIGN INVOLVING LITTLE OR NO ADDITIONAL EXPERIMENTAL LABOUR MIGHT INCREASE THE PRECISION TWO-FOLD, OR FIVE-FOLD OR EVEN MORE."</a:t>
            </a:r>
            <a:endParaRPr lang="en-US" sz="2400" b="1" dirty="0">
              <a:solidFill>
                <a:schemeClr val="accent2"/>
              </a:solidFill>
            </a:endParaRPr>
          </a:p>
        </p:txBody>
      </p:sp>
    </p:spTree>
    <p:extLst>
      <p:ext uri="{BB962C8B-B14F-4D97-AF65-F5344CB8AC3E}">
        <p14:creationId xmlns:p14="http://schemas.microsoft.com/office/powerpoint/2010/main" val="262161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RUK Theme">
  <a:themeElements>
    <a:clrScheme name="CRUK Palette">
      <a:dk1>
        <a:srgbClr val="211F70"/>
      </a:dk1>
      <a:lt1>
        <a:sysClr val="window" lastClr="FFFFFF"/>
      </a:lt1>
      <a:dk2>
        <a:srgbClr val="000000"/>
      </a:dk2>
      <a:lt2>
        <a:srgbClr val="BABABA"/>
      </a:lt2>
      <a:accent1>
        <a:srgbClr val="D8006B"/>
      </a:accent1>
      <a:accent2>
        <a:srgbClr val="24A8E6"/>
      </a:accent2>
      <a:accent3>
        <a:srgbClr val="EA7BAF"/>
      </a:accent3>
      <a:accent4>
        <a:srgbClr val="8282B3"/>
      </a:accent4>
      <a:accent5>
        <a:srgbClr val="81D3F1"/>
      </a:accent5>
      <a:accent6>
        <a:srgbClr val="5D5C5C"/>
      </a:accent6>
      <a:hlink>
        <a:srgbClr val="9A99C2"/>
      </a:hlink>
      <a:folHlink>
        <a:srgbClr val="F3AD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ABAB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E55B6D-CC67-41E3-A084-006FDF826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173AE39-7099-4FE1-BF7C-8F30842C4CF0}">
  <ds:schemaRef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8E5E1AA-2083-4318-84DD-F5A6A6E1E6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15868</TotalTime>
  <Words>1498</Words>
  <Application>Microsoft Office PowerPoint</Application>
  <PresentationFormat>A4 Paper (210x297 mm)</PresentationFormat>
  <Paragraphs>321</Paragraphs>
  <Slides>35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Helvetica</vt:lpstr>
      <vt:lpstr>Lucida Grande</vt:lpstr>
      <vt:lpstr>Zapf Dingbats</vt:lpstr>
      <vt:lpstr>CRUK Theme</vt:lpstr>
      <vt:lpstr>INTRODUCTION TO EXPERIMENTAL DESIGN AT CRUK-CI</vt:lpstr>
      <vt:lpstr>Agenda</vt:lpstr>
      <vt:lpstr>Why Perform Experiments?</vt:lpstr>
      <vt:lpstr>Reproducible Research</vt:lpstr>
      <vt:lpstr>47 of 53 high-profile cancer studies  were not reproducible!</vt:lpstr>
      <vt:lpstr>Need for Good Design</vt:lpstr>
      <vt:lpstr>Consequences of Poor Experimental Design…</vt:lpstr>
      <vt:lpstr>Statistical Aspects of Experimental Design</vt:lpstr>
      <vt:lpstr>Ronald A. Fisher(1890-1962)</vt:lpstr>
      <vt:lpstr>Central Dogma of Parametric Statistics</vt:lpstr>
      <vt:lpstr>PowerPoint Presentation</vt:lpstr>
      <vt:lpstr>Aspects of Experimental Design</vt:lpstr>
      <vt:lpstr>Experimental Factors</vt:lpstr>
      <vt:lpstr>Experimental Factors</vt:lpstr>
      <vt:lpstr>Power: Charactertising Variance using Replication</vt:lpstr>
      <vt:lpstr>Sources of Variance</vt:lpstr>
      <vt:lpstr>Types of Replication</vt:lpstr>
      <vt:lpstr>Sample size and experimental power </vt:lpstr>
      <vt:lpstr>Bias: Counfounders, Randomisation, and Controls</vt:lpstr>
      <vt:lpstr>PowerPoint Presentation</vt:lpstr>
      <vt:lpstr>Confounding Factors</vt:lpstr>
      <vt:lpstr>Technical Confounding Factors: Batch Effects</vt:lpstr>
      <vt:lpstr>Randomised Block Design</vt:lpstr>
      <vt:lpstr>Randomised Block Design</vt:lpstr>
      <vt:lpstr>Experimental Controls</vt:lpstr>
      <vt:lpstr>Experimental Controls</vt:lpstr>
      <vt:lpstr>Examples of Experimental Controls</vt:lpstr>
      <vt:lpstr>Design Parameters for Sequencing Experiments</vt:lpstr>
      <vt:lpstr>Design Issues: Sequencing Experiments</vt:lpstr>
      <vt:lpstr>Experimental Design process at CRUK-CI</vt:lpstr>
      <vt:lpstr>CRUK-CI Experimental Design Process</vt:lpstr>
      <vt:lpstr>Experimental Design Meetings - Genomics</vt:lpstr>
      <vt:lpstr>Experimental Design Meetings - Proteomics</vt:lpstr>
      <vt:lpstr>Experimental Design Guide</vt:lpstr>
      <vt:lpstr>Practicals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Rory Stark</cp:lastModifiedBy>
  <cp:revision>430</cp:revision>
  <cp:lastPrinted>2021-10-20T07:45:22Z</cp:lastPrinted>
  <dcterms:created xsi:type="dcterms:W3CDTF">2012-09-07T13:33:17Z</dcterms:created>
  <dcterms:modified xsi:type="dcterms:W3CDTF">2022-10-30T13:33:38Z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