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2" r:id="rId3"/>
    <p:sldId id="257" r:id="rId4"/>
    <p:sldId id="260" r:id="rId5"/>
    <p:sldId id="307" r:id="rId6"/>
    <p:sldId id="271" r:id="rId7"/>
    <p:sldId id="279" r:id="rId8"/>
    <p:sldId id="308" r:id="rId9"/>
    <p:sldId id="278" r:id="rId10"/>
    <p:sldId id="309" r:id="rId11"/>
    <p:sldId id="284" r:id="rId12"/>
    <p:sldId id="269" r:id="rId13"/>
    <p:sldId id="310" r:id="rId14"/>
    <p:sldId id="311" r:id="rId15"/>
    <p:sldId id="294" r:id="rId16"/>
    <p:sldId id="296" r:id="rId17"/>
    <p:sldId id="305" r:id="rId18"/>
    <p:sldId id="304" r:id="rId19"/>
    <p:sldId id="297" r:id="rId20"/>
    <p:sldId id="298" r:id="rId21"/>
    <p:sldId id="301" r:id="rId22"/>
    <p:sldId id="306" r:id="rId23"/>
    <p:sldId id="286" r:id="rId24"/>
    <p:sldId id="303" r:id="rId25"/>
    <p:sldId id="30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3" autoAdjust="0"/>
    <p:restoredTop sz="94660"/>
  </p:normalViewPr>
  <p:slideViewPr>
    <p:cSldViewPr snapToGrid="0" snapToObjects="1">
      <p:cViewPr varScale="1">
        <p:scale>
          <a:sx n="112" d="100"/>
          <a:sy n="112" d="100"/>
        </p:scale>
        <p:origin x="-1352" y="-104"/>
      </p:cViewPr>
      <p:guideLst>
        <p:guide orient="horz" pos="2160"/>
        <p:guide pos="289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11-12T14:10:58.156" idx="6">
    <p:pos x="4393" y="3165"/>
    <p:text>Does this need changing?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B7BCC-56AD-2D4E-8AF1-4ACBF2D29966}" type="datetimeFigureOut">
              <a:rPr lang="en-US" smtClean="0"/>
              <a:t>17/11/2015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61578-9D1E-484C-91D3-D2216B74EB11}" type="slidenum">
              <a:rPr lang="en-US" smtClean="0"/>
              <a:t>‹#›</a:t>
            </a:fld>
            <a:endParaRPr lang="en-US"/>
          </a:p>
        </p:txBody>
      </p:sp>
    </p:spTree>
    <p:extLst>
      <p:ext uri="{BB962C8B-B14F-4D97-AF65-F5344CB8AC3E}">
        <p14:creationId xmlns:p14="http://schemas.microsoft.com/office/powerpoint/2010/main" val="40503455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4578" name="Notes Placeholder 2"/>
          <p:cNvSpPr>
            <a:spLocks noGrp="1"/>
          </p:cNvSpPr>
          <p:nvPr>
            <p:ph type="body" idx="1"/>
          </p:nvPr>
        </p:nvSpPr>
        <p:spPr>
          <a:noFill/>
        </p:spPr>
        <p:txBody>
          <a:bodyPr/>
          <a:lstStyle/>
          <a:p>
            <a:pPr eaLnBrk="1" hangingPunct="1"/>
            <a:endParaRPr lang="en-US"/>
          </a:p>
        </p:txBody>
      </p:sp>
      <p:sp>
        <p:nvSpPr>
          <p:cNvPr id="24579" name="Slide Number Placeholder 3"/>
          <p:cNvSpPr>
            <a:spLocks noGrp="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D8246F7-83D5-BA41-9365-D2F177E74C47}" type="slidenum">
              <a:rPr lang="en-US" sz="1200">
                <a:latin typeface="Calibri"/>
              </a:rPr>
              <a:pPr/>
              <a:t>6</a:t>
            </a:fld>
            <a:endParaRPr lang="en-US" sz="1200" dirty="0">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Might want to say randomisation for treatment allocation, extraction batches and orders, plate layout,</a:t>
            </a:r>
            <a:r>
              <a:rPr lang="en-US" baseline="0" dirty="0" smtClean="0"/>
              <a:t> library pools, lanes on a flow cell, flow cell run </a:t>
            </a:r>
            <a:r>
              <a:rPr lang="en-US" baseline="0" dirty="0" err="1" smtClean="0"/>
              <a:t>etc</a:t>
            </a:r>
            <a:r>
              <a:rPr lang="en-US" baseline="0" dirty="0" smtClean="0"/>
              <a:t> </a:t>
            </a:r>
            <a:r>
              <a:rPr lang="en-US" baseline="0" dirty="0" err="1" smtClean="0"/>
              <a:t>etc</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9</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1442" name="Notes Placeholder 2"/>
          <p:cNvSpPr>
            <a:spLocks noGrp="1"/>
          </p:cNvSpPr>
          <p:nvPr>
            <p:ph type="body" idx="1"/>
          </p:nvPr>
        </p:nvSpPr>
        <p:spPr>
          <a:noFill/>
        </p:spPr>
        <p:txBody>
          <a:bodyPr/>
          <a:lstStyle/>
          <a:p>
            <a:endParaRPr lang="en-US"/>
          </a:p>
        </p:txBody>
      </p:sp>
      <p:sp>
        <p:nvSpPr>
          <p:cNvPr id="61443" name="Slide Number Placeholder 3"/>
          <p:cNvSpPr>
            <a:spLocks noGrp="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628AF2A-67D7-B442-B327-ACC54BA1F90D}" type="slidenum">
              <a:rPr lang="en-US" sz="1200">
                <a:latin typeface="Calibri"/>
              </a:rPr>
              <a:pPr/>
              <a:t>12</a:t>
            </a:fld>
            <a:endParaRPr lang="en-US" sz="1200" dirty="0">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6137B63-778E-DB49-8633-3991B73B83A1}" type="slidenum">
              <a:rPr lang="en-US" sz="1200">
                <a:latin typeface="Calibri"/>
              </a:rPr>
              <a:pPr/>
              <a:t>15</a:t>
            </a:fld>
            <a:endParaRPr lang="en-US" sz="1200" dirty="0">
              <a:latin typeface="Calibri"/>
            </a:endParaRPr>
          </a:p>
        </p:txBody>
      </p:sp>
      <p:sp>
        <p:nvSpPr>
          <p:cNvPr id="16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147"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FE836B8-FA2C-674B-B867-82E6723993FF}" type="slidenum">
              <a:rPr lang="en-US" sz="1200">
                <a:latin typeface="Calibri"/>
              </a:rPr>
              <a:pPr/>
              <a:t>16</a:t>
            </a:fld>
            <a:endParaRPr lang="en-US" sz="1200" dirty="0">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617AF44-E15E-3E45-8F10-FD9E66C465A3}" type="slidenum">
              <a:rPr lang="en-US" sz="1200">
                <a:latin typeface="Calibri"/>
              </a:rPr>
              <a:pPr/>
              <a:t>19</a:t>
            </a:fld>
            <a:endParaRPr lang="en-US" sz="12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F91A57DA-9737-9048-98B0-0B36F99F5FE5}" type="datetimeFigureOut">
              <a:rPr lang="en-US" smtClean="0"/>
              <a:t>17/11/2015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153823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91A57DA-9737-9048-98B0-0B36F99F5FE5}" type="datetimeFigureOut">
              <a:rPr lang="en-US" smtClean="0"/>
              <a:t>17/11/2015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167517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91A57DA-9737-9048-98B0-0B36F99F5FE5}" type="datetimeFigureOut">
              <a:rPr lang="en-US" smtClean="0"/>
              <a:t>17/11/2015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60602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91A57DA-9737-9048-98B0-0B36F99F5FE5}" type="datetimeFigureOut">
              <a:rPr lang="en-US" smtClean="0"/>
              <a:t>17/11/2015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151312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F91A57DA-9737-9048-98B0-0B36F99F5FE5}" type="datetimeFigureOut">
              <a:rPr lang="en-US" smtClean="0"/>
              <a:t>17/11/2015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2817893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F91A57DA-9737-9048-98B0-0B36F99F5FE5}" type="datetimeFigureOut">
              <a:rPr lang="en-US" smtClean="0"/>
              <a:t>17/11/2015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283702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F91A57DA-9737-9048-98B0-0B36F99F5FE5}" type="datetimeFigureOut">
              <a:rPr lang="en-US" smtClean="0"/>
              <a:t>17/11/2015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109963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F91A57DA-9737-9048-98B0-0B36F99F5FE5}" type="datetimeFigureOut">
              <a:rPr lang="en-US" smtClean="0"/>
              <a:t>17/11/2015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64137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A57DA-9737-9048-98B0-0B36F99F5FE5}" type="datetimeFigureOut">
              <a:rPr lang="en-US" smtClean="0"/>
              <a:t>17/11/2015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61964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91A57DA-9737-9048-98B0-0B36F99F5FE5}" type="datetimeFigureOut">
              <a:rPr lang="en-US" smtClean="0"/>
              <a:t>17/11/2015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52596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91A57DA-9737-9048-98B0-0B36F99F5FE5}" type="datetimeFigureOut">
              <a:rPr lang="en-US" smtClean="0"/>
              <a:t>17/11/2015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1F854-6351-6641-A5CB-B61F7B3FF5FA}" type="slidenum">
              <a:rPr lang="en-US" smtClean="0"/>
              <a:t>‹#›</a:t>
            </a:fld>
            <a:endParaRPr lang="en-US"/>
          </a:p>
        </p:txBody>
      </p:sp>
    </p:spTree>
    <p:extLst>
      <p:ext uri="{BB962C8B-B14F-4D97-AF65-F5344CB8AC3E}">
        <p14:creationId xmlns:p14="http://schemas.microsoft.com/office/powerpoint/2010/main" val="4238927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A57DA-9737-9048-98B0-0B36F99F5FE5}" type="datetimeFigureOut">
              <a:rPr lang="en-US" smtClean="0"/>
              <a:t>17/11/2015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1F854-6351-6641-A5CB-B61F7B3FF5FA}" type="slidenum">
              <a:rPr lang="en-US" smtClean="0"/>
              <a:t>‹#›</a:t>
            </a:fld>
            <a:endParaRPr lang="en-US"/>
          </a:p>
        </p:txBody>
      </p:sp>
    </p:spTree>
    <p:extLst>
      <p:ext uri="{BB962C8B-B14F-4D97-AF65-F5344CB8AC3E}">
        <p14:creationId xmlns:p14="http://schemas.microsoft.com/office/powerpoint/2010/main" val="168858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hyperlink" Target="http://blog.goldenhelix.com/?p=322"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RIExperimentalDesign@cruk.cam.ac.u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harepoint.cri.camres.org/sites/bioinformatics/Public/InroductionToExperimentalDesign/ExperimentalDesignManual_Nov1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
            </a:r>
            <a:br>
              <a:rPr lang="en-US" sz="6000" dirty="0" smtClean="0"/>
            </a:br>
            <a:r>
              <a:rPr lang="en-US" sz="6000" dirty="0"/>
              <a:t/>
            </a:r>
            <a:br>
              <a:rPr lang="en-US" sz="6000" dirty="0"/>
            </a:br>
            <a:r>
              <a:rPr lang="en-US" sz="6000" dirty="0" smtClean="0">
                <a:solidFill>
                  <a:srgbClr val="1F497D"/>
                </a:solidFill>
              </a:rPr>
              <a:t>INTRODUCTION TO EXPERIMENTAL DESIGN AT CRUK</a:t>
            </a:r>
            <a:r>
              <a:rPr lang="en-US" sz="6000" dirty="0" smtClean="0">
                <a:solidFill>
                  <a:srgbClr val="1F497D"/>
                </a:solidFill>
              </a:rPr>
              <a:t>-CI</a:t>
            </a:r>
            <a:br>
              <a:rPr lang="en-US" sz="6000" dirty="0" smtClean="0">
                <a:solidFill>
                  <a:srgbClr val="1F497D"/>
                </a:solidFill>
              </a:rPr>
            </a:br>
            <a:r>
              <a:rPr lang="en-US" sz="6000" dirty="0" smtClean="0">
                <a:solidFill>
                  <a:srgbClr val="1F497D"/>
                </a:solidFill>
              </a:rPr>
              <a:t/>
            </a:r>
            <a:br>
              <a:rPr lang="en-US" sz="6000" dirty="0" smtClean="0">
                <a:solidFill>
                  <a:srgbClr val="1F497D"/>
                </a:solidFill>
              </a:rPr>
            </a:br>
            <a:r>
              <a:rPr lang="en-US" sz="3600" dirty="0" smtClean="0">
                <a:solidFill>
                  <a:schemeClr val="tx1"/>
                </a:solidFill>
              </a:rPr>
              <a:t>2016</a:t>
            </a:r>
            <a:r>
              <a:rPr lang="en-US" sz="2700" dirty="0" smtClean="0">
                <a:solidFill>
                  <a:schemeClr val="tx1"/>
                </a:solidFill>
              </a:rPr>
              <a:t/>
            </a:r>
            <a:br>
              <a:rPr lang="en-US" sz="2700" dirty="0" smtClean="0">
                <a:solidFill>
                  <a:schemeClr val="tx1"/>
                </a:solidFill>
              </a:rPr>
            </a:br>
            <a:r>
              <a:rPr lang="en-US" sz="2700" dirty="0">
                <a:solidFill>
                  <a:schemeClr val="tx1"/>
                </a:solidFill>
              </a:rPr>
              <a:t/>
            </a:r>
            <a:br>
              <a:rPr lang="en-US" sz="2700" dirty="0">
                <a:solidFill>
                  <a:schemeClr val="tx1"/>
                </a:solidFill>
              </a:rPr>
            </a:br>
            <a:r>
              <a:rPr lang="en-US" sz="2700" dirty="0" smtClean="0">
                <a:solidFill>
                  <a:schemeClr val="tx1"/>
                </a:solidFill>
              </a:rPr>
              <a:t>Rory Stark</a:t>
            </a:r>
            <a:br>
              <a:rPr lang="en-US" sz="2700" dirty="0" smtClean="0">
                <a:solidFill>
                  <a:schemeClr val="tx1"/>
                </a:solidFill>
              </a:rPr>
            </a:br>
            <a:r>
              <a:rPr lang="en-US" sz="2700" dirty="0" smtClean="0">
                <a:solidFill>
                  <a:schemeClr val="tx1"/>
                </a:solidFill>
              </a:rPr>
              <a:t>Chandra </a:t>
            </a:r>
            <a:r>
              <a:rPr lang="en-US" sz="2700" dirty="0" err="1" smtClean="0">
                <a:solidFill>
                  <a:schemeClr val="tx1"/>
                </a:solidFill>
              </a:rPr>
              <a:t>Chilamakuri</a:t>
            </a:r>
            <a:r>
              <a:rPr lang="en-US" sz="2700" dirty="0" smtClean="0">
                <a:solidFill>
                  <a:schemeClr val="tx1"/>
                </a:solidFill>
              </a:rPr>
              <a:t/>
            </a:r>
            <a:br>
              <a:rPr lang="en-US" sz="2700" dirty="0" smtClean="0">
                <a:solidFill>
                  <a:schemeClr val="tx1"/>
                </a:solidFill>
              </a:rPr>
            </a:br>
            <a:r>
              <a:rPr lang="en-US" sz="2700" dirty="0" smtClean="0">
                <a:solidFill>
                  <a:schemeClr val="tx1"/>
                </a:solidFill>
              </a:rPr>
              <a:t>James </a:t>
            </a:r>
            <a:r>
              <a:rPr lang="en-US" sz="2700" dirty="0" smtClean="0">
                <a:solidFill>
                  <a:schemeClr val="tx1"/>
                </a:solidFill>
              </a:rPr>
              <a:t>Hadfield</a:t>
            </a:r>
            <a:endParaRPr lang="en-US" sz="6000" dirty="0">
              <a:solidFill>
                <a:schemeClr val="tx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713590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45" y="342684"/>
            <a:ext cx="6493998" cy="1143000"/>
          </a:xfrm>
        </p:spPr>
        <p:txBody>
          <a:bodyPr/>
          <a:lstStyle/>
          <a:p>
            <a:r>
              <a:rPr lang="en-US" dirty="0" smtClean="0"/>
              <a:t>How Many Samples?</a:t>
            </a:r>
            <a:endParaRPr lang="en-US" dirty="0"/>
          </a:p>
        </p:txBody>
      </p:sp>
      <p:sp>
        <p:nvSpPr>
          <p:cNvPr id="3" name="Content Placeholder 2"/>
          <p:cNvSpPr>
            <a:spLocks noGrp="1"/>
          </p:cNvSpPr>
          <p:nvPr>
            <p:ph idx="1"/>
          </p:nvPr>
        </p:nvSpPr>
        <p:spPr>
          <a:xfrm>
            <a:off x="457200" y="1600200"/>
            <a:ext cx="8229600" cy="5101872"/>
          </a:xfrm>
        </p:spPr>
        <p:txBody>
          <a:bodyPr>
            <a:normAutofit/>
          </a:bodyPr>
          <a:lstStyle/>
          <a:p>
            <a:r>
              <a:rPr lang="en-US" dirty="0" smtClean="0"/>
              <a:t>Why are replicates needed?</a:t>
            </a:r>
          </a:p>
          <a:p>
            <a:r>
              <a:rPr lang="en-US" dirty="0" smtClean="0"/>
              <a:t>How to calculate</a:t>
            </a:r>
          </a:p>
          <a:p>
            <a:pPr lvl="1"/>
            <a:r>
              <a:rPr lang="en-US" dirty="0" smtClean="0"/>
              <a:t>Not just power calculations</a:t>
            </a:r>
          </a:p>
          <a:p>
            <a:r>
              <a:rPr lang="en-US" dirty="0" smtClean="0"/>
              <a:t>Power is </a:t>
            </a:r>
            <a:r>
              <a:rPr lang="en-US" i="1" dirty="0" smtClean="0"/>
              <a:t>the probability of detecting a an effect size given that it exists in the population</a:t>
            </a:r>
          </a:p>
          <a:p>
            <a:pPr lvl="1"/>
            <a:r>
              <a:rPr lang="en-US" dirty="0" smtClean="0"/>
              <a:t>Depends on variability, sample size, effect size, alternative hypothesis and the p-value cut-off</a:t>
            </a:r>
          </a:p>
          <a:p>
            <a:pPr lvl="1"/>
            <a:r>
              <a:rPr lang="en-US" dirty="0" smtClean="0"/>
              <a:t>If adding samples adds variability this will not increase the power of the experiment</a:t>
            </a:r>
          </a:p>
        </p:txBody>
      </p:sp>
      <p:pic>
        <p:nvPicPr>
          <p:cNvPr id="5" name="Picture 4" descr="power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577" y="0"/>
            <a:ext cx="3165423" cy="3165423"/>
          </a:xfrm>
          <a:prstGeom prst="rect">
            <a:avLst/>
          </a:prstGeom>
        </p:spPr>
      </p:pic>
      <p:sp>
        <p:nvSpPr>
          <p:cNvPr id="7" name="TextBox 6"/>
          <p:cNvSpPr txBox="1"/>
          <p:nvPr/>
        </p:nvSpPr>
        <p:spPr>
          <a:xfrm>
            <a:off x="457200" y="947075"/>
            <a:ext cx="5964649" cy="4893647"/>
          </a:xfrm>
          <a:prstGeom prst="rect">
            <a:avLst/>
          </a:prstGeom>
          <a:solidFill>
            <a:schemeClr val="bg1"/>
          </a:solidFill>
        </p:spPr>
        <p:txBody>
          <a:bodyPr wrap="square" rtlCol="0">
            <a:spAutoFit/>
          </a:bodyPr>
          <a:lstStyle/>
          <a:p>
            <a:r>
              <a:rPr lang="en-US" sz="2400" dirty="0" smtClean="0">
                <a:solidFill>
                  <a:srgbClr val="008000"/>
                </a:solidFill>
              </a:rPr>
              <a:t>Although the most common way of calculating sample size, often there is insufficient information to perform a power calculation. An alternative is planning for precision, where the size of the confidence interval around the main result determines the sample size. This is often used in tests of diagnostic accuracy where the main result is sensitivity or specificity. In animal studies the resource equation is used, the determines the number of animals based on the number of degrees of freedom required for ANOVA after accounting for other factors. </a:t>
            </a:r>
            <a:endParaRPr lang="en-US" sz="2400" dirty="0">
              <a:solidFill>
                <a:srgbClr val="008000"/>
              </a:solidFill>
            </a:endParaRPr>
          </a:p>
        </p:txBody>
      </p:sp>
    </p:spTree>
    <p:extLst>
      <p:ext uri="{BB962C8B-B14F-4D97-AF65-F5344CB8AC3E}">
        <p14:creationId xmlns:p14="http://schemas.microsoft.com/office/powerpoint/2010/main" val="28296585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Sou</a:t>
            </a:r>
            <a:r>
              <a:rPr lang="en-US" dirty="0" smtClean="0">
                <a:solidFill>
                  <a:srgbClr val="1F497D"/>
                </a:solidFill>
              </a:rPr>
              <a:t>rces of Variation</a:t>
            </a:r>
            <a:endParaRPr lang="en-US" dirty="0">
              <a:solidFill>
                <a:srgbClr val="1F497D"/>
              </a:solidFill>
            </a:endParaRPr>
          </a:p>
        </p:txBody>
      </p:sp>
      <p:sp>
        <p:nvSpPr>
          <p:cNvPr id="3" name="Content Placeholder 2"/>
          <p:cNvSpPr>
            <a:spLocks noGrp="1"/>
          </p:cNvSpPr>
          <p:nvPr>
            <p:ph idx="1"/>
          </p:nvPr>
        </p:nvSpPr>
        <p:spPr>
          <a:xfrm>
            <a:off x="457200" y="1451660"/>
            <a:ext cx="8229600" cy="5257800"/>
          </a:xfrm>
        </p:spPr>
        <p:txBody>
          <a:bodyPr>
            <a:normAutofit/>
          </a:bodyPr>
          <a:lstStyle/>
          <a:p>
            <a:r>
              <a:rPr lang="en-US" dirty="0" smtClean="0"/>
              <a:t>Biological “noise”</a:t>
            </a:r>
          </a:p>
          <a:p>
            <a:pPr lvl="1"/>
            <a:r>
              <a:rPr lang="en-US" dirty="0" smtClean="0"/>
              <a:t>Biological processes are inherently stochastic</a:t>
            </a:r>
          </a:p>
          <a:p>
            <a:pPr lvl="1"/>
            <a:r>
              <a:rPr lang="en-US" dirty="0" smtClean="0"/>
              <a:t>Single cells, cell populations, individuals, organs, species….</a:t>
            </a:r>
          </a:p>
          <a:p>
            <a:pPr lvl="1"/>
            <a:r>
              <a:rPr lang="en-US" dirty="0" err="1" smtClean="0"/>
              <a:t>Timepoints</a:t>
            </a:r>
            <a:r>
              <a:rPr lang="en-US" dirty="0" smtClean="0"/>
              <a:t>, cell cycle, synchronized vs. unsynchronized</a:t>
            </a:r>
          </a:p>
          <a:p>
            <a:r>
              <a:rPr lang="en-US" dirty="0" smtClean="0"/>
              <a:t>Technical noise</a:t>
            </a:r>
          </a:p>
          <a:p>
            <a:pPr lvl="1"/>
            <a:r>
              <a:rPr lang="en-US" dirty="0" smtClean="0"/>
              <a:t>Reagents, antibodies, temperatures, pollution</a:t>
            </a:r>
          </a:p>
          <a:p>
            <a:pPr lvl="1"/>
            <a:r>
              <a:rPr lang="en-US" dirty="0" smtClean="0"/>
              <a:t>Platforms, runs, operators</a:t>
            </a:r>
          </a:p>
          <a:p>
            <a:r>
              <a:rPr lang="en-US" dirty="0" smtClean="0">
                <a:solidFill>
                  <a:srgbClr val="FF0000"/>
                </a:solidFill>
              </a:rPr>
              <a:t>Consider in advance and control</a:t>
            </a:r>
          </a:p>
          <a:p>
            <a:pPr lvl="1"/>
            <a:endParaRPr lang="en-US" dirty="0"/>
          </a:p>
        </p:txBody>
      </p:sp>
      <p:sp>
        <p:nvSpPr>
          <p:cNvPr id="4" name="TextBox 3"/>
          <p:cNvSpPr txBox="1"/>
          <p:nvPr/>
        </p:nvSpPr>
        <p:spPr>
          <a:xfrm>
            <a:off x="1712284" y="1757735"/>
            <a:ext cx="5964649" cy="3046988"/>
          </a:xfrm>
          <a:prstGeom prst="rect">
            <a:avLst/>
          </a:prstGeom>
          <a:solidFill>
            <a:schemeClr val="bg1"/>
          </a:solidFill>
        </p:spPr>
        <p:txBody>
          <a:bodyPr wrap="square" rtlCol="0">
            <a:spAutoFit/>
          </a:bodyPr>
          <a:lstStyle/>
          <a:p>
            <a:r>
              <a:rPr lang="en-US" sz="3200" dirty="0" smtClean="0">
                <a:solidFill>
                  <a:srgbClr val="FF0000"/>
                </a:solidFill>
              </a:rPr>
              <a:t>Perhaps cut out some of the examples here and discuss types of replicate biological/experimental/technical as I think this is an important point currently missed.</a:t>
            </a:r>
            <a:endParaRPr lang="en-US" sz="3200" dirty="0">
              <a:solidFill>
                <a:srgbClr val="FF0000"/>
              </a:solidFill>
            </a:endParaRPr>
          </a:p>
        </p:txBody>
      </p:sp>
    </p:spTree>
    <p:extLst>
      <p:ext uri="{BB962C8B-B14F-4D97-AF65-F5344CB8AC3E}">
        <p14:creationId xmlns:p14="http://schemas.microsoft.com/office/powerpoint/2010/main" val="14035740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1" hangingPunct="1"/>
            <a:r>
              <a:rPr lang="en-US" sz="4400" dirty="0" smtClean="0">
                <a:solidFill>
                  <a:srgbClr val="1F497D"/>
                </a:solidFill>
              </a:rPr>
              <a:t>Precision, Accuracy </a:t>
            </a:r>
            <a:r>
              <a:rPr lang="en-US" sz="4400" dirty="0">
                <a:solidFill>
                  <a:srgbClr val="1F497D"/>
                </a:solidFill>
              </a:rPr>
              <a:t>&amp; </a:t>
            </a:r>
            <a:r>
              <a:rPr lang="en-US" sz="4400" dirty="0" smtClean="0">
                <a:solidFill>
                  <a:srgbClr val="1F497D"/>
                </a:solidFill>
              </a:rPr>
              <a:t>Bias</a:t>
            </a:r>
            <a:endParaRPr lang="en-US" sz="4400" dirty="0">
              <a:solidFill>
                <a:srgbClr val="1F497D"/>
              </a:solidFill>
            </a:endParaRPr>
          </a:p>
        </p:txBody>
      </p:sp>
      <p:grpSp>
        <p:nvGrpSpPr>
          <p:cNvPr id="60418" name="Group 44"/>
          <p:cNvGrpSpPr>
            <a:grpSpLocks/>
          </p:cNvGrpSpPr>
          <p:nvPr/>
        </p:nvGrpSpPr>
        <p:grpSpPr bwMode="auto">
          <a:xfrm>
            <a:off x="1330325" y="1052513"/>
            <a:ext cx="6583363" cy="5222875"/>
            <a:chOff x="666651" y="765175"/>
            <a:chExt cx="7404199" cy="5961064"/>
          </a:xfrm>
        </p:grpSpPr>
        <p:sp>
          <p:nvSpPr>
            <p:cNvPr id="60419" name="Text Box 7"/>
            <p:cNvSpPr txBox="1">
              <a:spLocks noChangeArrowheads="1"/>
            </p:cNvSpPr>
            <p:nvPr/>
          </p:nvSpPr>
          <p:spPr bwMode="auto">
            <a:xfrm rot="-5400000">
              <a:off x="-1788144" y="3723554"/>
              <a:ext cx="5428903" cy="5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dirty="0">
                  <a:latin typeface="Calibri" charset="0"/>
                  <a:sym typeface="Symbol" charset="0"/>
                </a:rPr>
                <a:t> </a:t>
              </a:r>
              <a:r>
                <a:rPr lang="en-US" b="1" dirty="0" smtClean="0">
                  <a:latin typeface="Calibri" charset="0"/>
                  <a:sym typeface="Symbol" charset="0"/>
                </a:rPr>
                <a:t>     </a:t>
              </a:r>
              <a:r>
                <a:rPr lang="en-US" b="1" dirty="0">
                  <a:latin typeface="Calibri" charset="0"/>
                  <a:sym typeface="Symbol" charset="0"/>
                </a:rPr>
                <a:t>Im</a:t>
              </a:r>
              <a:r>
                <a:rPr lang="en-US" b="1" dirty="0">
                  <a:latin typeface="Calibri" charset="0"/>
                </a:rPr>
                <a:t>precise          </a:t>
              </a:r>
              <a:r>
                <a:rPr lang="en-US" b="1" dirty="0" smtClean="0">
                  <a:latin typeface="Calibri" charset="0"/>
                </a:rPr>
                <a:t>           Precise </a:t>
              </a:r>
              <a:endParaRPr lang="de-DE" b="1" dirty="0">
                <a:latin typeface="Calibri" charset="0"/>
              </a:endParaRPr>
            </a:p>
          </p:txBody>
        </p:sp>
        <p:grpSp>
          <p:nvGrpSpPr>
            <p:cNvPr id="60420" name="Group 46"/>
            <p:cNvGrpSpPr>
              <a:grpSpLocks/>
            </p:cNvGrpSpPr>
            <p:nvPr/>
          </p:nvGrpSpPr>
          <p:grpSpPr bwMode="auto">
            <a:xfrm>
              <a:off x="1277938" y="765175"/>
              <a:ext cx="6792912" cy="5961064"/>
              <a:chOff x="1277938" y="765175"/>
              <a:chExt cx="6792912" cy="5961064"/>
            </a:xfrm>
          </p:grpSpPr>
          <p:sp>
            <p:nvSpPr>
              <p:cNvPr id="60421" name="Text Box 6"/>
              <p:cNvSpPr txBox="1">
                <a:spLocks noChangeArrowheads="1"/>
              </p:cNvSpPr>
              <p:nvPr/>
            </p:nvSpPr>
            <p:spPr bwMode="auto">
              <a:xfrm>
                <a:off x="1477963" y="765175"/>
                <a:ext cx="6592887" cy="52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dirty="0">
                    <a:latin typeface="Calibri" charset="0"/>
                  </a:rPr>
                  <a:t>        </a:t>
                </a:r>
                <a:r>
                  <a:rPr lang="en-US" b="1" dirty="0" smtClean="0">
                    <a:latin typeface="Calibri" charset="0"/>
                  </a:rPr>
                  <a:t>Accurate</a:t>
                </a:r>
                <a:r>
                  <a:rPr lang="en-US" b="1" dirty="0" smtClean="0">
                    <a:latin typeface="Calibri" charset="0"/>
                    <a:sym typeface="Symbol" charset="0"/>
                  </a:rPr>
                  <a:t>                              </a:t>
                </a:r>
                <a:r>
                  <a:rPr lang="en-US" b="1" dirty="0" smtClean="0">
                    <a:latin typeface="Calibri" charset="0"/>
                  </a:rPr>
                  <a:t>Biased</a:t>
                </a:r>
                <a:endParaRPr lang="de-DE" b="1" dirty="0">
                  <a:latin typeface="Calibri" charset="0"/>
                  <a:sym typeface="Symbol" charset="0"/>
                </a:endParaRPr>
              </a:p>
            </p:txBody>
          </p:sp>
          <p:pic>
            <p:nvPicPr>
              <p:cNvPr id="49" name="Picture 48" descr="FarSide+Deer.jpg"/>
              <p:cNvPicPr>
                <a:picLocks noChangeAspect="1"/>
              </p:cNvPicPr>
              <p:nvPr/>
            </p:nvPicPr>
            <p:blipFill>
              <a:blip r:embed="rId3" cstate="print">
                <a:extLst>
                  <a:ext uri="{28A0092B-C50C-407E-A947-70E740481C1C}">
                    <a14:useLocalDpi xmlns:a14="http://schemas.microsoft.com/office/drawing/2010/main" val="0"/>
                  </a:ext>
                </a:extLst>
              </a:blip>
              <a:srcRect b="7353"/>
              <a:stretch>
                <a:fillRect/>
              </a:stretch>
            </p:blipFill>
            <p:spPr bwMode="auto">
              <a:xfrm>
                <a:off x="1277938" y="1382713"/>
                <a:ext cx="3290887" cy="25923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descr="FarSide+Deer.jpg"/>
              <p:cNvPicPr>
                <a:picLocks noChangeAspect="1"/>
              </p:cNvPicPr>
              <p:nvPr/>
            </p:nvPicPr>
            <p:blipFill>
              <a:blip r:embed="rId3" cstate="print">
                <a:extLst>
                  <a:ext uri="{28A0092B-C50C-407E-A947-70E740481C1C}">
                    <a14:useLocalDpi xmlns:a14="http://schemas.microsoft.com/office/drawing/2010/main" val="0"/>
                  </a:ext>
                </a:extLst>
              </a:blip>
              <a:srcRect b="7353"/>
              <a:stretch>
                <a:fillRect/>
              </a:stretch>
            </p:blipFill>
            <p:spPr bwMode="auto">
              <a:xfrm>
                <a:off x="4764088" y="4133850"/>
                <a:ext cx="3290887" cy="2592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descr="FarSide+Deer.jpg"/>
              <p:cNvPicPr>
                <a:picLocks noChangeAspect="1"/>
              </p:cNvPicPr>
              <p:nvPr/>
            </p:nvPicPr>
            <p:blipFill>
              <a:blip r:embed="rId3" cstate="print">
                <a:extLst>
                  <a:ext uri="{28A0092B-C50C-407E-A947-70E740481C1C}">
                    <a14:useLocalDpi xmlns:a14="http://schemas.microsoft.com/office/drawing/2010/main" val="0"/>
                  </a:ext>
                </a:extLst>
              </a:blip>
              <a:srcRect b="7353"/>
              <a:stretch>
                <a:fillRect/>
              </a:stretch>
            </p:blipFill>
            <p:spPr bwMode="auto">
              <a:xfrm>
                <a:off x="4765675" y="1365250"/>
                <a:ext cx="3290888" cy="25923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descr="FarSide+Deer.jpg"/>
              <p:cNvPicPr>
                <a:picLocks noChangeAspect="1"/>
              </p:cNvPicPr>
              <p:nvPr/>
            </p:nvPicPr>
            <p:blipFill>
              <a:blip r:embed="rId3" cstate="print">
                <a:extLst>
                  <a:ext uri="{28A0092B-C50C-407E-A947-70E740481C1C}">
                    <a14:useLocalDpi xmlns:a14="http://schemas.microsoft.com/office/drawing/2010/main" val="0"/>
                  </a:ext>
                </a:extLst>
              </a:blip>
              <a:srcRect b="7353"/>
              <a:stretch>
                <a:fillRect/>
              </a:stretch>
            </p:blipFill>
            <p:spPr bwMode="auto">
              <a:xfrm>
                <a:off x="1281113" y="4130675"/>
                <a:ext cx="3290887" cy="2590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6" name="Group 52"/>
              <p:cNvGrpSpPr>
                <a:grpSpLocks/>
              </p:cNvGrpSpPr>
              <p:nvPr/>
            </p:nvGrpSpPr>
            <p:grpSpPr bwMode="auto">
              <a:xfrm>
                <a:off x="2128829" y="2614605"/>
                <a:ext cx="376236" cy="417511"/>
                <a:chOff x="2878600" y="3133857"/>
                <a:chExt cx="376900" cy="418043"/>
              </a:xfrm>
            </p:grpSpPr>
            <p:sp>
              <p:nvSpPr>
                <p:cNvPr id="113" name="Multiply 112"/>
                <p:cNvSpPr>
                  <a:spLocks noChangeAspect="1"/>
                </p:cNvSpPr>
                <p:nvPr/>
              </p:nvSpPr>
              <p:spPr>
                <a:xfrm>
                  <a:off x="3109421" y="3264971"/>
                  <a:ext cx="135933" cy="141506"/>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4" name="Multiply 113"/>
                <p:cNvSpPr>
                  <a:spLocks noChangeAspect="1"/>
                </p:cNvSpPr>
                <p:nvPr/>
              </p:nvSpPr>
              <p:spPr>
                <a:xfrm>
                  <a:off x="3109421" y="3341167"/>
                  <a:ext cx="135933" cy="141506"/>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5" name="Multiply 114"/>
                <p:cNvSpPr>
                  <a:spLocks noChangeAspect="1"/>
                </p:cNvSpPr>
                <p:nvPr/>
              </p:nvSpPr>
              <p:spPr>
                <a:xfrm>
                  <a:off x="2934139" y="3214174"/>
                  <a:ext cx="143087" cy="141506"/>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6" name="Multiply 115"/>
                <p:cNvSpPr>
                  <a:spLocks noChangeAspect="1"/>
                </p:cNvSpPr>
                <p:nvPr/>
              </p:nvSpPr>
              <p:spPr>
                <a:xfrm>
                  <a:off x="2909099" y="3355680"/>
                  <a:ext cx="143087" cy="14513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7" name="Multiply 116"/>
                <p:cNvSpPr>
                  <a:spLocks noChangeAspect="1"/>
                </p:cNvSpPr>
                <p:nvPr/>
              </p:nvSpPr>
              <p:spPr>
                <a:xfrm>
                  <a:off x="3036089" y="3284927"/>
                  <a:ext cx="132355" cy="14513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8" name="Multiply 117"/>
                <p:cNvSpPr>
                  <a:spLocks noChangeAspect="1"/>
                </p:cNvSpPr>
                <p:nvPr/>
              </p:nvSpPr>
              <p:spPr>
                <a:xfrm>
                  <a:off x="3005683" y="3406477"/>
                  <a:ext cx="143087" cy="14513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9" name="Multiply 118"/>
                <p:cNvSpPr>
                  <a:spLocks noChangeAspect="1"/>
                </p:cNvSpPr>
                <p:nvPr/>
              </p:nvSpPr>
              <p:spPr>
                <a:xfrm>
                  <a:off x="3023568" y="3134350"/>
                  <a:ext cx="141299" cy="14513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20" name="Multiply 119"/>
                <p:cNvSpPr>
                  <a:spLocks noChangeAspect="1"/>
                </p:cNvSpPr>
                <p:nvPr/>
              </p:nvSpPr>
              <p:spPr>
                <a:xfrm>
                  <a:off x="2878694" y="3228687"/>
                  <a:ext cx="144875" cy="14513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grpSp>
          <p:grpSp>
            <p:nvGrpSpPr>
              <p:cNvPr id="60427" name="Group 53"/>
              <p:cNvGrpSpPr>
                <a:grpSpLocks/>
              </p:cNvGrpSpPr>
              <p:nvPr/>
            </p:nvGrpSpPr>
            <p:grpSpPr bwMode="auto">
              <a:xfrm>
                <a:off x="6457950" y="2573331"/>
                <a:ext cx="376238" cy="419099"/>
                <a:chOff x="2878600" y="3133857"/>
                <a:chExt cx="376900" cy="418043"/>
              </a:xfrm>
            </p:grpSpPr>
            <p:sp>
              <p:nvSpPr>
                <p:cNvPr id="105" name="Multiply 104"/>
                <p:cNvSpPr>
                  <a:spLocks noChangeAspect="1"/>
                </p:cNvSpPr>
                <p:nvPr/>
              </p:nvSpPr>
              <p:spPr>
                <a:xfrm>
                  <a:off x="3109980" y="3264076"/>
                  <a:ext cx="144874" cy="142777"/>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6" name="Multiply 105"/>
                <p:cNvSpPr>
                  <a:spLocks noChangeAspect="1"/>
                </p:cNvSpPr>
                <p:nvPr/>
              </p:nvSpPr>
              <p:spPr>
                <a:xfrm>
                  <a:off x="3109980" y="3339983"/>
                  <a:ext cx="144874" cy="142777"/>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7" name="Multiply 106"/>
                <p:cNvSpPr>
                  <a:spLocks noChangeAspect="1"/>
                </p:cNvSpPr>
                <p:nvPr/>
              </p:nvSpPr>
              <p:spPr>
                <a:xfrm>
                  <a:off x="2934700" y="3213472"/>
                  <a:ext cx="143086" cy="142777"/>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8" name="Multiply 107"/>
                <p:cNvSpPr>
                  <a:spLocks noChangeAspect="1"/>
                </p:cNvSpPr>
                <p:nvPr/>
              </p:nvSpPr>
              <p:spPr>
                <a:xfrm>
                  <a:off x="2909660" y="3356249"/>
                  <a:ext cx="143086" cy="14458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9" name="Multiply 108"/>
                <p:cNvSpPr>
                  <a:spLocks noChangeAspect="1"/>
                </p:cNvSpPr>
                <p:nvPr/>
              </p:nvSpPr>
              <p:spPr>
                <a:xfrm>
                  <a:off x="3036648" y="3283956"/>
                  <a:ext cx="141298" cy="14458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0" name="Multiply 109"/>
                <p:cNvSpPr>
                  <a:spLocks noChangeAspect="1"/>
                </p:cNvSpPr>
                <p:nvPr/>
              </p:nvSpPr>
              <p:spPr>
                <a:xfrm>
                  <a:off x="3006243" y="3406853"/>
                  <a:ext cx="143086" cy="14458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1" name="Multiply 110"/>
                <p:cNvSpPr>
                  <a:spLocks noChangeAspect="1"/>
                </p:cNvSpPr>
                <p:nvPr/>
              </p:nvSpPr>
              <p:spPr>
                <a:xfrm>
                  <a:off x="3024129" y="3133950"/>
                  <a:ext cx="141297" cy="14458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12" name="Multiply 111"/>
                <p:cNvSpPr>
                  <a:spLocks noChangeAspect="1"/>
                </p:cNvSpPr>
                <p:nvPr/>
              </p:nvSpPr>
              <p:spPr>
                <a:xfrm>
                  <a:off x="2879253" y="3229737"/>
                  <a:ext cx="144875" cy="144585"/>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grpSp>
          <p:grpSp>
            <p:nvGrpSpPr>
              <p:cNvPr id="60428" name="Group 54"/>
              <p:cNvGrpSpPr>
                <a:grpSpLocks/>
              </p:cNvGrpSpPr>
              <p:nvPr/>
            </p:nvGrpSpPr>
            <p:grpSpPr bwMode="auto">
              <a:xfrm>
                <a:off x="1836748" y="4918077"/>
                <a:ext cx="808039" cy="1003301"/>
                <a:chOff x="4133900" y="3114129"/>
                <a:chExt cx="808800" cy="1002871"/>
              </a:xfrm>
            </p:grpSpPr>
            <p:sp>
              <p:nvSpPr>
                <p:cNvPr id="97" name="Multiply 96"/>
                <p:cNvSpPr>
                  <a:spLocks noChangeAspect="1"/>
                </p:cNvSpPr>
                <p:nvPr/>
              </p:nvSpPr>
              <p:spPr>
                <a:xfrm>
                  <a:off x="4222619" y="3545082"/>
                  <a:ext cx="144756"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8" name="Multiply 97"/>
                <p:cNvSpPr>
                  <a:spLocks noChangeAspect="1"/>
                </p:cNvSpPr>
                <p:nvPr/>
              </p:nvSpPr>
              <p:spPr>
                <a:xfrm>
                  <a:off x="4798070" y="3718948"/>
                  <a:ext cx="144756"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99" name="Multiply 98"/>
                <p:cNvSpPr>
                  <a:spLocks noChangeAspect="1"/>
                </p:cNvSpPr>
                <p:nvPr/>
              </p:nvSpPr>
              <p:spPr>
                <a:xfrm>
                  <a:off x="4383459" y="3213651"/>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0" name="Multiply 99"/>
                <p:cNvSpPr>
                  <a:spLocks noChangeAspect="1"/>
                </p:cNvSpPr>
                <p:nvPr/>
              </p:nvSpPr>
              <p:spPr>
                <a:xfrm>
                  <a:off x="4655101" y="3114041"/>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1" name="Multiply 100"/>
                <p:cNvSpPr>
                  <a:spLocks noChangeAspect="1"/>
                </p:cNvSpPr>
                <p:nvPr/>
              </p:nvSpPr>
              <p:spPr>
                <a:xfrm>
                  <a:off x="4781986" y="3385706"/>
                  <a:ext cx="144757"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2" name="Multiply 101"/>
                <p:cNvSpPr>
                  <a:spLocks noChangeAspect="1"/>
                </p:cNvSpPr>
                <p:nvPr/>
              </p:nvSpPr>
              <p:spPr>
                <a:xfrm>
                  <a:off x="4133263" y="3829424"/>
                  <a:ext cx="144756" cy="143077"/>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3" name="Multiply 102"/>
                <p:cNvSpPr>
                  <a:spLocks noChangeAspect="1"/>
                </p:cNvSpPr>
                <p:nvPr/>
              </p:nvSpPr>
              <p:spPr>
                <a:xfrm>
                  <a:off x="4655101" y="3972501"/>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104" name="Multiply 103"/>
                <p:cNvSpPr>
                  <a:spLocks noChangeAspect="1"/>
                </p:cNvSpPr>
                <p:nvPr/>
              </p:nvSpPr>
              <p:spPr>
                <a:xfrm>
                  <a:off x="4349503" y="3939901"/>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grpSp>
          <p:grpSp>
            <p:nvGrpSpPr>
              <p:cNvPr id="60429" name="Group 55"/>
              <p:cNvGrpSpPr>
                <a:grpSpLocks/>
              </p:cNvGrpSpPr>
              <p:nvPr/>
            </p:nvGrpSpPr>
            <p:grpSpPr bwMode="auto">
              <a:xfrm>
                <a:off x="6310328" y="4813302"/>
                <a:ext cx="792165" cy="1003301"/>
                <a:chOff x="4133900" y="3114129"/>
                <a:chExt cx="792910" cy="1002871"/>
              </a:xfrm>
            </p:grpSpPr>
            <p:sp>
              <p:nvSpPr>
                <p:cNvPr id="57" name="Multiply 56"/>
                <p:cNvSpPr>
                  <a:spLocks noChangeAspect="1"/>
                </p:cNvSpPr>
                <p:nvPr/>
              </p:nvSpPr>
              <p:spPr>
                <a:xfrm>
                  <a:off x="4223339" y="3544769"/>
                  <a:ext cx="144756"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58" name="Multiply 57"/>
                <p:cNvSpPr>
                  <a:spLocks noChangeAspect="1"/>
                </p:cNvSpPr>
                <p:nvPr/>
              </p:nvSpPr>
              <p:spPr>
                <a:xfrm>
                  <a:off x="4159003" y="3718634"/>
                  <a:ext cx="144756"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59" name="Multiply 58"/>
                <p:cNvSpPr>
                  <a:spLocks noChangeAspect="1"/>
                </p:cNvSpPr>
                <p:nvPr/>
              </p:nvSpPr>
              <p:spPr>
                <a:xfrm>
                  <a:off x="4384179" y="3213337"/>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60" name="Multiply 59"/>
                <p:cNvSpPr>
                  <a:spLocks noChangeAspect="1"/>
                </p:cNvSpPr>
                <p:nvPr/>
              </p:nvSpPr>
              <p:spPr>
                <a:xfrm>
                  <a:off x="4655821" y="3113727"/>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61" name="Multiply 60"/>
                <p:cNvSpPr>
                  <a:spLocks noChangeAspect="1"/>
                </p:cNvSpPr>
                <p:nvPr/>
              </p:nvSpPr>
              <p:spPr>
                <a:xfrm>
                  <a:off x="4782705" y="3385392"/>
                  <a:ext cx="144757"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70" name="Multiply 69"/>
                <p:cNvSpPr>
                  <a:spLocks noChangeAspect="1"/>
                </p:cNvSpPr>
                <p:nvPr/>
              </p:nvSpPr>
              <p:spPr>
                <a:xfrm>
                  <a:off x="4133983" y="3829110"/>
                  <a:ext cx="144756" cy="143077"/>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79" name="Multiply 78"/>
                <p:cNvSpPr>
                  <a:spLocks noChangeAspect="1"/>
                </p:cNvSpPr>
                <p:nvPr/>
              </p:nvSpPr>
              <p:spPr>
                <a:xfrm>
                  <a:off x="4655821" y="3972188"/>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sp>
              <p:nvSpPr>
                <p:cNvPr id="88" name="Multiply 87"/>
                <p:cNvSpPr>
                  <a:spLocks noChangeAspect="1"/>
                </p:cNvSpPr>
                <p:nvPr/>
              </p:nvSpPr>
              <p:spPr>
                <a:xfrm>
                  <a:off x="4350224" y="3939588"/>
                  <a:ext cx="142969" cy="144888"/>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a:p>
              </p:txBody>
            </p:sp>
          </p:grpSp>
        </p:grpSp>
      </p:grpSp>
      <p:sp>
        <p:nvSpPr>
          <p:cNvPr id="47" name="TextBox 46"/>
          <p:cNvSpPr txBox="1"/>
          <p:nvPr/>
        </p:nvSpPr>
        <p:spPr>
          <a:xfrm>
            <a:off x="1712284" y="1757735"/>
            <a:ext cx="5964649" cy="3046988"/>
          </a:xfrm>
          <a:prstGeom prst="rect">
            <a:avLst/>
          </a:prstGeom>
          <a:solidFill>
            <a:schemeClr val="bg1"/>
          </a:solidFill>
        </p:spPr>
        <p:txBody>
          <a:bodyPr wrap="square" rtlCol="0">
            <a:spAutoFit/>
          </a:bodyPr>
          <a:lstStyle/>
          <a:p>
            <a:r>
              <a:rPr lang="en-US" sz="3200" dirty="0" smtClean="0">
                <a:solidFill>
                  <a:srgbClr val="FF0000"/>
                </a:solidFill>
              </a:rPr>
              <a:t>Mention here the description of different types of bias in the manual. </a:t>
            </a:r>
          </a:p>
          <a:p>
            <a:endParaRPr lang="en-US" sz="3200" dirty="0">
              <a:solidFill>
                <a:srgbClr val="FF0000"/>
              </a:solidFill>
            </a:endParaRPr>
          </a:p>
          <a:p>
            <a:r>
              <a:rPr lang="en-US" sz="3200" dirty="0" smtClean="0">
                <a:solidFill>
                  <a:srgbClr val="FF0000"/>
                </a:solidFill>
              </a:rPr>
              <a:t>Think about the order that you present these 4. </a:t>
            </a:r>
            <a:endParaRPr lang="en-US" sz="3200" dirty="0">
              <a:solidFill>
                <a:srgbClr val="FF0000"/>
              </a:solidFill>
            </a:endParaRPr>
          </a:p>
        </p:txBody>
      </p:sp>
    </p:spTree>
    <p:extLst>
      <p:ext uri="{BB962C8B-B14F-4D97-AF65-F5344CB8AC3E}">
        <p14:creationId xmlns:p14="http://schemas.microsoft.com/office/powerpoint/2010/main" val="11959062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onf.tiff"/>
          <p:cNvPicPr>
            <a:picLocks noChangeAspect="1"/>
          </p:cNvPicPr>
          <p:nvPr/>
        </p:nvPicPr>
        <p:blipFill rotWithShape="1">
          <a:blip r:embed="rId2">
            <a:extLst>
              <a:ext uri="{28A0092B-C50C-407E-A947-70E740481C1C}">
                <a14:useLocalDpi xmlns:a14="http://schemas.microsoft.com/office/drawing/2010/main" val="0"/>
              </a:ext>
            </a:extLst>
          </a:blip>
          <a:srcRect t="9259" b="38035"/>
          <a:stretch/>
        </p:blipFill>
        <p:spPr bwMode="auto">
          <a:xfrm>
            <a:off x="1924858" y="3679709"/>
            <a:ext cx="5543549" cy="176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Confounding Factors</a:t>
            </a:r>
            <a:endParaRPr lang="en-US" dirty="0"/>
          </a:p>
        </p:txBody>
      </p:sp>
      <p:sp>
        <p:nvSpPr>
          <p:cNvPr id="3" name="Content Placeholder 2"/>
          <p:cNvSpPr>
            <a:spLocks noGrp="1"/>
          </p:cNvSpPr>
          <p:nvPr>
            <p:ph idx="1"/>
          </p:nvPr>
        </p:nvSpPr>
        <p:spPr/>
        <p:txBody>
          <a:bodyPr/>
          <a:lstStyle/>
          <a:p>
            <a:pPr>
              <a:lnSpc>
                <a:spcPct val="90000"/>
              </a:lnSpc>
              <a:defRPr/>
            </a:pPr>
            <a:r>
              <a:rPr lang="en-US" dirty="0" smtClean="0">
                <a:ea typeface="ＭＳ Ｐゴシック" charset="0"/>
                <a:cs typeface="ＭＳ Ｐゴシック" charset="0"/>
              </a:rPr>
              <a:t>Extraneous/</a:t>
            </a:r>
            <a:r>
              <a:rPr lang="en-GB" dirty="0" smtClean="0">
                <a:ea typeface="ＭＳ Ｐゴシック" charset="0"/>
                <a:cs typeface="ＭＳ Ｐゴシック" charset="0"/>
              </a:rPr>
              <a:t>hidden/lurking/masking factors</a:t>
            </a:r>
          </a:p>
          <a:p>
            <a:pPr>
              <a:lnSpc>
                <a:spcPct val="90000"/>
              </a:lnSpc>
              <a:defRPr/>
            </a:pPr>
            <a:r>
              <a:rPr lang="en-GB" dirty="0" smtClean="0">
                <a:ea typeface="ＭＳ Ｐゴシック" charset="0"/>
                <a:cs typeface="ＭＳ Ｐゴシック" charset="0"/>
              </a:rPr>
              <a:t>Third </a:t>
            </a:r>
            <a:r>
              <a:rPr lang="en-GB" dirty="0">
                <a:ea typeface="ＭＳ Ｐゴシック" charset="0"/>
                <a:cs typeface="ＭＳ Ｐゴシック" charset="0"/>
              </a:rPr>
              <a:t>variable or mediator </a:t>
            </a:r>
            <a:r>
              <a:rPr lang="en-GB" dirty="0" smtClean="0">
                <a:ea typeface="ＭＳ Ｐゴシック" charset="0"/>
                <a:cs typeface="ＭＳ Ｐゴシック" charset="0"/>
              </a:rPr>
              <a:t>variable</a:t>
            </a:r>
          </a:p>
          <a:p>
            <a:pPr>
              <a:lnSpc>
                <a:spcPct val="90000"/>
              </a:lnSpc>
              <a:defRPr/>
            </a:pPr>
            <a:r>
              <a:rPr lang="en-GB" dirty="0" smtClean="0">
                <a:ea typeface="ＭＳ Ｐゴシック" charset="0"/>
                <a:cs typeface="ＭＳ Ｐゴシック" charset="0"/>
              </a:rPr>
              <a:t>May mask an association or falsely demonstrate one</a:t>
            </a:r>
            <a:endParaRPr lang="en-GB" dirty="0">
              <a:ea typeface="ＭＳ Ｐゴシック" charset="0"/>
              <a:cs typeface="ＭＳ Ｐゴシック" charset="0"/>
            </a:endParaRPr>
          </a:p>
          <a:p>
            <a:endParaRPr lang="en-US" dirty="0"/>
          </a:p>
        </p:txBody>
      </p:sp>
      <p:grpSp>
        <p:nvGrpSpPr>
          <p:cNvPr id="4" name="Group 2"/>
          <p:cNvGrpSpPr>
            <a:grpSpLocks/>
          </p:cNvGrpSpPr>
          <p:nvPr/>
        </p:nvGrpSpPr>
        <p:grpSpPr bwMode="auto">
          <a:xfrm>
            <a:off x="1908174" y="3663039"/>
            <a:ext cx="6489746" cy="3039388"/>
            <a:chOff x="1692275" y="3471333"/>
            <a:chExt cx="6742498" cy="3231092"/>
          </a:xfrm>
        </p:grpSpPr>
        <p:pic>
          <p:nvPicPr>
            <p:cNvPr id="5" name="Picture 4" descr="conf.tiff"/>
            <p:cNvPicPr>
              <a:picLocks noChangeAspect="1"/>
            </p:cNvPicPr>
            <p:nvPr/>
          </p:nvPicPr>
          <p:blipFill>
            <a:blip r:embed="rId2">
              <a:extLst>
                <a:ext uri="{28A0092B-C50C-407E-A947-70E740481C1C}">
                  <a14:useLocalDpi xmlns:a14="http://schemas.microsoft.com/office/drawing/2010/main" val="0"/>
                </a:ext>
              </a:extLst>
            </a:blip>
            <a:srcRect t="9259"/>
            <a:stretch>
              <a:fillRect/>
            </a:stretch>
          </p:blipFill>
          <p:spPr bwMode="auto">
            <a:xfrm>
              <a:off x="1692275" y="3471333"/>
              <a:ext cx="5759450" cy="323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6013160" y="3484668"/>
              <a:ext cx="2421613" cy="4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smtClean="0">
                  <a:solidFill>
                    <a:schemeClr val="tx2"/>
                  </a:solidFill>
                  <a:latin typeface="Calibri"/>
                </a:rPr>
                <a:t>False </a:t>
              </a:r>
              <a:r>
                <a:rPr lang="en-US" b="1" dirty="0">
                  <a:solidFill>
                    <a:schemeClr val="tx2"/>
                  </a:solidFill>
                  <a:latin typeface="Calibri"/>
                </a:rPr>
                <a:t>association</a:t>
              </a:r>
            </a:p>
          </p:txBody>
        </p:sp>
      </p:grpSp>
    </p:spTree>
    <p:extLst>
      <p:ext uri="{BB962C8B-B14F-4D97-AF65-F5344CB8AC3E}">
        <p14:creationId xmlns:p14="http://schemas.microsoft.com/office/powerpoint/2010/main" val="1201657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Confounding Factors</a:t>
            </a:r>
            <a:endParaRPr lang="en-US" dirty="0"/>
          </a:p>
        </p:txBody>
      </p:sp>
      <p:sp>
        <p:nvSpPr>
          <p:cNvPr id="3" name="Content Placeholder 2"/>
          <p:cNvSpPr>
            <a:spLocks noGrp="1"/>
          </p:cNvSpPr>
          <p:nvPr>
            <p:ph idx="1"/>
          </p:nvPr>
        </p:nvSpPr>
        <p:spPr>
          <a:xfrm>
            <a:off x="457200" y="1600200"/>
            <a:ext cx="8229600" cy="5113212"/>
          </a:xfrm>
        </p:spPr>
        <p:txBody>
          <a:bodyPr>
            <a:normAutofit fontScale="92500" lnSpcReduction="20000"/>
          </a:bodyPr>
          <a:lstStyle/>
          <a:p>
            <a:r>
              <a:rPr lang="en-US" dirty="0" smtClean="0"/>
              <a:t>Other examples:</a:t>
            </a:r>
          </a:p>
          <a:p>
            <a:pPr lvl="1"/>
            <a:r>
              <a:rPr lang="en-US" dirty="0" smtClean="0"/>
              <a:t>Democrats were less satisfied with their sex lives than republicans                            </a:t>
            </a:r>
          </a:p>
          <a:p>
            <a:pPr marL="457200" lvl="1" indent="0">
              <a:buNone/>
            </a:pPr>
            <a:r>
              <a:rPr lang="en-US" dirty="0" smtClean="0"/>
              <a:t>   											(ABC poll report)</a:t>
            </a:r>
          </a:p>
          <a:p>
            <a:pPr lvl="1"/>
            <a:r>
              <a:rPr lang="en-US" dirty="0" smtClean="0"/>
              <a:t>Slightly overweight people live longer than thin people                            </a:t>
            </a:r>
          </a:p>
          <a:p>
            <a:pPr marL="457200" lvl="1" indent="0">
              <a:buNone/>
            </a:pPr>
            <a:r>
              <a:rPr lang="en-US" dirty="0" smtClean="0"/>
              <a:t>    							(US Centre for Disease Control)</a:t>
            </a:r>
          </a:p>
          <a:p>
            <a:r>
              <a:rPr lang="en-US" dirty="0" smtClean="0"/>
              <a:t>Inadequate monitoring/management of confounders</a:t>
            </a:r>
          </a:p>
          <a:p>
            <a:pPr lvl="1"/>
            <a:r>
              <a:rPr lang="en-US" dirty="0" smtClean="0"/>
              <a:t>Common reason for wrongly assuming causality</a:t>
            </a:r>
          </a:p>
          <a:p>
            <a:r>
              <a:rPr lang="en-US" dirty="0" smtClean="0"/>
              <a:t>When reading studies consider which confounders could have caused the association</a:t>
            </a:r>
          </a:p>
          <a:p>
            <a:pPr lvl="1"/>
            <a:endParaRPr lang="en-US" dirty="0" smtClean="0"/>
          </a:p>
          <a:p>
            <a:pPr lvl="1"/>
            <a:endParaRPr lang="en-US" dirty="0"/>
          </a:p>
        </p:txBody>
      </p:sp>
    </p:spTree>
    <p:extLst>
      <p:ext uri="{BB962C8B-B14F-4D97-AF65-F5344CB8AC3E}">
        <p14:creationId xmlns:p14="http://schemas.microsoft.com/office/powerpoint/2010/main" val="32667974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normAutofit fontScale="90000"/>
          </a:bodyPr>
          <a:lstStyle/>
          <a:p>
            <a:pPr eaLnBrk="1" hangingPunct="1"/>
            <a:r>
              <a:rPr lang="en-US" dirty="0" smtClean="0">
                <a:solidFill>
                  <a:srgbClr val="1F497D"/>
                </a:solidFill>
                <a:latin typeface="Calibri"/>
                <a:ea typeface="ＭＳ Ｐゴシック" charset="0"/>
                <a:cs typeface="ＭＳ Ｐゴシック" charset="0"/>
              </a:rPr>
              <a:t>Technical Confounding Factors: Batch Effects</a:t>
            </a:r>
            <a:endParaRPr lang="en-US" dirty="0">
              <a:solidFill>
                <a:srgbClr val="1F497D"/>
              </a:solidFill>
              <a:latin typeface="Calibri"/>
              <a:ea typeface="ＭＳ Ｐゴシック" charset="0"/>
              <a:cs typeface="ＭＳ Ｐゴシック" charset="0"/>
            </a:endParaRPr>
          </a:p>
        </p:txBody>
      </p:sp>
      <p:pic>
        <p:nvPicPr>
          <p:cNvPr id="133122" name="Picture 5" descr="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528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3" name="Text Box 6"/>
          <p:cNvSpPr txBox="1">
            <a:spLocks noChangeArrowheads="1"/>
          </p:cNvSpPr>
          <p:nvPr/>
        </p:nvSpPr>
        <p:spPr bwMode="auto">
          <a:xfrm>
            <a:off x="900113" y="2867025"/>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Day1, Plate 1</a:t>
            </a:r>
          </a:p>
        </p:txBody>
      </p:sp>
      <p:pic>
        <p:nvPicPr>
          <p:cNvPr id="133124" name="Picture 7" descr="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3528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 Box 8"/>
          <p:cNvSpPr txBox="1">
            <a:spLocks noChangeArrowheads="1"/>
          </p:cNvSpPr>
          <p:nvPr/>
        </p:nvSpPr>
        <p:spPr bwMode="auto">
          <a:xfrm>
            <a:off x="3635375" y="2867025"/>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Day2, Plate 2</a:t>
            </a:r>
          </a:p>
        </p:txBody>
      </p:sp>
      <p:pic>
        <p:nvPicPr>
          <p:cNvPr id="133126" name="Picture 9" descr="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3528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Text Box 10"/>
          <p:cNvSpPr txBox="1">
            <a:spLocks noChangeArrowheads="1"/>
          </p:cNvSpPr>
          <p:nvPr/>
        </p:nvSpPr>
        <p:spPr bwMode="auto">
          <a:xfrm>
            <a:off x="6443663" y="2867025"/>
            <a:ext cx="182198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Day3, Plate 3</a:t>
            </a:r>
          </a:p>
        </p:txBody>
      </p:sp>
      <p:sp>
        <p:nvSpPr>
          <p:cNvPr id="133128" name="Text Box 12"/>
          <p:cNvSpPr txBox="1">
            <a:spLocks noChangeArrowheads="1"/>
          </p:cNvSpPr>
          <p:nvPr/>
        </p:nvSpPr>
        <p:spPr bwMode="auto">
          <a:xfrm>
            <a:off x="1295400" y="4953000"/>
            <a:ext cx="1116111"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Control</a:t>
            </a:r>
          </a:p>
        </p:txBody>
      </p:sp>
      <p:sp>
        <p:nvSpPr>
          <p:cNvPr id="133129" name="Text Box 13"/>
          <p:cNvSpPr txBox="1">
            <a:spLocks noChangeArrowheads="1"/>
          </p:cNvSpPr>
          <p:nvPr/>
        </p:nvSpPr>
        <p:spPr bwMode="auto">
          <a:xfrm>
            <a:off x="3733800" y="4953000"/>
            <a:ext cx="173497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1</a:t>
            </a:r>
          </a:p>
        </p:txBody>
      </p:sp>
      <p:sp>
        <p:nvSpPr>
          <p:cNvPr id="133130" name="Text Box 14"/>
          <p:cNvSpPr txBox="1">
            <a:spLocks noChangeArrowheads="1"/>
          </p:cNvSpPr>
          <p:nvPr/>
        </p:nvSpPr>
        <p:spPr bwMode="auto">
          <a:xfrm>
            <a:off x="6477000" y="4953000"/>
            <a:ext cx="173497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a:rPr>
              <a:t>Treatment 2</a:t>
            </a:r>
          </a:p>
        </p:txBody>
      </p:sp>
      <p:sp>
        <p:nvSpPr>
          <p:cNvPr id="133131" name="Text Box 15"/>
          <p:cNvSpPr txBox="1">
            <a:spLocks noChangeArrowheads="1"/>
          </p:cNvSpPr>
          <p:nvPr/>
        </p:nvSpPr>
        <p:spPr bwMode="auto">
          <a:xfrm>
            <a:off x="3429000" y="2133600"/>
            <a:ext cx="2065139"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FF0912"/>
                </a:solidFill>
                <a:latin typeface="Calibri"/>
              </a:rPr>
              <a:t>RNA Extraction</a:t>
            </a:r>
            <a:endParaRPr lang="en-US" dirty="0">
              <a:latin typeface="Calibri"/>
            </a:endParaRPr>
          </a:p>
        </p:txBody>
      </p:sp>
      <p:sp>
        <p:nvSpPr>
          <p:cNvPr id="133132" name="Text Box 16"/>
          <p:cNvSpPr txBox="1">
            <a:spLocks noChangeArrowheads="1"/>
          </p:cNvSpPr>
          <p:nvPr/>
        </p:nvSpPr>
        <p:spPr bwMode="auto">
          <a:xfrm>
            <a:off x="1880617" y="5791200"/>
            <a:ext cx="550976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Calibri"/>
              </a:rPr>
              <a:t>The difference between Control, Treatment 1 </a:t>
            </a:r>
          </a:p>
          <a:p>
            <a:pPr algn="ctr"/>
            <a:r>
              <a:rPr lang="en-US" sz="2000" dirty="0">
                <a:latin typeface="Calibri"/>
              </a:rPr>
              <a:t>and Treatment 2 is confounded by </a:t>
            </a:r>
            <a:r>
              <a:rPr lang="en-US" sz="2000" b="1" dirty="0">
                <a:latin typeface="Calibri"/>
              </a:rPr>
              <a:t>day </a:t>
            </a:r>
            <a:r>
              <a:rPr lang="en-US" sz="2000" dirty="0">
                <a:latin typeface="Calibri"/>
              </a:rPr>
              <a:t>and</a:t>
            </a:r>
            <a:r>
              <a:rPr lang="en-US" sz="2000" b="1" dirty="0">
                <a:latin typeface="Calibri"/>
              </a:rPr>
              <a:t> plate.</a:t>
            </a:r>
          </a:p>
        </p:txBody>
      </p:sp>
      <p:pic>
        <p:nvPicPr>
          <p:cNvPr id="133133" name="Picture 18" descr="rn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18288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7164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987" y="-470977"/>
            <a:ext cx="751840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4" name="Text Box 5"/>
          <p:cNvSpPr txBox="1">
            <a:spLocks noChangeArrowheads="1"/>
          </p:cNvSpPr>
          <p:nvPr/>
        </p:nvSpPr>
        <p:spPr bwMode="auto">
          <a:xfrm>
            <a:off x="2209800" y="6446726"/>
            <a:ext cx="5064125" cy="366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68341" y="3137521"/>
            <a:ext cx="8229600" cy="3691252"/>
          </a:xfrm>
        </p:spPr>
        <p:txBody>
          <a:bodyPr>
            <a:normAutofit/>
          </a:bodyPr>
          <a:lstStyle/>
          <a:p>
            <a:pPr>
              <a:buFont typeface="Arial" charset="0"/>
              <a:buChar char="•"/>
            </a:pPr>
            <a:r>
              <a:rPr lang="en-GB" sz="2600" dirty="0" smtClean="0"/>
              <a:t>GWAS study: 800 </a:t>
            </a:r>
            <a:r>
              <a:rPr lang="en-GB" sz="2600" dirty="0"/>
              <a:t>centenarians </a:t>
            </a:r>
            <a:r>
              <a:rPr lang="en-GB" sz="2600" dirty="0" smtClean="0"/>
              <a:t>vs. controls</a:t>
            </a:r>
          </a:p>
          <a:p>
            <a:pPr>
              <a:buFont typeface="Arial" charset="0"/>
              <a:buChar char="•"/>
            </a:pPr>
            <a:r>
              <a:rPr lang="en-GB" sz="2600" dirty="0" smtClean="0"/>
              <a:t>Found 150 </a:t>
            </a:r>
            <a:r>
              <a:rPr lang="en-GB" sz="2600" dirty="0"/>
              <a:t>SNPs </a:t>
            </a:r>
            <a:r>
              <a:rPr lang="en-GB" sz="2600" dirty="0" smtClean="0"/>
              <a:t>predicting centenarians </a:t>
            </a:r>
            <a:r>
              <a:rPr lang="en-GB" sz="2600" dirty="0"/>
              <a:t>with 77 % </a:t>
            </a:r>
            <a:r>
              <a:rPr lang="en-GB" sz="2600" dirty="0" smtClean="0"/>
              <a:t>accuracy</a:t>
            </a:r>
            <a:endParaRPr lang="en-US" sz="2600" dirty="0"/>
          </a:p>
          <a:p>
            <a:pPr>
              <a:buFontTx/>
              <a:buChar char="•"/>
            </a:pPr>
            <a:r>
              <a:rPr lang="en-US" sz="2600" dirty="0" smtClean="0"/>
              <a:t>Problem</a:t>
            </a:r>
            <a:r>
              <a:rPr lang="en-US" sz="2600" dirty="0"/>
              <a:t>: they used </a:t>
            </a:r>
            <a:r>
              <a:rPr lang="en-US" sz="2600" b="1" dirty="0"/>
              <a:t>different SNP chips</a:t>
            </a:r>
            <a:r>
              <a:rPr lang="en-US" sz="2600" dirty="0"/>
              <a:t> for </a:t>
            </a:r>
            <a:r>
              <a:rPr lang="en-US" sz="2600" dirty="0" smtClean="0"/>
              <a:t>centenarians and controls</a:t>
            </a:r>
            <a:endParaRPr lang="en-US" sz="2600" dirty="0"/>
          </a:p>
          <a:p>
            <a:pPr>
              <a:buFontTx/>
              <a:buChar char="•"/>
            </a:pPr>
            <a:r>
              <a:rPr lang="en-GB" sz="2600" dirty="0" smtClean="0"/>
              <a:t>Retracted in 2011 </a:t>
            </a:r>
            <a:r>
              <a:rPr lang="en-GB" sz="2600" dirty="0"/>
              <a:t>following </a:t>
            </a:r>
            <a:r>
              <a:rPr lang="en-GB" sz="2600" dirty="0" smtClean="0"/>
              <a:t>independent review and QC of data</a:t>
            </a:r>
            <a:endParaRPr lang="en-US" sz="2600" dirty="0"/>
          </a:p>
        </p:txBody>
      </p:sp>
    </p:spTree>
    <p:extLst>
      <p:ext uri="{BB962C8B-B14F-4D97-AF65-F5344CB8AC3E}">
        <p14:creationId xmlns:p14="http://schemas.microsoft.com/office/powerpoint/2010/main" val="22435863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Litter Effects</a:t>
            </a:r>
            <a:endParaRPr lang="en-US" dirty="0"/>
          </a:p>
        </p:txBody>
      </p:sp>
      <p:pic>
        <p:nvPicPr>
          <p:cNvPr id="4" name="Picture 3" descr="mouse3.png"/>
          <p:cNvPicPr>
            <a:picLocks noChangeAspect="1"/>
          </p:cNvPicPr>
          <p:nvPr/>
        </p:nvPicPr>
        <p:blipFill>
          <a:blip r:embed="rId2" cstate="print"/>
          <a:stretch>
            <a:fillRect/>
          </a:stretch>
        </p:blipFill>
        <p:spPr>
          <a:xfrm>
            <a:off x="890186" y="1814960"/>
            <a:ext cx="3247656" cy="952053"/>
          </a:xfrm>
          <a:prstGeom prst="rect">
            <a:avLst/>
          </a:prstGeom>
        </p:spPr>
      </p:pic>
      <p:pic>
        <p:nvPicPr>
          <p:cNvPr id="5" name="Picture 4" descr="mouse4.png"/>
          <p:cNvPicPr>
            <a:picLocks noChangeAspect="1"/>
          </p:cNvPicPr>
          <p:nvPr/>
        </p:nvPicPr>
        <p:blipFill>
          <a:blip r:embed="rId3" cstate="print"/>
          <a:stretch>
            <a:fillRect/>
          </a:stretch>
        </p:blipFill>
        <p:spPr>
          <a:xfrm>
            <a:off x="6225061" y="1794328"/>
            <a:ext cx="1383836" cy="982911"/>
          </a:xfrm>
          <a:prstGeom prst="rect">
            <a:avLst/>
          </a:prstGeom>
        </p:spPr>
      </p:pic>
      <p:pic>
        <p:nvPicPr>
          <p:cNvPr id="6" name="Picture 5"/>
          <p:cNvPicPr>
            <a:picLocks noChangeAspect="1"/>
          </p:cNvPicPr>
          <p:nvPr/>
        </p:nvPicPr>
        <p:blipFill>
          <a:blip r:embed="rId4"/>
          <a:stretch>
            <a:fillRect/>
          </a:stretch>
        </p:blipFill>
        <p:spPr>
          <a:xfrm>
            <a:off x="3432428" y="3506805"/>
            <a:ext cx="538609" cy="663644"/>
          </a:xfrm>
          <a:prstGeom prst="rect">
            <a:avLst/>
          </a:prstGeom>
        </p:spPr>
      </p:pic>
      <p:pic>
        <p:nvPicPr>
          <p:cNvPr id="7" name="Picture 6"/>
          <p:cNvPicPr>
            <a:picLocks noChangeAspect="1"/>
          </p:cNvPicPr>
          <p:nvPr/>
        </p:nvPicPr>
        <p:blipFill>
          <a:blip r:embed="rId5"/>
          <a:stretch>
            <a:fillRect/>
          </a:stretch>
        </p:blipFill>
        <p:spPr>
          <a:xfrm>
            <a:off x="7416117" y="3487532"/>
            <a:ext cx="700884" cy="630796"/>
          </a:xfrm>
          <a:prstGeom prst="rect">
            <a:avLst/>
          </a:prstGeom>
        </p:spPr>
      </p:pic>
      <p:pic>
        <p:nvPicPr>
          <p:cNvPr id="8" name="Picture 7"/>
          <p:cNvPicPr>
            <a:picLocks noChangeAspect="1"/>
          </p:cNvPicPr>
          <p:nvPr/>
        </p:nvPicPr>
        <p:blipFill>
          <a:blip r:embed="rId4"/>
          <a:stretch>
            <a:fillRect/>
          </a:stretch>
        </p:blipFill>
        <p:spPr>
          <a:xfrm>
            <a:off x="844826" y="3487532"/>
            <a:ext cx="538609" cy="663644"/>
          </a:xfrm>
          <a:prstGeom prst="rect">
            <a:avLst/>
          </a:prstGeom>
        </p:spPr>
      </p:pic>
      <p:pic>
        <p:nvPicPr>
          <p:cNvPr id="9" name="Picture 8"/>
          <p:cNvPicPr>
            <a:picLocks noChangeAspect="1"/>
          </p:cNvPicPr>
          <p:nvPr/>
        </p:nvPicPr>
        <p:blipFill>
          <a:blip r:embed="rId4"/>
          <a:stretch>
            <a:fillRect/>
          </a:stretch>
        </p:blipFill>
        <p:spPr>
          <a:xfrm>
            <a:off x="1478467" y="3503990"/>
            <a:ext cx="538609" cy="663644"/>
          </a:xfrm>
          <a:prstGeom prst="rect">
            <a:avLst/>
          </a:prstGeom>
        </p:spPr>
      </p:pic>
      <p:pic>
        <p:nvPicPr>
          <p:cNvPr id="10" name="Picture 9"/>
          <p:cNvPicPr>
            <a:picLocks noChangeAspect="1"/>
          </p:cNvPicPr>
          <p:nvPr/>
        </p:nvPicPr>
        <p:blipFill>
          <a:blip r:embed="rId4"/>
          <a:stretch>
            <a:fillRect/>
          </a:stretch>
        </p:blipFill>
        <p:spPr>
          <a:xfrm>
            <a:off x="2135456" y="3506805"/>
            <a:ext cx="538609" cy="663644"/>
          </a:xfrm>
          <a:prstGeom prst="rect">
            <a:avLst/>
          </a:prstGeom>
        </p:spPr>
      </p:pic>
      <p:pic>
        <p:nvPicPr>
          <p:cNvPr id="11" name="Picture 10"/>
          <p:cNvPicPr>
            <a:picLocks noChangeAspect="1"/>
          </p:cNvPicPr>
          <p:nvPr/>
        </p:nvPicPr>
        <p:blipFill>
          <a:blip r:embed="rId4"/>
          <a:stretch>
            <a:fillRect/>
          </a:stretch>
        </p:blipFill>
        <p:spPr>
          <a:xfrm>
            <a:off x="2803829" y="3510988"/>
            <a:ext cx="538609" cy="663644"/>
          </a:xfrm>
          <a:prstGeom prst="rect">
            <a:avLst/>
          </a:prstGeom>
        </p:spPr>
      </p:pic>
      <p:pic>
        <p:nvPicPr>
          <p:cNvPr id="12" name="Picture 11"/>
          <p:cNvPicPr>
            <a:picLocks noChangeAspect="1"/>
          </p:cNvPicPr>
          <p:nvPr/>
        </p:nvPicPr>
        <p:blipFill>
          <a:blip r:embed="rId5"/>
          <a:stretch>
            <a:fillRect/>
          </a:stretch>
        </p:blipFill>
        <p:spPr>
          <a:xfrm>
            <a:off x="7930299" y="3503990"/>
            <a:ext cx="700884" cy="630796"/>
          </a:xfrm>
          <a:prstGeom prst="rect">
            <a:avLst/>
          </a:prstGeom>
        </p:spPr>
      </p:pic>
      <p:pic>
        <p:nvPicPr>
          <p:cNvPr id="13" name="Picture 12"/>
          <p:cNvPicPr>
            <a:picLocks noChangeAspect="1"/>
          </p:cNvPicPr>
          <p:nvPr/>
        </p:nvPicPr>
        <p:blipFill>
          <a:blip r:embed="rId5"/>
          <a:stretch>
            <a:fillRect/>
          </a:stretch>
        </p:blipFill>
        <p:spPr>
          <a:xfrm>
            <a:off x="6862653" y="3496895"/>
            <a:ext cx="700884" cy="630796"/>
          </a:xfrm>
          <a:prstGeom prst="rect">
            <a:avLst/>
          </a:prstGeom>
        </p:spPr>
      </p:pic>
      <p:pic>
        <p:nvPicPr>
          <p:cNvPr id="14" name="Picture 13"/>
          <p:cNvPicPr>
            <a:picLocks noChangeAspect="1"/>
          </p:cNvPicPr>
          <p:nvPr/>
        </p:nvPicPr>
        <p:blipFill>
          <a:blip r:embed="rId5"/>
          <a:stretch>
            <a:fillRect/>
          </a:stretch>
        </p:blipFill>
        <p:spPr>
          <a:xfrm>
            <a:off x="6297750" y="3512436"/>
            <a:ext cx="700884" cy="630796"/>
          </a:xfrm>
          <a:prstGeom prst="rect">
            <a:avLst/>
          </a:prstGeom>
        </p:spPr>
      </p:pic>
      <p:pic>
        <p:nvPicPr>
          <p:cNvPr id="15" name="Picture 14"/>
          <p:cNvPicPr>
            <a:picLocks noChangeAspect="1"/>
          </p:cNvPicPr>
          <p:nvPr/>
        </p:nvPicPr>
        <p:blipFill>
          <a:blip r:embed="rId5"/>
          <a:stretch>
            <a:fillRect/>
          </a:stretch>
        </p:blipFill>
        <p:spPr>
          <a:xfrm>
            <a:off x="5701097" y="3506805"/>
            <a:ext cx="700884" cy="630796"/>
          </a:xfrm>
          <a:prstGeom prst="rect">
            <a:avLst/>
          </a:prstGeom>
        </p:spPr>
      </p:pic>
      <p:sp>
        <p:nvSpPr>
          <p:cNvPr id="16" name="Text Box 6"/>
          <p:cNvSpPr txBox="1">
            <a:spLocks noChangeArrowheads="1"/>
          </p:cNvSpPr>
          <p:nvPr/>
        </p:nvSpPr>
        <p:spPr bwMode="auto">
          <a:xfrm>
            <a:off x="1431729" y="4760842"/>
            <a:ext cx="131869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err="1" smtClean="0">
                <a:solidFill>
                  <a:srgbClr val="FF0912"/>
                </a:solidFill>
                <a:latin typeface="Calibri"/>
              </a:rPr>
              <a:t>Wildtype</a:t>
            </a:r>
            <a:endParaRPr lang="en-US" dirty="0">
              <a:solidFill>
                <a:srgbClr val="FF0912"/>
              </a:solidFill>
              <a:latin typeface="Calibri"/>
            </a:endParaRPr>
          </a:p>
        </p:txBody>
      </p:sp>
      <p:sp>
        <p:nvSpPr>
          <p:cNvPr id="17" name="Text Box 6"/>
          <p:cNvSpPr txBox="1">
            <a:spLocks noChangeArrowheads="1"/>
          </p:cNvSpPr>
          <p:nvPr/>
        </p:nvSpPr>
        <p:spPr bwMode="auto">
          <a:xfrm>
            <a:off x="6297750" y="4775108"/>
            <a:ext cx="112482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solidFill>
                  <a:srgbClr val="FF0912"/>
                </a:solidFill>
                <a:latin typeface="Calibri"/>
              </a:rPr>
              <a:t>Mutant</a:t>
            </a:r>
            <a:endParaRPr lang="en-US" dirty="0">
              <a:solidFill>
                <a:srgbClr val="FF0912"/>
              </a:solidFill>
              <a:latin typeface="Calibri"/>
            </a:endParaRPr>
          </a:p>
        </p:txBody>
      </p:sp>
      <p:sp>
        <p:nvSpPr>
          <p:cNvPr id="18" name="Text Box 6"/>
          <p:cNvSpPr txBox="1">
            <a:spLocks noChangeArrowheads="1"/>
          </p:cNvSpPr>
          <p:nvPr/>
        </p:nvSpPr>
        <p:spPr bwMode="auto">
          <a:xfrm>
            <a:off x="1459389" y="5310142"/>
            <a:ext cx="106591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solidFill>
                  <a:srgbClr val="FF0912"/>
                </a:solidFill>
                <a:latin typeface="Calibri"/>
              </a:rPr>
              <a:t>Litter 1</a:t>
            </a:r>
            <a:endParaRPr lang="en-US" dirty="0">
              <a:solidFill>
                <a:srgbClr val="FF0912"/>
              </a:solidFill>
              <a:latin typeface="Calibri"/>
            </a:endParaRPr>
          </a:p>
        </p:txBody>
      </p:sp>
      <p:sp>
        <p:nvSpPr>
          <p:cNvPr id="20" name="Text Box 6"/>
          <p:cNvSpPr txBox="1">
            <a:spLocks noChangeArrowheads="1"/>
          </p:cNvSpPr>
          <p:nvPr/>
        </p:nvSpPr>
        <p:spPr bwMode="auto">
          <a:xfrm>
            <a:off x="6392125" y="5314591"/>
            <a:ext cx="106591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smtClean="0">
                <a:solidFill>
                  <a:srgbClr val="FF0912"/>
                </a:solidFill>
                <a:latin typeface="Calibri"/>
              </a:rPr>
              <a:t>Litter 2</a:t>
            </a:r>
            <a:endParaRPr lang="en-US" dirty="0">
              <a:solidFill>
                <a:srgbClr val="FF0912"/>
              </a:solidFill>
              <a:latin typeface="Calibri"/>
            </a:endParaRPr>
          </a:p>
        </p:txBody>
      </p:sp>
      <p:sp>
        <p:nvSpPr>
          <p:cNvPr id="19" name="TextBox 18"/>
          <p:cNvSpPr txBox="1"/>
          <p:nvPr/>
        </p:nvSpPr>
        <p:spPr>
          <a:xfrm>
            <a:off x="260412" y="1094182"/>
            <a:ext cx="8697901" cy="5262979"/>
          </a:xfrm>
          <a:prstGeom prst="rect">
            <a:avLst/>
          </a:prstGeom>
          <a:solidFill>
            <a:schemeClr val="bg1"/>
          </a:solidFill>
        </p:spPr>
        <p:txBody>
          <a:bodyPr wrap="square" rtlCol="0">
            <a:spAutoFit/>
          </a:bodyPr>
          <a:lstStyle/>
          <a:p>
            <a:r>
              <a:rPr lang="en-US" sz="2400" dirty="0" smtClean="0">
                <a:solidFill>
                  <a:srgbClr val="008000"/>
                </a:solidFill>
              </a:rPr>
              <a:t>In a recent experimental design meeting, we had settled on the design when it was mentioned in passing that all the </a:t>
            </a:r>
            <a:r>
              <a:rPr lang="en-US" sz="2400" dirty="0" err="1" smtClean="0">
                <a:solidFill>
                  <a:srgbClr val="008000"/>
                </a:solidFill>
              </a:rPr>
              <a:t>wildtype</a:t>
            </a:r>
            <a:r>
              <a:rPr lang="en-US" sz="2400" dirty="0" smtClean="0">
                <a:solidFill>
                  <a:srgbClr val="008000"/>
                </a:solidFill>
              </a:rPr>
              <a:t> mice were from litter 1 and the mutant mice were from litter 2. This is a bad design as litter is totally confounded with mouse type. So it is unclear if you are testing the effect of mutant gene or of litter. </a:t>
            </a:r>
          </a:p>
          <a:p>
            <a:r>
              <a:rPr lang="en-US" sz="2400" dirty="0" smtClean="0">
                <a:solidFill>
                  <a:srgbClr val="008000"/>
                </a:solidFill>
              </a:rPr>
              <a:t>Ideally the </a:t>
            </a:r>
            <a:r>
              <a:rPr lang="en-US" sz="2400" dirty="0" err="1" smtClean="0">
                <a:solidFill>
                  <a:srgbClr val="008000"/>
                </a:solidFill>
              </a:rPr>
              <a:t>wildtype</a:t>
            </a:r>
            <a:r>
              <a:rPr lang="en-US" sz="2400" dirty="0" smtClean="0">
                <a:solidFill>
                  <a:srgbClr val="008000"/>
                </a:solidFill>
              </a:rPr>
              <a:t> and mutants would be crossbred and pups paired by litter to control for litter effects would be included. This was thought to be too time consuming and waste too many animals. </a:t>
            </a:r>
          </a:p>
          <a:p>
            <a:r>
              <a:rPr lang="en-US" sz="2400" dirty="0" smtClean="0">
                <a:solidFill>
                  <a:srgbClr val="008000"/>
                </a:solidFill>
              </a:rPr>
              <a:t>As a compromise it was decided to include as many litters as possible, so that any quirk of one litter should be removed as it would not be present for all litters, so findings should be more robust. </a:t>
            </a:r>
          </a:p>
          <a:p>
            <a:r>
              <a:rPr lang="en-US" sz="2400" dirty="0" smtClean="0">
                <a:solidFill>
                  <a:srgbClr val="008000"/>
                </a:solidFill>
              </a:rPr>
              <a:t>This is not the ideal experiment but pragmatically is the best solution given the constraints.  </a:t>
            </a:r>
            <a:endParaRPr lang="en-US" sz="2400" dirty="0">
              <a:solidFill>
                <a:srgbClr val="008000"/>
              </a:solidFill>
            </a:endParaRPr>
          </a:p>
        </p:txBody>
      </p:sp>
    </p:spTree>
    <p:extLst>
      <p:ext uri="{BB962C8B-B14F-4D97-AF65-F5344CB8AC3E}">
        <p14:creationId xmlns:p14="http://schemas.microsoft.com/office/powerpoint/2010/main" val="15732764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Randomisation</a:t>
            </a:r>
            <a:endParaRPr lang="en-US" dirty="0" smtClean="0"/>
          </a:p>
          <a:p>
            <a:pPr lvl="1"/>
            <a:r>
              <a:rPr lang="en-US" dirty="0" smtClean="0"/>
              <a:t>Statistical analysis assume </a:t>
            </a:r>
            <a:r>
              <a:rPr lang="en-US" dirty="0" err="1" smtClean="0"/>
              <a:t>randomised</a:t>
            </a:r>
            <a:r>
              <a:rPr lang="en-US" dirty="0" smtClean="0"/>
              <a:t> comparisons</a:t>
            </a:r>
          </a:p>
          <a:p>
            <a:pPr lvl="1"/>
            <a:r>
              <a:rPr lang="en-US" dirty="0" smtClean="0"/>
              <a:t>May not see issued caused by non-</a:t>
            </a:r>
            <a:r>
              <a:rPr lang="en-US" dirty="0" err="1" smtClean="0"/>
              <a:t>randomised</a:t>
            </a:r>
            <a:r>
              <a:rPr lang="en-US" dirty="0" smtClean="0"/>
              <a:t> comparisons</a:t>
            </a:r>
          </a:p>
          <a:p>
            <a:pPr lvl="1"/>
            <a:r>
              <a:rPr lang="en-US" dirty="0" smtClean="0"/>
              <a:t>Make every decision random not arbitrary</a:t>
            </a:r>
          </a:p>
          <a:p>
            <a:r>
              <a:rPr lang="en-US" dirty="0" smtClean="0"/>
              <a:t>Blinding</a:t>
            </a:r>
          </a:p>
          <a:p>
            <a:pPr lvl="1"/>
            <a:r>
              <a:rPr lang="en-US" dirty="0" smtClean="0"/>
              <a:t>Especially important where subjective measurements are taken</a:t>
            </a:r>
          </a:p>
          <a:p>
            <a:pPr lvl="1"/>
            <a:r>
              <a:rPr lang="en-US" dirty="0" smtClean="0"/>
              <a:t>Every experiment should reach its potential degree of blinding</a:t>
            </a:r>
            <a:endParaRPr lang="en-US" dirty="0"/>
          </a:p>
        </p:txBody>
      </p:sp>
      <p:sp>
        <p:nvSpPr>
          <p:cNvPr id="4" name="TextBox 3"/>
          <p:cNvSpPr txBox="1"/>
          <p:nvPr/>
        </p:nvSpPr>
        <p:spPr>
          <a:xfrm>
            <a:off x="181370" y="104859"/>
            <a:ext cx="5964649" cy="4093428"/>
          </a:xfrm>
          <a:prstGeom prst="rect">
            <a:avLst/>
          </a:prstGeom>
          <a:solidFill>
            <a:schemeClr val="bg1"/>
          </a:solidFill>
        </p:spPr>
        <p:txBody>
          <a:bodyPr wrap="square" rtlCol="0">
            <a:spAutoFit/>
          </a:bodyPr>
          <a:lstStyle/>
          <a:p>
            <a:r>
              <a:rPr lang="en-US" sz="2000" dirty="0" smtClean="0">
                <a:solidFill>
                  <a:srgbClr val="008000"/>
                </a:solidFill>
              </a:rPr>
              <a:t>Statistical theory assumes that you have </a:t>
            </a:r>
            <a:r>
              <a:rPr lang="en-US" sz="2000" dirty="0" err="1" smtClean="0">
                <a:solidFill>
                  <a:srgbClr val="008000"/>
                </a:solidFill>
              </a:rPr>
              <a:t>randomised</a:t>
            </a:r>
            <a:r>
              <a:rPr lang="en-US" sz="2000" dirty="0" smtClean="0">
                <a:solidFill>
                  <a:srgbClr val="008000"/>
                </a:solidFill>
              </a:rPr>
              <a:t> comparisons. You should </a:t>
            </a:r>
            <a:r>
              <a:rPr lang="en-US" sz="2000" dirty="0" err="1" smtClean="0">
                <a:solidFill>
                  <a:srgbClr val="008000"/>
                </a:solidFill>
              </a:rPr>
              <a:t>randomise</a:t>
            </a:r>
            <a:r>
              <a:rPr lang="en-US" sz="2000" dirty="0" smtClean="0">
                <a:solidFill>
                  <a:srgbClr val="008000"/>
                </a:solidFill>
              </a:rPr>
              <a:t> the subjects to the thing that you are going to compare. </a:t>
            </a:r>
            <a:r>
              <a:rPr lang="en-US" sz="2000" dirty="0" err="1" smtClean="0">
                <a:solidFill>
                  <a:srgbClr val="008000"/>
                </a:solidFill>
              </a:rPr>
              <a:t>eg</a:t>
            </a:r>
            <a:r>
              <a:rPr lang="en-US" sz="2000" dirty="0">
                <a:solidFill>
                  <a:srgbClr val="008000"/>
                </a:solidFill>
              </a:rPr>
              <a:t> </a:t>
            </a:r>
            <a:r>
              <a:rPr lang="en-US" sz="2000" dirty="0" smtClean="0">
                <a:solidFill>
                  <a:srgbClr val="008000"/>
                </a:solidFill>
              </a:rPr>
              <a:t>looking at treatment effect subjects should be </a:t>
            </a:r>
            <a:r>
              <a:rPr lang="en-US" sz="2000" dirty="0" err="1" smtClean="0">
                <a:solidFill>
                  <a:srgbClr val="008000"/>
                </a:solidFill>
              </a:rPr>
              <a:t>randomised</a:t>
            </a:r>
            <a:r>
              <a:rPr lang="en-US" sz="2000" dirty="0" smtClean="0">
                <a:solidFill>
                  <a:srgbClr val="008000"/>
                </a:solidFill>
              </a:rPr>
              <a:t> to treatment or control. One of the reasons that this is often not carried out is because the effects of non-</a:t>
            </a:r>
            <a:r>
              <a:rPr lang="en-US" sz="2000" dirty="0" err="1" smtClean="0">
                <a:solidFill>
                  <a:srgbClr val="008000"/>
                </a:solidFill>
              </a:rPr>
              <a:t>randomised</a:t>
            </a:r>
            <a:r>
              <a:rPr lang="en-US" sz="2000" dirty="0" smtClean="0">
                <a:solidFill>
                  <a:srgbClr val="008000"/>
                </a:solidFill>
              </a:rPr>
              <a:t> comparisons may not be evident, except that results do not validate due to unknown, unmeasured biases, but this would not be linked to lack of a </a:t>
            </a:r>
            <a:r>
              <a:rPr lang="en-US" sz="2000" dirty="0" err="1" smtClean="0">
                <a:solidFill>
                  <a:srgbClr val="008000"/>
                </a:solidFill>
              </a:rPr>
              <a:t>randomised</a:t>
            </a:r>
            <a:r>
              <a:rPr lang="en-US" sz="2000" dirty="0" smtClean="0">
                <a:solidFill>
                  <a:srgbClr val="008000"/>
                </a:solidFill>
              </a:rPr>
              <a:t> comparison so there is no potential to learn from the mistake. Wherever a decision is to be made it should be made randomly (truly random e.g. with random number generator) rather than arbitrarily.</a:t>
            </a:r>
            <a:endParaRPr lang="en-US" sz="2000" dirty="0">
              <a:solidFill>
                <a:srgbClr val="008000"/>
              </a:solidFill>
            </a:endParaRPr>
          </a:p>
        </p:txBody>
      </p:sp>
      <p:sp>
        <p:nvSpPr>
          <p:cNvPr id="5" name="TextBox 4"/>
          <p:cNvSpPr txBox="1"/>
          <p:nvPr/>
        </p:nvSpPr>
        <p:spPr>
          <a:xfrm>
            <a:off x="3179351" y="2876220"/>
            <a:ext cx="5964649" cy="2862322"/>
          </a:xfrm>
          <a:prstGeom prst="rect">
            <a:avLst/>
          </a:prstGeom>
          <a:solidFill>
            <a:schemeClr val="bg1"/>
          </a:solidFill>
        </p:spPr>
        <p:txBody>
          <a:bodyPr wrap="square" rtlCol="0">
            <a:spAutoFit/>
          </a:bodyPr>
          <a:lstStyle/>
          <a:p>
            <a:r>
              <a:rPr lang="en-US" sz="2000" dirty="0" smtClean="0">
                <a:solidFill>
                  <a:srgbClr val="008000"/>
                </a:solidFill>
              </a:rPr>
              <a:t>Blinding is where one or more members of the experimental team are unaware of group allocation. This is especially important where subjective measurements are being made. In some cases it is not possible to blind, so each experiment should reach its potential degree of blinding. Treatment allocation should be concealed all the way through and only unbroken if there is cause for concern or when the analysis has been carried out. </a:t>
            </a:r>
            <a:endParaRPr lang="en-US" sz="2000" dirty="0">
              <a:solidFill>
                <a:srgbClr val="008000"/>
              </a:solidFill>
            </a:endParaRPr>
          </a:p>
        </p:txBody>
      </p:sp>
    </p:spTree>
    <p:extLst>
      <p:ext uri="{BB962C8B-B14F-4D97-AF65-F5344CB8AC3E}">
        <p14:creationId xmlns:p14="http://schemas.microsoft.com/office/powerpoint/2010/main" val="29477525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0" y="3068638"/>
            <a:ext cx="4513263"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4743450" y="2951163"/>
            <a:ext cx="4365625"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685800" y="152400"/>
            <a:ext cx="77724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771121" y="1074950"/>
            <a:ext cx="773363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b="1" dirty="0">
                <a:solidFill>
                  <a:srgbClr val="FF0000"/>
                </a:solidFill>
                <a:latin typeface="Calibri"/>
              </a:rPr>
              <a:t>Good</a:t>
            </a:r>
            <a:r>
              <a:rPr lang="en-US" sz="2800" dirty="0">
                <a:solidFill>
                  <a:srgbClr val="FF0000"/>
                </a:solidFill>
                <a:latin typeface="Calibri"/>
              </a:rPr>
              <a:t> </a:t>
            </a:r>
            <a:r>
              <a:rPr lang="en-US" sz="2800" dirty="0">
                <a:latin typeface="Calibri"/>
              </a:rPr>
              <a:t>design example: </a:t>
            </a:r>
            <a:r>
              <a:rPr lang="en-US" sz="2800" dirty="0" smtClean="0">
                <a:latin typeface="Calibri"/>
              </a:rPr>
              <a:t>Alzheimer</a:t>
            </a:r>
            <a:r>
              <a:rPr lang="en-GB" altLang="ja-JP" sz="2800" dirty="0" smtClean="0">
                <a:latin typeface="Calibri"/>
              </a:rPr>
              <a:t>’</a:t>
            </a:r>
            <a:r>
              <a:rPr lang="en-US" altLang="ja-JP" sz="2800" dirty="0" smtClean="0">
                <a:latin typeface="Calibri"/>
              </a:rPr>
              <a:t>s </a:t>
            </a:r>
            <a:r>
              <a:rPr lang="en-US" altLang="ja-JP" sz="2800" dirty="0">
                <a:latin typeface="Calibri"/>
              </a:rPr>
              <a:t>study from </a:t>
            </a:r>
            <a:r>
              <a:rPr lang="en-US" altLang="ja-JP" sz="2800" dirty="0" smtClean="0">
                <a:latin typeface="Calibri"/>
              </a:rPr>
              <a:t>GSK</a:t>
            </a:r>
            <a:endParaRPr lang="en-US" dirty="0">
              <a:latin typeface="Calibri"/>
            </a:endParaRPr>
          </a:p>
        </p:txBody>
      </p:sp>
      <p:sp>
        <p:nvSpPr>
          <p:cNvPr id="149509" name="TextBox 1"/>
          <p:cNvSpPr txBox="1">
            <a:spLocks noChangeArrowheads="1"/>
          </p:cNvSpPr>
          <p:nvPr/>
        </p:nvSpPr>
        <p:spPr bwMode="auto">
          <a:xfrm>
            <a:off x="5241925" y="2060575"/>
            <a:ext cx="34669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493713" y="2060575"/>
            <a:ext cx="384392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a:t>
            </a:r>
            <a:r>
              <a:rPr lang="en-US" sz="1600" dirty="0" smtClean="0">
                <a:latin typeface="Calibri"/>
              </a:rPr>
              <a:t>plot </a:t>
            </a:r>
            <a:r>
              <a:rPr lang="en-US" sz="1600" dirty="0">
                <a:latin typeface="Calibri"/>
              </a:rPr>
              <a:t>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468313" y="1700213"/>
            <a:ext cx="25230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219700" y="1700213"/>
            <a:ext cx="3254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002463" y="6597650"/>
            <a:ext cx="215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a:p>
            <a:r>
              <a:rPr lang="en-US" sz="1000" dirty="0">
                <a:solidFill>
                  <a:srgbClr val="000090"/>
                </a:solidFill>
                <a:latin typeface="Calibri"/>
              </a:rPr>
              <a:t>c</a:t>
            </a:r>
          </a:p>
        </p:txBody>
      </p:sp>
    </p:spTree>
    <p:extLst>
      <p:ext uri="{BB962C8B-B14F-4D97-AF65-F5344CB8AC3E}">
        <p14:creationId xmlns:p14="http://schemas.microsoft.com/office/powerpoint/2010/main" val="123501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Agenda</a:t>
            </a:r>
            <a:endParaRPr lang="en-US" dirty="0">
              <a:solidFill>
                <a:srgbClr val="1F497D"/>
              </a:solidFill>
            </a:endParaRPr>
          </a:p>
        </p:txBody>
      </p:sp>
      <p:sp>
        <p:nvSpPr>
          <p:cNvPr id="3" name="Content Placeholder 2"/>
          <p:cNvSpPr>
            <a:spLocks noGrp="1"/>
          </p:cNvSpPr>
          <p:nvPr>
            <p:ph idx="1"/>
          </p:nvPr>
        </p:nvSpPr>
        <p:spPr/>
        <p:txBody>
          <a:bodyPr>
            <a:normAutofit fontScale="92500" lnSpcReduction="10000"/>
          </a:bodyPr>
          <a:lstStyle/>
          <a:p>
            <a:r>
              <a:rPr lang="en-US" dirty="0" smtClean="0"/>
              <a:t>Why perform experiments?</a:t>
            </a:r>
          </a:p>
          <a:p>
            <a:r>
              <a:rPr lang="en-US" dirty="0" smtClean="0"/>
              <a:t>Why think about experimental design?</a:t>
            </a:r>
          </a:p>
          <a:p>
            <a:r>
              <a:rPr lang="en-US" dirty="0" smtClean="0"/>
              <a:t>What makes for a well designed experiment?</a:t>
            </a:r>
          </a:p>
          <a:p>
            <a:r>
              <a:rPr lang="en-US" dirty="0" smtClean="0"/>
              <a:t>Aspects of experimental </a:t>
            </a:r>
            <a:r>
              <a:rPr lang="en-US" dirty="0"/>
              <a:t>d</a:t>
            </a:r>
            <a:r>
              <a:rPr lang="en-US" dirty="0" smtClean="0"/>
              <a:t>esign</a:t>
            </a:r>
          </a:p>
          <a:p>
            <a:pPr lvl="1"/>
            <a:r>
              <a:rPr lang="en-US" dirty="0" smtClean="0"/>
              <a:t>Experimental variables</a:t>
            </a:r>
          </a:p>
          <a:p>
            <a:pPr lvl="1"/>
            <a:r>
              <a:rPr lang="en-US" dirty="0" smtClean="0"/>
              <a:t>Power: variance and replicates</a:t>
            </a:r>
          </a:p>
          <a:p>
            <a:pPr lvl="1"/>
            <a:r>
              <a:rPr lang="en-US" dirty="0" smtClean="0"/>
              <a:t>Bias: confounding factors, </a:t>
            </a:r>
            <a:r>
              <a:rPr lang="en-US" dirty="0" err="1" smtClean="0"/>
              <a:t>randomisation</a:t>
            </a:r>
            <a:r>
              <a:rPr lang="en-US" dirty="0" smtClean="0"/>
              <a:t>, and controls</a:t>
            </a:r>
          </a:p>
          <a:p>
            <a:r>
              <a:rPr lang="en-US" dirty="0" smtClean="0"/>
              <a:t>Experimental </a:t>
            </a:r>
            <a:r>
              <a:rPr lang="en-US" dirty="0" smtClean="0"/>
              <a:t>design at CRUK-CI</a:t>
            </a:r>
          </a:p>
          <a:p>
            <a:pPr lvl="1"/>
            <a:endParaRPr lang="en-US" dirty="0"/>
          </a:p>
        </p:txBody>
      </p:sp>
    </p:spTree>
    <p:extLst>
      <p:ext uri="{BB962C8B-B14F-4D97-AF65-F5344CB8AC3E}">
        <p14:creationId xmlns:p14="http://schemas.microsoft.com/office/powerpoint/2010/main" val="21832987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Experimental </a:t>
            </a:r>
            <a:r>
              <a:rPr lang="en-US" dirty="0" smtClean="0">
                <a:solidFill>
                  <a:srgbClr val="1F497D"/>
                </a:solidFill>
              </a:rPr>
              <a:t>Controls</a:t>
            </a:r>
            <a:endParaRPr lang="en-US" dirty="0">
              <a:solidFill>
                <a:srgbClr val="1F497D"/>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Detect </a:t>
            </a:r>
            <a:r>
              <a:rPr lang="en-US" dirty="0" smtClean="0"/>
              <a:t>or correct bias, negative, positive</a:t>
            </a:r>
          </a:p>
          <a:p>
            <a:r>
              <a:rPr lang="en-US" dirty="0" smtClean="0"/>
              <a:t>Examples:</a:t>
            </a:r>
          </a:p>
          <a:p>
            <a:pPr lvl="1"/>
            <a:r>
              <a:rPr lang="en-US" dirty="0" smtClean="0"/>
              <a:t>Wild</a:t>
            </a:r>
            <a:r>
              <a:rPr lang="en-US" dirty="0" smtClean="0"/>
              <a:t>-type organism (knockouts)</a:t>
            </a:r>
          </a:p>
          <a:p>
            <a:pPr lvl="1"/>
            <a:r>
              <a:rPr lang="en-US" dirty="0" smtClean="0"/>
              <a:t>Inactive </a:t>
            </a:r>
            <a:r>
              <a:rPr lang="en-US" dirty="0" err="1" smtClean="0"/>
              <a:t>siRNA</a:t>
            </a:r>
            <a:r>
              <a:rPr lang="en-US" dirty="0" smtClean="0"/>
              <a:t> (</a:t>
            </a:r>
            <a:r>
              <a:rPr lang="en-US" dirty="0"/>
              <a:t>s</a:t>
            </a:r>
            <a:r>
              <a:rPr lang="en-US" dirty="0" smtClean="0"/>
              <a:t>ilencing)</a:t>
            </a:r>
          </a:p>
          <a:p>
            <a:pPr lvl="1"/>
            <a:r>
              <a:rPr lang="en-US" dirty="0" smtClean="0"/>
              <a:t>Vehicle (treatments)</a:t>
            </a:r>
          </a:p>
          <a:p>
            <a:pPr lvl="1"/>
            <a:r>
              <a:rPr lang="en-US" dirty="0" smtClean="0"/>
              <a:t>Input</a:t>
            </a:r>
            <a:r>
              <a:rPr lang="en-US" dirty="0"/>
              <a:t>: fragmented </a:t>
            </a:r>
            <a:r>
              <a:rPr lang="en-US" dirty="0" smtClean="0"/>
              <a:t>chromatin (</a:t>
            </a:r>
            <a:r>
              <a:rPr lang="en-US" dirty="0" err="1" smtClean="0"/>
              <a:t>ChIP</a:t>
            </a:r>
            <a:r>
              <a:rPr lang="en-US" dirty="0" smtClean="0"/>
              <a:t>)</a:t>
            </a:r>
            <a:endParaRPr lang="en-US" dirty="0"/>
          </a:p>
          <a:p>
            <a:pPr lvl="1"/>
            <a:r>
              <a:rPr lang="en-US" dirty="0" smtClean="0"/>
              <a:t>Spike-ins (quantification/</a:t>
            </a:r>
            <a:r>
              <a:rPr lang="en-US" dirty="0" err="1" smtClean="0"/>
              <a:t>normalisation</a:t>
            </a:r>
            <a:r>
              <a:rPr lang="en-US" dirty="0" smtClean="0"/>
              <a:t>)</a:t>
            </a:r>
          </a:p>
          <a:p>
            <a:pPr lvl="1"/>
            <a:r>
              <a:rPr lang="en-US" dirty="0" smtClean="0"/>
              <a:t>“Gold </a:t>
            </a:r>
            <a:r>
              <a:rPr lang="en-US" dirty="0" smtClean="0"/>
              <a:t>standard” </a:t>
            </a:r>
            <a:r>
              <a:rPr lang="en-US" dirty="0" err="1" smtClean="0"/>
              <a:t>datapoints</a:t>
            </a:r>
            <a:endParaRPr lang="en-US" dirty="0" smtClean="0"/>
          </a:p>
          <a:p>
            <a:pPr lvl="1"/>
            <a:r>
              <a:rPr lang="en-US" dirty="0" smtClean="0"/>
              <a:t>Multi-level </a:t>
            </a:r>
            <a:r>
              <a:rPr lang="en-US" dirty="0" smtClean="0"/>
              <a:t>controls</a:t>
            </a:r>
          </a:p>
          <a:p>
            <a:pPr lvl="2"/>
            <a:r>
              <a:rPr lang="en-US" dirty="0" smtClean="0"/>
              <a:t>contrast </a:t>
            </a:r>
            <a:r>
              <a:rPr lang="en-US" dirty="0" smtClean="0"/>
              <a:t>Vehicle/Input vs. Treatment/Input</a:t>
            </a:r>
          </a:p>
          <a:p>
            <a:endParaRPr lang="en-US" dirty="0" smtClean="0"/>
          </a:p>
          <a:p>
            <a:endParaRPr lang="en-US" dirty="0" smtClean="0"/>
          </a:p>
          <a:p>
            <a:endParaRPr lang="en-US" dirty="0" smtClean="0"/>
          </a:p>
        </p:txBody>
      </p:sp>
      <p:sp>
        <p:nvSpPr>
          <p:cNvPr id="5" name="TextBox 4"/>
          <p:cNvSpPr txBox="1"/>
          <p:nvPr/>
        </p:nvSpPr>
        <p:spPr>
          <a:xfrm>
            <a:off x="2404002" y="1417638"/>
            <a:ext cx="5964649" cy="5016757"/>
          </a:xfrm>
          <a:prstGeom prst="rect">
            <a:avLst/>
          </a:prstGeom>
          <a:solidFill>
            <a:schemeClr val="bg1"/>
          </a:solidFill>
        </p:spPr>
        <p:txBody>
          <a:bodyPr wrap="square" rtlCol="0">
            <a:spAutoFit/>
          </a:bodyPr>
          <a:lstStyle/>
          <a:p>
            <a:r>
              <a:rPr lang="en-US" sz="3200" dirty="0" smtClean="0">
                <a:solidFill>
                  <a:srgbClr val="008000"/>
                </a:solidFill>
              </a:rPr>
              <a:t>Technical controls detect or correct bias, can be used in the </a:t>
            </a:r>
            <a:r>
              <a:rPr lang="en-US" sz="3200" dirty="0" err="1" smtClean="0">
                <a:solidFill>
                  <a:srgbClr val="008000"/>
                </a:solidFill>
              </a:rPr>
              <a:t>normalisation</a:t>
            </a:r>
            <a:r>
              <a:rPr lang="en-US" sz="3200" dirty="0" smtClean="0">
                <a:solidFill>
                  <a:srgbClr val="008000"/>
                </a:solidFill>
              </a:rPr>
              <a:t> process. </a:t>
            </a:r>
          </a:p>
          <a:p>
            <a:r>
              <a:rPr lang="en-US" sz="3200" dirty="0" smtClean="0">
                <a:solidFill>
                  <a:srgbClr val="008000"/>
                </a:solidFill>
              </a:rPr>
              <a:t>Negative controls, things that you don’t expect to change, minimal or no change, control false positive rate or type I error rate. Positive controls, known effect, often large, used to control false negatives, type II error rate</a:t>
            </a:r>
            <a:endParaRPr lang="en-US" sz="3200" dirty="0">
              <a:solidFill>
                <a:srgbClr val="008000"/>
              </a:solidFill>
            </a:endParaRPr>
          </a:p>
        </p:txBody>
      </p:sp>
    </p:spTree>
    <p:extLst>
      <p:ext uri="{BB962C8B-B14F-4D97-AF65-F5344CB8AC3E}">
        <p14:creationId xmlns:p14="http://schemas.microsoft.com/office/powerpoint/2010/main" val="5180330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96277" cy="1143000"/>
          </a:xfrm>
        </p:spPr>
        <p:txBody>
          <a:bodyPr>
            <a:normAutofit fontScale="90000"/>
          </a:bodyPr>
          <a:lstStyle/>
          <a:p>
            <a:r>
              <a:rPr lang="en-US" dirty="0" smtClean="0">
                <a:solidFill>
                  <a:srgbClr val="1F497D"/>
                </a:solidFill>
              </a:rPr>
              <a:t>Design Issues: Sequencing Experiments</a:t>
            </a:r>
            <a:endParaRPr lang="en-US" dirty="0">
              <a:solidFill>
                <a:srgbClr val="1F497D"/>
              </a:solidFill>
            </a:endParaRPr>
          </a:p>
        </p:txBody>
      </p:sp>
      <p:sp>
        <p:nvSpPr>
          <p:cNvPr id="3" name="Content Placeholder 2"/>
          <p:cNvSpPr>
            <a:spLocks noGrp="1"/>
          </p:cNvSpPr>
          <p:nvPr>
            <p:ph idx="1"/>
          </p:nvPr>
        </p:nvSpPr>
        <p:spPr/>
        <p:txBody>
          <a:bodyPr>
            <a:normAutofit lnSpcReduction="10000"/>
          </a:bodyPr>
          <a:lstStyle/>
          <a:p>
            <a:r>
              <a:rPr lang="en-US" dirty="0" smtClean="0"/>
              <a:t>Platforms (</a:t>
            </a:r>
            <a:r>
              <a:rPr lang="en-US" dirty="0" err="1" smtClean="0"/>
              <a:t>MiSeq</a:t>
            </a:r>
            <a:r>
              <a:rPr lang="en-US" dirty="0" smtClean="0"/>
              <a:t>, </a:t>
            </a:r>
            <a:r>
              <a:rPr lang="en-US" dirty="0" err="1" smtClean="0"/>
              <a:t>HiSeq</a:t>
            </a:r>
            <a:r>
              <a:rPr lang="en-US" dirty="0" smtClean="0"/>
              <a:t>, etc.)</a:t>
            </a:r>
          </a:p>
          <a:p>
            <a:r>
              <a:rPr lang="en-US" dirty="0"/>
              <a:t>L</a:t>
            </a:r>
            <a:r>
              <a:rPr lang="en-US" dirty="0" smtClean="0"/>
              <a:t>ibrary preps</a:t>
            </a:r>
          </a:p>
          <a:p>
            <a:r>
              <a:rPr lang="en-US" dirty="0" smtClean="0"/>
              <a:t>Multiplexing and pooling strategies</a:t>
            </a:r>
          </a:p>
          <a:p>
            <a:r>
              <a:rPr lang="en-US" dirty="0" smtClean="0"/>
              <a:t>Single-end </a:t>
            </a:r>
            <a:r>
              <a:rPr lang="en-US" dirty="0" err="1" smtClean="0"/>
              <a:t>vs</a:t>
            </a:r>
            <a:r>
              <a:rPr lang="en-US" dirty="0" smtClean="0"/>
              <a:t> paired end</a:t>
            </a:r>
          </a:p>
          <a:p>
            <a:r>
              <a:rPr lang="en-US" dirty="0" smtClean="0"/>
              <a:t>Sequencing depth</a:t>
            </a:r>
          </a:p>
          <a:p>
            <a:pPr lvl="1"/>
            <a:r>
              <a:rPr lang="en-US" dirty="0" smtClean="0"/>
              <a:t>Coverage</a:t>
            </a:r>
          </a:p>
          <a:p>
            <a:pPr lvl="1"/>
            <a:r>
              <a:rPr lang="en-US" dirty="0" smtClean="0"/>
              <a:t>Lanes</a:t>
            </a:r>
          </a:p>
          <a:p>
            <a:r>
              <a:rPr lang="en-US" dirty="0" smtClean="0"/>
              <a:t>Validation</a:t>
            </a:r>
          </a:p>
        </p:txBody>
      </p:sp>
      <p:sp>
        <p:nvSpPr>
          <p:cNvPr id="4" name="TextBox 3"/>
          <p:cNvSpPr txBox="1"/>
          <p:nvPr/>
        </p:nvSpPr>
        <p:spPr>
          <a:xfrm>
            <a:off x="1712284" y="1757735"/>
            <a:ext cx="5964649" cy="1077218"/>
          </a:xfrm>
          <a:prstGeom prst="rect">
            <a:avLst/>
          </a:prstGeom>
          <a:solidFill>
            <a:schemeClr val="bg1"/>
          </a:solidFill>
        </p:spPr>
        <p:txBody>
          <a:bodyPr wrap="square" rtlCol="0">
            <a:spAutoFit/>
          </a:bodyPr>
          <a:lstStyle/>
          <a:p>
            <a:r>
              <a:rPr lang="en-US" sz="3200" dirty="0" smtClean="0">
                <a:solidFill>
                  <a:srgbClr val="FF0000"/>
                </a:solidFill>
              </a:rPr>
              <a:t>Don’t think that this slide is necessary either</a:t>
            </a:r>
            <a:endParaRPr lang="en-US" sz="3200" dirty="0">
              <a:solidFill>
                <a:srgbClr val="FF0000"/>
              </a:solidFill>
            </a:endParaRPr>
          </a:p>
        </p:txBody>
      </p:sp>
    </p:spTree>
    <p:extLst>
      <p:ext uri="{BB962C8B-B14F-4D97-AF65-F5344CB8AC3E}">
        <p14:creationId xmlns:p14="http://schemas.microsoft.com/office/powerpoint/2010/main" val="263068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Experimental design is very important	</a:t>
            </a:r>
          </a:p>
          <a:p>
            <a:pPr lvl="1"/>
            <a:r>
              <a:rPr lang="en-US" dirty="0" smtClean="0"/>
              <a:t>Things that go wrong here may not be fixable</a:t>
            </a:r>
          </a:p>
          <a:p>
            <a:r>
              <a:rPr lang="en-US" dirty="0" smtClean="0"/>
              <a:t>Important things to consider</a:t>
            </a:r>
          </a:p>
          <a:p>
            <a:pPr lvl="1"/>
            <a:r>
              <a:rPr lang="en-US" dirty="0" smtClean="0"/>
              <a:t>Question to be answered</a:t>
            </a:r>
          </a:p>
          <a:p>
            <a:pPr lvl="1"/>
            <a:r>
              <a:rPr lang="en-US" dirty="0" err="1" smtClean="0"/>
              <a:t>Randomised</a:t>
            </a:r>
            <a:r>
              <a:rPr lang="en-US" dirty="0" smtClean="0"/>
              <a:t> comparisons</a:t>
            </a:r>
          </a:p>
          <a:p>
            <a:pPr lvl="1"/>
            <a:r>
              <a:rPr lang="en-US" dirty="0" smtClean="0"/>
              <a:t>Confounding</a:t>
            </a:r>
          </a:p>
          <a:p>
            <a:pPr lvl="1"/>
            <a:r>
              <a:rPr lang="en-US" dirty="0" smtClean="0"/>
              <a:t>Bias</a:t>
            </a:r>
          </a:p>
          <a:p>
            <a:pPr lvl="1"/>
            <a:r>
              <a:rPr lang="en-US" dirty="0" smtClean="0"/>
              <a:t>Sample size</a:t>
            </a:r>
          </a:p>
          <a:p>
            <a:pPr lvl="1"/>
            <a:r>
              <a:rPr lang="en-US" dirty="0" smtClean="0"/>
              <a:t>Reproducibility</a:t>
            </a:r>
          </a:p>
          <a:p>
            <a:pPr lvl="1"/>
            <a:endParaRPr lang="en-US" dirty="0"/>
          </a:p>
        </p:txBody>
      </p:sp>
    </p:spTree>
    <p:extLst>
      <p:ext uri="{BB962C8B-B14F-4D97-AF65-F5344CB8AC3E}">
        <p14:creationId xmlns:p14="http://schemas.microsoft.com/office/powerpoint/2010/main" val="7240662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a:xfrm>
            <a:off x="685800" y="-26988"/>
            <a:ext cx="7772400" cy="1143001"/>
          </a:xfrm>
        </p:spPr>
        <p:txBody>
          <a:bodyPr/>
          <a:lstStyle/>
          <a:p>
            <a:r>
              <a:rPr lang="en-US" sz="2800" dirty="0">
                <a:solidFill>
                  <a:srgbClr val="1F497D"/>
                </a:solidFill>
                <a:latin typeface="Calibri"/>
                <a:ea typeface="ＭＳ Ｐゴシック" charset="0"/>
                <a:cs typeface="ＭＳ Ｐゴシック" charset="0"/>
              </a:rPr>
              <a:t>CRI Experimental Design Meetings</a:t>
            </a:r>
          </a:p>
        </p:txBody>
      </p:sp>
      <p:sp>
        <p:nvSpPr>
          <p:cNvPr id="3" name="Content Placeholder 2"/>
          <p:cNvSpPr>
            <a:spLocks noGrp="1"/>
          </p:cNvSpPr>
          <p:nvPr>
            <p:ph idx="1"/>
          </p:nvPr>
        </p:nvSpPr>
        <p:spPr>
          <a:xfrm>
            <a:off x="684213" y="836612"/>
            <a:ext cx="8064500" cy="6021387"/>
          </a:xfrm>
        </p:spPr>
        <p:txBody>
          <a:bodyPr>
            <a:noAutofit/>
          </a:bodyPr>
          <a:lstStyle/>
          <a:p>
            <a:pPr>
              <a:defRPr/>
            </a:pPr>
            <a:endParaRPr lang="en-US" sz="800" b="1" dirty="0" smtClean="0"/>
          </a:p>
          <a:p>
            <a:pPr>
              <a:defRPr/>
            </a:pPr>
            <a:r>
              <a:rPr lang="en-US" sz="1800" b="1" dirty="0" smtClean="0"/>
              <a:t>Tuesday</a:t>
            </a:r>
            <a:r>
              <a:rPr lang="en-US" sz="1800" dirty="0" smtClean="0"/>
              <a:t> 30 min slots (2:</a:t>
            </a:r>
            <a:r>
              <a:rPr lang="en-US" sz="1800" dirty="0"/>
              <a:t>0</a:t>
            </a:r>
            <a:r>
              <a:rPr lang="en-US" sz="1800" dirty="0" smtClean="0"/>
              <a:t>0-3:</a:t>
            </a:r>
            <a:r>
              <a:rPr lang="en-US" sz="1800" dirty="0" smtClean="0">
                <a:solidFill>
                  <a:srgbClr val="000000"/>
                </a:solidFill>
              </a:rPr>
              <a:t>0</a:t>
            </a:r>
            <a:r>
              <a:rPr lang="en-US" sz="1800" dirty="0" smtClean="0"/>
              <a:t>0pm) with Bioinformatics &amp; Genomics Cores</a:t>
            </a:r>
          </a:p>
          <a:p>
            <a:pPr>
              <a:defRPr/>
            </a:pPr>
            <a:endParaRPr lang="en-US" sz="800" dirty="0" smtClean="0"/>
          </a:p>
          <a:p>
            <a:pPr>
              <a:defRPr/>
            </a:pPr>
            <a:r>
              <a:rPr lang="en-US" sz="1800" b="1" dirty="0" smtClean="0"/>
              <a:t>Requirements:</a:t>
            </a:r>
          </a:p>
          <a:p>
            <a:pPr lvl="1">
              <a:defRPr/>
            </a:pPr>
            <a:r>
              <a:rPr lang="en-US" sz="1800" dirty="0" smtClean="0"/>
              <a:t>Email </a:t>
            </a:r>
            <a:r>
              <a:rPr lang="en-US" sz="1800" u="sng" dirty="0">
                <a:hlinkClick r:id="rId2"/>
              </a:rPr>
              <a:t>CRIExperimentalDesign@</a:t>
            </a:r>
            <a:r>
              <a:rPr lang="en-US" sz="1800" u="sng" dirty="0" smtClean="0">
                <a:hlinkClick r:id="rId2"/>
              </a:rPr>
              <a:t>cruk.cam.ac.uk</a:t>
            </a:r>
            <a:r>
              <a:rPr lang="en-US" sz="1800" u="sng" dirty="0" smtClean="0">
                <a:solidFill>
                  <a:srgbClr val="000000"/>
                </a:solidFill>
              </a:rPr>
              <a:t> </a:t>
            </a:r>
            <a:r>
              <a:rPr lang="en-US" sz="1800" dirty="0" smtClean="0">
                <a:solidFill>
                  <a:srgbClr val="000000"/>
                </a:solidFill>
              </a:rPr>
              <a:t>to request meeting</a:t>
            </a:r>
          </a:p>
          <a:p>
            <a:pPr lvl="1">
              <a:defRPr/>
            </a:pPr>
            <a:r>
              <a:rPr lang="en-US" sz="1800" dirty="0" smtClean="0">
                <a:solidFill>
                  <a:srgbClr val="000000"/>
                </a:solidFill>
              </a:rPr>
              <a:t>Fill in Experimental Design Form and return 1 week prior to meeting</a:t>
            </a:r>
          </a:p>
          <a:p>
            <a:pPr lvl="1">
              <a:defRPr/>
            </a:pPr>
            <a:r>
              <a:rPr lang="en-US" sz="1800" b="1" dirty="0" smtClean="0"/>
              <a:t>Your attendance</a:t>
            </a:r>
          </a:p>
          <a:p>
            <a:pPr lvl="1">
              <a:defRPr/>
            </a:pPr>
            <a:r>
              <a:rPr lang="en-US" sz="1800" dirty="0" smtClean="0"/>
              <a:t>Provide</a:t>
            </a:r>
            <a:r>
              <a:rPr lang="en-US" sz="1800" b="1" dirty="0" smtClean="0"/>
              <a:t> project </a:t>
            </a:r>
            <a:r>
              <a:rPr lang="en-US" sz="1800" b="1" i="1" dirty="0" smtClean="0"/>
              <a:t>background </a:t>
            </a:r>
            <a:r>
              <a:rPr lang="en-US" sz="1800" dirty="0" smtClean="0"/>
              <a:t>(a </a:t>
            </a:r>
            <a:r>
              <a:rPr lang="en-US" sz="1800" dirty="0"/>
              <a:t>few slides from you</a:t>
            </a:r>
            <a:r>
              <a:rPr lang="en-US" sz="1800" dirty="0" smtClean="0"/>
              <a:t>)</a:t>
            </a:r>
          </a:p>
          <a:p>
            <a:pPr marL="0" indent="0">
              <a:buNone/>
              <a:defRPr/>
            </a:pPr>
            <a:endParaRPr lang="en-US" sz="800" b="1" dirty="0" smtClean="0"/>
          </a:p>
          <a:p>
            <a:pPr>
              <a:defRPr/>
            </a:pPr>
            <a:r>
              <a:rPr lang="en-US" sz="1800" b="1" dirty="0" smtClean="0"/>
              <a:t>Discussion</a:t>
            </a:r>
            <a:r>
              <a:rPr lang="en-US" sz="1800" dirty="0" smtClean="0"/>
              <a:t>:</a:t>
            </a:r>
          </a:p>
          <a:p>
            <a:pPr lvl="2">
              <a:defRPr/>
            </a:pPr>
            <a:r>
              <a:rPr lang="en-US" sz="1800" dirty="0" smtClean="0"/>
              <a:t>Planning, time-scale, cost, aims, scope, questions</a:t>
            </a:r>
          </a:p>
          <a:p>
            <a:pPr lvl="2">
              <a:defRPr/>
            </a:pPr>
            <a:r>
              <a:rPr lang="en-US" sz="1800" dirty="0" smtClean="0"/>
              <a:t>Choosing the correct technology</a:t>
            </a:r>
          </a:p>
          <a:p>
            <a:pPr lvl="2">
              <a:defRPr/>
            </a:pPr>
            <a:r>
              <a:rPr lang="en-US" sz="1800" dirty="0"/>
              <a:t>Technical issues e.g. w</a:t>
            </a:r>
            <a:r>
              <a:rPr lang="en-US" sz="1800" dirty="0" smtClean="0"/>
              <a:t>hat sequencing depth?</a:t>
            </a:r>
          </a:p>
          <a:p>
            <a:pPr lvl="2">
              <a:defRPr/>
            </a:pPr>
            <a:r>
              <a:rPr lang="en-US" sz="1800" dirty="0" smtClean="0"/>
              <a:t>Sample collection and processing methods</a:t>
            </a:r>
          </a:p>
          <a:p>
            <a:pPr lvl="2">
              <a:defRPr/>
            </a:pPr>
            <a:r>
              <a:rPr lang="en-US" sz="1800" dirty="0" smtClean="0"/>
              <a:t>Sample information (meta-data) collection</a:t>
            </a:r>
          </a:p>
          <a:p>
            <a:pPr lvl="2">
              <a:defRPr/>
            </a:pPr>
            <a:r>
              <a:rPr lang="en-US" sz="1800" dirty="0" err="1" smtClean="0"/>
              <a:t>Randomisation</a:t>
            </a:r>
            <a:r>
              <a:rPr lang="en-US" sz="1800" dirty="0" smtClean="0"/>
              <a:t>, Blocking and Replication issues</a:t>
            </a:r>
          </a:p>
          <a:p>
            <a:pPr lvl="2">
              <a:defRPr/>
            </a:pPr>
            <a:r>
              <a:rPr lang="en-US" sz="1800" dirty="0" smtClean="0"/>
              <a:t>Analyst?</a:t>
            </a:r>
          </a:p>
          <a:p>
            <a:pPr lvl="2">
              <a:defRPr/>
            </a:pPr>
            <a:r>
              <a:rPr lang="en-US" sz="1800" dirty="0" smtClean="0"/>
              <a:t>Pilot study?</a:t>
            </a:r>
          </a:p>
          <a:p>
            <a:pPr lvl="2">
              <a:defRPr/>
            </a:pPr>
            <a:r>
              <a:rPr lang="en-US" sz="1800" dirty="0"/>
              <a:t>Effect </a:t>
            </a:r>
            <a:r>
              <a:rPr lang="en-US" sz="1800" dirty="0" smtClean="0"/>
              <a:t>size &amp; Sample-size calculation?</a:t>
            </a:r>
          </a:p>
        </p:txBody>
      </p:sp>
    </p:spTree>
    <p:extLst>
      <p:ext uri="{BB962C8B-B14F-4D97-AF65-F5344CB8AC3E}">
        <p14:creationId xmlns:p14="http://schemas.microsoft.com/office/powerpoint/2010/main" val="41063241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Experimental Design Guide</a:t>
            </a:r>
            <a:endParaRPr lang="en-US" dirty="0">
              <a:solidFill>
                <a:srgbClr val="1F497D"/>
              </a:solidFill>
            </a:endParaRPr>
          </a:p>
        </p:txBody>
      </p:sp>
      <p:sp>
        <p:nvSpPr>
          <p:cNvPr id="3" name="Content Placeholder 2"/>
          <p:cNvSpPr>
            <a:spLocks noGrp="1"/>
          </p:cNvSpPr>
          <p:nvPr>
            <p:ph idx="1"/>
          </p:nvPr>
        </p:nvSpPr>
        <p:spPr/>
        <p:txBody>
          <a:bodyPr/>
          <a:lstStyle/>
          <a:p>
            <a:r>
              <a:rPr lang="en-US" u="sng" dirty="0">
                <a:hlinkClick r:id="rId2"/>
              </a:rPr>
              <a:t>https://sharepoint.cri.camres.org/sites/bioinformatics/Public/InroductionToExperimentalDesign/</a:t>
            </a:r>
            <a:r>
              <a:rPr lang="en-US" u="sng" dirty="0" smtClean="0">
                <a:hlinkClick r:id="rId2"/>
              </a:rPr>
              <a:t>ExperimentalDesignManual.pdf</a:t>
            </a:r>
            <a:endParaRPr lang="en-US" dirty="0"/>
          </a:p>
        </p:txBody>
      </p:sp>
    </p:spTree>
    <p:extLst>
      <p:ext uri="{BB962C8B-B14F-4D97-AF65-F5344CB8AC3E}">
        <p14:creationId xmlns:p14="http://schemas.microsoft.com/office/powerpoint/2010/main" val="243563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F497D"/>
                </a:solidFill>
              </a:rPr>
              <a:t>Practicals</a:t>
            </a:r>
            <a:endParaRPr lang="en-US" dirty="0">
              <a:solidFill>
                <a:srgbClr val="1F497D"/>
              </a:solidFill>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Clinical: Identification of prognostic biomarkers in human prostate cancer patients (Sarah)</a:t>
            </a:r>
            <a:endParaRPr lang="en-US" dirty="0"/>
          </a:p>
          <a:p>
            <a:pPr marL="514350" indent="-514350">
              <a:buFont typeface="+mj-lt"/>
              <a:buAutoNum type="arabicPeriod"/>
            </a:pPr>
            <a:r>
              <a:rPr lang="en-US" dirty="0" smtClean="0"/>
              <a:t>Animal: Effects of mutant </a:t>
            </a:r>
            <a:r>
              <a:rPr lang="en-US" dirty="0" err="1" smtClean="0"/>
              <a:t>vs</a:t>
            </a:r>
            <a:r>
              <a:rPr lang="en-US" dirty="0" smtClean="0"/>
              <a:t> </a:t>
            </a:r>
            <a:r>
              <a:rPr lang="en-US" dirty="0" err="1" smtClean="0"/>
              <a:t>wildtype</a:t>
            </a:r>
            <a:r>
              <a:rPr lang="en-US" dirty="0" smtClean="0"/>
              <a:t> HHEX in liver and brain development (</a:t>
            </a:r>
            <a:r>
              <a:rPr lang="en-US" dirty="0" err="1" smtClean="0"/>
              <a:t>Chandu</a:t>
            </a:r>
            <a:r>
              <a:rPr lang="en-US" dirty="0" smtClean="0"/>
              <a:t>)</a:t>
            </a:r>
          </a:p>
          <a:p>
            <a:pPr marL="514350" indent="-514350">
              <a:buFont typeface="+mj-lt"/>
              <a:buAutoNum type="arabicPeriod"/>
            </a:pPr>
            <a:r>
              <a:rPr lang="en-US" dirty="0" smtClean="0"/>
              <a:t>RNA-</a:t>
            </a:r>
            <a:r>
              <a:rPr lang="en-US" dirty="0" err="1" smtClean="0"/>
              <a:t>seq</a:t>
            </a:r>
            <a:r>
              <a:rPr lang="en-US" dirty="0" smtClean="0"/>
              <a:t>: effect of silencing a transcription factor on gene expression in a breast cancer cell line (Rory)</a:t>
            </a:r>
          </a:p>
          <a:p>
            <a:pPr marL="514350" indent="-514350">
              <a:buFont typeface="+mj-lt"/>
              <a:buAutoNum type="arabicPeriod"/>
            </a:pPr>
            <a:r>
              <a:rPr lang="en-US" dirty="0" err="1" smtClean="0">
                <a:solidFill>
                  <a:srgbClr val="FF0000"/>
                </a:solidFill>
              </a:rPr>
              <a:t>ChIP-seq</a:t>
            </a:r>
            <a:r>
              <a:rPr lang="en-US" dirty="0" smtClean="0">
                <a:solidFill>
                  <a:srgbClr val="FF0000"/>
                </a:solidFill>
              </a:rPr>
              <a:t>: </a:t>
            </a:r>
            <a:r>
              <a:rPr lang="en-US" dirty="0">
                <a:solidFill>
                  <a:srgbClr val="FF0000"/>
                </a:solidFill>
              </a:rPr>
              <a:t>Transcription </a:t>
            </a:r>
            <a:r>
              <a:rPr lang="en-US" dirty="0" smtClean="0">
                <a:solidFill>
                  <a:srgbClr val="FF0000"/>
                </a:solidFill>
              </a:rPr>
              <a:t>factor </a:t>
            </a:r>
            <a:r>
              <a:rPr lang="en-US" dirty="0">
                <a:solidFill>
                  <a:srgbClr val="FF0000"/>
                </a:solidFill>
              </a:rPr>
              <a:t>b</a:t>
            </a:r>
            <a:r>
              <a:rPr lang="en-US" dirty="0" smtClean="0">
                <a:solidFill>
                  <a:srgbClr val="FF0000"/>
                </a:solidFill>
              </a:rPr>
              <a:t>inding </a:t>
            </a:r>
            <a:r>
              <a:rPr lang="en-US" dirty="0">
                <a:solidFill>
                  <a:srgbClr val="FF0000"/>
                </a:solidFill>
              </a:rPr>
              <a:t>d</a:t>
            </a:r>
            <a:r>
              <a:rPr lang="en-US" dirty="0" smtClean="0">
                <a:solidFill>
                  <a:srgbClr val="FF0000"/>
                </a:solidFill>
              </a:rPr>
              <a:t>ivergence </a:t>
            </a:r>
            <a:r>
              <a:rPr lang="en-US" dirty="0">
                <a:solidFill>
                  <a:srgbClr val="FF0000"/>
                </a:solidFill>
              </a:rPr>
              <a:t>in </a:t>
            </a:r>
            <a:r>
              <a:rPr lang="en-US" dirty="0" smtClean="0">
                <a:solidFill>
                  <a:srgbClr val="FF0000"/>
                </a:solidFill>
              </a:rPr>
              <a:t>mice</a:t>
            </a:r>
            <a:r>
              <a:rPr lang="en-US" dirty="0">
                <a:solidFill>
                  <a:srgbClr val="FF0000"/>
                </a:solidFill>
              </a:rPr>
              <a:t> </a:t>
            </a:r>
            <a:r>
              <a:rPr lang="en-US" dirty="0" smtClean="0">
                <a:solidFill>
                  <a:srgbClr val="FF0000"/>
                </a:solidFill>
              </a:rPr>
              <a:t>(James)</a:t>
            </a:r>
            <a:endParaRPr lang="en-US" dirty="0">
              <a:solidFill>
                <a:srgbClr val="FF0000"/>
              </a:solidFill>
            </a:endParaRPr>
          </a:p>
        </p:txBody>
      </p:sp>
    </p:spTree>
    <p:extLst>
      <p:ext uri="{BB962C8B-B14F-4D97-AF65-F5344CB8AC3E}">
        <p14:creationId xmlns:p14="http://schemas.microsoft.com/office/powerpoint/2010/main" val="341236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F497D"/>
                </a:solidFill>
              </a:rPr>
              <a:t>Why Perform Experiments?</a:t>
            </a:r>
            <a:endParaRPr lang="en-US" dirty="0">
              <a:solidFill>
                <a:srgbClr val="1F497D"/>
              </a:solidFill>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109065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40" y="274638"/>
            <a:ext cx="8384296" cy="1143000"/>
          </a:xfrm>
        </p:spPr>
        <p:txBody>
          <a:bodyPr>
            <a:normAutofit fontScale="90000"/>
          </a:bodyPr>
          <a:lstStyle/>
          <a:p>
            <a:r>
              <a:rPr lang="en-US" dirty="0" smtClean="0">
                <a:solidFill>
                  <a:srgbClr val="1F497D"/>
                </a:solidFill>
              </a:rPr>
              <a:t>Why Think About Experimental Design?</a:t>
            </a:r>
            <a:endParaRPr lang="en-US" dirty="0">
              <a:solidFill>
                <a:srgbClr val="1F497D"/>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08703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 of Poor Experimental Design</a:t>
            </a:r>
            <a:endParaRPr lang="en-US" dirty="0"/>
          </a:p>
        </p:txBody>
      </p:sp>
      <p:sp>
        <p:nvSpPr>
          <p:cNvPr id="3" name="Content Placeholder 2"/>
          <p:cNvSpPr>
            <a:spLocks noGrp="1"/>
          </p:cNvSpPr>
          <p:nvPr>
            <p:ph idx="1"/>
          </p:nvPr>
        </p:nvSpPr>
        <p:spPr/>
        <p:txBody>
          <a:bodyPr>
            <a:normAutofit/>
          </a:bodyPr>
          <a:lstStyle/>
          <a:p>
            <a:r>
              <a:rPr lang="en-US" dirty="0" smtClean="0"/>
              <a:t>Cost of experimentation</a:t>
            </a:r>
          </a:p>
          <a:p>
            <a:pPr lvl="1"/>
            <a:r>
              <a:rPr lang="en-US" dirty="0" smtClean="0"/>
              <a:t>We have a responsibility to CRUK donors!</a:t>
            </a:r>
          </a:p>
          <a:p>
            <a:r>
              <a:rPr lang="en-US" dirty="0" smtClean="0"/>
              <a:t>Limited &amp; precious material </a:t>
            </a:r>
          </a:p>
          <a:p>
            <a:pPr lvl="1"/>
            <a:r>
              <a:rPr lang="en-US" dirty="0" smtClean="0"/>
              <a:t>Especially clinical samples</a:t>
            </a:r>
          </a:p>
          <a:p>
            <a:r>
              <a:rPr lang="en-US" dirty="0" smtClean="0"/>
              <a:t>Immortalization of data in public databases and methods in the literature</a:t>
            </a:r>
          </a:p>
          <a:p>
            <a:pPr lvl="1"/>
            <a:r>
              <a:rPr lang="en-US" dirty="0" smtClean="0"/>
              <a:t>Our bad science begets more bad science</a:t>
            </a:r>
          </a:p>
          <a:p>
            <a:r>
              <a:rPr lang="en-US" dirty="0" smtClean="0"/>
              <a:t>Ethical concerns with animals and patients</a:t>
            </a:r>
          </a:p>
          <a:p>
            <a:pPr marL="457200" lvl="1"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9704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526260"/>
            <a:ext cx="8229600" cy="1143000"/>
          </a:xfrm>
        </p:spPr>
        <p:txBody>
          <a:bodyPr>
            <a:noAutofit/>
          </a:bodyPr>
          <a:lstStyle/>
          <a:p>
            <a:pPr eaLnBrk="1" hangingPunct="1"/>
            <a:r>
              <a:rPr lang="en-US" dirty="0">
                <a:solidFill>
                  <a:schemeClr val="tx2"/>
                </a:solidFill>
                <a:latin typeface="Calibri"/>
                <a:ea typeface="ＭＳ Ｐゴシック" charset="0"/>
                <a:cs typeface="ＭＳ Ｐゴシック" charset="0"/>
              </a:rPr>
              <a:t>Ronald A. </a:t>
            </a:r>
            <a:r>
              <a:rPr lang="en-US" dirty="0" smtClean="0">
                <a:solidFill>
                  <a:schemeClr val="tx2"/>
                </a:solidFill>
                <a:latin typeface="Calibri"/>
                <a:ea typeface="ＭＳ Ｐゴシック" charset="0"/>
                <a:cs typeface="ＭＳ Ｐゴシック" charset="0"/>
              </a:rPr>
              <a:t>Fisher (</a:t>
            </a:r>
            <a:r>
              <a:rPr lang="en-US" dirty="0">
                <a:solidFill>
                  <a:schemeClr val="tx2"/>
                </a:solidFill>
                <a:latin typeface="Calibri"/>
                <a:ea typeface="ＭＳ Ｐゴシック" charset="0"/>
                <a:cs typeface="ＭＳ Ｐゴシック" charset="0"/>
              </a:rPr>
              <a:t>1890-1962)</a:t>
            </a:r>
            <a:br>
              <a:rPr lang="en-US" dirty="0">
                <a:solidFill>
                  <a:schemeClr val="tx2"/>
                </a:solidFill>
                <a:latin typeface="Calibri"/>
                <a:ea typeface="ＭＳ Ｐゴシック" charset="0"/>
                <a:cs typeface="ＭＳ Ｐゴシック" charset="0"/>
              </a:rPr>
            </a:br>
            <a:endParaRPr lang="en-US" dirty="0">
              <a:solidFill>
                <a:schemeClr val="tx2"/>
              </a:solidFill>
              <a:latin typeface="Calibri"/>
              <a:ea typeface="ＭＳ Ｐゴシック" charset="0"/>
              <a:cs typeface="ＭＳ Ｐゴシック" charset="0"/>
            </a:endParaRPr>
          </a:p>
        </p:txBody>
      </p:sp>
      <p:sp>
        <p:nvSpPr>
          <p:cNvPr id="3" name="Content Placeholder 2"/>
          <p:cNvSpPr>
            <a:spLocks noGrp="1"/>
          </p:cNvSpPr>
          <p:nvPr>
            <p:ph idx="1"/>
          </p:nvPr>
        </p:nvSpPr>
        <p:spPr>
          <a:xfrm>
            <a:off x="457199" y="3208512"/>
            <a:ext cx="8023977" cy="2755455"/>
          </a:xfrm>
        </p:spPr>
        <p:txBody>
          <a:bodyPr>
            <a:normAutofit fontScale="92500" lnSpcReduction="10000"/>
          </a:bodyPr>
          <a:lstStyle/>
          <a:p>
            <a:pPr eaLnBrk="1" hangingPunct="1">
              <a:defRPr/>
            </a:pPr>
            <a:endParaRPr lang="en-US" sz="2000" dirty="0" smtClean="0"/>
          </a:p>
          <a:p>
            <a:pPr marL="0" indent="0" algn="ctr" eaLnBrk="1" hangingPunct="1">
              <a:buFontTx/>
              <a:buNone/>
              <a:defRPr/>
            </a:pPr>
            <a:endParaRPr lang="en-US" sz="2400" dirty="0" smtClean="0"/>
          </a:p>
          <a:p>
            <a:pPr marL="0" indent="0" algn="ctr" eaLnBrk="1" hangingPunct="1">
              <a:lnSpc>
                <a:spcPct val="110000"/>
              </a:lnSpc>
              <a:buFontTx/>
              <a:buNone/>
              <a:defRPr/>
            </a:pPr>
            <a:r>
              <a:rPr lang="en-US" i="1" dirty="0" smtClean="0"/>
              <a:t>“To consult the statistician </a:t>
            </a:r>
            <a:r>
              <a:rPr lang="en-US" b="1" i="1" dirty="0" smtClean="0"/>
              <a:t>after</a:t>
            </a:r>
            <a:r>
              <a:rPr lang="en-US" i="1" dirty="0" smtClean="0"/>
              <a:t> an experiment is finished is often merely to ask him to conduct a </a:t>
            </a:r>
            <a:r>
              <a:rPr lang="en-US" b="1" i="1" dirty="0" smtClean="0"/>
              <a:t>post mortem </a:t>
            </a:r>
            <a:r>
              <a:rPr lang="en-US" i="1" dirty="0" smtClean="0"/>
              <a:t>examination. He can perhaps say what the experiment died of.” (1938)</a:t>
            </a:r>
            <a:endParaRPr lang="en-US" i="1" dirty="0"/>
          </a:p>
        </p:txBody>
      </p:sp>
      <p:pic>
        <p:nvPicPr>
          <p:cNvPr id="23555" name="Picture 3" descr="R._A._Fisch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0727" y="1624094"/>
            <a:ext cx="14795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9264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1F497D"/>
                </a:solidFill>
              </a:rPr>
              <a:t>47 of 53 high-profile cancer studies were not reproducible!</a:t>
            </a:r>
            <a:endParaRPr lang="en-US" dirty="0">
              <a:solidFill>
                <a:srgbClr val="1F497D"/>
              </a:solidFill>
            </a:endParaRPr>
          </a:p>
        </p:txBody>
      </p:sp>
      <p:pic>
        <p:nvPicPr>
          <p:cNvPr id="4" name="Picture 3" descr="CancerNon-repducability.tiff"/>
          <p:cNvPicPr>
            <a:picLocks noChangeAspect="1"/>
          </p:cNvPicPr>
          <p:nvPr/>
        </p:nvPicPr>
        <p:blipFill rotWithShape="1">
          <a:blip r:embed="rId2">
            <a:extLst>
              <a:ext uri="{28A0092B-C50C-407E-A947-70E740481C1C}">
                <a14:useLocalDpi xmlns:a14="http://schemas.microsoft.com/office/drawing/2010/main" val="0"/>
              </a:ext>
            </a:extLst>
          </a:blip>
          <a:srcRect b="5575"/>
          <a:stretch/>
        </p:blipFill>
        <p:spPr>
          <a:xfrm>
            <a:off x="1202075" y="1860096"/>
            <a:ext cx="6911924" cy="4635553"/>
          </a:xfrm>
          <a:prstGeom prst="rect">
            <a:avLst/>
          </a:prstGeom>
        </p:spPr>
      </p:pic>
    </p:spTree>
    <p:extLst>
      <p:ext uri="{BB962C8B-B14F-4D97-AF65-F5344CB8AC3E}">
        <p14:creationId xmlns:p14="http://schemas.microsoft.com/office/powerpoint/2010/main" val="22265249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Well-Designed Experiment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Should have</a:t>
            </a:r>
          </a:p>
          <a:p>
            <a:pPr lvl="1"/>
            <a:r>
              <a:rPr lang="en-US" dirty="0" smtClean="0"/>
              <a:t>Clear objectives</a:t>
            </a:r>
          </a:p>
          <a:p>
            <a:pPr lvl="1"/>
            <a:r>
              <a:rPr lang="en-US" dirty="0" smtClean="0"/>
              <a:t>Focus and simplicity</a:t>
            </a:r>
          </a:p>
          <a:p>
            <a:pPr lvl="1"/>
            <a:r>
              <a:rPr lang="en-US" dirty="0" smtClean="0"/>
              <a:t>Sufficient number of replicates</a:t>
            </a:r>
          </a:p>
          <a:p>
            <a:pPr lvl="1"/>
            <a:r>
              <a:rPr lang="en-US" dirty="0" err="1" smtClean="0"/>
              <a:t>Randomised</a:t>
            </a:r>
            <a:r>
              <a:rPr lang="en-US" dirty="0" smtClean="0"/>
              <a:t> comparisons</a:t>
            </a:r>
          </a:p>
          <a:p>
            <a:r>
              <a:rPr lang="en-US" dirty="0" smtClean="0"/>
              <a:t>Should be</a:t>
            </a:r>
          </a:p>
          <a:p>
            <a:pPr lvl="1"/>
            <a:r>
              <a:rPr lang="en-US" dirty="0" smtClean="0"/>
              <a:t>Precise</a:t>
            </a:r>
          </a:p>
          <a:p>
            <a:pPr lvl="1"/>
            <a:r>
              <a:rPr lang="en-US" dirty="0" smtClean="0"/>
              <a:t>Unbiased</a:t>
            </a:r>
          </a:p>
          <a:p>
            <a:pPr lvl="1"/>
            <a:r>
              <a:rPr lang="en-US" dirty="0" smtClean="0"/>
              <a:t>Amenable to statistical analysis</a:t>
            </a:r>
          </a:p>
          <a:p>
            <a:pPr lvl="1"/>
            <a:r>
              <a:rPr lang="en-US" dirty="0" smtClean="0"/>
              <a:t>Reproducible</a:t>
            </a:r>
          </a:p>
          <a:p>
            <a:pPr lvl="1"/>
            <a:endParaRPr lang="en-US" dirty="0"/>
          </a:p>
        </p:txBody>
      </p:sp>
    </p:spTree>
    <p:extLst>
      <p:ext uri="{BB962C8B-B14F-4D97-AF65-F5344CB8AC3E}">
        <p14:creationId xmlns:p14="http://schemas.microsoft.com/office/powerpoint/2010/main" val="11063282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Aspects of Experimental Design</a:t>
            </a:r>
            <a:endParaRPr lang="en-US"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dirty="0" smtClean="0"/>
              <a:t>Experimental </a:t>
            </a:r>
            <a:r>
              <a:rPr lang="en-US" dirty="0" smtClean="0">
                <a:solidFill>
                  <a:srgbClr val="000000"/>
                </a:solidFill>
              </a:rPr>
              <a:t>Factors</a:t>
            </a:r>
          </a:p>
          <a:p>
            <a:pPr lvl="1"/>
            <a:r>
              <a:rPr lang="en-US" dirty="0" smtClean="0">
                <a:solidFill>
                  <a:srgbClr val="000000"/>
                </a:solidFill>
              </a:rPr>
              <a:t>If independent variable then dependent variable</a:t>
            </a:r>
            <a:endParaRPr lang="en-US" dirty="0" smtClean="0">
              <a:solidFill>
                <a:srgbClr val="000000"/>
              </a:solidFill>
            </a:endParaRPr>
          </a:p>
          <a:p>
            <a:r>
              <a:rPr lang="en-US" dirty="0" smtClean="0"/>
              <a:t>Sample size/number of replicates </a:t>
            </a:r>
            <a:endParaRPr lang="en-US" dirty="0" smtClean="0"/>
          </a:p>
          <a:p>
            <a:r>
              <a:rPr lang="en-US" dirty="0" smtClean="0"/>
              <a:t>Sources of Variance</a:t>
            </a:r>
          </a:p>
          <a:p>
            <a:r>
              <a:rPr lang="en-US" dirty="0" err="1" smtClean="0"/>
              <a:t>Minimising</a:t>
            </a:r>
            <a:r>
              <a:rPr lang="en-US" dirty="0" smtClean="0"/>
              <a:t> </a:t>
            </a:r>
            <a:r>
              <a:rPr lang="en-US" dirty="0" smtClean="0"/>
              <a:t>Bias</a:t>
            </a:r>
          </a:p>
          <a:p>
            <a:pPr lvl="1"/>
            <a:r>
              <a:rPr lang="en-US" dirty="0" smtClean="0"/>
              <a:t>Confounding factors</a:t>
            </a:r>
          </a:p>
          <a:p>
            <a:pPr lvl="1"/>
            <a:r>
              <a:rPr lang="en-US" dirty="0" smtClean="0"/>
              <a:t>Randomisation </a:t>
            </a:r>
            <a:r>
              <a:rPr lang="en-US" dirty="0" smtClean="0">
                <a:solidFill>
                  <a:srgbClr val="000000"/>
                </a:solidFill>
              </a:rPr>
              <a:t>wherever a decision is to be made</a:t>
            </a:r>
          </a:p>
          <a:p>
            <a:pPr lvl="2"/>
            <a:r>
              <a:rPr lang="en-US" dirty="0" smtClean="0">
                <a:solidFill>
                  <a:srgbClr val="000000"/>
                </a:solidFill>
              </a:rPr>
              <a:t>Controls for both measured and unmeasured factors</a:t>
            </a:r>
          </a:p>
          <a:p>
            <a:pPr lvl="1"/>
            <a:r>
              <a:rPr lang="en-US" dirty="0" smtClean="0"/>
              <a:t>Controls</a:t>
            </a:r>
          </a:p>
        </p:txBody>
      </p:sp>
      <p:sp>
        <p:nvSpPr>
          <p:cNvPr id="5" name="TextBox 4"/>
          <p:cNvSpPr txBox="1"/>
          <p:nvPr/>
        </p:nvSpPr>
        <p:spPr>
          <a:xfrm>
            <a:off x="260811" y="1326806"/>
            <a:ext cx="5964649" cy="2677656"/>
          </a:xfrm>
          <a:prstGeom prst="rect">
            <a:avLst/>
          </a:prstGeom>
          <a:solidFill>
            <a:schemeClr val="bg1"/>
          </a:solidFill>
        </p:spPr>
        <p:txBody>
          <a:bodyPr wrap="square" rtlCol="0">
            <a:spAutoFit/>
          </a:bodyPr>
          <a:lstStyle/>
          <a:p>
            <a:r>
              <a:rPr lang="en-US" sz="2400" dirty="0" smtClean="0">
                <a:solidFill>
                  <a:srgbClr val="008000"/>
                </a:solidFill>
                <a:ea typeface="ＭＳ Ｐゴシック" charset="0"/>
                <a:cs typeface="ＭＳ Ｐゴシック" charset="0"/>
              </a:rPr>
              <a:t>Factors are </a:t>
            </a:r>
            <a:r>
              <a:rPr lang="en-US" sz="2400" dirty="0">
                <a:solidFill>
                  <a:srgbClr val="008000"/>
                </a:solidFill>
                <a:ea typeface="ＭＳ Ｐゴシック" charset="0"/>
                <a:cs typeface="ＭＳ Ｐゴシック" charset="0"/>
              </a:rPr>
              <a:t>aspects of experiment that change and influence the outcome of the </a:t>
            </a:r>
            <a:r>
              <a:rPr lang="en-US" sz="2400" dirty="0" smtClean="0">
                <a:solidFill>
                  <a:srgbClr val="008000"/>
                </a:solidFill>
                <a:ea typeface="ＭＳ Ｐゴシック" charset="0"/>
                <a:cs typeface="ＭＳ Ｐゴシック" charset="0"/>
              </a:rPr>
              <a:t>experiment e.g</a:t>
            </a:r>
            <a:r>
              <a:rPr lang="en-US" sz="2400" dirty="0">
                <a:solidFill>
                  <a:srgbClr val="008000"/>
                </a:solidFill>
                <a:ea typeface="ＭＳ Ｐゴシック" charset="0"/>
                <a:cs typeface="ＭＳ Ｐゴシック" charset="0"/>
              </a:rPr>
              <a:t>. time, weight, drug, gender, ethnicity, country, plate, cage etc</a:t>
            </a:r>
            <a:r>
              <a:rPr lang="en-US" sz="2400" dirty="0" smtClean="0">
                <a:solidFill>
                  <a:srgbClr val="008000"/>
                </a:solidFill>
                <a:ea typeface="ＭＳ Ｐゴシック" charset="0"/>
                <a:cs typeface="ＭＳ Ｐゴシック" charset="0"/>
              </a:rPr>
              <a:t>. The independent variable is what you change and the dependent what is changed by the independent variables. </a:t>
            </a:r>
            <a:endParaRPr lang="en-US" sz="2400" dirty="0">
              <a:solidFill>
                <a:srgbClr val="008000"/>
              </a:solidFill>
              <a:ea typeface="ＭＳ Ｐゴシック" charset="0"/>
              <a:cs typeface="ＭＳ Ｐゴシック" charset="0"/>
            </a:endParaRPr>
          </a:p>
        </p:txBody>
      </p:sp>
    </p:spTree>
    <p:extLst>
      <p:ext uri="{BB962C8B-B14F-4D97-AF65-F5344CB8AC3E}">
        <p14:creationId xmlns:p14="http://schemas.microsoft.com/office/powerpoint/2010/main" val="36542391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6118</TotalTime>
  <Words>1572</Words>
  <Application>Microsoft Macintosh PowerPoint</Application>
  <PresentationFormat>On-screen Show (4:3)</PresentationFormat>
  <Paragraphs>200</Paragraphs>
  <Slides>25</Slides>
  <Notes>6</Notes>
  <HiddenSlides>1</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INTRODUCTION TO EXPERIMENTAL DESIGN AT CRUK-CI  2016  Rory Stark Chandra Chilamakuri James Hadfield</vt:lpstr>
      <vt:lpstr>Agenda</vt:lpstr>
      <vt:lpstr>Why Perform Experiments?</vt:lpstr>
      <vt:lpstr>Why Think About Experimental Design?</vt:lpstr>
      <vt:lpstr>Consequence of Poor Experimental Design</vt:lpstr>
      <vt:lpstr>Ronald A. Fisher (1890-1962) </vt:lpstr>
      <vt:lpstr>47 of 53 high-profile cancer studies were not reproducible!</vt:lpstr>
      <vt:lpstr>A Well-Designed Experiment</vt:lpstr>
      <vt:lpstr>Aspects of Experimental Design</vt:lpstr>
      <vt:lpstr>How Many Samples?</vt:lpstr>
      <vt:lpstr>Sources of Variation</vt:lpstr>
      <vt:lpstr>PowerPoint Presentation</vt:lpstr>
      <vt:lpstr>Confounding Factors</vt:lpstr>
      <vt:lpstr>Confounding Factors</vt:lpstr>
      <vt:lpstr>Technical Confounding Factors: Batch Effects</vt:lpstr>
      <vt:lpstr>PowerPoint Presentation</vt:lpstr>
      <vt:lpstr>Litter Effects</vt:lpstr>
      <vt:lpstr>Solutions</vt:lpstr>
      <vt:lpstr>Randomised Block Design</vt:lpstr>
      <vt:lpstr>Experimental Controls</vt:lpstr>
      <vt:lpstr>Design Issues: Sequencing Experiments</vt:lpstr>
      <vt:lpstr>Summary</vt:lpstr>
      <vt:lpstr>CRI Experimental Design Meetings</vt:lpstr>
      <vt:lpstr>Experimental Design Guide</vt:lpstr>
      <vt:lpstr>Practicals</vt:lpstr>
    </vt:vector>
  </TitlesOfParts>
  <Company>Cancer Research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kids! Let’s talk about…Experimental Design</dc:title>
  <dc:creator>Rory Stark</dc:creator>
  <cp:lastModifiedBy>Sarah Vowler</cp:lastModifiedBy>
  <cp:revision>141</cp:revision>
  <cp:lastPrinted>2014-04-02T12:20:33Z</cp:lastPrinted>
  <dcterms:created xsi:type="dcterms:W3CDTF">2014-03-26T14:08:39Z</dcterms:created>
  <dcterms:modified xsi:type="dcterms:W3CDTF">2015-11-17T01:43:30Z</dcterms:modified>
</cp:coreProperties>
</file>