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302" r:id="rId5"/>
    <p:sldId id="392" r:id="rId6"/>
    <p:sldId id="393" r:id="rId7"/>
    <p:sldId id="401" r:id="rId8"/>
    <p:sldId id="395" r:id="rId9"/>
    <p:sldId id="396" r:id="rId10"/>
    <p:sldId id="402" r:id="rId11"/>
    <p:sldId id="397" r:id="rId12"/>
    <p:sldId id="398" r:id="rId13"/>
    <p:sldId id="399" r:id="rId14"/>
    <p:sldId id="400" r:id="rId15"/>
    <p:sldId id="403" r:id="rId16"/>
    <p:sldId id="404" r:id="rId17"/>
    <p:sldId id="405" r:id="rId18"/>
    <p:sldId id="406" r:id="rId19"/>
    <p:sldId id="408" r:id="rId20"/>
    <p:sldId id="407" r:id="rId21"/>
    <p:sldId id="409" r:id="rId22"/>
    <p:sldId id="410" r:id="rId23"/>
    <p:sldId id="411" r:id="rId24"/>
    <p:sldId id="412" r:id="rId25"/>
    <p:sldId id="413" r:id="rId26"/>
    <p:sldId id="415" r:id="rId27"/>
    <p:sldId id="414" r:id="rId28"/>
    <p:sldId id="416" r:id="rId29"/>
    <p:sldId id="417" r:id="rId30"/>
    <p:sldId id="418" r:id="rId31"/>
    <p:sldId id="419" r:id="rId32"/>
    <p:sldId id="420" r:id="rId33"/>
    <p:sldId id="421" r:id="rId34"/>
    <p:sldId id="422" r:id="rId35"/>
    <p:sldId id="428" r:id="rId36"/>
    <p:sldId id="429" r:id="rId37"/>
    <p:sldId id="430" r:id="rId38"/>
    <p:sldId id="433" r:id="rId39"/>
    <p:sldId id="431" r:id="rId40"/>
    <p:sldId id="432" r:id="rId41"/>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62" autoAdjust="0"/>
    <p:restoredTop sz="99416" autoAdjust="0"/>
  </p:normalViewPr>
  <p:slideViewPr>
    <p:cSldViewPr showGuides="1">
      <p:cViewPr varScale="1">
        <p:scale>
          <a:sx n="119" d="100"/>
          <a:sy n="119" d="100"/>
        </p:scale>
        <p:origin x="612" y="108"/>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29/10/2018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29/10/2018</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11</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13</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16</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628AF2A-67D7-B442-B327-ACC54BA1F90D}" type="slidenum">
              <a:rPr lang="en-US" sz="1300">
                <a:latin typeface="Calibri"/>
              </a:rPr>
              <a:pPr/>
              <a:t>19</a:t>
            </a:fld>
            <a:endParaRPr lang="en-US" sz="1300" dirty="0">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6FDD2177-452C-3045-A112-8C364480B7F6}" type="slidenum">
              <a:rPr lang="en-US" sz="1300">
                <a:latin typeface="Calibri"/>
              </a:rPr>
              <a:pPr/>
              <a:t>20</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19A16C54-DAF1-0C45-A005-CDDEEC308796}" type="slidenum">
              <a:rPr lang="en-US" sz="1300">
                <a:latin typeface="Calibri"/>
              </a:rPr>
              <a:pPr/>
              <a:t>21</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22</a:t>
            </a:fld>
            <a:endParaRPr lang="en-US" sz="1300" dirty="0">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6137B63-778E-DB49-8633-3991B73B83A1}" type="slidenum">
              <a:rPr lang="en-US" sz="1300">
                <a:latin typeface="Calibri"/>
              </a:rPr>
              <a:pPr/>
              <a:t>24</a:t>
            </a:fld>
            <a:endParaRPr lang="en-US" sz="13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lIns="99048" tIns="49524" rIns="99048" bIns="49524" anchor="b"/>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504DD0A-AF2D-0A41-AA73-D57F08D0B916}" type="slidenum">
              <a:rPr lang="en-US" sz="1300">
                <a:latin typeface="Calibri"/>
              </a:rPr>
              <a:pPr algn="r"/>
              <a:t>25</a:t>
            </a:fld>
            <a:endParaRPr lang="en-US" sz="1300" dirty="0">
              <a:latin typeface="Calibri"/>
            </a:endParaRPr>
          </a:p>
        </p:txBody>
      </p:sp>
      <p:sp>
        <p:nvSpPr>
          <p:cNvPr id="16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4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26</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27</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32</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Monday, 29 October 2018</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Monday, 29 October 2018</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Monday, 29 October 2018</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Monday, 29 October 2018</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Monday, 29 October 2018</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Monday, 29 October 2018</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Monday, 29 October 2018</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Monday, 29 October 2018</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Monday, 29 October 2018</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Monday, 29 October 2018</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Monday, 29 October 2018</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Monday, 29 October 2018</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blog.goldenhelix.com/?p=322"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DM%20Form.docx" TargetMode="External"/><Relationship Id="rId2" Type="http://schemas.openxmlformats.org/officeDocument/2006/relationships/hyperlink" Target="mailto:CRIExperimentalDesign@cruk.cam.ac.u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harepoint.cri.camres.org/sites/bioinformatics/Public/InroductionToExperimentalDesign/ExperimentalDesignManual.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0"/>
            <a:ext cx="8154533" cy="6858000"/>
          </a:xfrm>
          <a:prstGeom prst="rect">
            <a:avLst/>
          </a:prstGeom>
        </p:spPr>
      </p:pic>
      <p:sp>
        <p:nvSpPr>
          <p:cNvPr id="10" name="Title 1"/>
          <p:cNvSpPr txBox="1">
            <a:spLocks/>
          </p:cNvSpPr>
          <p:nvPr/>
        </p:nvSpPr>
        <p:spPr>
          <a:xfrm>
            <a:off x="5169024" y="3552056"/>
            <a:ext cx="3027247" cy="559582"/>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Kamal </a:t>
            </a:r>
            <a:r>
              <a:rPr lang="en-GB" b="1" cap="all" dirty="0" err="1">
                <a:solidFill>
                  <a:schemeClr val="tx2">
                    <a:lumMod val="50000"/>
                    <a:lumOff val="50000"/>
                  </a:schemeClr>
                </a:solidFill>
                <a:latin typeface="+mj-lt"/>
                <a:ea typeface="+mj-ea"/>
                <a:cs typeface="+mj-cs"/>
              </a:rPr>
              <a:t>kishore</a:t>
            </a: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Jing Su</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Rory Stark</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29 </a:t>
            </a:r>
            <a:r>
              <a:rPr lang="en-GB" b="1" cap="all" dirty="0" err="1">
                <a:solidFill>
                  <a:schemeClr val="tx2">
                    <a:lumMod val="50000"/>
                    <a:lumOff val="50000"/>
                  </a:schemeClr>
                </a:solidFill>
                <a:latin typeface="+mj-lt"/>
                <a:ea typeface="+mj-ea"/>
                <a:cs typeface="+mj-cs"/>
              </a:rPr>
              <a:t>october</a:t>
            </a:r>
            <a:r>
              <a:rPr lang="en-GB" b="1" cap="all" dirty="0">
                <a:solidFill>
                  <a:schemeClr val="tx2">
                    <a:lumMod val="50000"/>
                    <a:lumOff val="50000"/>
                  </a:schemeClr>
                </a:solidFill>
                <a:latin typeface="+mj-lt"/>
                <a:ea typeface="+mj-ea"/>
                <a:cs typeface="+mj-cs"/>
              </a:rPr>
              <a:t> 2018</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584848" y="2004381"/>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10</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Bias</a:t>
            </a:r>
          </a:p>
          <a:p>
            <a:pPr lvl="1"/>
            <a:r>
              <a:rPr lang="en-US" dirty="0"/>
              <a:t>Confounding factors</a:t>
            </a:r>
          </a:p>
          <a:p>
            <a:pPr lvl="1"/>
            <a:r>
              <a:rPr lang="en-US" dirty="0"/>
              <a:t>Randomisation </a:t>
            </a:r>
            <a:r>
              <a:rPr lang="en-US" dirty="0">
                <a:solidFill>
                  <a:srgbClr val="000000"/>
                </a:solidFill>
              </a:rPr>
              <a:t>wherever a decision is to be made</a:t>
            </a:r>
          </a:p>
          <a:p>
            <a:pPr lvl="2"/>
            <a:r>
              <a:rPr lang="en-US" dirty="0">
                <a:solidFill>
                  <a:srgbClr val="000000"/>
                </a:solidFill>
              </a:rPr>
              <a:t>Controls for both measured and unmeasured factors</a:t>
            </a:r>
          </a:p>
          <a:p>
            <a:pPr lvl="1"/>
            <a:r>
              <a:rPr lang="en-US" dirty="0"/>
              <a:t>Controls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12</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spTree>
    <p:extLst>
      <p:ext uri="{BB962C8B-B14F-4D97-AF65-F5344CB8AC3E}">
        <p14:creationId xmlns:p14="http://schemas.microsoft.com/office/powerpoint/2010/main" val="211056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pPr eaLnBrk="1" hangingPunct="1"/>
            <a:r>
              <a:rPr lang="en-US" sz="2400" dirty="0">
                <a:latin typeface="Calibri"/>
                <a:ea typeface="ＭＳ Ｐゴシック" charset="0"/>
                <a:cs typeface="ＭＳ Ｐゴシック" charset="0"/>
              </a:rPr>
              <a:t>Factors: aspects of experiment that change and </a:t>
            </a:r>
            <a:r>
              <a:rPr lang="en-US" sz="2400" b="1" dirty="0">
                <a:latin typeface="Calibri"/>
                <a:ea typeface="ＭＳ Ｐゴシック" charset="0"/>
                <a:cs typeface="ＭＳ Ｐゴシック" charset="0"/>
              </a:rPr>
              <a:t>influence the outcome</a:t>
            </a:r>
            <a:r>
              <a:rPr lang="en-US" sz="2400" dirty="0">
                <a:latin typeface="Calibri"/>
                <a:ea typeface="ＭＳ Ｐゴシック" charset="0"/>
                <a:cs typeface="ＭＳ Ｐゴシック" charset="0"/>
              </a:rPr>
              <a:t> of the experiment</a:t>
            </a:r>
          </a:p>
          <a:p>
            <a:pPr lvl="1" eaLnBrk="1" hangingPunct="1"/>
            <a:r>
              <a:rPr lang="en-US" sz="2000" dirty="0">
                <a:latin typeface="Calibri"/>
                <a:ea typeface="ＭＳ Ｐゴシック" charset="0"/>
                <a:cs typeface="ＭＳ Ｐゴシック" charset="0"/>
              </a:rPr>
              <a:t>e.g. time, weight, drug, gender, ethnicity, country, plate, cage etc.</a:t>
            </a:r>
            <a:endParaRPr lang="en-US" sz="800"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r>
              <a:rPr lang="en-US" sz="2400" dirty="0">
                <a:latin typeface="Calibri"/>
                <a:ea typeface="ＭＳ Ｐゴシック" charset="0"/>
                <a:cs typeface="ＭＳ Ｐゴシック" charset="0"/>
              </a:rPr>
              <a:t>Independent and Dependent variables</a:t>
            </a:r>
          </a:p>
          <a:p>
            <a:pPr lvl="1"/>
            <a:r>
              <a:rPr lang="en-US" sz="2000" dirty="0">
                <a:latin typeface="Calibri"/>
                <a:ea typeface="ＭＳ Ｐゴシック" charset="0"/>
                <a:cs typeface="ＭＳ Ｐゴシック" charset="0"/>
              </a:rPr>
              <a:t>Independent variable (IV): what you change</a:t>
            </a:r>
          </a:p>
          <a:p>
            <a:pPr lvl="1"/>
            <a:r>
              <a:rPr lang="en-US" sz="2000" dirty="0">
                <a:latin typeface="Calibri"/>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id="{01F85D3F-4AB8-4643-B665-91A2D1AB960D}"/>
              </a:ext>
            </a:extLst>
          </p:cNvPr>
          <p:cNvPicPr>
            <a:picLocks noChangeAspect="1"/>
          </p:cNvPicPr>
          <p:nvPr/>
        </p:nvPicPr>
        <p:blipFill>
          <a:blip r:embed="rId3"/>
          <a:stretch>
            <a:fillRect/>
          </a:stretch>
        </p:blipFill>
        <p:spPr>
          <a:xfrm>
            <a:off x="6681192" y="3212976"/>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14</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Capturing Variance</a:t>
            </a:r>
          </a:p>
        </p:txBody>
      </p:sp>
    </p:spTree>
    <p:extLst>
      <p:ext uri="{BB962C8B-B14F-4D97-AF65-F5344CB8AC3E}">
        <p14:creationId xmlns:p14="http://schemas.microsoft.com/office/powerpoint/2010/main" val="190646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Sources of Variation</a:t>
            </a:r>
          </a:p>
        </p:txBody>
      </p:sp>
      <p:sp>
        <p:nvSpPr>
          <p:cNvPr id="3" name="Content Placeholder 2"/>
          <p:cNvSpPr>
            <a:spLocks noGrp="1"/>
          </p:cNvSpPr>
          <p:nvPr>
            <p:ph idx="1"/>
          </p:nvPr>
        </p:nvSpPr>
        <p:spPr>
          <a:xfrm>
            <a:off x="495300" y="1451660"/>
            <a:ext cx="8915400" cy="5257800"/>
          </a:xfrm>
        </p:spPr>
        <p:txBody>
          <a:bodyPr>
            <a:normAutofit/>
          </a:bodyPr>
          <a:lstStyle/>
          <a:p>
            <a:r>
              <a:rPr lang="en-US" dirty="0"/>
              <a:t>Biological “noise”</a:t>
            </a:r>
          </a:p>
          <a:p>
            <a:pPr lvl="1"/>
            <a:r>
              <a:rPr lang="en-US" dirty="0"/>
              <a:t>Biological processes are inherently stochastic</a:t>
            </a:r>
          </a:p>
          <a:p>
            <a:pPr lvl="1"/>
            <a:r>
              <a:rPr lang="en-US" dirty="0"/>
              <a:t>Single cells, cell populations, individuals, organs, species….</a:t>
            </a:r>
          </a:p>
          <a:p>
            <a:pPr lvl="1"/>
            <a:r>
              <a:rPr lang="en-US" dirty="0" err="1"/>
              <a:t>Timepoints</a:t>
            </a:r>
            <a:r>
              <a:rPr lang="en-US" dirty="0"/>
              <a:t>, cell cycle, synchronized vs. unsynchronized</a:t>
            </a:r>
          </a:p>
          <a:p>
            <a:r>
              <a:rPr lang="en-US" dirty="0"/>
              <a:t>Technical noise</a:t>
            </a:r>
          </a:p>
          <a:p>
            <a:pPr lvl="1"/>
            <a:r>
              <a:rPr lang="en-US" dirty="0"/>
              <a:t>Reagents, antibodies, temperatures, pollution</a:t>
            </a:r>
          </a:p>
          <a:p>
            <a:pPr lvl="1"/>
            <a:r>
              <a:rPr lang="en-US" dirty="0"/>
              <a:t>Platforms, runs, operators</a:t>
            </a:r>
          </a:p>
          <a:p>
            <a:pPr lvl="1"/>
            <a:endParaRPr lang="en-US" sz="1050" dirty="0"/>
          </a:p>
          <a:p>
            <a:r>
              <a:rPr lang="en-US" dirty="0">
                <a:solidFill>
                  <a:schemeClr val="accent1"/>
                </a:solidFill>
              </a:rPr>
              <a:t>Consider in advance and control</a:t>
            </a:r>
          </a:p>
          <a:p>
            <a:r>
              <a:rPr lang="en-US" i="1" dirty="0">
                <a:solidFill>
                  <a:schemeClr val="accent1"/>
                </a:solidFill>
              </a:rPr>
              <a:t>Replication required to capture variance</a:t>
            </a:r>
          </a:p>
          <a:p>
            <a:pPr lvl="1"/>
            <a:endParaRPr lang="en-US" dirty="0"/>
          </a:p>
        </p:txBody>
      </p:sp>
    </p:spTree>
    <p:extLst>
      <p:ext uri="{BB962C8B-B14F-4D97-AF65-F5344CB8AC3E}">
        <p14:creationId xmlns:p14="http://schemas.microsoft.com/office/powerpoint/2010/main" val="23510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werplo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33357" y="974653"/>
            <a:ext cx="3429208" cy="3165423"/>
          </a:xfrm>
          <a:prstGeom prst="rect">
            <a:avLst/>
          </a:prstGeom>
        </p:spPr>
      </p:pic>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7997966"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the </a:t>
            </a:r>
            <a:r>
              <a:rPr lang="en-US" sz="7400" b="1" dirty="0"/>
              <a:t>probability</a:t>
            </a:r>
            <a:r>
              <a:rPr lang="en-US" sz="7400" dirty="0"/>
              <a:t> of detecting an </a:t>
            </a:r>
            <a:r>
              <a:rPr lang="en-US" sz="7400" b="1" dirty="0"/>
              <a:t>effect</a:t>
            </a:r>
            <a:r>
              <a:rPr lang="en-US" sz="7400" dirty="0"/>
              <a:t> of a specified size if present.</a:t>
            </a:r>
          </a:p>
          <a:p>
            <a:pPr lvl="1" algn="just">
              <a:lnSpc>
                <a:spcPct val="110000"/>
              </a:lnSpc>
              <a:defRPr/>
            </a:pPr>
            <a:r>
              <a:rPr lang="en-US" sz="8000" dirty="0"/>
              <a:t>Identify and control the </a:t>
            </a:r>
            <a:r>
              <a:rPr lang="en-US" sz="8000" b="1" dirty="0"/>
              <a:t>sources of variability</a:t>
            </a:r>
          </a:p>
          <a:p>
            <a:pPr lvl="1" algn="just">
              <a:lnSpc>
                <a:spcPct val="110000"/>
              </a:lnSpc>
              <a:defRPr/>
            </a:pPr>
            <a:r>
              <a:rPr lang="en-US" sz="8000" dirty="0"/>
              <a:t>Power calculations estimate sample size required to detect an effect </a:t>
            </a:r>
            <a:r>
              <a:rPr lang="en-US" sz="8000" i="1" dirty="0"/>
              <a:t>if degree of variability is known</a:t>
            </a:r>
          </a:p>
          <a:p>
            <a:pPr lvl="1" algn="just">
              <a:lnSpc>
                <a:spcPct val="110000"/>
              </a:lnSpc>
              <a:defRPr/>
            </a:pPr>
            <a:r>
              <a:rPr lang="en-US" sz="8000" dirty="0"/>
              <a:t>Using </a:t>
            </a:r>
            <a:r>
              <a:rPr lang="en-US" sz="8000" b="1" dirty="0"/>
              <a:t>appropriate numbers </a:t>
            </a:r>
            <a:r>
              <a:rPr lang="en-US" sz="8000" dirty="0"/>
              <a:t>of samples (sample size/replicates)</a:t>
            </a:r>
          </a:p>
          <a:p>
            <a:pPr lvl="1" algn="just">
              <a:lnSpc>
                <a:spcPct val="110000"/>
              </a:lnSpc>
              <a:defRPr/>
            </a:pPr>
            <a:r>
              <a:rPr lang="en-US" sz="8000" dirty="0"/>
              <a:t>If adding samples increases variability, that alone won</a:t>
            </a:r>
            <a:r>
              <a:rPr lang="fr-FR" sz="8000" dirty="0"/>
              <a:t>’</a:t>
            </a:r>
            <a:r>
              <a:rPr lang="en-US" sz="8000" dirty="0"/>
              <a:t>t add power!</a:t>
            </a:r>
            <a:endParaRPr lang="en-US" sz="8000"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290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Replication</a:t>
            </a:r>
          </a:p>
        </p:txBody>
      </p:sp>
      <p:sp>
        <p:nvSpPr>
          <p:cNvPr id="3" name="Content Placeholder 2"/>
          <p:cNvSpPr>
            <a:spLocks noGrp="1"/>
          </p:cNvSpPr>
          <p:nvPr>
            <p:ph idx="1"/>
          </p:nvPr>
        </p:nvSpPr>
        <p:spPr>
          <a:xfrm>
            <a:off x="226711" y="1600201"/>
            <a:ext cx="8915400" cy="4525963"/>
          </a:xfrm>
        </p:spPr>
        <p:txBody>
          <a:bodyPr>
            <a:normAutofit lnSpcReduction="10000"/>
          </a:bodyPr>
          <a:lstStyle/>
          <a:p>
            <a:r>
              <a:rPr lang="en-US" dirty="0"/>
              <a:t>Biological replication:</a:t>
            </a:r>
          </a:p>
          <a:p>
            <a:pPr lvl="1"/>
            <a:r>
              <a:rPr lang="en-US" i="1" dirty="0"/>
              <a:t>In vivo:</a:t>
            </a:r>
          </a:p>
          <a:p>
            <a:pPr lvl="2"/>
            <a:r>
              <a:rPr lang="en-US" dirty="0"/>
              <a:t>Patients</a:t>
            </a:r>
          </a:p>
          <a:p>
            <a:pPr lvl="2"/>
            <a:r>
              <a:rPr lang="en-US" dirty="0"/>
              <a:t>Mice</a:t>
            </a:r>
          </a:p>
          <a:p>
            <a:pPr lvl="1"/>
            <a:r>
              <a:rPr lang="en-US" i="1" dirty="0"/>
              <a:t>In vitro:</a:t>
            </a:r>
          </a:p>
          <a:p>
            <a:pPr lvl="2"/>
            <a:r>
              <a:rPr lang="en-US" dirty="0"/>
              <a:t>Different cell lines</a:t>
            </a:r>
          </a:p>
          <a:p>
            <a:pPr lvl="2"/>
            <a:r>
              <a:rPr lang="en-US" dirty="0"/>
              <a:t>Re-growing cells (passages) </a:t>
            </a:r>
          </a:p>
          <a:p>
            <a:pPr lvl="2"/>
            <a:endParaRPr lang="en-US" dirty="0"/>
          </a:p>
          <a:p>
            <a:pPr lvl="2"/>
            <a:endParaRPr lang="en-US" dirty="0"/>
          </a:p>
          <a:p>
            <a:r>
              <a:rPr lang="en-US" dirty="0"/>
              <a:t>Technical replication:</a:t>
            </a:r>
          </a:p>
          <a:p>
            <a:pPr lvl="1"/>
            <a:r>
              <a:rPr lang="en-US" dirty="0"/>
              <a:t>Experimental protocol</a:t>
            </a:r>
          </a:p>
          <a:p>
            <a:pPr lvl="1"/>
            <a:r>
              <a:rPr lang="en-US" dirty="0"/>
              <a:t>Measurement platform (i.e. sequencer)</a:t>
            </a:r>
          </a:p>
        </p:txBody>
      </p:sp>
      <p:pic>
        <p:nvPicPr>
          <p:cNvPr id="5" name="Picture 4" descr="ReplicatePCA.png"/>
          <p:cNvPicPr>
            <a:picLocks noChangeAspect="1"/>
          </p:cNvPicPr>
          <p:nvPr/>
        </p:nvPicPr>
        <p:blipFill rotWithShape="1">
          <a:blip r:embed="rId2" cstate="email">
            <a:extLst>
              <a:ext uri="{28A0092B-C50C-407E-A947-70E740481C1C}">
                <a14:useLocalDpi xmlns:a14="http://schemas.microsoft.com/office/drawing/2010/main" val="0"/>
              </a:ext>
            </a:extLst>
          </a:blip>
          <a:srcRect l="7836" r="5963" b="5559"/>
          <a:stretch/>
        </p:blipFill>
        <p:spPr>
          <a:xfrm>
            <a:off x="5012469" y="1696625"/>
            <a:ext cx="4842486" cy="3653938"/>
          </a:xfrm>
          <a:prstGeom prst="rect">
            <a:avLst/>
          </a:prstGeom>
        </p:spPr>
      </p:pic>
    </p:spTree>
    <p:extLst>
      <p:ext uri="{BB962C8B-B14F-4D97-AF65-F5344CB8AC3E}">
        <p14:creationId xmlns:p14="http://schemas.microsoft.com/office/powerpoint/2010/main" val="335751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18</a:t>
            </a:fld>
            <a:endParaRPr lang="en-GB" dirty="0"/>
          </a:p>
        </p:txBody>
      </p:sp>
      <p:sp>
        <p:nvSpPr>
          <p:cNvPr id="6" name="Title 5"/>
          <p:cNvSpPr>
            <a:spLocks noGrp="1"/>
          </p:cNvSpPr>
          <p:nvPr>
            <p:ph type="title" idx="4294967295"/>
          </p:nvPr>
        </p:nvSpPr>
        <p:spPr>
          <a:xfrm>
            <a:off x="2152010" y="1844824"/>
            <a:ext cx="5544616" cy="1728192"/>
          </a:xfrm>
        </p:spPr>
        <p:txBody>
          <a:bodyPr/>
          <a:lstStyle/>
          <a:p>
            <a:pPr algn="ctr">
              <a:lnSpc>
                <a:spcPct val="90000"/>
              </a:lnSpc>
            </a:pPr>
            <a:r>
              <a:rPr lang="en-US" sz="4800" dirty="0">
                <a:solidFill>
                  <a:schemeClr val="bg1"/>
                </a:solidFill>
              </a:rPr>
              <a:t>Precision, Accuracy, Confounders,</a:t>
            </a:r>
            <a:br>
              <a:rPr lang="en-US" sz="4800" dirty="0">
                <a:solidFill>
                  <a:schemeClr val="bg1"/>
                </a:solidFill>
              </a:rPr>
            </a:br>
            <a:r>
              <a:rPr lang="en-US" sz="4800" dirty="0">
                <a:solidFill>
                  <a:schemeClr val="bg1"/>
                </a:solidFill>
              </a:rPr>
              <a:t>and Bias</a:t>
            </a:r>
          </a:p>
        </p:txBody>
      </p:sp>
    </p:spTree>
    <p:extLst>
      <p:ext uri="{BB962C8B-B14F-4D97-AF65-F5344CB8AC3E}">
        <p14:creationId xmlns:p14="http://schemas.microsoft.com/office/powerpoint/2010/main" val="21564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44488" y="26124"/>
            <a:ext cx="84201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p>
            <a:pPr algn="ctr" eaLnBrk="1" hangingPunct="1"/>
            <a:r>
              <a:rPr lang="en-US" sz="4400" dirty="0"/>
              <a:t>Precision and Accuracy</a:t>
            </a:r>
          </a:p>
        </p:txBody>
      </p:sp>
      <p:pic>
        <p:nvPicPr>
          <p:cNvPr id="3" name="Picture 2">
            <a:extLst>
              <a:ext uri="{FF2B5EF4-FFF2-40B4-BE49-F238E27FC236}">
                <a16:creationId xmlns:a16="http://schemas.microsoft.com/office/drawing/2014/main" id="{5B45CAF3-51E1-4CAD-84FA-BCDBA2D737A0}"/>
              </a:ext>
            </a:extLst>
          </p:cNvPr>
          <p:cNvPicPr>
            <a:picLocks noChangeAspect="1"/>
          </p:cNvPicPr>
          <p:nvPr/>
        </p:nvPicPr>
        <p:blipFill>
          <a:blip r:embed="rId3"/>
          <a:stretch>
            <a:fillRect/>
          </a:stretch>
        </p:blipFill>
        <p:spPr>
          <a:xfrm>
            <a:off x="1712640" y="1181100"/>
            <a:ext cx="5042495" cy="5242418"/>
          </a:xfrm>
          <a:prstGeom prst="rect">
            <a:avLst/>
          </a:prstGeom>
        </p:spPr>
      </p:pic>
    </p:spTree>
    <p:extLst>
      <p:ext uri="{BB962C8B-B14F-4D97-AF65-F5344CB8AC3E}">
        <p14:creationId xmlns:p14="http://schemas.microsoft.com/office/powerpoint/2010/main" val="212385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l="9592" t="62453" r="10072"/>
          <a:stretch/>
        </p:blipFill>
        <p:spPr bwMode="auto">
          <a:xfrm>
            <a:off x="1496615" y="5403166"/>
            <a:ext cx="4824537" cy="1257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41" name="TextBox 1"/>
          <p:cNvSpPr txBox="1">
            <a:spLocks noChangeArrowheads="1"/>
          </p:cNvSpPr>
          <p:nvPr/>
        </p:nvSpPr>
        <p:spPr bwMode="auto">
          <a:xfrm>
            <a:off x="2496704" y="3242926"/>
            <a:ext cx="233083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3366FF"/>
                </a:solidFill>
                <a:latin typeface="Calibri"/>
              </a:rPr>
              <a:t>False association</a:t>
            </a:r>
          </a:p>
        </p:txBody>
      </p:sp>
      <p:pic>
        <p:nvPicPr>
          <p:cNvPr id="7"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t="9259" b="38035"/>
          <a:stretch/>
        </p:blipFill>
        <p:spPr bwMode="auto">
          <a:xfrm>
            <a:off x="794611" y="3679709"/>
            <a:ext cx="6005511" cy="176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37" name="Rectangle 2"/>
          <p:cNvSpPr>
            <a:spLocks noGrp="1" noChangeArrowheads="1"/>
          </p:cNvSpPr>
          <p:nvPr>
            <p:ph type="title"/>
          </p:nvPr>
        </p:nvSpPr>
        <p:spPr>
          <a:xfrm>
            <a:off x="742950" y="2603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507339" y="1268413"/>
            <a:ext cx="8970433" cy="4176712"/>
          </a:xfrm>
        </p:spPr>
        <p:txBody>
          <a:bodyPr/>
          <a:lstStyle/>
          <a:p>
            <a:pPr>
              <a:lnSpc>
                <a:spcPct val="90000"/>
              </a:lnSpc>
              <a:defRPr/>
            </a:pPr>
            <a:r>
              <a:rPr lang="en-US" sz="2000" dirty="0">
                <a:latin typeface="Calibri"/>
                <a:ea typeface="ＭＳ Ｐゴシック" charset="0"/>
                <a:cs typeface="ＭＳ Ｐゴシック" charset="0"/>
              </a:rPr>
              <a:t>Also known as </a:t>
            </a:r>
            <a:r>
              <a:rPr lang="en-US" sz="2000" b="1" dirty="0">
                <a:latin typeface="Calibri"/>
                <a:ea typeface="ＭＳ Ｐゴシック" charset="0"/>
                <a:cs typeface="ＭＳ Ｐゴシック" charset="0"/>
              </a:rPr>
              <a:t>extraneous</a:t>
            </a:r>
            <a:r>
              <a:rPr lang="en-US"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hidden</a:t>
            </a:r>
            <a:r>
              <a:rPr lang="en-GB"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lurking</a:t>
            </a:r>
            <a:r>
              <a:rPr lang="en-GB" sz="2000" dirty="0">
                <a:latin typeface="Calibri"/>
                <a:ea typeface="ＭＳ Ｐゴシック" charset="0"/>
                <a:cs typeface="ＭＳ Ｐゴシック" charset="0"/>
              </a:rPr>
              <a:t> or </a:t>
            </a:r>
            <a:r>
              <a:rPr lang="en-GB" sz="2000" b="1" dirty="0">
                <a:latin typeface="Calibri"/>
                <a:ea typeface="ＭＳ Ｐゴシック" charset="0"/>
                <a:cs typeface="ＭＳ Ｐゴシック" charset="0"/>
              </a:rPr>
              <a:t>masking</a:t>
            </a:r>
            <a:r>
              <a:rPr lang="en-GB" sz="2000" dirty="0">
                <a:latin typeface="Calibri"/>
                <a:ea typeface="ＭＳ Ｐゴシック" charset="0"/>
                <a:cs typeface="ＭＳ Ｐゴシック" charset="0"/>
              </a:rPr>
              <a:t> factors,</a:t>
            </a:r>
          </a:p>
          <a:p>
            <a:pPr marL="0" indent="0">
              <a:lnSpc>
                <a:spcPct val="90000"/>
              </a:lnSpc>
              <a:buFontTx/>
              <a:buNone/>
              <a:defRPr/>
            </a:pPr>
            <a:r>
              <a:rPr lang="en-GB" sz="2000" dirty="0">
                <a:latin typeface="Calibri"/>
                <a:ea typeface="ＭＳ Ｐゴシック" charset="0"/>
                <a:cs typeface="ＭＳ Ｐゴシック" charset="0"/>
              </a:rPr>
              <a:t>	or the </a:t>
            </a:r>
            <a:r>
              <a:rPr lang="en-GB" sz="2000" b="1" dirty="0">
                <a:latin typeface="Calibri"/>
                <a:ea typeface="ＭＳ Ｐゴシック" charset="0"/>
                <a:cs typeface="ＭＳ Ｐゴシック" charset="0"/>
              </a:rPr>
              <a:t>third variable or mediator variable</a:t>
            </a:r>
            <a:r>
              <a:rPr lang="en-GB" sz="2000" dirty="0">
                <a:latin typeface="Calibri"/>
                <a:ea typeface="ＭＳ Ｐゴシック" charset="0"/>
                <a:cs typeface="ＭＳ Ｐゴシック" charset="0"/>
              </a:rPr>
              <a:t>.</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May mask an actual association or </a:t>
            </a:r>
            <a:r>
              <a:rPr lang="en-GB" sz="2000" b="1" dirty="0">
                <a:latin typeface="Calibri"/>
                <a:ea typeface="ＭＳ Ｐゴシック" charset="0"/>
                <a:cs typeface="ＭＳ Ｐゴシック" charset="0"/>
              </a:rPr>
              <a:t>falsely</a:t>
            </a:r>
            <a:r>
              <a:rPr lang="en-GB" sz="2000" dirty="0">
                <a:latin typeface="Calibri"/>
                <a:ea typeface="ＭＳ Ｐゴシック" charset="0"/>
                <a:cs typeface="ＭＳ Ｐゴシック" charset="0"/>
              </a:rPr>
              <a:t> demonstrate an apparent association between the independent &amp; dependent variables.</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Hypothetical Example </a:t>
            </a:r>
            <a:r>
              <a:rPr lang="en-GB" sz="2000" dirty="0"/>
              <a:t>would be a study of coffee drinking and lung cancer.</a:t>
            </a: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marL="0" indent="0">
              <a:lnSpc>
                <a:spcPct val="90000"/>
              </a:lnSpc>
              <a:buFontTx/>
              <a:buNone/>
              <a:defRPr/>
            </a:pPr>
            <a:endParaRPr lang="en-GB" sz="2000" dirty="0">
              <a:latin typeface="Calibri"/>
              <a:ea typeface="ＭＳ Ｐゴシック" charset="0"/>
              <a:cs typeface="ＭＳ Ｐゴシック" charset="0"/>
            </a:endParaRPr>
          </a:p>
          <a:p>
            <a:pPr>
              <a:lnSpc>
                <a:spcPct val="90000"/>
              </a:lnSpc>
              <a:defRPr/>
            </a:pPr>
            <a:endParaRPr lang="en-GB" sz="800" dirty="0">
              <a:latin typeface="Calibri"/>
              <a:ea typeface="ＭＳ Ｐゴシック" charset="0"/>
              <a:cs typeface="ＭＳ Ｐゴシック" charset="0"/>
            </a:endParaRPr>
          </a:p>
          <a:p>
            <a:pPr eaLnBrk="1" hangingPunct="1">
              <a:lnSpc>
                <a:spcPct val="90000"/>
              </a:lnSpc>
              <a:defRPr/>
            </a:pPr>
            <a:endParaRPr lang="en-US" sz="2000" dirty="0">
              <a:latin typeface="Calibri"/>
              <a:ea typeface="ＭＳ Ｐゴシック" charset="0"/>
              <a:cs typeface="ＭＳ Ｐゴシック" charset="0"/>
            </a:endParaRPr>
          </a:p>
          <a:p>
            <a:pPr eaLnBrk="1" hangingPunct="1">
              <a:lnSpc>
                <a:spcPct val="50000"/>
              </a:lnSpc>
              <a:defRPr/>
            </a:pPr>
            <a:endParaRPr lang="en-US" sz="2000" dirty="0">
              <a:latin typeface="Calibri"/>
              <a:ea typeface="ＭＳ Ｐゴシック" charset="0"/>
              <a:cs typeface="ＭＳ Ｐゴシック" charset="0"/>
            </a:endParaRPr>
          </a:p>
          <a:p>
            <a:pPr eaLnBrk="1" hangingPunct="1">
              <a:lnSpc>
                <a:spcPct val="90000"/>
              </a:lnSpc>
              <a:buFontTx/>
              <a:buNone/>
              <a:defRPr/>
            </a:pPr>
            <a:endParaRPr lang="en-US" sz="2000" dirty="0">
              <a:latin typeface="Calibri"/>
              <a:ea typeface="ＭＳ Ｐゴシック" charset="0"/>
              <a:cs typeface="ＭＳ Ｐゴシック" charset="0"/>
            </a:endParaRPr>
          </a:p>
        </p:txBody>
      </p:sp>
    </p:spTree>
    <p:extLst>
      <p:ext uri="{BB962C8B-B14F-4D97-AF65-F5344CB8AC3E}">
        <p14:creationId xmlns:p14="http://schemas.microsoft.com/office/powerpoint/2010/main" val="124248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742950" y="332656"/>
            <a:ext cx="8420100" cy="854794"/>
          </a:xfrm>
        </p:spPr>
        <p:txBody>
          <a:bodyPr/>
          <a:lstStyle/>
          <a:p>
            <a:pPr eaLnBrk="1" hangingPunct="1"/>
            <a:r>
              <a:rPr lang="en-US" sz="3600" dirty="0">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742951" y="1341439"/>
            <a:ext cx="8734822" cy="2591618"/>
          </a:xfrm>
        </p:spPr>
        <p:txBody>
          <a:bodyPr>
            <a:normAutofit fontScale="77500" lnSpcReduction="20000"/>
          </a:bodyPr>
          <a:lstStyle/>
          <a:p>
            <a:pPr>
              <a:lnSpc>
                <a:spcPct val="90000"/>
              </a:lnSpc>
              <a:defRPr/>
            </a:pPr>
            <a:r>
              <a:rPr lang="en-GB" sz="3500" dirty="0">
                <a:latin typeface="Calibri"/>
                <a:ea typeface="ＭＳ Ｐゴシック" charset="0"/>
                <a:cs typeface="ＭＳ Ｐゴシック" charset="0"/>
              </a:rPr>
              <a:t>Other examples:</a:t>
            </a:r>
          </a:p>
          <a:p>
            <a:pPr>
              <a:lnSpc>
                <a:spcPct val="90000"/>
              </a:lnSpc>
              <a:defRPr/>
            </a:pPr>
            <a:endParaRPr lang="en-GB" sz="1100" dirty="0">
              <a:latin typeface="Calibri"/>
              <a:ea typeface="ＭＳ Ｐゴシック" charset="0"/>
              <a:cs typeface="ＭＳ Ｐゴシック" charset="0"/>
            </a:endParaRPr>
          </a:p>
          <a:p>
            <a:pPr lvl="1">
              <a:lnSpc>
                <a:spcPct val="90000"/>
              </a:lnSpc>
              <a:defRPr/>
            </a:pPr>
            <a:r>
              <a:rPr lang="en-GB" sz="3000" dirty="0">
                <a:latin typeface="Calibri"/>
                <a:ea typeface="ＭＳ Ｐゴシック" charset="0"/>
              </a:rPr>
              <a:t>Democrats were less satisfied with their sex lives than Republicans.  </a:t>
            </a:r>
          </a:p>
          <a:p>
            <a:pPr marL="360362" lvl="1" indent="0">
              <a:lnSpc>
                <a:spcPct val="90000"/>
              </a:lnSpc>
              <a:buNone/>
              <a:defRPr/>
            </a:pPr>
            <a:r>
              <a:rPr lang="en-GB" sz="3000" dirty="0">
                <a:latin typeface="Calibri"/>
                <a:ea typeface="ＭＳ Ｐゴシック" charset="0"/>
              </a:rPr>
              <a:t>   (ABC poll report).</a:t>
            </a:r>
          </a:p>
          <a:p>
            <a:pPr marL="457200" lvl="1" indent="0">
              <a:lnSpc>
                <a:spcPct val="90000"/>
              </a:lnSpc>
              <a:buFontTx/>
              <a:buNone/>
              <a:defRPr/>
            </a:pPr>
            <a:endParaRPr lang="en-GB" sz="1100" dirty="0">
              <a:latin typeface="Calibri"/>
              <a:ea typeface="ＭＳ Ｐゴシック" charset="0"/>
            </a:endParaRPr>
          </a:p>
          <a:p>
            <a:pPr lvl="1">
              <a:lnSpc>
                <a:spcPct val="90000"/>
              </a:lnSpc>
              <a:defRPr/>
            </a:pPr>
            <a:r>
              <a:rPr lang="en-GB" sz="3000" dirty="0">
                <a:latin typeface="Calibri"/>
                <a:ea typeface="ＭＳ Ｐゴシック" charset="0"/>
              </a:rPr>
              <a:t>Overweight (not obese) people have longer life expectancy than thin people </a:t>
            </a:r>
          </a:p>
          <a:p>
            <a:pPr marL="457200" lvl="1" indent="0">
              <a:lnSpc>
                <a:spcPct val="90000"/>
              </a:lnSpc>
              <a:buFontTx/>
              <a:buNone/>
              <a:defRPr/>
            </a:pPr>
            <a:r>
              <a:rPr lang="en-GB" sz="3000" dirty="0">
                <a:latin typeface="Calibri"/>
                <a:ea typeface="ＭＳ Ｐゴシック" charset="0"/>
              </a:rPr>
              <a:t>  (US Centre for Disease Control).</a:t>
            </a:r>
          </a:p>
          <a:p>
            <a:pPr eaLnBrk="1" hangingPunct="1">
              <a:lnSpc>
                <a:spcPct val="90000"/>
              </a:lnSpc>
              <a:defRPr/>
            </a:pPr>
            <a:endParaRPr lang="en-US" sz="2400" dirty="0">
              <a:latin typeface="Calibri"/>
              <a:ea typeface="ＭＳ Ｐゴシック" charset="0"/>
              <a:cs typeface="ＭＳ Ｐゴシック" charset="0"/>
            </a:endParaRPr>
          </a:p>
          <a:p>
            <a:pPr eaLnBrk="1" hangingPunct="1">
              <a:lnSpc>
                <a:spcPct val="50000"/>
              </a:lnSpc>
              <a:defRPr/>
            </a:pPr>
            <a:endParaRPr lang="en-US" sz="2400" dirty="0">
              <a:latin typeface="Calibri"/>
              <a:ea typeface="ＭＳ Ｐゴシック" charset="0"/>
              <a:cs typeface="ＭＳ Ｐゴシック" charset="0"/>
            </a:endParaRPr>
          </a:p>
          <a:p>
            <a:pPr eaLnBrk="1" hangingPunct="1">
              <a:lnSpc>
                <a:spcPct val="90000"/>
              </a:lnSpc>
              <a:buFontTx/>
              <a:buNone/>
              <a:defRPr/>
            </a:pPr>
            <a:endParaRPr lang="en-US" sz="2400" dirty="0">
              <a:latin typeface="Calibri"/>
              <a:ea typeface="ＭＳ Ｐゴシック" charset="0"/>
              <a:cs typeface="ＭＳ Ｐゴシック" charset="0"/>
            </a:endParaRPr>
          </a:p>
        </p:txBody>
      </p:sp>
    </p:spTree>
    <p:extLst>
      <p:ext uri="{BB962C8B-B14F-4D97-AF65-F5344CB8AC3E}">
        <p14:creationId xmlns:p14="http://schemas.microsoft.com/office/powerpoint/2010/main" val="13277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in 2011 following independent review and QC of data</a:t>
            </a:r>
            <a:endParaRPr lang="en-US" dirty="0"/>
          </a:p>
        </p:txBody>
      </p:sp>
    </p:spTree>
    <p:extLst>
      <p:ext uri="{BB962C8B-B14F-4D97-AF65-F5344CB8AC3E}">
        <p14:creationId xmlns:p14="http://schemas.microsoft.com/office/powerpoint/2010/main" val="358416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Solutions</a:t>
            </a:r>
          </a:p>
        </p:txBody>
      </p:sp>
      <p:sp>
        <p:nvSpPr>
          <p:cNvPr id="3" name="Content Placeholder 2"/>
          <p:cNvSpPr>
            <a:spLocks noGrp="1"/>
          </p:cNvSpPr>
          <p:nvPr>
            <p:ph idx="1"/>
          </p:nvPr>
        </p:nvSpPr>
        <p:spPr>
          <a:xfrm>
            <a:off x="495300" y="1412776"/>
            <a:ext cx="8915400" cy="4114800"/>
          </a:xfrm>
        </p:spPr>
        <p:txBody>
          <a:bodyPr>
            <a:normAutofit fontScale="77500" lnSpcReduction="20000"/>
          </a:bodyPr>
          <a:lstStyle/>
          <a:p>
            <a:r>
              <a:rPr lang="en-US" sz="3600" dirty="0"/>
              <a:t>Consider alternative explanations</a:t>
            </a:r>
          </a:p>
          <a:p>
            <a:endParaRPr lang="en-US" sz="3600" dirty="0"/>
          </a:p>
          <a:p>
            <a:r>
              <a:rPr lang="en-US" sz="3600" dirty="0"/>
              <a:t>Control technical effects:</a:t>
            </a:r>
          </a:p>
          <a:p>
            <a:pPr lvl="1"/>
            <a:r>
              <a:rPr lang="en-US" sz="3500" b="1" dirty="0" err="1"/>
              <a:t>Randomisation</a:t>
            </a:r>
            <a:endParaRPr lang="en-US" sz="3500" b="1" dirty="0"/>
          </a:p>
          <a:p>
            <a:pPr lvl="2"/>
            <a:r>
              <a:rPr lang="en-US" sz="2600" dirty="0"/>
              <a:t>Statistical analyses assume </a:t>
            </a:r>
            <a:r>
              <a:rPr lang="en-US" sz="2600" dirty="0" err="1"/>
              <a:t>randomised</a:t>
            </a:r>
            <a:r>
              <a:rPr lang="en-US" sz="2600" dirty="0"/>
              <a:t> comparisons</a:t>
            </a:r>
          </a:p>
          <a:p>
            <a:pPr lvl="2"/>
            <a:r>
              <a:rPr lang="en-US" sz="2600" dirty="0"/>
              <a:t>May not see issues caused by non-</a:t>
            </a:r>
            <a:r>
              <a:rPr lang="en-US" sz="2600" dirty="0" err="1"/>
              <a:t>randomised</a:t>
            </a:r>
            <a:r>
              <a:rPr lang="en-US" sz="2600" dirty="0"/>
              <a:t> comparisons</a:t>
            </a:r>
          </a:p>
          <a:p>
            <a:pPr lvl="2"/>
            <a:r>
              <a:rPr lang="en-US" sz="2600" dirty="0"/>
              <a:t>Make every decision </a:t>
            </a:r>
            <a:r>
              <a:rPr lang="en-US" sz="2600" i="1" dirty="0"/>
              <a:t>random</a:t>
            </a:r>
            <a:r>
              <a:rPr lang="en-US" sz="2600" dirty="0"/>
              <a:t> not </a:t>
            </a:r>
            <a:r>
              <a:rPr lang="en-US" sz="2600" i="1" dirty="0"/>
              <a:t>arbitrary</a:t>
            </a:r>
          </a:p>
          <a:p>
            <a:pPr lvl="2"/>
            <a:r>
              <a:rPr lang="en-US" sz="2600" dirty="0"/>
              <a:t>Caveat: over-randomization can increase error</a:t>
            </a:r>
          </a:p>
          <a:p>
            <a:pPr lvl="1"/>
            <a:r>
              <a:rPr lang="en-US" sz="3500" b="1" dirty="0"/>
              <a:t>Blinding</a:t>
            </a:r>
          </a:p>
          <a:p>
            <a:pPr lvl="2"/>
            <a:r>
              <a:rPr lang="en-US" sz="2600" dirty="0"/>
              <a:t>Especially important where subjective measurements are taken</a:t>
            </a:r>
          </a:p>
          <a:p>
            <a:pPr lvl="2"/>
            <a:r>
              <a:rPr lang="en-US" sz="2600" dirty="0"/>
              <a:t>Potentially multiple degrees of blinding (</a:t>
            </a:r>
            <a:r>
              <a:rPr lang="en-US" sz="2600" i="1" dirty="0" err="1"/>
              <a:t>eg</a:t>
            </a:r>
            <a:r>
              <a:rPr lang="en-US" sz="2600" dirty="0"/>
              <a:t>. double-blinding)</a:t>
            </a:r>
          </a:p>
        </p:txBody>
      </p:sp>
    </p:spTree>
    <p:extLst>
      <p:ext uri="{BB962C8B-B14F-4D97-AF65-F5344CB8AC3E}">
        <p14:creationId xmlns:p14="http://schemas.microsoft.com/office/powerpoint/2010/main" val="346907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a:bodyPr>
          <a:lstStyle/>
          <a:p>
            <a:pPr eaLnBrk="1" hangingPunct="1"/>
            <a:r>
              <a:rPr lang="en-US" dirty="0">
                <a:solidFill>
                  <a:srgbClr val="1F497D"/>
                </a:solidFill>
                <a:latin typeface="Calibri"/>
                <a:ea typeface="ＭＳ Ｐゴシック" charset="0"/>
                <a:cs typeface="ＭＳ Ｐゴシック" charset="0"/>
              </a:rPr>
              <a:t>Technical Confounding Factors: Batch Effects</a:t>
            </a:r>
          </a:p>
        </p:txBody>
      </p:sp>
      <p:pic>
        <p:nvPicPr>
          <p:cNvPr id="133122" name="Picture 5"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0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3" name="Text Box 6"/>
          <p:cNvSpPr txBox="1">
            <a:spLocks noChangeArrowheads="1"/>
          </p:cNvSpPr>
          <p:nvPr/>
        </p:nvSpPr>
        <p:spPr bwMode="auto">
          <a:xfrm>
            <a:off x="975123"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98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5" name="Text Box 8"/>
          <p:cNvSpPr txBox="1">
            <a:spLocks noChangeArrowheads="1"/>
          </p:cNvSpPr>
          <p:nvPr/>
        </p:nvSpPr>
        <p:spPr bwMode="auto">
          <a:xfrm>
            <a:off x="3938323"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16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7" name="Text Box 10"/>
          <p:cNvSpPr txBox="1">
            <a:spLocks noChangeArrowheads="1"/>
          </p:cNvSpPr>
          <p:nvPr/>
        </p:nvSpPr>
        <p:spPr bwMode="auto">
          <a:xfrm>
            <a:off x="6980635"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403351" y="4953001"/>
            <a:ext cx="1116111"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4044950" y="4953001"/>
            <a:ext cx="1734970"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7016750" y="4953001"/>
            <a:ext cx="1734970"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714751" y="2133601"/>
            <a:ext cx="2065139"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2354134" y="5791200"/>
            <a:ext cx="5335315" cy="7078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confounded by </a:t>
            </a:r>
            <a:r>
              <a:rPr lang="en-US" sz="2000" b="1" dirty="0">
                <a:latin typeface="Calibri"/>
              </a:rPr>
              <a:t>day </a:t>
            </a:r>
            <a:r>
              <a:rPr lang="en-US" sz="2000" dirty="0">
                <a:latin typeface="Calibri"/>
              </a:rPr>
              <a:t>and</a:t>
            </a:r>
            <a:r>
              <a:rPr lang="en-US" sz="2000" b="1" dirty="0">
                <a:latin typeface="Calibri"/>
              </a:rPr>
              <a:t> plate.</a:t>
            </a:r>
          </a:p>
        </p:txBody>
      </p:sp>
      <p:pic>
        <p:nvPicPr>
          <p:cNvPr id="133133" name="Picture 18" descr="rn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03350" y="1371601"/>
            <a:ext cx="1981200" cy="131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1096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742950" y="444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5410" name="Rectangle 3"/>
          <p:cNvSpPr>
            <a:spLocks noGrp="1" noChangeArrowheads="1"/>
          </p:cNvSpPr>
          <p:nvPr>
            <p:ph type="body" idx="4294967295"/>
          </p:nvPr>
        </p:nvSpPr>
        <p:spPr>
          <a:xfrm>
            <a:off x="315059" y="1274535"/>
            <a:ext cx="8847991" cy="5415014"/>
          </a:xfrm>
        </p:spPr>
        <p:txBody>
          <a:bodyPr>
            <a:normAutofit fontScale="77500" lnSpcReduction="20000"/>
          </a:bodyPr>
          <a:lstStyle/>
          <a:p>
            <a:pPr eaLnBrk="1" hangingPunct="1"/>
            <a:r>
              <a:rPr lang="en-US" sz="2600" b="1" dirty="0">
                <a:latin typeface="Calibri"/>
                <a:ea typeface="ＭＳ Ｐゴシック" charset="0"/>
                <a:cs typeface="ＭＳ Ｐゴシック" charset="0"/>
              </a:rPr>
              <a:t>Blocking</a:t>
            </a:r>
            <a:r>
              <a:rPr lang="en-US" sz="2600" dirty="0">
                <a:latin typeface="Calibri"/>
                <a:ea typeface="ＭＳ Ｐゴシック" charset="0"/>
                <a:cs typeface="ＭＳ Ｐゴシック" charset="0"/>
              </a:rPr>
              <a:t> is the arranging of </a:t>
            </a:r>
            <a:r>
              <a:rPr lang="en-US" sz="2600" i="1" dirty="0">
                <a:latin typeface="Calibri"/>
                <a:ea typeface="ＭＳ Ｐゴシック" charset="0"/>
                <a:cs typeface="ＭＳ Ｐゴシック" charset="0"/>
              </a:rPr>
              <a:t>experimental units </a:t>
            </a:r>
            <a:r>
              <a:rPr lang="en-US" sz="2600" dirty="0">
                <a:latin typeface="Calibri"/>
                <a:ea typeface="ＭＳ Ｐゴシック" charset="0"/>
                <a:cs typeface="ＭＳ Ｐゴシック" charset="0"/>
              </a:rPr>
              <a:t>in groups (blocks) that are similar to one another.</a:t>
            </a: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r>
              <a:rPr lang="en-US" sz="2600" dirty="0">
                <a:latin typeface="Calibri"/>
                <a:ea typeface="ＭＳ Ｐゴシック" charset="0"/>
                <a:cs typeface="ＭＳ Ｐゴシック" charset="0"/>
              </a:rPr>
              <a:t>RBD across plates so that each plate contains spatially </a:t>
            </a:r>
            <a:r>
              <a:rPr lang="en-US" sz="2600" dirty="0" err="1">
                <a:latin typeface="Calibri"/>
                <a:ea typeface="ＭＳ Ｐゴシック" charset="0"/>
                <a:cs typeface="ＭＳ Ｐゴシック" charset="0"/>
              </a:rPr>
              <a:t>randomised</a:t>
            </a:r>
            <a:r>
              <a:rPr lang="en-US" sz="2600" dirty="0">
                <a:latin typeface="Calibri"/>
                <a:ea typeface="ＭＳ Ｐゴシック" charset="0"/>
                <a:cs typeface="ＭＳ Ｐゴシック" charset="0"/>
              </a:rPr>
              <a:t> </a:t>
            </a:r>
            <a:r>
              <a:rPr lang="en-US" sz="2600" b="1" dirty="0">
                <a:latin typeface="Calibri"/>
                <a:ea typeface="ＭＳ Ｐゴシック" charset="0"/>
                <a:cs typeface="ＭＳ Ｐゴシック" charset="0"/>
              </a:rPr>
              <a:t>equal proportions</a:t>
            </a:r>
            <a:r>
              <a:rPr lang="en-US" sz="2600" dirty="0">
                <a:latin typeface="Calibri"/>
                <a:ea typeface="ＭＳ Ｐゴシック" charset="0"/>
                <a:cs typeface="ＭＳ Ｐゴシック" charset="0"/>
              </a:rPr>
              <a:t> of:</a:t>
            </a:r>
          </a:p>
          <a:p>
            <a:pPr lvl="2" eaLnBrk="1" hangingPunct="1">
              <a:lnSpc>
                <a:spcPct val="110000"/>
              </a:lnSpc>
            </a:pPr>
            <a:r>
              <a:rPr lang="en-US" sz="2300" dirty="0">
                <a:latin typeface="Calibri"/>
                <a:ea typeface="ＭＳ Ｐゴシック" charset="0"/>
              </a:rPr>
              <a:t>Control</a:t>
            </a:r>
          </a:p>
          <a:p>
            <a:pPr lvl="2" eaLnBrk="1" hangingPunct="1">
              <a:lnSpc>
                <a:spcPct val="90000"/>
              </a:lnSpc>
            </a:pPr>
            <a:r>
              <a:rPr lang="en-US" sz="2300" dirty="0">
                <a:latin typeface="Calibri"/>
                <a:ea typeface="ＭＳ Ｐゴシック" charset="0"/>
              </a:rPr>
              <a:t>Treatment 1 </a:t>
            </a:r>
          </a:p>
          <a:p>
            <a:pPr lvl="2" eaLnBrk="1" hangingPunct="1">
              <a:lnSpc>
                <a:spcPct val="90000"/>
              </a:lnSpc>
            </a:pPr>
            <a:r>
              <a:rPr lang="en-US" sz="2300" dirty="0">
                <a:latin typeface="Calibri"/>
                <a:ea typeface="ＭＳ Ｐゴシック" charset="0"/>
              </a:rPr>
              <a:t>Treatment 2</a:t>
            </a:r>
          </a:p>
          <a:p>
            <a:pPr eaLnBrk="1" hangingPunct="1">
              <a:lnSpc>
                <a:spcPct val="90000"/>
              </a:lnSpc>
              <a:buFontTx/>
              <a:buNone/>
            </a:pPr>
            <a:r>
              <a:rPr lang="en-US" sz="2600" dirty="0">
                <a:latin typeface="Calibri"/>
                <a:ea typeface="ＭＳ Ｐゴシック" charset="0"/>
                <a:cs typeface="ＭＳ Ｐゴシック" charset="0"/>
              </a:rPr>
              <a:t>	controlling plate effects</a:t>
            </a:r>
            <a:r>
              <a:rPr lang="en-US" sz="2900" dirty="0">
                <a:latin typeface="Calibri"/>
                <a:ea typeface="ＭＳ Ｐゴシック" charset="0"/>
                <a:cs typeface="ＭＳ Ｐゴシック" charset="0"/>
              </a:rPr>
              <a:t>.</a:t>
            </a:r>
          </a:p>
          <a:p>
            <a:pPr eaLnBrk="1" hangingPunct="1">
              <a:lnSpc>
                <a:spcPct val="90000"/>
              </a:lnSpc>
            </a:pPr>
            <a:endParaRPr lang="en-US" sz="2400" dirty="0">
              <a:latin typeface="Calibri"/>
              <a:ea typeface="ＭＳ Ｐゴシック" charset="0"/>
              <a:cs typeface="ＭＳ Ｐゴシック" charset="0"/>
            </a:endParaRPr>
          </a:p>
        </p:txBody>
      </p:sp>
      <p:sp>
        <p:nvSpPr>
          <p:cNvPr id="145411" name="Rectangle 16"/>
          <p:cNvSpPr>
            <a:spLocks noChangeArrowheads="1"/>
          </p:cNvSpPr>
          <p:nvPr/>
        </p:nvSpPr>
        <p:spPr bwMode="auto">
          <a:xfrm>
            <a:off x="5699390" y="2852739"/>
            <a:ext cx="313002"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2" name="Rectangle 17"/>
          <p:cNvSpPr>
            <a:spLocks noChangeArrowheads="1"/>
          </p:cNvSpPr>
          <p:nvPr/>
        </p:nvSpPr>
        <p:spPr bwMode="auto">
          <a:xfrm>
            <a:off x="5699390"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3" name="Rectangle 18"/>
          <p:cNvSpPr>
            <a:spLocks noChangeArrowheads="1"/>
          </p:cNvSpPr>
          <p:nvPr/>
        </p:nvSpPr>
        <p:spPr bwMode="auto">
          <a:xfrm>
            <a:off x="5699390"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4" name="Rectangle 27"/>
          <p:cNvSpPr>
            <a:spLocks noChangeArrowheads="1"/>
          </p:cNvSpPr>
          <p:nvPr/>
        </p:nvSpPr>
        <p:spPr bwMode="auto">
          <a:xfrm>
            <a:off x="6012392" y="3141664"/>
            <a:ext cx="311283" cy="287337"/>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15" name="Rectangle 28"/>
          <p:cNvSpPr>
            <a:spLocks noChangeArrowheads="1"/>
          </p:cNvSpPr>
          <p:nvPr/>
        </p:nvSpPr>
        <p:spPr bwMode="auto">
          <a:xfrm>
            <a:off x="6012392"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6" name="Rectangle 29"/>
          <p:cNvSpPr>
            <a:spLocks noChangeArrowheads="1"/>
          </p:cNvSpPr>
          <p:nvPr/>
        </p:nvSpPr>
        <p:spPr bwMode="auto">
          <a:xfrm>
            <a:off x="6323675"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7" name="Rectangle 30"/>
          <p:cNvSpPr>
            <a:spLocks noChangeArrowheads="1"/>
          </p:cNvSpPr>
          <p:nvPr/>
        </p:nvSpPr>
        <p:spPr bwMode="auto">
          <a:xfrm>
            <a:off x="6012392" y="2852739"/>
            <a:ext cx="311283"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8" name="Rectangle 31"/>
          <p:cNvSpPr>
            <a:spLocks noChangeArrowheads="1"/>
          </p:cNvSpPr>
          <p:nvPr/>
        </p:nvSpPr>
        <p:spPr bwMode="auto">
          <a:xfrm>
            <a:off x="6323675" y="2852739"/>
            <a:ext cx="31300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19" name="Rectangle 32"/>
          <p:cNvSpPr>
            <a:spLocks noChangeArrowheads="1"/>
          </p:cNvSpPr>
          <p:nvPr/>
        </p:nvSpPr>
        <p:spPr bwMode="auto">
          <a:xfrm>
            <a:off x="6323675"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grpSp>
        <p:nvGrpSpPr>
          <p:cNvPr id="145420" name="Group 79"/>
          <p:cNvGrpSpPr>
            <a:grpSpLocks/>
          </p:cNvGrpSpPr>
          <p:nvPr/>
        </p:nvGrpSpPr>
        <p:grpSpPr bwMode="auto">
          <a:xfrm>
            <a:off x="8151812" y="2852738"/>
            <a:ext cx="935567" cy="863600"/>
            <a:chOff x="7524328" y="2852936"/>
            <a:chExt cx="864096" cy="864096"/>
          </a:xfrm>
        </p:grpSpPr>
        <p:sp>
          <p:nvSpPr>
            <p:cNvPr id="145449" name="Rectangle 42"/>
            <p:cNvSpPr>
              <a:spLocks noChangeArrowheads="1"/>
            </p:cNvSpPr>
            <p:nvPr/>
          </p:nvSpPr>
          <p:spPr bwMode="auto">
            <a:xfrm>
              <a:off x="7524328" y="2852936"/>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0" name="Rectangle 43"/>
            <p:cNvSpPr>
              <a:spLocks noChangeArrowheads="1"/>
            </p:cNvSpPr>
            <p:nvPr/>
          </p:nvSpPr>
          <p:spPr bwMode="auto">
            <a:xfrm>
              <a:off x="7524328" y="3140968"/>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1" name="Rectangle 44"/>
            <p:cNvSpPr>
              <a:spLocks noChangeArrowheads="1"/>
            </p:cNvSpPr>
            <p:nvPr/>
          </p:nvSpPr>
          <p:spPr bwMode="auto">
            <a:xfrm>
              <a:off x="7524328" y="3429000"/>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2" name="Rectangle 45"/>
            <p:cNvSpPr>
              <a:spLocks noChangeArrowheads="1"/>
            </p:cNvSpPr>
            <p:nvPr/>
          </p:nvSpPr>
          <p:spPr bwMode="auto">
            <a:xfrm>
              <a:off x="7812360" y="3140968"/>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3" name="Rectangle 46"/>
            <p:cNvSpPr>
              <a:spLocks noChangeArrowheads="1"/>
            </p:cNvSpPr>
            <p:nvPr/>
          </p:nvSpPr>
          <p:spPr bwMode="auto">
            <a:xfrm>
              <a:off x="7812360" y="3429000"/>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4" name="Rectangle 47"/>
            <p:cNvSpPr>
              <a:spLocks noChangeArrowheads="1"/>
            </p:cNvSpPr>
            <p:nvPr/>
          </p:nvSpPr>
          <p:spPr bwMode="auto">
            <a:xfrm>
              <a:off x="8100392" y="3140968"/>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5" name="Rectangle 48"/>
            <p:cNvSpPr>
              <a:spLocks noChangeArrowheads="1"/>
            </p:cNvSpPr>
            <p:nvPr/>
          </p:nvSpPr>
          <p:spPr bwMode="auto">
            <a:xfrm>
              <a:off x="7812360" y="2852936"/>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6" name="Rectangle 49"/>
            <p:cNvSpPr>
              <a:spLocks noChangeArrowheads="1"/>
            </p:cNvSpPr>
            <p:nvPr/>
          </p:nvSpPr>
          <p:spPr bwMode="auto">
            <a:xfrm>
              <a:off x="8100392" y="2852936"/>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7" name="Rectangle 50"/>
            <p:cNvSpPr>
              <a:spLocks noChangeArrowheads="1"/>
            </p:cNvSpPr>
            <p:nvPr/>
          </p:nvSpPr>
          <p:spPr bwMode="auto">
            <a:xfrm>
              <a:off x="8100392" y="3429000"/>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grpSp>
      <p:sp>
        <p:nvSpPr>
          <p:cNvPr id="145421" name="Rectangle 62"/>
          <p:cNvSpPr>
            <a:spLocks noChangeArrowheads="1"/>
          </p:cNvSpPr>
          <p:nvPr/>
        </p:nvSpPr>
        <p:spPr bwMode="auto">
          <a:xfrm>
            <a:off x="6947959" y="2852739"/>
            <a:ext cx="313002"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2" name="Rectangle 63"/>
          <p:cNvSpPr>
            <a:spLocks noChangeArrowheads="1"/>
          </p:cNvSpPr>
          <p:nvPr/>
        </p:nvSpPr>
        <p:spPr bwMode="auto">
          <a:xfrm>
            <a:off x="6947959" y="3141664"/>
            <a:ext cx="31300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3" name="Rectangle 64"/>
          <p:cNvSpPr>
            <a:spLocks noChangeArrowheads="1"/>
          </p:cNvSpPr>
          <p:nvPr/>
        </p:nvSpPr>
        <p:spPr bwMode="auto">
          <a:xfrm>
            <a:off x="6947959" y="3429000"/>
            <a:ext cx="313002"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4" name="Rectangle 65"/>
          <p:cNvSpPr>
            <a:spLocks noChangeArrowheads="1"/>
          </p:cNvSpPr>
          <p:nvPr/>
        </p:nvSpPr>
        <p:spPr bwMode="auto">
          <a:xfrm>
            <a:off x="7260960" y="3141664"/>
            <a:ext cx="311283" cy="287337"/>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5" name="Rectangle 66"/>
          <p:cNvSpPr>
            <a:spLocks noChangeArrowheads="1"/>
          </p:cNvSpPr>
          <p:nvPr/>
        </p:nvSpPr>
        <p:spPr bwMode="auto">
          <a:xfrm>
            <a:off x="7260960"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6" name="Rectangle 67"/>
          <p:cNvSpPr>
            <a:spLocks noChangeArrowheads="1"/>
          </p:cNvSpPr>
          <p:nvPr/>
        </p:nvSpPr>
        <p:spPr bwMode="auto">
          <a:xfrm>
            <a:off x="7572244" y="3141664"/>
            <a:ext cx="31128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7" name="Rectangle 68"/>
          <p:cNvSpPr>
            <a:spLocks noChangeArrowheads="1"/>
          </p:cNvSpPr>
          <p:nvPr/>
        </p:nvSpPr>
        <p:spPr bwMode="auto">
          <a:xfrm>
            <a:off x="7260960" y="2852739"/>
            <a:ext cx="311283"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8" name="Rectangle 69"/>
          <p:cNvSpPr>
            <a:spLocks noChangeArrowheads="1"/>
          </p:cNvSpPr>
          <p:nvPr/>
        </p:nvSpPr>
        <p:spPr bwMode="auto">
          <a:xfrm>
            <a:off x="7572244" y="2852739"/>
            <a:ext cx="31128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9" name="Rectangle 70"/>
          <p:cNvSpPr>
            <a:spLocks noChangeArrowheads="1"/>
          </p:cNvSpPr>
          <p:nvPr/>
        </p:nvSpPr>
        <p:spPr bwMode="auto">
          <a:xfrm>
            <a:off x="7572244" y="3429000"/>
            <a:ext cx="31128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30" name="TextBox 13"/>
          <p:cNvSpPr txBox="1">
            <a:spLocks noChangeArrowheads="1"/>
          </p:cNvSpPr>
          <p:nvPr/>
        </p:nvSpPr>
        <p:spPr bwMode="auto">
          <a:xfrm>
            <a:off x="7214527" y="3687763"/>
            <a:ext cx="78078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Zapf Dingbats" charset="0"/>
                <a:cs typeface="Zapf Dingbats" charset="0"/>
                <a:sym typeface="Zapf Dingbats" charset="0"/>
              </a:rPr>
              <a:t>✔</a:t>
            </a:r>
            <a:endParaRPr lang="en-US" dirty="0">
              <a:latin typeface="Calibri"/>
            </a:endParaRPr>
          </a:p>
        </p:txBody>
      </p:sp>
      <p:sp>
        <p:nvSpPr>
          <p:cNvPr id="145431" name="TextBox 25"/>
          <p:cNvSpPr txBox="1">
            <a:spLocks noChangeArrowheads="1"/>
          </p:cNvSpPr>
          <p:nvPr/>
        </p:nvSpPr>
        <p:spPr bwMode="auto">
          <a:xfrm>
            <a:off x="2378472" y="3860801"/>
            <a:ext cx="3898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40000"/>
              </a:lnSpc>
            </a:pPr>
            <a:r>
              <a:rPr lang="en-US" dirty="0">
                <a:latin typeface="Zapf Dingbats" charset="0"/>
                <a:cs typeface="Zapf Dingbats" charset="0"/>
              </a:rPr>
              <a:t>✗</a:t>
            </a:r>
            <a:endParaRPr lang="en-US" dirty="0">
              <a:latin typeface="Calibri"/>
            </a:endParaRPr>
          </a:p>
        </p:txBody>
      </p:sp>
      <p:sp>
        <p:nvSpPr>
          <p:cNvPr id="145432" name="Rounded Rectangle 71"/>
          <p:cNvSpPr>
            <a:spLocks noChangeArrowheads="1"/>
          </p:cNvSpPr>
          <p:nvPr/>
        </p:nvSpPr>
        <p:spPr bwMode="auto">
          <a:xfrm>
            <a:off x="507339" y="2492375"/>
            <a:ext cx="4368271"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145433" name="Rounded Rectangle 74"/>
          <p:cNvSpPr>
            <a:spLocks noChangeArrowheads="1"/>
          </p:cNvSpPr>
          <p:nvPr/>
        </p:nvSpPr>
        <p:spPr bwMode="auto">
          <a:xfrm>
            <a:off x="5264283" y="2492375"/>
            <a:ext cx="4369990"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145434" name="Rectangle 76"/>
          <p:cNvSpPr>
            <a:spLocks noChangeArrowheads="1"/>
          </p:cNvSpPr>
          <p:nvPr/>
        </p:nvSpPr>
        <p:spPr bwMode="auto">
          <a:xfrm>
            <a:off x="2457583" y="2008189"/>
            <a:ext cx="311282" cy="288925"/>
          </a:xfrm>
          <a:prstGeom prst="rect">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5" name="Rectangle 77"/>
          <p:cNvSpPr>
            <a:spLocks noChangeArrowheads="1"/>
          </p:cNvSpPr>
          <p:nvPr/>
        </p:nvSpPr>
        <p:spPr bwMode="auto">
          <a:xfrm>
            <a:off x="3938324" y="2008189"/>
            <a:ext cx="313002" cy="288925"/>
          </a:xfrm>
          <a:prstGeom prst="rect">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6" name="Rectangle 78"/>
          <p:cNvSpPr>
            <a:spLocks noChangeArrowheads="1"/>
          </p:cNvSpPr>
          <p:nvPr/>
        </p:nvSpPr>
        <p:spPr bwMode="auto">
          <a:xfrm>
            <a:off x="5661555" y="2008189"/>
            <a:ext cx="313002" cy="288925"/>
          </a:xfrm>
          <a:prstGeom prst="rect">
            <a:avLst/>
          </a:prstGeom>
          <a:solidFill>
            <a:srgbClr val="336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7" name="TextBox 73"/>
          <p:cNvSpPr txBox="1">
            <a:spLocks noChangeArrowheads="1"/>
          </p:cNvSpPr>
          <p:nvPr/>
        </p:nvSpPr>
        <p:spPr bwMode="auto">
          <a:xfrm>
            <a:off x="2768865" y="1989139"/>
            <a:ext cx="72800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Control</a:t>
            </a:r>
          </a:p>
        </p:txBody>
      </p:sp>
      <p:sp>
        <p:nvSpPr>
          <p:cNvPr id="145438" name="TextBox 80"/>
          <p:cNvSpPr txBox="1">
            <a:spLocks noChangeArrowheads="1"/>
          </p:cNvSpPr>
          <p:nvPr/>
        </p:nvSpPr>
        <p:spPr bwMode="auto">
          <a:xfrm>
            <a:off x="4282281" y="1989139"/>
            <a:ext cx="108901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1</a:t>
            </a:r>
          </a:p>
        </p:txBody>
      </p:sp>
      <p:sp>
        <p:nvSpPr>
          <p:cNvPr id="145439" name="TextBox 81"/>
          <p:cNvSpPr txBox="1">
            <a:spLocks noChangeArrowheads="1"/>
          </p:cNvSpPr>
          <p:nvPr/>
        </p:nvSpPr>
        <p:spPr bwMode="auto">
          <a:xfrm>
            <a:off x="5974556" y="2008189"/>
            <a:ext cx="108901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2</a:t>
            </a:r>
          </a:p>
        </p:txBody>
      </p:sp>
      <p:grpSp>
        <p:nvGrpSpPr>
          <p:cNvPr id="76" name="Group 75"/>
          <p:cNvGrpSpPr/>
          <p:nvPr/>
        </p:nvGrpSpPr>
        <p:grpSpPr>
          <a:xfrm>
            <a:off x="3548844" y="2852936"/>
            <a:ext cx="936104" cy="864096"/>
            <a:chOff x="3635896" y="3645024"/>
            <a:chExt cx="864096" cy="864096"/>
          </a:xfrm>
          <a:solidFill>
            <a:srgbClr val="3366FF"/>
          </a:solidFill>
        </p:grpSpPr>
        <p:sp>
          <p:nvSpPr>
            <p:cNvPr id="83" name="Rectangle 82"/>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4" name="Rectangle 83"/>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5" name="Rectangle 84"/>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6" name="Rectangle 85"/>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7" name="Rectangle 86"/>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8" name="Rectangle 87"/>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9" name="Rectangle 88"/>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0" name="Rectangle 89"/>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1" name="Rectangle 90"/>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93" name="Group 92"/>
          <p:cNvGrpSpPr/>
          <p:nvPr/>
        </p:nvGrpSpPr>
        <p:grpSpPr>
          <a:xfrm>
            <a:off x="2300705" y="2852936"/>
            <a:ext cx="936104" cy="864096"/>
            <a:chOff x="3635896" y="3645024"/>
            <a:chExt cx="864096" cy="864096"/>
          </a:xfrm>
          <a:solidFill>
            <a:srgbClr val="FFFF00"/>
          </a:solidFill>
        </p:grpSpPr>
        <p:sp>
          <p:nvSpPr>
            <p:cNvPr id="94" name="Rectangle 9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5" name="Rectangle 9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6" name="Rectangle 9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7" name="Rectangle 9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8" name="Rectangle 9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9" name="Rectangle 9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0" name="Rectangle 9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1" name="Rectangle 10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2" name="Rectangle 10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103" name="Group 102"/>
          <p:cNvGrpSpPr/>
          <p:nvPr/>
        </p:nvGrpSpPr>
        <p:grpSpPr>
          <a:xfrm>
            <a:off x="1052567" y="2852936"/>
            <a:ext cx="936104" cy="864096"/>
            <a:chOff x="3635896" y="3645024"/>
            <a:chExt cx="864096" cy="864096"/>
          </a:xfrm>
          <a:solidFill>
            <a:srgbClr val="FF0000"/>
          </a:solidFill>
        </p:grpSpPr>
        <p:sp>
          <p:nvSpPr>
            <p:cNvPr id="104" name="Rectangle 10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5" name="Rectangle 10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6" name="Rectangle 10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7" name="Rectangle 10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8" name="Rectangle 10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9" name="Rectangle 10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0" name="Rectangle 10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1" name="Rectangle 11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2" name="Rectangle 11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sp>
        <p:nvSpPr>
          <p:cNvPr id="145443" name="TextBox 163839"/>
          <p:cNvSpPr txBox="1">
            <a:spLocks noChangeArrowheads="1"/>
          </p:cNvSpPr>
          <p:nvPr/>
        </p:nvSpPr>
        <p:spPr bwMode="auto">
          <a:xfrm>
            <a:off x="1191817" y="2576514"/>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4" name="TextBox 115"/>
          <p:cNvSpPr txBox="1">
            <a:spLocks noChangeArrowheads="1"/>
          </p:cNvSpPr>
          <p:nvPr/>
        </p:nvSpPr>
        <p:spPr bwMode="auto">
          <a:xfrm>
            <a:off x="2378473"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5" name="TextBox 116"/>
          <p:cNvSpPr txBox="1">
            <a:spLocks noChangeArrowheads="1"/>
          </p:cNvSpPr>
          <p:nvPr/>
        </p:nvSpPr>
        <p:spPr bwMode="auto">
          <a:xfrm>
            <a:off x="3627042"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
        <p:nvSpPr>
          <p:cNvPr id="145446" name="TextBox 117"/>
          <p:cNvSpPr txBox="1">
            <a:spLocks noChangeArrowheads="1"/>
          </p:cNvSpPr>
          <p:nvPr/>
        </p:nvSpPr>
        <p:spPr bwMode="auto">
          <a:xfrm>
            <a:off x="5793979" y="2576514"/>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7" name="TextBox 118"/>
          <p:cNvSpPr txBox="1">
            <a:spLocks noChangeArrowheads="1"/>
          </p:cNvSpPr>
          <p:nvPr/>
        </p:nvSpPr>
        <p:spPr bwMode="auto">
          <a:xfrm>
            <a:off x="6980635"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8" name="TextBox 119"/>
          <p:cNvSpPr txBox="1">
            <a:spLocks noChangeArrowheads="1"/>
          </p:cNvSpPr>
          <p:nvPr/>
        </p:nvSpPr>
        <p:spPr bwMode="auto">
          <a:xfrm>
            <a:off x="8229204"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Tree>
    <p:extLst>
      <p:ext uri="{BB962C8B-B14F-4D97-AF65-F5344CB8AC3E}">
        <p14:creationId xmlns:p14="http://schemas.microsoft.com/office/powerpoint/2010/main" val="238469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363795" y="1301751"/>
            <a:ext cx="7358988" cy="6155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847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a:p>
            <a:r>
              <a:rPr lang="en-US" sz="1000" dirty="0">
                <a:solidFill>
                  <a:srgbClr val="000090"/>
                </a:solidFill>
                <a:latin typeface="Calibri"/>
              </a:rPr>
              <a:t>c</a:t>
            </a:r>
          </a:p>
        </p:txBody>
      </p:sp>
    </p:spTree>
    <p:extLst>
      <p:ext uri="{BB962C8B-B14F-4D97-AF65-F5344CB8AC3E}">
        <p14:creationId xmlns:p14="http://schemas.microsoft.com/office/powerpoint/2010/main" val="1623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27</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spTree>
    <p:extLst>
      <p:ext uri="{BB962C8B-B14F-4D97-AF65-F5344CB8AC3E}">
        <p14:creationId xmlns:p14="http://schemas.microsoft.com/office/powerpoint/2010/main" val="395702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US" dirty="0"/>
              <a:t>Type I: FP</a:t>
            </a:r>
          </a:p>
          <a:p>
            <a:pPr lvl="2"/>
            <a:r>
              <a:rPr lang="en-US" dirty="0"/>
              <a:t>Negative controls: should have minimal or no effect</a:t>
            </a:r>
          </a:p>
          <a:p>
            <a:pPr lvl="1"/>
            <a:r>
              <a:rPr lang="en-US" dirty="0"/>
              <a:t>Type II: FN</a:t>
            </a:r>
          </a:p>
          <a:p>
            <a:pPr lvl="2"/>
            <a:r>
              <a:rPr lang="en-US" dirty="0"/>
              <a:t>Positive controls: known effect</a:t>
            </a:r>
          </a:p>
          <a:p>
            <a:r>
              <a:rPr lang="en-US" dirty="0"/>
              <a:t>Technical controls</a:t>
            </a:r>
          </a:p>
          <a:p>
            <a:pPr lvl="1"/>
            <a:r>
              <a:rPr lang="en-US" dirty="0"/>
              <a:t>Detect/correct technical biases</a:t>
            </a:r>
          </a:p>
          <a:p>
            <a:pPr lvl="1"/>
            <a:r>
              <a:rPr lang="en-US" dirty="0" err="1"/>
              <a:t>Normalise</a:t>
            </a:r>
            <a:r>
              <a:rPr lang="en-US" dirty="0"/>
              <a:t> measurements (quantification)</a:t>
            </a:r>
          </a:p>
        </p:txBody>
      </p:sp>
    </p:spTree>
    <p:extLst>
      <p:ext uri="{BB962C8B-B14F-4D97-AF65-F5344CB8AC3E}">
        <p14:creationId xmlns:p14="http://schemas.microsoft.com/office/powerpoint/2010/main" val="2426312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88480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30</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spTree>
    <p:extLst>
      <p:ext uri="{BB962C8B-B14F-4D97-AF65-F5344CB8AC3E}">
        <p14:creationId xmlns:p14="http://schemas.microsoft.com/office/powerpoint/2010/main" val="1687650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32</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spTree>
    <p:extLst>
      <p:ext uri="{BB962C8B-B14F-4D97-AF65-F5344CB8AC3E}">
        <p14:creationId xmlns:p14="http://schemas.microsoft.com/office/powerpoint/2010/main" val="3129165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BA6-1E7D-425F-B162-CAC7E7E57F14}"/>
              </a:ext>
            </a:extLst>
          </p:cNvPr>
          <p:cNvSpPr>
            <a:spLocks noGrp="1"/>
          </p:cNvSpPr>
          <p:nvPr>
            <p:ph type="title"/>
          </p:nvPr>
        </p:nvSpPr>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id="{483BCE71-DFE2-47E6-9EA5-E20C008C1F30}"/>
              </a:ext>
            </a:extLst>
          </p:cNvPr>
          <p:cNvSpPr>
            <a:spLocks noGrp="1"/>
          </p:cNvSpPr>
          <p:nvPr>
            <p:ph idx="1"/>
          </p:nvPr>
        </p:nvSpPr>
        <p:spPr>
          <a:xfrm>
            <a:off x="416496" y="1268760"/>
            <a:ext cx="8915400" cy="4114800"/>
          </a:xfrm>
        </p:spPr>
        <p:txBody>
          <a:bodyPr/>
          <a:lstStyle/>
          <a:p>
            <a:pPr lvl="1"/>
            <a:r>
              <a:rPr lang="en-US" dirty="0"/>
              <a:t>Students required to take (this) Experimental Design class</a:t>
            </a:r>
          </a:p>
          <a:p>
            <a:pPr lvl="1"/>
            <a:r>
              <a:rPr lang="en-US" dirty="0"/>
              <a:t>All sequencing and proteomics experiments require experimental design review meeting</a:t>
            </a:r>
          </a:p>
          <a:p>
            <a:pPr lvl="2"/>
            <a:r>
              <a:rPr lang="en-US" dirty="0"/>
              <a:t>Simple form with key aspects of experiment</a:t>
            </a:r>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onerous</a:t>
            </a:r>
          </a:p>
          <a:p>
            <a:pPr lvl="2"/>
            <a:r>
              <a:rPr lang="en-US" dirty="0"/>
              <a:t>(Currently) 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id="{221DD0DA-57F9-4978-956D-70DC3D9B0855}"/>
              </a:ext>
            </a:extLst>
          </p:cNvPr>
          <p:cNvSpPr>
            <a:spLocks noGrp="1"/>
          </p:cNvSpPr>
          <p:nvPr>
            <p:ph type="sldNum" sz="quarter" idx="4"/>
          </p:nvPr>
        </p:nvSpPr>
        <p:spPr/>
        <p:txBody>
          <a:bodyPr/>
          <a:lstStyle/>
          <a:p>
            <a:fld id="{C231324C-4752-C242-8156-5E21DB4253A5}" type="slidenum">
              <a:rPr lang="en-GB" smtClean="0"/>
              <a:pPr/>
              <a:t>33</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Genomics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1 week prior to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34</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Proteomics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err="1">
                <a:solidFill>
                  <a:srgbClr val="0000FF"/>
                </a:solidFill>
              </a:rPr>
              <a:t>ProteomicsProjectDesign@cruk.cam.ac.uk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u="sng" dirty="0" err="1">
                <a:solidFill>
                  <a:srgbClr val="0000FF"/>
                </a:solidFill>
              </a:rPr>
              <a:t>ProteomicsMetadataTemplate.xls</a:t>
            </a:r>
            <a:r>
              <a:rPr lang="en-US" sz="1800" dirty="0">
                <a:solidFill>
                  <a:srgbClr val="000000"/>
                </a:solidFill>
              </a:rPr>
              <a:t> </a:t>
            </a: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5FFBC20-2C5A-48B8-9022-BECCD471DB1D}"/>
              </a:ext>
            </a:extLst>
          </p:cNvPr>
          <p:cNvSpPr>
            <a:spLocks noGrp="1"/>
          </p:cNvSpPr>
          <p:nvPr>
            <p:ph type="sldNum" sz="quarter" idx="4"/>
          </p:nvPr>
        </p:nvSpPr>
        <p:spPr/>
        <p:txBody>
          <a:bodyPr/>
          <a:lstStyle/>
          <a:p>
            <a:fld id="{C231324C-4752-C242-8156-5E21DB4253A5}" type="slidenum">
              <a:rPr lang="en-GB" smtClean="0"/>
              <a:pPr/>
              <a:t>36</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5F2278A2-7A4A-49E0-8223-21CD37E2058B}"/>
              </a:ext>
            </a:extLst>
          </p:cNvPr>
          <p:cNvSpPr>
            <a:spLocks noGrp="1"/>
          </p:cNvSpPr>
          <p:nvPr>
            <p:ph idx="1"/>
          </p:nvPr>
        </p:nvSpPr>
        <p:spPr>
          <a:xfrm>
            <a:off x="416496" y="1196752"/>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Rory</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a:t>
            </a:r>
            <a:r>
              <a:rPr lang="en-US" sz="3000" b="0" cap="none" dirty="0" err="1">
                <a:solidFill>
                  <a:schemeClr val="accent1"/>
                </a:solidFill>
              </a:rPr>
              <a:t>seq</a:t>
            </a:r>
            <a:r>
              <a:rPr lang="en-US" sz="3000" b="0" cap="none" dirty="0">
                <a:solidFill>
                  <a:schemeClr val="accent1"/>
                </a:solidFill>
              </a:rPr>
              <a:t>/Animal</a:t>
            </a:r>
            <a:r>
              <a:rPr lang="en-US" sz="3000" b="0" cap="none" dirty="0">
                <a:solidFill>
                  <a:schemeClr val="tx2"/>
                </a:solidFill>
              </a:rPr>
              <a:t>: Effects of mutant vs wildtype HHEX in liver and brain development (</a:t>
            </a:r>
            <a:r>
              <a:rPr lang="en-US" sz="3000" b="0" cap="none" dirty="0">
                <a:solidFill>
                  <a:schemeClr val="accent2"/>
                </a:solidFill>
              </a:rPr>
              <a:t>Jing</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ChIP-seq/Cultured Cells</a:t>
            </a:r>
            <a:r>
              <a:rPr lang="en-US" sz="3000" b="0" cap="none" dirty="0">
                <a:solidFill>
                  <a:schemeClr val="tx2"/>
                </a:solidFill>
              </a:rPr>
              <a:t>: Transcription factor binding divergence in mice (</a:t>
            </a:r>
            <a:r>
              <a:rPr lang="en-US" sz="3000" b="0" cap="none" dirty="0" err="1">
                <a:solidFill>
                  <a:schemeClr val="accent2"/>
                </a:solidFill>
              </a:rPr>
              <a:t>Chandu</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a:solidFill>
                  <a:schemeClr val="accent2"/>
                </a:solidFill>
              </a:rPr>
              <a:t>Kamal</a:t>
            </a:r>
            <a:r>
              <a:rPr lang="en-US" sz="3000" b="0" cap="none" dirty="0">
                <a:solidFill>
                  <a:schemeClr val="tx2"/>
                </a:solidFill>
              </a:rPr>
              <a:t>)</a:t>
            </a:r>
          </a:p>
          <a:p>
            <a:endParaRPr lang="en-US" dirty="0"/>
          </a:p>
        </p:txBody>
      </p:sp>
      <p:sp>
        <p:nvSpPr>
          <p:cNvPr id="4" name="Slide Number Placeholder 3">
            <a:extLst>
              <a:ext uri="{FF2B5EF4-FFF2-40B4-BE49-F238E27FC236}">
                <a16:creationId xmlns:a16="http://schemas.microsoft.com/office/drawing/2014/main" id="{82F97F01-5522-46EE-925F-EAB99165A37A}"/>
              </a:ext>
            </a:extLst>
          </p:cNvPr>
          <p:cNvSpPr>
            <a:spLocks noGrp="1"/>
          </p:cNvSpPr>
          <p:nvPr>
            <p:ph type="sldNum" sz="quarter" idx="4"/>
          </p:nvPr>
        </p:nvSpPr>
        <p:spPr/>
        <p:txBody>
          <a:bodyPr/>
          <a:lstStyle/>
          <a:p>
            <a:fld id="{C231324C-4752-C242-8156-5E21DB4253A5}" type="slidenum">
              <a:rPr lang="en-GB" smtClean="0"/>
              <a:pPr/>
              <a:t>37</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4</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spTree>
    <p:extLst>
      <p:ext uri="{BB962C8B-B14F-4D97-AF65-F5344CB8AC3E}">
        <p14:creationId xmlns:p14="http://schemas.microsoft.com/office/powerpoint/2010/main" val="386600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in Reproducible Research</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5</a:t>
            </a:fld>
            <a:endParaRPr lang="en-GB" dirty="0"/>
          </a:p>
        </p:txBody>
      </p:sp>
      <p:sp>
        <p:nvSpPr>
          <p:cNvPr id="6" name="Rectangle 5"/>
          <p:cNvSpPr/>
          <p:nvPr/>
        </p:nvSpPr>
        <p:spPr>
          <a:xfrm>
            <a:off x="3152800" y="6023084"/>
            <a:ext cx="2635589" cy="523220"/>
          </a:xfrm>
          <a:prstGeom prst="rect">
            <a:avLst/>
          </a:prstGeom>
        </p:spPr>
        <p:txBody>
          <a:bodyPr wrap="square">
            <a:spAutoFit/>
          </a:bodyPr>
          <a:lstStyle/>
          <a:p>
            <a:r>
              <a:rPr lang="en-US" sz="1400" i="1" dirty="0"/>
              <a:t>http://</a:t>
            </a:r>
            <a:r>
              <a:rPr lang="en-US" sz="1400" i="1" dirty="0" err="1"/>
              <a:t>neilfws.github.io</a:t>
            </a:r>
            <a:r>
              <a:rPr lang="en-US" sz="1400" i="1" dirty="0"/>
              <a:t>/PubMed/</a:t>
            </a:r>
            <a:r>
              <a:rPr lang="en-US" sz="1400" i="1" dirty="0" err="1"/>
              <a:t>pmretract</a:t>
            </a:r>
            <a:r>
              <a:rPr lang="en-US" sz="1400" i="1" dirty="0"/>
              <a:t>/</a:t>
            </a:r>
            <a:r>
              <a:rPr lang="en-US" sz="1400" i="1" dirty="0" err="1"/>
              <a:t>pmretract.html</a:t>
            </a:r>
            <a:endParaRPr lang="en-US" sz="1400" i="1" dirty="0"/>
          </a:p>
        </p:txBody>
      </p:sp>
      <p:pic>
        <p:nvPicPr>
          <p:cNvPr id="5" name="Picture 4"/>
          <p:cNvPicPr>
            <a:picLocks noChangeAspect="1"/>
          </p:cNvPicPr>
          <p:nvPr/>
        </p:nvPicPr>
        <p:blipFill>
          <a:blip r:embed="rId4"/>
          <a:stretch>
            <a:fillRect/>
          </a:stretch>
        </p:blipFill>
        <p:spPr>
          <a:xfrm>
            <a:off x="623683" y="1052736"/>
            <a:ext cx="8217749" cy="4896544"/>
          </a:xfrm>
          <a:prstGeom prst="rect">
            <a:avLst/>
          </a:prstGeom>
        </p:spPr>
      </p:pic>
    </p:spTree>
    <p:extLst>
      <p:ext uri="{BB962C8B-B14F-4D97-AF65-F5344CB8AC3E}">
        <p14:creationId xmlns:p14="http://schemas.microsoft.com/office/powerpoint/2010/main" val="1815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6</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7</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spTree>
    <p:extLst>
      <p:ext uri="{BB962C8B-B14F-4D97-AF65-F5344CB8AC3E}">
        <p14:creationId xmlns:p14="http://schemas.microsoft.com/office/powerpoint/2010/main" val="211056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340768"/>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8</a:t>
            </a:fld>
            <a:endParaRPr lang="en-GB" dirty="0"/>
          </a:p>
        </p:txBody>
      </p:sp>
    </p:spTree>
    <p:extLst>
      <p:ext uri="{BB962C8B-B14F-4D97-AF65-F5344CB8AC3E}">
        <p14:creationId xmlns:p14="http://schemas.microsoft.com/office/powerpoint/2010/main" val="23993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A Well-Designed Experiment:</a:t>
            </a:r>
            <a:endParaRPr lang="en-US" dirty="0"/>
          </a:p>
        </p:txBody>
      </p:sp>
      <p:sp>
        <p:nvSpPr>
          <p:cNvPr id="3" name="Content Placeholder 2"/>
          <p:cNvSpPr>
            <a:spLocks noGrp="1"/>
          </p:cNvSpPr>
          <p:nvPr>
            <p:ph idx="1"/>
          </p:nvPr>
        </p:nvSpPr>
        <p:spPr>
          <a:xfrm>
            <a:off x="1119369" y="1052736"/>
            <a:ext cx="7734064" cy="4114800"/>
          </a:xfrm>
        </p:spPr>
        <p:txBody>
          <a:bodyPr/>
          <a:lstStyle/>
          <a:p>
            <a:pPr marL="0" lvl="7" indent="0" algn="ctr">
              <a:buNone/>
            </a:pPr>
            <a:r>
              <a:rPr lang="en-US" sz="3600" b="1" dirty="0">
                <a:solidFill>
                  <a:schemeClr val="accent1"/>
                </a:solidFill>
              </a:rPr>
              <a:t>Should have</a:t>
            </a:r>
            <a:endParaRPr lang="en-US" sz="1800" b="1" dirty="0">
              <a:solidFill>
                <a:schemeClr val="accent1"/>
              </a:solidFill>
            </a:endParaRPr>
          </a:p>
          <a:p>
            <a:pPr marL="342900" indent="-342900">
              <a:buFont typeface="Arial" panose="020B0604020202020204" pitchFamily="34" charset="0"/>
              <a:buChar char="•"/>
            </a:pPr>
            <a:r>
              <a:rPr lang="en-US" dirty="0"/>
              <a:t>Clear objectives</a:t>
            </a:r>
          </a:p>
          <a:p>
            <a:pPr marL="342900" indent="-342900">
              <a:buFont typeface="Arial" panose="020B0604020202020204" pitchFamily="34" charset="0"/>
              <a:buChar char="•"/>
            </a:pPr>
            <a:r>
              <a:rPr lang="en-US" dirty="0"/>
              <a:t>Focus and simplicity</a:t>
            </a:r>
          </a:p>
          <a:p>
            <a:pPr marL="342900" indent="-342900">
              <a:buFont typeface="Arial" panose="020B0604020202020204" pitchFamily="34" charset="0"/>
              <a:buChar char="•"/>
            </a:pPr>
            <a:r>
              <a:rPr lang="en-US" dirty="0"/>
              <a:t>Sufficient power</a:t>
            </a:r>
          </a:p>
          <a:p>
            <a:pPr marL="342900" indent="-342900">
              <a:buFont typeface="Arial" panose="020B0604020202020204" pitchFamily="34" charset="0"/>
              <a:buChar char="•"/>
            </a:pPr>
            <a:r>
              <a:rPr lang="en-US" dirty="0" err="1"/>
              <a:t>Randomised</a:t>
            </a:r>
            <a:r>
              <a:rPr lang="en-US" dirty="0"/>
              <a:t> comparisons</a:t>
            </a:r>
          </a:p>
          <a:p>
            <a:pPr marL="3200400" lvl="7" indent="0">
              <a:buNone/>
            </a:pPr>
            <a:r>
              <a:rPr lang="en-US" sz="3600" b="1" dirty="0">
                <a:solidFill>
                  <a:schemeClr val="accent1"/>
                </a:solidFill>
              </a:rPr>
              <a:t>And be</a:t>
            </a:r>
          </a:p>
          <a:p>
            <a:pPr marL="571500" indent="-457200">
              <a:buFont typeface="Arial" panose="020B0604020202020204" pitchFamily="34" charset="0"/>
              <a:buChar char="•"/>
            </a:pPr>
            <a:r>
              <a:rPr lang="en-US" dirty="0"/>
              <a:t>Precise</a:t>
            </a:r>
          </a:p>
          <a:p>
            <a:pPr marL="571500" indent="-457200">
              <a:buFont typeface="Arial" panose="020B0604020202020204" pitchFamily="34" charset="0"/>
              <a:buChar char="•"/>
            </a:pPr>
            <a:r>
              <a:rPr lang="en-US" dirty="0"/>
              <a:t>Unbiased</a:t>
            </a:r>
          </a:p>
          <a:p>
            <a:pPr marL="571500" indent="-457200">
              <a:buFont typeface="Arial" panose="020B0604020202020204" pitchFamily="34" charset="0"/>
              <a:buChar char="•"/>
            </a:pPr>
            <a:r>
              <a:rPr lang="en-US" dirty="0"/>
              <a:t>Amenable to statistical analysis</a:t>
            </a:r>
          </a:p>
          <a:p>
            <a:pPr marL="571500" indent="-457200">
              <a:buFont typeface="Arial" panose="020B0604020202020204" pitchFamily="34" charset="0"/>
              <a:buChar char="•"/>
            </a:pPr>
            <a:r>
              <a:rPr lang="en-US" dirty="0"/>
              <a:t>Reproducible</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Tree>
    <p:extLst>
      <p:ext uri="{BB962C8B-B14F-4D97-AF65-F5344CB8AC3E}">
        <p14:creationId xmlns:p14="http://schemas.microsoft.com/office/powerpoint/2010/main" val="2324330000"/>
      </p:ext>
    </p:extLst>
  </p:cSld>
  <p:clrMapOvr>
    <a:masterClrMapping/>
  </p:clrMapOvr>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E5E1AA-2083-4318-84DD-F5A6A6E1E677}">
  <ds:schemaRefs>
    <ds:schemaRef ds:uri="http://schemas.microsoft.com/sharepoint/v3/contenttype/forms"/>
  </ds:schemaRefs>
</ds:datastoreItem>
</file>

<file path=customXml/itemProps2.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173AE39-7099-4FE1-BF7C-8F30842C4C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10211</TotalTime>
  <Words>1572</Words>
  <Application>Microsoft Office PowerPoint</Application>
  <PresentationFormat>A4 Paper (210x297 mm)</PresentationFormat>
  <Paragraphs>337</Paragraphs>
  <Slides>37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Arial</vt:lpstr>
      <vt:lpstr>Calibri</vt:lpstr>
      <vt:lpstr>Helvetica</vt:lpstr>
      <vt:lpstr>Lucida Grande</vt:lpstr>
      <vt:lpstr>Zapf Dingbats</vt:lpstr>
      <vt:lpstr>CRUK Theme</vt:lpstr>
      <vt:lpstr>INTRODUCTION TO EXPERIMENTAL DESIGN AT CRUK-CI</vt:lpstr>
      <vt:lpstr>Agenda</vt:lpstr>
      <vt:lpstr>Why Perform Experiments?</vt:lpstr>
      <vt:lpstr>Reproducible Research</vt:lpstr>
      <vt:lpstr>Crisis in Reproducible Research</vt:lpstr>
      <vt:lpstr>47 of 53 high-profile cancer studies  were not reproducible!</vt:lpstr>
      <vt:lpstr>Need for Good Design</vt:lpstr>
      <vt:lpstr>Consequences of Poor Experimental Design…</vt:lpstr>
      <vt:lpstr>A Well-Designed Experiment:</vt:lpstr>
      <vt:lpstr>Ronald A. Fisher(1890-1962)</vt:lpstr>
      <vt:lpstr>Aspects of Experimental Design</vt:lpstr>
      <vt:lpstr>Experimental Factors</vt:lpstr>
      <vt:lpstr>Experimental Factors</vt:lpstr>
      <vt:lpstr>Capturing Variance</vt:lpstr>
      <vt:lpstr>Sources of Variation</vt:lpstr>
      <vt:lpstr>Sample size and experimental power </vt:lpstr>
      <vt:lpstr>Types of Replication</vt:lpstr>
      <vt:lpstr>Precision, Accuracy, Confounders, and Bias</vt:lpstr>
      <vt:lpstr>PowerPoint Presentation</vt:lpstr>
      <vt:lpstr>Confounding Factors</vt:lpstr>
      <vt:lpstr>Confounding Factors</vt:lpstr>
      <vt:lpstr>PowerPoint Presentation</vt:lpstr>
      <vt:lpstr>Solutions</vt:lpstr>
      <vt:lpstr>Technical Confounding Factors: Batch Effects</vt:lpstr>
      <vt:lpstr>Randomised Block Design</vt:lpstr>
      <vt:lpstr>Randomised Block Design</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Rory Stark</cp:lastModifiedBy>
  <cp:revision>276</cp:revision>
  <cp:lastPrinted>2017-09-17T14:30:32Z</cp:lastPrinted>
  <dcterms:created xsi:type="dcterms:W3CDTF">2012-09-07T13:33:17Z</dcterms:created>
  <dcterms:modified xsi:type="dcterms:W3CDTF">2018-10-29T08:59:49Z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