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23"/>
  </p:notesMasterIdLst>
  <p:handoutMasterIdLst>
    <p:handoutMasterId r:id="rId24"/>
  </p:handoutMasterIdLst>
  <p:sldIdLst>
    <p:sldId id="263" r:id="rId4"/>
    <p:sldId id="290" r:id="rId5"/>
    <p:sldId id="292" r:id="rId6"/>
    <p:sldId id="293" r:id="rId7"/>
    <p:sldId id="296" r:id="rId8"/>
    <p:sldId id="295" r:id="rId9"/>
    <p:sldId id="294" r:id="rId10"/>
    <p:sldId id="291" r:id="rId11"/>
    <p:sldId id="265" r:id="rId12"/>
    <p:sldId id="297" r:id="rId13"/>
    <p:sldId id="271" r:id="rId14"/>
    <p:sldId id="272" r:id="rId15"/>
    <p:sldId id="273" r:id="rId16"/>
    <p:sldId id="279" r:id="rId17"/>
    <p:sldId id="281" r:id="rId18"/>
    <p:sldId id="282" r:id="rId19"/>
    <p:sldId id="284" r:id="rId20"/>
    <p:sldId id="285" r:id="rId21"/>
    <p:sldId id="299" r:id="rId22"/>
  </p:sldIdLst>
  <p:sldSz cx="9906000" cy="6858000" type="A4"/>
  <p:notesSz cx="9872663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FF1C"/>
    <a:srgbClr val="44FFFC"/>
    <a:srgbClr val="C720C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3"/>
    <p:restoredTop sz="93967"/>
  </p:normalViewPr>
  <p:slideViewPr>
    <p:cSldViewPr>
      <p:cViewPr varScale="1">
        <p:scale>
          <a:sx n="88" d="100"/>
          <a:sy n="88" d="100"/>
        </p:scale>
        <p:origin x="776" y="1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5" y="0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5" y="6456612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127E3-9031-4C22-AD37-7B7AF5BDA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1399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278733" cy="3398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352" y="1"/>
            <a:ext cx="4278733" cy="3398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97213" y="509588"/>
            <a:ext cx="3678237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793" y="3228127"/>
            <a:ext cx="7899077" cy="305984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254"/>
            <a:ext cx="4278733" cy="339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352" y="6456254"/>
            <a:ext cx="4278733" cy="339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009C-48F4-4B6B-94FF-B775E6853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9118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54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540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540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54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helpdesk-it@cruk.cam.ac.uk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73000" y="549000"/>
            <a:ext cx="5760000" cy="5760000"/>
            <a:chOff x="2793000" y="549000"/>
            <a:chExt cx="5760000" cy="5760000"/>
          </a:xfrm>
        </p:grpSpPr>
        <p:sp>
          <p:nvSpPr>
            <p:cNvPr id="4" name="Rectangle 3"/>
            <p:cNvSpPr/>
            <p:nvPr/>
          </p:nvSpPr>
          <p:spPr>
            <a:xfrm>
              <a:off x="2793000" y="549000"/>
              <a:ext cx="5760000" cy="57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endParaRPr lang="en-GB" sz="48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3600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CRUK CI HPC cluster introduction</a:t>
              </a:r>
            </a:p>
            <a:p>
              <a:pPr algn="ctr"/>
              <a:r>
                <a:rPr lang="en-GB" sz="3600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(I of III)</a:t>
              </a:r>
            </a:p>
            <a:p>
              <a:pPr algn="ctr"/>
              <a:endParaRPr lang="en-GB" sz="36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2400" dirty="0">
                  <a:solidFill>
                    <a:srgbClr val="7030A0"/>
                  </a:solidFill>
                  <a:latin typeface="Century Gothic" panose="020B0502020202020204" pitchFamily="34" charset="0"/>
                </a:rPr>
                <a:t>Using the Cambridge Institute’s High Performance Computing Facilities</a:t>
              </a:r>
            </a:p>
          </p:txBody>
        </p:sp>
        <p:pic>
          <p:nvPicPr>
            <p:cNvPr id="6" name="Picture 2" descr="C:\Users\maccal02\Desktop\templates\cr-ci logos\CRUK_CAMBRIDGE_I_Pos_RGB_30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800" y="732409"/>
              <a:ext cx="2743200" cy="604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maccal02\Desktop\templates\uoc-mon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847" y="5600700"/>
              <a:ext cx="2120106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019800" y="5486400"/>
              <a:ext cx="2362200" cy="685800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78831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ll-clus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85" y="824519"/>
            <a:ext cx="3682903" cy="55520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7068" y="504684"/>
            <a:ext cx="1238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Cluster1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24200" y="3352800"/>
            <a:ext cx="17526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Compute Blades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95600" y="1066800"/>
            <a:ext cx="1371600" cy="381000"/>
          </a:xfrm>
          <a:prstGeom prst="rect">
            <a:avLst/>
          </a:prstGeom>
          <a:noFill/>
          <a:ln>
            <a:solidFill>
              <a:srgbClr val="44FFFC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Ethernet</a:t>
            </a: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3581400" y="1752600"/>
            <a:ext cx="1340253" cy="457200"/>
          </a:xfrm>
          <a:prstGeom prst="rect">
            <a:avLst/>
          </a:prstGeom>
          <a:ln>
            <a:solidFill>
              <a:srgbClr val="C720C3"/>
            </a:solidFill>
          </a:ln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err="1"/>
              <a:t>Infiniband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153400" y="2057400"/>
            <a:ext cx="1249060" cy="369332"/>
          </a:xfrm>
          <a:prstGeom prst="rect">
            <a:avLst/>
          </a:prstGeom>
          <a:noFill/>
          <a:ln>
            <a:solidFill>
              <a:srgbClr val="78FF1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Headnodes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01000" y="2667000"/>
            <a:ext cx="1505528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Home storage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0400" y="4800600"/>
            <a:ext cx="1915909" cy="369332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Lustre</a:t>
            </a:r>
            <a:r>
              <a:rPr lang="en-US" dirty="0"/>
              <a:t> file systems</a:t>
            </a:r>
          </a:p>
        </p:txBody>
      </p:sp>
    </p:spTree>
    <p:extLst>
      <p:ext uri="{BB962C8B-B14F-4D97-AF65-F5344CB8AC3E}">
        <p14:creationId xmlns:p14="http://schemas.microsoft.com/office/powerpoint/2010/main" val="2182925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408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lvl="0"/>
            <a:r>
              <a:rPr lang="en-US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CRUK CI HPC Cluster</a:t>
            </a:r>
          </a:p>
          <a:p>
            <a:pPr lvl="0"/>
            <a:r>
              <a:rPr lang="en-US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Specifications </a:t>
            </a:r>
          </a:p>
          <a:p>
            <a:pPr lvl="0"/>
            <a:endParaRPr lang="en-US" sz="2400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Arial"/>
              <a:buChar char="•"/>
            </a:pPr>
            <a:r>
              <a:rPr lang="en-GB" sz="1600" dirty="0">
                <a:solidFill>
                  <a:prstClr val="black"/>
                </a:solidFill>
                <a:latin typeface="Gill Sans MT" panose="020B0502020104020203" pitchFamily="34" charset="0"/>
              </a:rPr>
              <a:t>33 compute nodes</a:t>
            </a:r>
          </a:p>
          <a:p>
            <a:pPr marL="285750" lvl="0" indent="-285750">
              <a:buFont typeface="Arial"/>
              <a:buChar char="•"/>
            </a:pPr>
            <a:endParaRPr lang="en-GB" sz="1600" dirty="0">
              <a:solidFill>
                <a:prstClr val="black"/>
              </a:solidFill>
              <a:latin typeface="Gill Sans MT" panose="020B0502020104020203" pitchFamily="34" charset="0"/>
            </a:endParaRPr>
          </a:p>
          <a:p>
            <a:pPr marL="285750" lvl="0" indent="-285750">
              <a:buFont typeface="Arial"/>
              <a:buChar char="•"/>
            </a:pPr>
            <a:r>
              <a:rPr lang="en-US" sz="1600" dirty="0">
                <a:solidFill>
                  <a:prstClr val="black"/>
                </a:solidFill>
                <a:latin typeface="Gill Sans MT" panose="020B0502020104020203" pitchFamily="34" charset="0"/>
              </a:rPr>
              <a:t>2 x 20 core Intel Broadwell CPUs</a:t>
            </a:r>
          </a:p>
          <a:p>
            <a:pPr marL="285750" lvl="0" indent="-285750">
              <a:buFont typeface="Arial"/>
              <a:buChar char="•"/>
            </a:pPr>
            <a:endParaRPr lang="en-US" sz="1600" dirty="0">
              <a:solidFill>
                <a:prstClr val="black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GB" sz="1600" dirty="0">
                <a:solidFill>
                  <a:prstClr val="black"/>
                </a:solidFill>
                <a:latin typeface="Gill Sans MT" panose="020B0502020104020203" pitchFamily="34" charset="0"/>
              </a:rPr>
              <a:t>1320 cores</a:t>
            </a:r>
          </a:p>
          <a:p>
            <a:pPr marL="285750" indent="-285750">
              <a:buFont typeface="Arial"/>
              <a:buChar char="•"/>
            </a:pPr>
            <a:endParaRPr lang="en-GB" sz="1600" dirty="0">
              <a:solidFill>
                <a:prstClr val="black"/>
              </a:solidFill>
              <a:latin typeface="Gill Sans MT" panose="020B0502020104020203" pitchFamily="34" charset="0"/>
            </a:endParaRPr>
          </a:p>
          <a:p>
            <a:pPr marL="285750" lvl="0" indent="-285750">
              <a:buFont typeface="Arial"/>
              <a:buChar char="•"/>
            </a:pPr>
            <a:r>
              <a:rPr lang="en-GB" sz="1600" dirty="0">
                <a:solidFill>
                  <a:prstClr val="black"/>
                </a:solidFill>
                <a:latin typeface="Gill Sans MT" panose="020B0502020104020203" pitchFamily="34" charset="0"/>
              </a:rPr>
              <a:t>320 GB RAM per node</a:t>
            </a:r>
          </a:p>
          <a:p>
            <a:pPr marL="285750" lvl="0" indent="-285750">
              <a:buFont typeface="Arial"/>
              <a:buChar char="•"/>
            </a:pPr>
            <a:endParaRPr lang="en-GB" sz="1600" dirty="0">
              <a:solidFill>
                <a:prstClr val="black"/>
              </a:solidFill>
              <a:latin typeface="Gill Sans MT" panose="020B0502020104020203" pitchFamily="34" charset="0"/>
            </a:endParaRPr>
          </a:p>
          <a:p>
            <a:pPr marL="285750" lvl="0" indent="-285750">
              <a:buFont typeface="Arial"/>
              <a:buChar char="•"/>
            </a:pPr>
            <a:r>
              <a:rPr lang="en-GB" sz="1600" dirty="0">
                <a:solidFill>
                  <a:prstClr val="black"/>
                </a:solidFill>
                <a:latin typeface="Gill Sans MT" panose="020B0502020104020203" pitchFamily="34" charset="0"/>
              </a:rPr>
              <a:t>2 x 196TB Lustre parallel file-systems</a:t>
            </a:r>
          </a:p>
          <a:p>
            <a:pPr marL="285750" lvl="0" indent="-285750">
              <a:buFont typeface="Arial"/>
              <a:buChar char="•"/>
            </a:pPr>
            <a:endParaRPr lang="en-GB" sz="1600" dirty="0">
              <a:solidFill>
                <a:prstClr val="black"/>
              </a:solidFill>
              <a:latin typeface="Gill Sans MT" panose="020B0502020104020203" pitchFamily="34" charset="0"/>
            </a:endParaRPr>
          </a:p>
          <a:p>
            <a:pPr marL="285750" lvl="0" indent="-285750">
              <a:buFont typeface="Arial"/>
              <a:buChar char="•"/>
            </a:pPr>
            <a:r>
              <a:rPr lang="en-GB" sz="1600" dirty="0">
                <a:solidFill>
                  <a:prstClr val="black"/>
                </a:solidFill>
                <a:latin typeface="Gill Sans MT" panose="020B0502020104020203" pitchFamily="34" charset="0"/>
              </a:rPr>
              <a:t>Job scheduler (SLURM)</a:t>
            </a:r>
          </a:p>
          <a:p>
            <a:pPr marL="285750" lvl="0" indent="-285750">
              <a:buFont typeface="Arial"/>
              <a:buChar char="•"/>
            </a:pPr>
            <a:endParaRPr lang="en-GB" sz="1600" dirty="0">
              <a:solidFill>
                <a:prstClr val="black"/>
              </a:solidFill>
              <a:latin typeface="Gill Sans MT" panose="020B0502020104020203" pitchFamily="34" charset="0"/>
            </a:endParaRPr>
          </a:p>
          <a:p>
            <a:pPr marL="285750" lvl="0" indent="-285750">
              <a:buFont typeface="Arial"/>
              <a:buChar char="•"/>
            </a:pPr>
            <a:r>
              <a:rPr lang="de-DE" sz="1600" dirty="0" err="1">
                <a:solidFill>
                  <a:prstClr val="black"/>
                </a:solidFill>
                <a:latin typeface="Gill Sans MT" panose="020B0502020104020203" pitchFamily="34" charset="0"/>
              </a:rPr>
              <a:t>CentOS</a:t>
            </a:r>
            <a:r>
              <a:rPr lang="de-DE" sz="1600" dirty="0">
                <a:solidFill>
                  <a:prstClr val="black"/>
                </a:solidFill>
                <a:latin typeface="Gill Sans MT" panose="020B0502020104020203" pitchFamily="34" charset="0"/>
              </a:rPr>
              <a:t> 7.3</a:t>
            </a:r>
            <a:endParaRPr lang="en-GB" sz="1600" dirty="0">
              <a:solidFill>
                <a:prstClr val="black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543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Accessing the HPC cluster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Login to the head node via secure shell (</a:t>
            </a:r>
            <a:r>
              <a:rPr lang="en-US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ssh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)</a:t>
            </a: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user@computer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~] </a:t>
            </a:r>
            <a:r>
              <a:rPr lang="en-US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ssh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user@clust1-headnode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2" name="Picture 1" descr="log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057400"/>
            <a:ext cx="7410098" cy="4495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55783D-A9C8-CA45-91CD-DB5BC14B056B}"/>
              </a:ext>
            </a:extLst>
          </p:cNvPr>
          <p:cNvSpPr txBox="1"/>
          <p:nvPr/>
        </p:nvSpPr>
        <p:spPr>
          <a:xfrm>
            <a:off x="5410200" y="914400"/>
            <a:ext cx="289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to your cluster account</a:t>
            </a:r>
          </a:p>
        </p:txBody>
      </p:sp>
    </p:spTree>
    <p:extLst>
      <p:ext uri="{BB962C8B-B14F-4D97-AF65-F5344CB8AC3E}">
        <p14:creationId xmlns:p14="http://schemas.microsoft.com/office/powerpoint/2010/main" val="1223042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/home Directory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19TB file system shared over NFS4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Intended for source code and common user applications &amp; libraries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Mounted on head node and all compute nodes</a:t>
            </a:r>
          </a:p>
          <a:p>
            <a:pPr marL="285750" indent="-285750">
              <a:buFont typeface="Arial"/>
              <a:buChar char="•"/>
            </a:pP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Daily backed up</a:t>
            </a:r>
          </a:p>
        </p:txBody>
      </p:sp>
    </p:spTree>
    <p:extLst>
      <p:ext uri="{BB962C8B-B14F-4D97-AF65-F5344CB8AC3E}">
        <p14:creationId xmlns:p14="http://schemas.microsoft.com/office/powerpoint/2010/main" val="122304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Transfer data into and out of the cluster</a:t>
            </a: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Use SSH </a:t>
            </a:r>
            <a:r>
              <a:rPr lang="en-US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scp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SCoPy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) to transfer data</a:t>
            </a: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Bulk transfers using </a:t>
            </a:r>
            <a:r>
              <a:rPr lang="en-GB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rsync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(delta-transfer algorithm)</a:t>
            </a:r>
          </a:p>
        </p:txBody>
      </p:sp>
      <p:sp>
        <p:nvSpPr>
          <p:cNvPr id="6" name="Rectangle 5"/>
          <p:cNvSpPr/>
          <p:nvPr/>
        </p:nvSpPr>
        <p:spPr>
          <a:xfrm>
            <a:off x="1941897" y="2971800"/>
            <a:ext cx="6096000" cy="2590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user@laptop</a:t>
            </a:r>
            <a:r>
              <a:rPr lang="pt-BR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:~&gt; </a:t>
            </a:r>
            <a:r>
              <a:rPr lang="pt-BR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pt-BR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pt-BR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pt-BR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data/ clust1-headnode:/</a:t>
            </a:r>
            <a:r>
              <a:rPr lang="pt-BR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scratchb</a:t>
            </a:r>
            <a:r>
              <a:rPr lang="pt-BR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xxlab</a:t>
            </a:r>
            <a:r>
              <a:rPr lang="pt-BR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nl-NL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file01.dat 100% 100KB 100.0KB/s 00:00</a:t>
            </a:r>
          </a:p>
          <a:p>
            <a:r>
              <a:rPr lang="nl-NL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file02.dat 100% 100KB 100.0KB/s 00:00</a:t>
            </a:r>
          </a:p>
          <a:p>
            <a:r>
              <a:rPr lang="nl-NL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file03.dat 100% 100KB 100.0KB/s 00:00</a:t>
            </a:r>
          </a:p>
          <a:p>
            <a:endParaRPr lang="nl-NL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user@laptop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:~&gt;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data/ clust1-headnode:/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scratchb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xxlab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sending incremental file list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file01.dat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file02.dat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file03.dat</a:t>
            </a:r>
          </a:p>
          <a:p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 307464 bytes received 72 bytes 615072.00 bytes/sec</a:t>
            </a:r>
          </a:p>
          <a:p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size is 307200 speedup is 1.00</a:t>
            </a:r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406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3000" y="549000"/>
            <a:ext cx="576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endParaRPr lang="en-GB" sz="240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Cluster Storage</a:t>
            </a:r>
          </a:p>
          <a:p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What's wrong with NFS or CIFS?</a:t>
            </a:r>
          </a:p>
          <a:p>
            <a:pPr marL="342900" indent="-342900">
              <a:buFont typeface="+mj-lt"/>
              <a:buAutoNum type="arabicPeriod"/>
            </a:pP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The Lustre parallel file-system</a:t>
            </a:r>
          </a:p>
          <a:p>
            <a:pPr marL="342900" indent="-342900">
              <a:buFont typeface="+mj-lt"/>
              <a:buAutoNum type="arabicPeriod"/>
            </a:pP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Working with Lustre</a:t>
            </a:r>
          </a:p>
          <a:p>
            <a:pPr algn="ctr"/>
            <a:endParaRPr lang="en-GB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3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The Problem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Extreme I/O demand on storage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HPC cluster can have 10s to 1000s compute nodes</a:t>
            </a:r>
          </a:p>
          <a:p>
            <a:pPr marL="285750" indent="-285750">
              <a:buFontTx/>
              <a:buChar char="-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x Many users</a:t>
            </a:r>
          </a:p>
          <a:p>
            <a:pPr marL="285750" indent="-285750">
              <a:buFontTx/>
              <a:buChar char="-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x 1000s jobs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tx1"/>
                </a:solidFill>
                <a:latin typeface="Gill Sans MT" panose="020B0502020104020203" pitchFamily="34" charset="0"/>
              </a:rPr>
              <a:t>+ Millions of small and large files</a:t>
            </a:r>
          </a:p>
          <a:p>
            <a:endParaRPr lang="en-US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Required shared filesystem</a:t>
            </a: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Breaks most filesystems !!!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816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Lustre: Parallel Filesystem</a:t>
            </a:r>
          </a:p>
          <a:p>
            <a:endParaRPr lang="en-GB" sz="2400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Lustre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is a massively parallel distributed file system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Deployed in 7 out of 10 most powerful supercomputers</a:t>
            </a:r>
          </a:p>
          <a:p>
            <a:pPr marL="285750" indent="-285750">
              <a:buFontTx/>
              <a:buChar char="-"/>
            </a:pP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POSIX compliant (</a:t>
            </a:r>
            <a:r>
              <a:rPr lang="en-GB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ish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!)</a:t>
            </a:r>
          </a:p>
          <a:p>
            <a:pPr marL="285750" indent="-285750">
              <a:buFontTx/>
              <a:buChar char="-"/>
            </a:pP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Lustre design paradigm concepts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Separation of file meta-data and storage allocation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Scalable data serving through parallel data striping</a:t>
            </a:r>
          </a:p>
          <a:p>
            <a:pPr marL="285750" indent="-285750">
              <a:buFontTx/>
              <a:buChar char="-"/>
            </a:pP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Aggregate network bandwidth</a:t>
            </a:r>
          </a:p>
          <a:p>
            <a:pPr marL="285750" indent="-285750">
              <a:buFontTx/>
              <a:buChar char="-"/>
            </a:pP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Distributed operation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3103539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1233488"/>
            <a:ext cx="698182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" y="457200"/>
            <a:ext cx="3124200" cy="84233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Lustre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09307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Lustre Quotas</a:t>
            </a:r>
          </a:p>
          <a:p>
            <a:endParaRPr lang="en-GB" sz="2400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Lustre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file system quotas are applied to each group</a:t>
            </a:r>
          </a:p>
          <a:p>
            <a:pPr marL="285750" indent="-285750">
              <a:buFont typeface="Arial"/>
              <a:buChar char="•"/>
            </a:pP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Units in kilobytes (oddity)</a:t>
            </a:r>
          </a:p>
          <a:p>
            <a:pPr marL="285750" indent="-285750">
              <a:buFont typeface="Arial"/>
              <a:buChar char="•"/>
            </a:pP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“quota” &amp; “limit” of zero signifies no quota (as shown for user)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0" y="2895600"/>
            <a:ext cx="6096000" cy="1981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clust1-headnode ~ $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lfs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quota /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scratchb</a:t>
            </a:r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Disk </a:t>
            </a:r>
            <a:r>
              <a:rPr lang="nb-NO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quotas</a:t>
            </a:r>
            <a:r>
              <a:rPr lang="nb-NO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nb-NO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nb-NO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user321 (</a:t>
            </a:r>
            <a:r>
              <a:rPr lang="nb-NO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nb-NO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442255):</a:t>
            </a:r>
          </a:p>
          <a:p>
            <a:r>
              <a:rPr lang="fr-FR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Filesystem</a:t>
            </a:r>
            <a:r>
              <a:rPr lang="fr-FR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kbytes</a:t>
            </a:r>
            <a:r>
              <a:rPr lang="fr-FR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quota </a:t>
            </a:r>
            <a:r>
              <a:rPr lang="fr-FR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fr-FR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</a:t>
            </a:r>
            <a:r>
              <a:rPr lang="fr-FR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files quota </a:t>
            </a:r>
            <a:r>
              <a:rPr lang="fr-FR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fr-FR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</a:t>
            </a:r>
            <a:endParaRPr lang="fr-FR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scratchb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275648748 0 0 - 984 0 0 -</a:t>
            </a:r>
          </a:p>
          <a:p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Disk quotas for group 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xxlab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987):</a:t>
            </a:r>
          </a:p>
          <a:p>
            <a:r>
              <a:rPr lang="fr-FR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Filesystem</a:t>
            </a:r>
            <a:r>
              <a:rPr lang="fr-FR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kbytes</a:t>
            </a:r>
            <a:r>
              <a:rPr lang="fr-FR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quota </a:t>
            </a:r>
            <a:r>
              <a:rPr lang="fr-FR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fr-FR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</a:t>
            </a:r>
            <a:r>
              <a:rPr lang="fr-FR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files quota </a:t>
            </a:r>
            <a:r>
              <a:rPr lang="fr-FR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fr-FR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</a:t>
            </a:r>
            <a:endParaRPr lang="fr-FR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scratchb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3471466428 3600000000 4000000000 - 681541 0 0 -</a:t>
            </a:r>
          </a:p>
        </p:txBody>
      </p:sp>
    </p:spTree>
    <p:extLst>
      <p:ext uri="{BB962C8B-B14F-4D97-AF65-F5344CB8AC3E}">
        <p14:creationId xmlns:p14="http://schemas.microsoft.com/office/powerpoint/2010/main" val="1928123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23F96DA-ADD1-C24D-8B34-1185F2F08882}"/>
              </a:ext>
            </a:extLst>
          </p:cNvPr>
          <p:cNvGrpSpPr/>
          <p:nvPr/>
        </p:nvGrpSpPr>
        <p:grpSpPr>
          <a:xfrm>
            <a:off x="2073000" y="549000"/>
            <a:ext cx="5760000" cy="5760000"/>
            <a:chOff x="2793000" y="549000"/>
            <a:chExt cx="5760000" cy="5760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A44BFC-E08A-204C-8004-7E68763A4BD9}"/>
                </a:ext>
              </a:extLst>
            </p:cNvPr>
            <p:cNvSpPr/>
            <p:nvPr/>
          </p:nvSpPr>
          <p:spPr>
            <a:xfrm>
              <a:off x="2793000" y="549000"/>
              <a:ext cx="5760000" cy="57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endParaRPr lang="en-GB" sz="48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endParaRPr lang="en-GB" sz="2400" dirty="0">
                <a:solidFill>
                  <a:srgbClr val="7030A0"/>
                </a:solidFill>
                <a:latin typeface="Century Gothic" panose="020B0502020202020204" pitchFamily="34" charset="0"/>
              </a:endParaRPr>
            </a:p>
            <a:p>
              <a:pPr algn="ctr"/>
              <a:endParaRPr lang="en-GB" sz="2400" dirty="0">
                <a:solidFill>
                  <a:srgbClr val="7030A0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2400" dirty="0">
                  <a:solidFill>
                    <a:srgbClr val="7030A0"/>
                  </a:solidFill>
                  <a:latin typeface="Century Gothic" panose="020B0502020202020204" pitchFamily="34" charset="0"/>
                </a:rPr>
                <a:t>Practical session I</a:t>
              </a:r>
            </a:p>
          </p:txBody>
        </p:sp>
        <p:pic>
          <p:nvPicPr>
            <p:cNvPr id="4" name="Picture 2" descr="C:\Users\maccal02\Desktop\templates\cr-ci logos\CRUK_CAMBRIDGE_I_Pos_RGB_300.jpg">
              <a:extLst>
                <a:ext uri="{FF2B5EF4-FFF2-40B4-BE49-F238E27FC236}">
                  <a16:creationId xmlns:a16="http://schemas.microsoft.com/office/drawing/2014/main" id="{58B4B1F8-A08A-8E4B-BA33-462728BA72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800" y="732409"/>
              <a:ext cx="2743200" cy="604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C:\Users\maccal02\Desktop\templates\uoc-mono.jpg">
              <a:extLst>
                <a:ext uri="{FF2B5EF4-FFF2-40B4-BE49-F238E27FC236}">
                  <a16:creationId xmlns:a16="http://schemas.microsoft.com/office/drawing/2014/main" id="{90B3349E-1481-0F45-B82D-82FCEBF0B8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847" y="5600700"/>
              <a:ext cx="2120106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357597-0D65-1846-866A-3B6FC8FB7889}"/>
                </a:ext>
              </a:extLst>
            </p:cNvPr>
            <p:cNvSpPr/>
            <p:nvPr/>
          </p:nvSpPr>
          <p:spPr>
            <a:xfrm>
              <a:off x="6019800" y="5486400"/>
              <a:ext cx="2362200" cy="685800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254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Overview</a:t>
            </a:r>
          </a:p>
          <a:p>
            <a:endParaRPr lang="en-GB" sz="240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This brief course will give you two things: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A refresher on unix and an introduction to cluster computing</a:t>
            </a:r>
          </a:p>
          <a:p>
            <a:pPr marL="342900" indent="-342900">
              <a:buFont typeface="+mj-lt"/>
              <a:buAutoNum type="arabicPeriod"/>
            </a:pP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Basic instruction on using our scheduler</a:t>
            </a:r>
          </a:p>
          <a:p>
            <a:pPr marL="342900" indent="-342900">
              <a:buFont typeface="+mj-lt"/>
              <a:buAutoNum type="arabicPeriod"/>
            </a:pPr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Some performance hints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It </a:t>
            </a:r>
            <a:r>
              <a:rPr lang="en-GB" sz="1600" i="1">
                <a:solidFill>
                  <a:schemeClr val="tx1"/>
                </a:solidFill>
                <a:latin typeface="Gill Sans MT" panose="020B0502020104020203" pitchFamily="34" charset="0"/>
              </a:rPr>
              <a:t>won’t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make you an expert on parallel computing and HPC, but will let you get to work.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This course has a practical component, for which you will need an ssh client and cluster account.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1600" y="475648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Session I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1	Unix refresher</a:t>
            </a: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2	Cluster introduction</a:t>
            </a: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3	Practical – unix processes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Session II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4	Using the scheduler</a:t>
            </a: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5	Practical – job submission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Session III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6	Some performance hints</a:t>
            </a:r>
          </a:p>
        </p:txBody>
      </p:sp>
    </p:spTree>
    <p:extLst>
      <p:ext uri="{BB962C8B-B14F-4D97-AF65-F5344CB8AC3E}">
        <p14:creationId xmlns:p14="http://schemas.microsoft.com/office/powerpoint/2010/main" val="296598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73000" y="549000"/>
            <a:ext cx="5760000" cy="5760000"/>
            <a:chOff x="2793000" y="549000"/>
            <a:chExt cx="5760000" cy="5760000"/>
          </a:xfrm>
        </p:grpSpPr>
        <p:sp>
          <p:nvSpPr>
            <p:cNvPr id="4" name="Rectangle 3"/>
            <p:cNvSpPr/>
            <p:nvPr/>
          </p:nvSpPr>
          <p:spPr>
            <a:xfrm>
              <a:off x="2793000" y="549000"/>
              <a:ext cx="5760000" cy="57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t"/>
            <a:lstStyle/>
            <a:p>
              <a:pPr algn="ctr"/>
              <a:endParaRPr lang="en-GB" sz="48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3600">
                  <a:solidFill>
                    <a:schemeClr val="tx2"/>
                  </a:solidFill>
                  <a:latin typeface="Century Gothic" panose="020B0502020202020204" pitchFamily="34" charset="0"/>
                </a:rPr>
                <a:t>Unix refresher</a:t>
              </a:r>
            </a:p>
            <a:p>
              <a:pPr algn="ctr"/>
              <a:r>
                <a:rPr lang="en-GB" sz="2400">
                  <a:solidFill>
                    <a:srgbClr val="7030A0"/>
                  </a:solidFill>
                  <a:latin typeface="Century Gothic" panose="020B0502020202020204" pitchFamily="34" charset="0"/>
                </a:rPr>
                <a:t>(we have a course if this is all new…)</a:t>
              </a:r>
            </a:p>
            <a:p>
              <a:pPr algn="ctr"/>
              <a:r>
                <a:rPr lang="en-GB" sz="3600">
                  <a:solidFill>
                    <a:schemeClr val="tx2"/>
                  </a:solidFill>
                  <a:latin typeface="Century Gothic" panose="020B0502020202020204" pitchFamily="34" charset="0"/>
                </a:rPr>
                <a:t> </a:t>
              </a:r>
              <a:endParaRPr lang="en-GB" sz="36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6" name="Picture 2" descr="C:\Users\maccal02\Desktop\templates\cr-ci logos\CRUK_CAMBRIDGE_I_Pos_RGB_30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800" y="732409"/>
              <a:ext cx="2743200" cy="604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maccal02\Desktop\templates\uoc-mon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847" y="5600700"/>
              <a:ext cx="2120106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019800" y="5486400"/>
              <a:ext cx="2362200" cy="685800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9067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73000" y="549000"/>
            <a:ext cx="576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Operating Systems and Processes </a:t>
            </a: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‘Unix’ or ‘linux’ (or ‘UNIX’) is our </a:t>
            </a:r>
            <a:r>
              <a:rPr lang="en-GB" sz="1600" i="1">
                <a:solidFill>
                  <a:schemeClr val="tx1"/>
                </a:solidFill>
                <a:latin typeface="Gill Sans MT" panose="020B0502020104020203" pitchFamily="34" charset="0"/>
              </a:rPr>
              <a:t>operating system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– the program that controls the processes and their access to the network, screen, etc.</a:t>
            </a: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The shell is a </a:t>
            </a:r>
            <a:r>
              <a:rPr lang="en-GB" sz="1600" i="1">
                <a:solidFill>
                  <a:schemeClr val="tx1"/>
                </a:solidFill>
                <a:latin typeface="Gill Sans MT" panose="020B0502020104020203" pitchFamily="34" charset="0"/>
              </a:rPr>
              <a:t>process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 – it happens to be one that can see its own OS, which is one of the reasons it’s so useful.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513" y="2286000"/>
            <a:ext cx="5406973" cy="389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704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73000" y="549000"/>
            <a:ext cx="576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t"/>
          <a:lstStyle/>
          <a:p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Navigation concepts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You need to be able to navigate without a GUI. </a:t>
            </a: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Fortunately some things are always in the same place.</a:t>
            </a: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Unix file systems are trees, </a:t>
            </a:r>
            <a:r>
              <a:rPr lang="en-GB" sz="1600" i="1">
                <a:solidFill>
                  <a:schemeClr val="tx1"/>
                </a:solidFill>
                <a:latin typeface="Gill Sans MT" panose="020B0502020104020203" pitchFamily="34" charset="0"/>
              </a:rPr>
              <a:t>with the roots at the top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  <a:endParaRPr lang="en-GB" sz="360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62200"/>
            <a:ext cx="5638800" cy="388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65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3000" y="549000"/>
            <a:ext cx="576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Moving data, or yourself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Most of the ways of moving data around the internet were developed for Unix first. You also have the option of going to where the data is, with a remote shell.</a:t>
            </a:r>
            <a:endParaRPr lang="en-GB" sz="160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2209800"/>
            <a:ext cx="517782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4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152400"/>
            <a:ext cx="8001000" cy="64008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A cluster is just many computers </a:t>
            </a:r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together…</a:t>
            </a: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Each one with its own OS, processes, and shell environments.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15037" y="1562636"/>
            <a:ext cx="1471159" cy="1865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077129" y="1923882"/>
            <a:ext cx="990600" cy="301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37" y="3810000"/>
            <a:ext cx="370431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300" y="2973478"/>
            <a:ext cx="2139900" cy="1540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037" y="2518384"/>
            <a:ext cx="1264200" cy="9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437" y="2051279"/>
            <a:ext cx="838200" cy="603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937" y="1562636"/>
            <a:ext cx="838200" cy="603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0" y="1298460"/>
            <a:ext cx="419100" cy="30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943637" y="2051279"/>
            <a:ext cx="990600" cy="301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931831" y="2484117"/>
            <a:ext cx="990600" cy="301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931831" y="2949112"/>
            <a:ext cx="990600" cy="301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>
            <a:stCxn id="13" idx="2"/>
          </p:cNvCxnSpPr>
          <p:nvPr/>
        </p:nvCxnSpPr>
        <p:spPr>
          <a:xfrm flipH="1">
            <a:off x="2172237" y="3250852"/>
            <a:ext cx="254894" cy="711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3"/>
          </p:cNvCxnSpPr>
          <p:nvPr/>
        </p:nvCxnSpPr>
        <p:spPr>
          <a:xfrm>
            <a:off x="2922431" y="2634987"/>
            <a:ext cx="1535806" cy="46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3"/>
          </p:cNvCxnSpPr>
          <p:nvPr/>
        </p:nvCxnSpPr>
        <p:spPr>
          <a:xfrm>
            <a:off x="2934237" y="2202149"/>
            <a:ext cx="3048000" cy="452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34237" y="2051279"/>
            <a:ext cx="3886200" cy="11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086637" y="1622144"/>
            <a:ext cx="4305300" cy="35905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086637" y="1320404"/>
            <a:ext cx="4724400" cy="660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87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73000" y="549000"/>
            <a:ext cx="5760000" cy="5760000"/>
            <a:chOff x="2793000" y="549000"/>
            <a:chExt cx="5760000" cy="5760000"/>
          </a:xfrm>
        </p:grpSpPr>
        <p:sp>
          <p:nvSpPr>
            <p:cNvPr id="4" name="Rectangle 3"/>
            <p:cNvSpPr/>
            <p:nvPr/>
          </p:nvSpPr>
          <p:spPr>
            <a:xfrm>
              <a:off x="2793000" y="549000"/>
              <a:ext cx="5760000" cy="57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endParaRPr lang="en-GB" sz="48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endParaRPr lang="en-GB" sz="36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3600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CRUK CI HPC</a:t>
              </a:r>
            </a:p>
            <a:p>
              <a:pPr algn="ctr"/>
              <a:r>
                <a:rPr lang="en-GB" sz="3600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cluster</a:t>
              </a:r>
            </a:p>
          </p:txBody>
        </p:sp>
        <p:pic>
          <p:nvPicPr>
            <p:cNvPr id="6" name="Picture 2" descr="C:\Users\maccal02\Desktop\templates\cr-ci logos\CRUK_CAMBRIDGE_I_Pos_RGB_30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800" y="732409"/>
              <a:ext cx="2743200" cy="604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maccal02\Desktop\templates\uoc-mon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847" y="5600700"/>
              <a:ext cx="2120106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019800" y="5486400"/>
              <a:ext cx="2362200" cy="685800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08644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Key Cluster-related Staff</a:t>
            </a:r>
          </a:p>
          <a:p>
            <a:endParaRPr lang="en-GB" sz="2400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Nigel Berryman (Head of IT &amp; SC)</a:t>
            </a: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Marc O’Brien (Technical Architect)</a:t>
            </a: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Charles Thomson (IT Specialist)</a:t>
            </a: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Jon Marshall (Systems </a:t>
            </a:r>
            <a:r>
              <a:rPr lang="en-US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Administor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51816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CRUK CI IT &amp; SC Help Desk</a:t>
            </a: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Use the usual helpdesk route for day-to-day problems – if an issue is affecting you it may be affecting many people.</a:t>
            </a: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  <a:hlinkClick r:id="rId2"/>
              </a:rPr>
              <a:t>helpdesk-it@cruk.cam.ac.uk</a:t>
            </a:r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01223 769600</a:t>
            </a: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281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CD462874CE0C46A04B79CE3BA52F53" ma:contentTypeVersion="0" ma:contentTypeDescription="Create a new document." ma:contentTypeScope="" ma:versionID="cab34115d545c224939113a9716b295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7D5F63-CA09-47C0-B515-1C4EE1B21C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32765C5-F3EA-4945-B1DF-A2BCF24A27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774</Words>
  <Application>Microsoft Macintosh PowerPoint</Application>
  <PresentationFormat>A4 Paper (210x297 mm)</PresentationFormat>
  <Paragraphs>174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Courier New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Maccallum</dc:creator>
  <cp:lastModifiedBy>Microsoft Office User</cp:lastModifiedBy>
  <cp:revision>45</cp:revision>
  <cp:lastPrinted>2015-05-15T10:27:07Z</cp:lastPrinted>
  <dcterms:created xsi:type="dcterms:W3CDTF">2006-08-16T00:00:00Z</dcterms:created>
  <dcterms:modified xsi:type="dcterms:W3CDTF">2018-11-14T13:48:57Z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0x01010012CD462874CE0C46A04B79CE3BA52F53</vt:lpwstr>
  </property>
</Properties>
</file>