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9"/>
  </p:notesMasterIdLst>
  <p:handoutMasterIdLst>
    <p:handoutMasterId r:id="rId20"/>
  </p:handoutMasterIdLst>
  <p:sldIdLst>
    <p:sldId id="263" r:id="rId4"/>
    <p:sldId id="290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6" r:id="rId15"/>
    <p:sldId id="277" r:id="rId16"/>
    <p:sldId id="278" r:id="rId17"/>
    <p:sldId id="289" r:id="rId18"/>
  </p:sldIdLst>
  <p:sldSz cx="9906000" cy="6858000" type="A4"/>
  <p:notesSz cx="9872663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/>
    <p:restoredTop sz="93978"/>
  </p:normalViewPr>
  <p:slideViewPr>
    <p:cSldViewPr>
      <p:cViewPr varScale="1">
        <p:scale>
          <a:sx n="88" d="100"/>
          <a:sy n="88" d="100"/>
        </p:scale>
        <p:origin x="736" y="1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5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56612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127E3-9031-4C22-AD37-7B7AF5BDA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1399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352" y="1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97213" y="509588"/>
            <a:ext cx="3678237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793" y="3228127"/>
            <a:ext cx="7899077" cy="305984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254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352" y="6456254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009C-48F4-4B6B-94FF-B775E6853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118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CRUK CI HPC cluster introduction</a:t>
              </a:r>
            </a:p>
            <a:p>
              <a:pPr algn="ctr"/>
              <a:r>
                <a:rPr lang="en-GB" sz="3600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(III of III)</a:t>
              </a:r>
            </a:p>
            <a:p>
              <a:pPr algn="ctr"/>
              <a:endParaRPr lang="en-GB" sz="36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entury Gothic" panose="020B0502020202020204" pitchFamily="34" charset="0"/>
                </a:rPr>
                <a:t>Some advanced topics</a:t>
              </a:r>
            </a:p>
            <a:p>
              <a:pPr algn="ctr"/>
              <a:endParaRPr lang="en-GB" sz="3600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61475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Avoiding Cache misses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Say you want to compare 3 sequences against 3 large databases:</a:t>
            </a: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“Out of the box” example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sequence 1 vs database 1 </a:t>
            </a:r>
            <a:r>
              <a:rPr lang="en-US" sz="1600" b="1">
                <a:solidFill>
                  <a:srgbClr val="FF0000"/>
                </a:solidFill>
                <a:latin typeface="Gill Sans MT" panose="020B0502020104020203" pitchFamily="34" charset="0"/>
              </a:rPr>
              <a:t>No cache: disk read required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sequence 1 vs database 2 </a:t>
            </a:r>
            <a:r>
              <a:rPr lang="en-US" sz="1600" b="1">
                <a:solidFill>
                  <a:srgbClr val="FF0000"/>
                </a:solidFill>
                <a:latin typeface="Gill Sans MT" panose="020B0502020104020203" pitchFamily="34" charset="0"/>
              </a:rPr>
              <a:t>Cache miss: disk read required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sequence 1 vs database 3 </a:t>
            </a:r>
            <a:r>
              <a:rPr lang="en-US" sz="1600" b="1">
                <a:solidFill>
                  <a:srgbClr val="FF0000"/>
                </a:solidFill>
                <a:latin typeface="Gill Sans MT" panose="020B0502020104020203" pitchFamily="34" charset="0"/>
              </a:rPr>
              <a:t>Cache miss: disk read required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sequence 2 vs database 1 </a:t>
            </a:r>
            <a:r>
              <a:rPr lang="en-GB" sz="1600" b="1">
                <a:solidFill>
                  <a:srgbClr val="FF0000"/>
                </a:solidFill>
                <a:latin typeface="Gill Sans MT" panose="020B0502020104020203" pitchFamily="34" charset="0"/>
              </a:rPr>
              <a:t>No cache: data expunged from cache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sequence 2 vs database 2 </a:t>
            </a:r>
            <a:r>
              <a:rPr lang="en-US" sz="1600" b="1">
                <a:solidFill>
                  <a:srgbClr val="FF0000"/>
                </a:solidFill>
                <a:latin typeface="Gill Sans MT" panose="020B0502020104020203" pitchFamily="34" charset="0"/>
              </a:rPr>
              <a:t>Cache miss: disk read required</a:t>
            </a: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Re-ordering to avoid cache misses</a:t>
            </a: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sequence 1 vs database 1 </a:t>
            </a:r>
            <a:r>
              <a:rPr lang="en-US" sz="1600" b="1">
                <a:solidFill>
                  <a:srgbClr val="FF0000"/>
                </a:solidFill>
                <a:latin typeface="Gill Sans MT" panose="020B0502020104020203" pitchFamily="34" charset="0"/>
              </a:rPr>
              <a:t>No cache: disk read required</a:t>
            </a:r>
          </a:p>
          <a:p>
            <a:pPr marL="285750" indent="-285750">
              <a:buFontTx/>
              <a:buChar char="-"/>
            </a:pPr>
            <a:r>
              <a:rPr lang="it-IT" sz="1600">
                <a:solidFill>
                  <a:schemeClr val="tx1"/>
                </a:solidFill>
                <a:latin typeface="Gill Sans MT" panose="020B0502020104020203" pitchFamily="34" charset="0"/>
              </a:rPr>
              <a:t>sequence 2 vs database 1 </a:t>
            </a:r>
            <a:r>
              <a:rPr lang="it-IT" sz="1600" b="1">
                <a:solidFill>
                  <a:srgbClr val="00B050"/>
                </a:solidFill>
                <a:latin typeface="Gill Sans MT" panose="020B0502020104020203" pitchFamily="34" charset="0"/>
              </a:rPr>
              <a:t>Cache hit: data in cache</a:t>
            </a:r>
          </a:p>
          <a:p>
            <a:pPr marL="285750" indent="-285750">
              <a:buFontTx/>
              <a:buChar char="-"/>
            </a:pPr>
            <a:r>
              <a:rPr lang="it-IT" sz="1600">
                <a:solidFill>
                  <a:schemeClr val="tx1"/>
                </a:solidFill>
                <a:latin typeface="Gill Sans MT" panose="020B0502020104020203" pitchFamily="34" charset="0"/>
              </a:rPr>
              <a:t>sequence 3 vs database 1 </a:t>
            </a:r>
            <a:r>
              <a:rPr lang="it-IT" sz="1600" b="1">
                <a:solidFill>
                  <a:srgbClr val="00B050"/>
                </a:solidFill>
                <a:latin typeface="Gill Sans MT" panose="020B0502020104020203" pitchFamily="34" charset="0"/>
              </a:rPr>
              <a:t>Cache hit: data in cache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sequence 1 vs database 2 </a:t>
            </a:r>
            <a:r>
              <a:rPr lang="en-US" sz="1600" b="1">
                <a:solidFill>
                  <a:srgbClr val="FF0000"/>
                </a:solidFill>
                <a:latin typeface="Gill Sans MT" panose="020B0502020104020203" pitchFamily="34" charset="0"/>
              </a:rPr>
              <a:t>No cache: disk read required</a:t>
            </a:r>
          </a:p>
          <a:p>
            <a:pPr marL="285750" indent="-285750">
              <a:buFontTx/>
              <a:buChar char="-"/>
            </a:pPr>
            <a:r>
              <a:rPr lang="it-IT" sz="1600">
                <a:solidFill>
                  <a:schemeClr val="tx1"/>
                </a:solidFill>
                <a:latin typeface="Gill Sans MT" panose="020B0502020104020203" pitchFamily="34" charset="0"/>
              </a:rPr>
              <a:t>sequence 2 vs database 2 </a:t>
            </a:r>
            <a:r>
              <a:rPr lang="it-IT" sz="1600" b="1">
                <a:solidFill>
                  <a:srgbClr val="00B050"/>
                </a:solidFill>
                <a:latin typeface="Gill Sans MT" panose="020B0502020104020203" pitchFamily="34" charset="0"/>
              </a:rPr>
              <a:t>Cache hit: data in cache</a:t>
            </a:r>
          </a:p>
        </p:txBody>
      </p:sp>
    </p:spTree>
    <p:extLst>
      <p:ext uri="{BB962C8B-B14F-4D97-AF65-F5344CB8AC3E}">
        <p14:creationId xmlns:p14="http://schemas.microsoft.com/office/powerpoint/2010/main" val="197831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Avoiding Bad Performance</a:t>
            </a:r>
          </a:p>
          <a:p>
            <a:r>
              <a:rPr lang="en-GB" sz="1600" dirty="0">
                <a:solidFill>
                  <a:schemeClr val="tx1"/>
                </a:solidFill>
              </a:rPr>
              <a:t>· 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Interactive use</a:t>
            </a:r>
          </a:p>
          <a:p>
            <a:pPr marL="285750" indent="-285750"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Statting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files can be slow (common with shared file systems)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Avoid directly editing small files on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lustre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(keep to /home)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Turn off “color ls” (stat required for each file/directory)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050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Random seeks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Small random I/O extremely slow on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lustre</a:t>
            </a: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Avoid, as much as possible, running databases on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lustre</a:t>
            </a: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e.g. 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mysql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sqlite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, Berkeley DB 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etc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Limit number of files in directory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10,000s files in single directory bad (avoid, if possible)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Use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lfs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setstripe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to confine all files to single OST – obviously for small files only!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4038600"/>
            <a:ext cx="6096000" cy="990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Clust1-headnode ~ $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setstripe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--count 1 directory</a:t>
            </a:r>
          </a:p>
        </p:txBody>
      </p:sp>
    </p:spTree>
    <p:extLst>
      <p:ext uri="{BB962C8B-B14F-4D97-AF65-F5344CB8AC3E}">
        <p14:creationId xmlns:p14="http://schemas.microsoft.com/office/powerpoint/2010/main" val="199416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Simple Parallel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(‘</a:t>
            </a:r>
            <a:r>
              <a:rPr lang="en-GB" sz="1600" i="1">
                <a:solidFill>
                  <a:schemeClr val="tx1"/>
                </a:solidFill>
                <a:latin typeface="Gill Sans MT" panose="020B0502020104020203" pitchFamily="34" charset="0"/>
              </a:rPr>
              <a:t>Embarassing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’ or ‘</a:t>
            </a:r>
            <a:r>
              <a:rPr lang="en-GB" sz="1600" i="1">
                <a:solidFill>
                  <a:schemeClr val="tx1"/>
                </a:solidFill>
                <a:latin typeface="Gill Sans MT" panose="020B0502020104020203" pitchFamily="34" charset="0"/>
              </a:rPr>
              <a:t>Trivial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’ in the computing science literature)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Solving many similar and independent tasks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Analysis split into tasks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Task assigned to one cpu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No inter-task communication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More throughput by running more tasks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Task runtime varies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90% of bioinformatics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codes fall into this model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4800"/>
            <a:ext cx="34004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2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2400">
                <a:solidFill>
                  <a:srgbClr val="7030A0"/>
                </a:solidFill>
                <a:latin typeface="Century Gothic" panose="020B0502020202020204" pitchFamily="34" charset="0"/>
              </a:rPr>
              <a:t>Shared Memory</a:t>
            </a: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Shared tasks and memory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Tasks assigned to cpus or cores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Inter-task communication via shared memory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Runtime decreases by adding more threads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2400">
                <a:solidFill>
                  <a:srgbClr val="7030A0"/>
                </a:solidFill>
                <a:latin typeface="Century Gothic" panose="020B0502020202020204" pitchFamily="34" charset="0"/>
              </a:rPr>
              <a:t>Message Passing </a:t>
            </a:r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- local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Multiple processes communicate using O/S level systems. Code must be specifically written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to exploit parallelism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OpenMP/OpenMPI/etc</a:t>
            </a:r>
          </a:p>
          <a:p>
            <a:pPr marL="285750" indent="-285750">
              <a:buFontTx/>
              <a:buChar char="-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50" y="457200"/>
            <a:ext cx="30099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2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Message passing over network</a:t>
            </a:r>
          </a:p>
          <a:p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Single task split across many compute nodes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inter-machine communication (IMC) 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through MPI/OpenMP libraries again</a:t>
            </a:r>
          </a:p>
          <a:p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Hybrid models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Single task split across many compute nodes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Mix SMP, local MP, network MP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Can be tricky to predict performance.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Your code may get quite complex…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7200"/>
            <a:ext cx="32480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2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dirty="0">
                  <a:solidFill>
                    <a:srgbClr val="7030A0"/>
                  </a:solidFill>
                  <a:latin typeface="Century Gothic" panose="020B0502020202020204" pitchFamily="34" charset="0"/>
                </a:rPr>
                <a:t>Acknowledgements</a:t>
              </a:r>
            </a:p>
            <a:p>
              <a:pPr algn="ctr"/>
              <a:endParaRPr lang="en-GB" sz="2400" dirty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Marc O’Brien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Jon Marshall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Jing Su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Mark </a:t>
              </a:r>
              <a:r>
                <a:rPr lang="en-GB" sz="1600">
                  <a:solidFill>
                    <a:schemeClr val="tx1"/>
                  </a:solidFill>
                  <a:latin typeface="Gill Sans MT" panose="020B0502020104020203" pitchFamily="34" charset="0"/>
                </a:rPr>
                <a:t>Fernandes</a:t>
              </a:r>
              <a:endParaRPr lang="en-GB" sz="16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endParaRPr lang="en-GB" sz="16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87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 Genomes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600200"/>
            <a:ext cx="784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Path to reference data: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sz="2000" dirty="0"/>
              <a:t>/</a:t>
            </a:r>
            <a:r>
              <a:rPr lang="en-US" sz="2000" dirty="0" err="1"/>
              <a:t>scratchb</a:t>
            </a:r>
            <a:r>
              <a:rPr lang="en-US" sz="2000" dirty="0"/>
              <a:t>/bioinformatics/</a:t>
            </a:r>
            <a:r>
              <a:rPr lang="en-US" sz="2000" dirty="0" err="1"/>
              <a:t>reference_data</a:t>
            </a:r>
            <a:r>
              <a:rPr lang="en-US" sz="2000" dirty="0"/>
              <a:t>/</a:t>
            </a:r>
            <a:r>
              <a:rPr lang="en-US" sz="2000" dirty="0" err="1"/>
              <a:t>reference_genomes</a:t>
            </a:r>
            <a:r>
              <a:rPr lang="en-US" sz="2000" dirty="0"/>
              <a:t>/</a:t>
            </a:r>
          </a:p>
          <a:p>
            <a:r>
              <a:rPr lang="en-US" sz="2400" dirty="0"/>
              <a:t>Path to assembly: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/>
              <a:t>	…/</a:t>
            </a:r>
            <a:r>
              <a:rPr lang="en-US" i="1" dirty="0"/>
              <a:t>organism</a:t>
            </a:r>
            <a:r>
              <a:rPr lang="en-US" dirty="0"/>
              <a:t>/</a:t>
            </a:r>
            <a:r>
              <a:rPr lang="en-US" i="1" dirty="0"/>
              <a:t>assembly</a:t>
            </a:r>
            <a:r>
              <a:rPr lang="en-US" dirty="0"/>
              <a:t>/</a:t>
            </a:r>
          </a:p>
          <a:p>
            <a:r>
              <a:rPr lang="en-US" sz="2400" dirty="0"/>
              <a:t>What we maintain:</a:t>
            </a:r>
          </a:p>
          <a:p>
            <a:pPr lvl="1"/>
            <a:r>
              <a:rPr lang="en-US" sz="2000" dirty="0"/>
              <a:t>Genome sequence (</a:t>
            </a:r>
            <a:r>
              <a:rPr lang="en-US" sz="2000" dirty="0" err="1"/>
              <a:t>fasta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Alignment indices: BWA, </a:t>
            </a:r>
            <a:r>
              <a:rPr lang="en-US" sz="2000" dirty="0" err="1"/>
              <a:t>TopHat</a:t>
            </a:r>
            <a:r>
              <a:rPr lang="en-US" sz="2000" dirty="0"/>
              <a:t>, Bowtie (1,2)</a:t>
            </a:r>
          </a:p>
          <a:p>
            <a:pPr lvl="1"/>
            <a:r>
              <a:rPr lang="en-US" sz="2000" dirty="0"/>
              <a:t>Annotations:</a:t>
            </a:r>
          </a:p>
          <a:p>
            <a:pPr lvl="2"/>
            <a:r>
              <a:rPr lang="en-US" sz="2000" dirty="0"/>
              <a:t>GTF format gene model</a:t>
            </a:r>
          </a:p>
          <a:p>
            <a:pPr lvl="2"/>
            <a:r>
              <a:rPr lang="en-US" sz="2000" dirty="0" err="1"/>
              <a:t>RefFlat</a:t>
            </a:r>
            <a:r>
              <a:rPr lang="en-US" sz="2000" dirty="0"/>
              <a:t> format gene model</a:t>
            </a:r>
          </a:p>
          <a:p>
            <a:pPr lvl="2"/>
            <a:r>
              <a:rPr lang="en-US" sz="2000" dirty="0"/>
              <a:t>Signal artifact list (if available)</a:t>
            </a:r>
            <a:endParaRPr lang="en-US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218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Working with Lustre</a:t>
            </a:r>
          </a:p>
          <a:p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Revisit architecture</a:t>
            </a:r>
          </a:p>
          <a:p>
            <a:pPr marL="342900" indent="-342900">
              <a:buFont typeface="+mj-lt"/>
              <a:buAutoNum type="arabicPeriod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Stripes</a:t>
            </a:r>
          </a:p>
          <a:p>
            <a:pPr marL="342900" indent="-342900">
              <a:buFont typeface="+mj-lt"/>
              <a:buAutoNum type="arabicPeriod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Avoiding I/O Bottlenecks</a:t>
            </a:r>
          </a:p>
          <a:p>
            <a:pPr marL="342900" indent="-342900">
              <a:buFont typeface="+mj-lt"/>
              <a:buAutoNum type="arabicPeriod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Using System Cache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Lustre: Quick Review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Lustre is a massively parallel distributed file system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Deployed in 7 out of 10 most powerful supercomputers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POSIX compliant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Lustre design paradigm concepts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Separation of file meta-data and storage allocation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Scalable data serving through parallel data striping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Aggregates network bandwidth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Distributed operation</a:t>
            </a:r>
          </a:p>
          <a:p>
            <a:pPr marL="285750" indent="-285750">
              <a:buFontTx/>
              <a:buChar char="-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’</a:t>
            </a:r>
            <a:r>
              <a:rPr lang="en-US" sz="1600" b="1">
                <a:solidFill>
                  <a:schemeClr val="tx1"/>
                </a:solidFill>
                <a:latin typeface="Gill Sans MT" panose="020B0502020104020203" pitchFamily="34" charset="0"/>
              </a:rPr>
              <a:t>scratch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’ storage we (deliberately) don't back it up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233488"/>
            <a:ext cx="69818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457200"/>
            <a:ext cx="4320000" cy="77628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Lustre Architecture …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3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3137"/>
            <a:ext cx="74390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10200" y="4038600"/>
            <a:ext cx="4320000" cy="77628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…and File Striping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3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File Striping of Large Files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Performance benefits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Aggregates I/O bandwidth to single large file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In general, more stripes improves performance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Small overhead associated with open/closing striped files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(Striping allows file size to exceed single OST size)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54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Many jobs reading single file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For example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blastdb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and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maq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reference data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/lustre/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reference_data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/genomes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Many jobs reading &amp; writing multiple large files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Requires benchmarking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Many jobs writing to single file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High bandwidth but requires careful coding (can be disastrous)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3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Set Stripe Information</a:t>
            </a: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Set per file or directory</a:t>
            </a: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Default is not to stripe</a:t>
            </a: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Only newly created files will be stripes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Use cp (not mv) to migrate existing files</a:t>
            </a: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Where, </a:t>
            </a: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size = stripe size specified in k, m or g (0 default 1MB)</a:t>
            </a: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count = OST stripe count (0 defaults 4 OST and -1 over all OSTs)</a:t>
            </a: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index = OST index of first stripe (-1 indicating default)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2209800"/>
            <a:ext cx="6096000" cy="1524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clust1-headnode ~ $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setstripe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file|dir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--size &lt;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stripe_size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--count &lt;count&gt; --index &lt;index&gt;</a:t>
            </a:r>
          </a:p>
        </p:txBody>
      </p:sp>
    </p:spTree>
    <p:extLst>
      <p:ext uri="{BB962C8B-B14F-4D97-AF65-F5344CB8AC3E}">
        <p14:creationId xmlns:p14="http://schemas.microsoft.com/office/powerpoint/2010/main" val="286378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Read Stripe Information</a:t>
            </a:r>
          </a:p>
          <a:p>
            <a:endParaRPr lang="en-GB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Inspect file and directory stripe information with </a:t>
            </a:r>
            <a:r>
              <a:rPr lang="en-US" sz="1600" b="1">
                <a:solidFill>
                  <a:schemeClr val="tx1"/>
                </a:solidFill>
                <a:latin typeface="Gill Sans MT" panose="020B0502020104020203" pitchFamily="34" charset="0"/>
              </a:rPr>
              <a:t>lfs</a:t>
            </a:r>
            <a:r>
              <a:rPr lang="en-US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getstripe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2133600"/>
            <a:ext cx="7543800" cy="3216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Clust1-headnode ~ $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getstripe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-d 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scratchb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reference_data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/genomes</a:t>
            </a:r>
          </a:p>
          <a:p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stripe_count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65535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stripe_size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0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stripe_offset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</a:p>
          <a:p>
            <a:endParaRPr lang="en-US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Clust1-headnode ~ $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getstripe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-d 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scratchb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reference_data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stripe_count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stripe_size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1048576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stripe_offset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</a:p>
          <a:p>
            <a:endParaRPr lang="en-US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Clust1-headnode ~ $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getstripe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scratchb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reference_data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/genomes/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Zea_mays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/zma.3.ebwt</a:t>
            </a:r>
          </a:p>
          <a:p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lmm_stripe_count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16</a:t>
            </a:r>
          </a:p>
          <a:p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lmm_stripe_size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1048576</a:t>
            </a:r>
          </a:p>
          <a:p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lmm_stripe_offset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11</a:t>
            </a:r>
          </a:p>
          <a:p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obdidx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objid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objid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623006 0x9819e 0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8504376 0x81c438 0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 .... .... .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622252 0x97eac 0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607894 0x94696 0</a:t>
            </a:r>
          </a:p>
        </p:txBody>
      </p:sp>
    </p:spTree>
    <p:extLst>
      <p:ext uri="{BB962C8B-B14F-4D97-AF65-F5344CB8AC3E}">
        <p14:creationId xmlns:p14="http://schemas.microsoft.com/office/powerpoint/2010/main" val="286378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Using System Cache</a:t>
            </a:r>
          </a:p>
          <a:p>
            <a:endParaRPr lang="en-GB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Disk access is slow (no escape from this!)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Memory access measured in a few nanoseconds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Disc access measured in 10s of milliseconds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Linux uses free memory as cache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Memory reclaimed as least used files expunged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“Pre-warming” cache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Can increase I/O performance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28261" y="4343400"/>
            <a:ext cx="6096000" cy="1524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Clust1-headnode ~ $ cat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largefile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/dev/null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Clust1-headnode ~ $ grep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searchString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largefile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8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D462874CE0C46A04B79CE3BA52F53" ma:contentTypeVersion="0" ma:contentTypeDescription="Create a new document." ma:contentTypeScope="" ma:versionID="cab34115d545c224939113a9716b29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E25F7D-ABFB-43B8-902F-526A6727A5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BFF177F-B473-4743-AE23-D048622ED3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937</Words>
  <Application>Microsoft Macintosh PowerPoint</Application>
  <PresentationFormat>A4 Paper (210x297 mm)</PresentationFormat>
  <Paragraphs>200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Maccallum</dc:creator>
  <cp:lastModifiedBy>Microsoft Office User</cp:lastModifiedBy>
  <cp:revision>29</cp:revision>
  <cp:lastPrinted>2015-05-15T10:28:11Z</cp:lastPrinted>
  <dcterms:created xsi:type="dcterms:W3CDTF">2006-08-16T00:00:00Z</dcterms:created>
  <dcterms:modified xsi:type="dcterms:W3CDTF">2018-11-14T13:55:50Z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0x01010012CD462874CE0C46A04B79CE3BA52F53</vt:lpwstr>
  </property>
</Properties>
</file>