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63" r:id="rId4"/>
    <p:sldId id="264" r:id="rId5"/>
    <p:sldId id="283" r:id="rId6"/>
    <p:sldId id="267" r:id="rId7"/>
    <p:sldId id="284" r:id="rId8"/>
    <p:sldId id="269" r:id="rId9"/>
    <p:sldId id="273" r:id="rId10"/>
    <p:sldId id="275" r:id="rId11"/>
    <p:sldId id="277" r:id="rId12"/>
    <p:sldId id="281" r:id="rId13"/>
    <p:sldId id="282" r:id="rId14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3807"/>
  </p:normalViewPr>
  <p:slideViewPr>
    <p:cSldViewPr>
      <p:cViewPr varScale="1">
        <p:scale>
          <a:sx n="88" d="100"/>
          <a:sy n="88" d="100"/>
        </p:scale>
        <p:origin x="800" y="1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2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2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 cluster introduction</a:t>
              </a:r>
            </a:p>
            <a:p>
              <a:pPr algn="ctr"/>
              <a:r>
                <a:rPr lang="en-GB" sz="32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(II of III)</a:t>
              </a:r>
            </a:p>
            <a:p>
              <a:pPr algn="ctr"/>
              <a:endParaRPr lang="en-GB" sz="32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Using the scheduler for job submission</a:t>
              </a:r>
            </a:p>
            <a:p>
              <a:pPr algn="ctr"/>
              <a:endParaRPr lang="en-GB" sz="36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270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Job dependency</a:t>
            </a:r>
          </a:p>
          <a:p>
            <a:endParaRPr lang="en-GB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SLURM allows many different ways to express dependencies, using the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--dependency </a:t>
            </a:r>
            <a:r>
              <a:rPr lang="en-GB" sz="20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switch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Some SLURM dependencies:</a:t>
            </a: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after:job_id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jobid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...]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This job can begin execution after the specified jobs have begun execution. </a:t>
            </a: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afterany:job_id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jobid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...]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This job can begin execution after the specified jobs have terminated. </a:t>
            </a:r>
          </a:p>
          <a:p>
            <a:endParaRPr lang="en-GB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afterok:job_id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GB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jobid</a:t>
            </a:r>
            <a:r>
              <a:rPr lang="en-GB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...]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This job can begin execution after the specified jobs have successfully executed (ran to completion with an exit code of zero).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7749" y="5105400"/>
            <a:ext cx="7924800" cy="923330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[clust1-headnode ~] $ </a:t>
            </a:r>
            <a:r>
              <a:rPr lang="en-US" dirty="0" err="1"/>
              <a:t>sbatch</a:t>
            </a:r>
            <a:r>
              <a:rPr lang="en-US" dirty="0"/>
              <a:t> job1.sh</a:t>
            </a:r>
          </a:p>
          <a:p>
            <a:r>
              <a:rPr lang="en-US" dirty="0"/>
              <a:t>11254323</a:t>
            </a:r>
          </a:p>
          <a:p>
            <a:r>
              <a:rPr lang="en-US" dirty="0"/>
              <a:t>[clust1-headnode ~] $ </a:t>
            </a:r>
            <a:r>
              <a:rPr lang="en-US" dirty="0" err="1"/>
              <a:t>sbatch</a:t>
            </a:r>
            <a:r>
              <a:rPr lang="en-US" dirty="0"/>
              <a:t> --dependency=afterok:11254323 job2.sh</a:t>
            </a:r>
          </a:p>
        </p:txBody>
      </p:sp>
    </p:spTree>
    <p:extLst>
      <p:ext uri="{BB962C8B-B14F-4D97-AF65-F5344CB8AC3E}">
        <p14:creationId xmlns:p14="http://schemas.microsoft.com/office/powerpoint/2010/main" val="177794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</a:t>
              </a:r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session II</a:t>
              </a:r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990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334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SLURM will allow you to:</a:t>
            </a: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Submit jobs to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Specify which queue/account to submit your jobs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Request memory resources for your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Set memory limits for your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Set time limits for your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Check the status of the jobs you have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Check the status of the hosts within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Kill jobs that you have submitted to the cluster.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F6260-C8A0-AC46-81B7-ACFEAD2C55DA}"/>
              </a:ext>
            </a:extLst>
          </p:cNvPr>
          <p:cNvSpPr/>
          <p:nvPr/>
        </p:nvSpPr>
        <p:spPr>
          <a:xfrm>
            <a:off x="5181600" y="5334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The most useful SLURM commands</a:t>
            </a: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These are: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sacct</a:t>
            </a: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scancel</a:t>
            </a: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Type command followed by -h for usage details.</a:t>
            </a:r>
          </a:p>
        </p:txBody>
      </p:sp>
    </p:spTree>
    <p:extLst>
      <p:ext uri="{BB962C8B-B14F-4D97-AF65-F5344CB8AC3E}">
        <p14:creationId xmlns:p14="http://schemas.microsoft.com/office/powerpoint/2010/main" val="403674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5334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Usage: 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[OPTIONS...] executable [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...]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Parallel run options: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-A, --account=name charge job to specified account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--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acctg-freq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=&lt;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datatype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&gt;=&lt;interval&gt; accounting and profiling sampling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 intervals. Supported </a:t>
            </a:r>
            <a:r>
              <a:rPr lang="en-US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datatypes</a:t>
            </a: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 task=&lt;interval&gt; energy=&lt;interval&gt;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 network=&lt;interval&gt; filesystem=&lt;interval&gt;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Help options: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-h, --help                  show this help message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    --usage                 display brief usage message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Other options: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 -V, --version               output version information and exit</a:t>
            </a:r>
            <a:endParaRPr lang="en-GB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 Job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 command or series of commands submitted to the cluster with associated resource requirements and limits. 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Status of jobs running on the cluster can be seen with the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command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clust1-headnode $</a:t>
            </a:r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"/>
            <a:ext cx="437601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Output from SLURM</a:t>
            </a:r>
            <a:endParaRPr lang="en-US" sz="1600" b="1" u="sng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clust1-headnode &gt; </a:t>
            </a:r>
            <a:r>
              <a:rPr lang="en-US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590800"/>
            <a:ext cx="8610600" cy="1754327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[obrien04@clust1-headnode ~]$ </a:t>
            </a:r>
            <a:r>
              <a:rPr lang="pl-PL" dirty="0" err="1"/>
              <a:t>squeue</a:t>
            </a:r>
            <a:endParaRPr lang="pl-PL" dirty="0"/>
          </a:p>
          <a:p>
            <a:r>
              <a:rPr lang="pl-PL" dirty="0"/>
              <a:t>             JOBID PARTITION     NAME     USER ST       TIME  NODES NODELIST(REASON)</a:t>
            </a:r>
          </a:p>
          <a:p>
            <a:r>
              <a:rPr lang="pl-PL" dirty="0"/>
              <a:t>            427309   </a:t>
            </a:r>
            <a:r>
              <a:rPr lang="pl-PL" dirty="0" err="1"/>
              <a:t>general</a:t>
            </a:r>
            <a:r>
              <a:rPr lang="pl-PL" dirty="0"/>
              <a:t> RK307bam   lukk01 PD       0:00      1 (</a:t>
            </a:r>
            <a:r>
              <a:rPr lang="pl-PL" dirty="0" err="1"/>
              <a:t>Dependency</a:t>
            </a:r>
            <a:r>
              <a:rPr lang="pl-PL" dirty="0"/>
              <a:t>)</a:t>
            </a:r>
          </a:p>
          <a:p>
            <a:r>
              <a:rPr lang="pl-PL" dirty="0"/>
              <a:t>            427311   </a:t>
            </a:r>
            <a:r>
              <a:rPr lang="pl-PL" dirty="0" err="1"/>
              <a:t>general</a:t>
            </a:r>
            <a:r>
              <a:rPr lang="pl-PL" dirty="0"/>
              <a:t> RK309bam   lukk01 PD       0:00      1 (</a:t>
            </a:r>
            <a:r>
              <a:rPr lang="pl-PL" dirty="0" err="1"/>
              <a:t>Dependency</a:t>
            </a:r>
            <a:r>
              <a:rPr lang="pl-PL" dirty="0"/>
              <a:t>)</a:t>
            </a:r>
          </a:p>
          <a:p>
            <a:r>
              <a:rPr lang="pl-PL" dirty="0"/>
              <a:t>…</a:t>
            </a:r>
          </a:p>
          <a:p>
            <a:r>
              <a:rPr lang="pl-PL" dirty="0"/>
              <a:t>            436869   </a:t>
            </a:r>
            <a:r>
              <a:rPr lang="pl-PL" dirty="0" err="1"/>
              <a:t>general</a:t>
            </a:r>
            <a:r>
              <a:rPr lang="pl-PL" dirty="0"/>
              <a:t> mutect2.    wan01  R    4:25:25      1 clust1-node-16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 Queue: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 queue for job submissions associated with specified users and cluster hosts, and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providing specified default resources.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SLURM calls queues ‘partitions.’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endParaRPr lang="en-GB" sz="2000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We  have a single general ‘partition’, with few restrictions (currently).</a:t>
            </a:r>
          </a:p>
        </p:txBody>
      </p:sp>
    </p:spTree>
    <p:extLst>
      <p:ext uri="{BB962C8B-B14F-4D97-AF65-F5344CB8AC3E}">
        <p14:creationId xmlns:p14="http://schemas.microsoft.com/office/powerpoint/2010/main" val="281655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Checking the status of hosts within the cluster</a:t>
            </a:r>
          </a:p>
          <a:p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r>
              <a:rPr lang="en-GB" sz="1600" b="1" u="sng" dirty="0">
                <a:solidFill>
                  <a:srgbClr val="000000"/>
                </a:solidFill>
                <a:latin typeface="Gill Sans MT" panose="020B0502020104020203" pitchFamily="34" charset="0"/>
              </a:rPr>
              <a:t>SLURM</a:t>
            </a:r>
          </a:p>
          <a:p>
            <a:endParaRPr lang="en-GB" sz="1600" b="1" u="sng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Gill Sans MT" panose="020B0502020104020203" pitchFamily="34" charset="0"/>
              </a:rPr>
              <a:t>Clust1-headnode &gt; </a:t>
            </a:r>
            <a:r>
              <a:rPr lang="en-GB" sz="1600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sinfo</a:t>
            </a:r>
            <a:endParaRPr lang="en-GB" sz="16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343400"/>
            <a:ext cx="9601200" cy="1077218"/>
          </a:xfrm>
          <a:prstGeom prst="rect">
            <a:avLst/>
          </a:prstGeom>
          <a:solidFill>
            <a:schemeClr val="bg1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[obrien04@clust1-headnode ~]$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sinfo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PARTITION AVAIL  TIMELIMIT  NODES  STATE NODELIST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general*     up   infinite     15    mix clust1-node-[1-7,9,12-16,18,21]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general*     up   infinite     18   idle clust1-node-[8,10-11,17,19-20,22-33]</a:t>
            </a:r>
          </a:p>
        </p:txBody>
      </p:sp>
    </p:spTree>
    <p:extLst>
      <p:ext uri="{BB962C8B-B14F-4D97-AF65-F5344CB8AC3E}">
        <p14:creationId xmlns:p14="http://schemas.microsoft.com/office/powerpoint/2010/main" val="31039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800" dirty="0">
                <a:solidFill>
                  <a:schemeClr val="accent4"/>
                </a:solidFill>
                <a:latin typeface="Gill Sans MT" panose="020B0502020104020203" pitchFamily="34" charset="0"/>
              </a:rPr>
              <a:t>Killing jobs with </a:t>
            </a:r>
            <a:r>
              <a:rPr lang="en-US" sz="2800" dirty="0" err="1">
                <a:solidFill>
                  <a:schemeClr val="accent4"/>
                </a:solidFill>
                <a:latin typeface="Gill Sans MT" panose="020B0502020104020203" pitchFamily="34" charset="0"/>
              </a:rPr>
              <a:t>scancel</a:t>
            </a:r>
            <a:endParaRPr lang="en-US" sz="280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clust1-headnode $</a:t>
            </a:r>
            <a:r>
              <a:rPr lang="en-US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MT" panose="020B0502020104020203" pitchFamily="34" charset="0"/>
              </a:rPr>
              <a:t>scancel</a:t>
            </a:r>
            <a:r>
              <a:rPr lang="en-US" b="1" dirty="0">
                <a:solidFill>
                  <a:schemeClr val="accent4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Gill Sans MT" panose="020B0502020104020203" pitchFamily="34" charset="0"/>
              </a:rPr>
              <a:t>&lt;job-id&gt;</a:t>
            </a:r>
            <a:endParaRPr lang="en-GB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4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00" y="1219200"/>
            <a:ext cx="502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>
                <a:solidFill>
                  <a:srgbClr val="7030A0"/>
                </a:solidFill>
                <a:latin typeface="Century Gothic" panose="020B0502020202020204" pitchFamily="34" charset="0"/>
              </a:rPr>
              <a:t>Simple Parallel Computing 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Most HPC at CRI consists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of breaking up your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dataset into chunks and </a:t>
            </a: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firing off a separate job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for each chunk. 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600" i="1">
                <a:solidFill>
                  <a:schemeClr val="tx1"/>
                </a:solidFill>
                <a:latin typeface="Gill Sans MT" panose="020B0502020104020203" pitchFamily="34" charset="0"/>
              </a:rPr>
              <a:t>‘ Magnetisation Transfer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Map Example</a:t>
            </a:r>
          </a:p>
          <a:p>
            <a:pPr lvl="1"/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Here </a:t>
            </a:r>
            <a:r>
              <a:rPr lang="en-US" sz="1600" i="1">
                <a:solidFill>
                  <a:schemeClr val="tx1"/>
                </a:solidFill>
                <a:latin typeface="Gill Sans MT" panose="020B0502020104020203" pitchFamily="34" charset="0"/>
              </a:rPr>
              <a:t>small groups of pixels from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T2 weighted image slices are processed to calculate the elements of the MT map.’</a:t>
            </a:r>
          </a:p>
          <a:p>
            <a:pPr lvl="1"/>
            <a:endParaRPr lang="en-GB" sz="1600" i="1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 algn="r"/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(Example courtesy of Dominick McIntyre,  Griffiths Group)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2DFB08-6821-4DD0-93FA-AE60227F9C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642D04-C0EC-45BC-BC23-F61910EFF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577</Words>
  <Application>Microsoft Macintosh PowerPoint</Application>
  <PresentationFormat>A4 Paper (210x297 mm)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Microsoft Office User</cp:lastModifiedBy>
  <cp:revision>45</cp:revision>
  <cp:lastPrinted>2015-05-15T10:27:41Z</cp:lastPrinted>
  <dcterms:created xsi:type="dcterms:W3CDTF">2006-08-16T00:00:00Z</dcterms:created>
  <dcterms:modified xsi:type="dcterms:W3CDTF">2018-11-14T13:53:21Z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