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9"/>
  </p:notesMasterIdLst>
  <p:handoutMasterIdLst>
    <p:handoutMasterId r:id="rId20"/>
  </p:handoutMasterIdLst>
  <p:sldIdLst>
    <p:sldId id="263" r:id="rId4"/>
    <p:sldId id="264" r:id="rId5"/>
    <p:sldId id="283" r:id="rId6"/>
    <p:sldId id="267" r:id="rId7"/>
    <p:sldId id="284" r:id="rId8"/>
    <p:sldId id="269" r:id="rId9"/>
    <p:sldId id="273" r:id="rId10"/>
    <p:sldId id="294" r:id="rId11"/>
    <p:sldId id="293" r:id="rId12"/>
    <p:sldId id="287" r:id="rId13"/>
    <p:sldId id="275" r:id="rId14"/>
    <p:sldId id="277" r:id="rId15"/>
    <p:sldId id="292" r:id="rId16"/>
    <p:sldId id="281" r:id="rId17"/>
    <p:sldId id="282" r:id="rId18"/>
  </p:sldIdLst>
  <p:sldSz cx="9906000" cy="6858000" type="A4"/>
  <p:notesSz cx="987266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29"/>
    <p:restoredTop sz="93839"/>
  </p:normalViewPr>
  <p:slideViewPr>
    <p:cSldViewPr>
      <p:cViewPr varScale="1">
        <p:scale>
          <a:sx n="89" d="100"/>
          <a:sy n="89" d="100"/>
        </p:scale>
        <p:origin x="1128" y="176"/>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92225" y="0"/>
            <a:ext cx="4278154" cy="339883"/>
          </a:xfrm>
          <a:prstGeom prst="rect">
            <a:avLst/>
          </a:prstGeom>
        </p:spPr>
        <p:txBody>
          <a:bodyPr vert="horz" lIns="91440" tIns="45720" rIns="91440" bIns="45720" rtlCol="0"/>
          <a:lstStyle>
            <a:lvl1pPr algn="r">
              <a:defRPr sz="1200"/>
            </a:lvl1pPr>
          </a:lstStyle>
          <a:p>
            <a:endParaRPr lang="en-GB"/>
          </a:p>
        </p:txBody>
      </p:sp>
      <p:sp>
        <p:nvSpPr>
          <p:cNvPr id="4" name="Footer Placeholder 3"/>
          <p:cNvSpPr>
            <a:spLocks noGrp="1"/>
          </p:cNvSpPr>
          <p:nvPr>
            <p:ph type="ftr" sz="quarter" idx="2"/>
          </p:nvPr>
        </p:nvSpPr>
        <p:spPr>
          <a:xfrm>
            <a:off x="0" y="6456612"/>
            <a:ext cx="4278154" cy="33988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92225" y="6456612"/>
            <a:ext cx="4278154" cy="339883"/>
          </a:xfrm>
          <a:prstGeom prst="rect">
            <a:avLst/>
          </a:prstGeom>
        </p:spPr>
        <p:txBody>
          <a:bodyPr vert="horz" lIns="91440" tIns="45720" rIns="91440" bIns="45720" rtlCol="0" anchor="b"/>
          <a:lstStyle>
            <a:lvl1pPr algn="r">
              <a:defRPr sz="1200"/>
            </a:lvl1pPr>
          </a:lstStyle>
          <a:p>
            <a:fld id="{7C8127E3-9031-4C22-AD37-7B7AF5BDA8D7}" type="slidenum">
              <a:rPr lang="en-GB" smtClean="0"/>
              <a:t>‹#›</a:t>
            </a:fld>
            <a:endParaRPr lang="en-GB"/>
          </a:p>
        </p:txBody>
      </p:sp>
    </p:spTree>
    <p:extLst>
      <p:ext uri="{BB962C8B-B14F-4D97-AF65-F5344CB8AC3E}">
        <p14:creationId xmlns:p14="http://schemas.microsoft.com/office/powerpoint/2010/main" val="3579139905"/>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278733" cy="33980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92352" y="1"/>
            <a:ext cx="4278733" cy="339803"/>
          </a:xfrm>
          <a:prstGeom prst="rect">
            <a:avLst/>
          </a:prstGeom>
        </p:spPr>
        <p:txBody>
          <a:bodyPr vert="horz" lIns="91440" tIns="45720" rIns="91440" bIns="45720" rtlCol="0"/>
          <a:lstStyle>
            <a:lvl1pPr algn="r">
              <a:defRPr sz="1200"/>
            </a:lvl1pPr>
          </a:lstStyle>
          <a:p>
            <a:endParaRPr lang="en-GB"/>
          </a:p>
        </p:txBody>
      </p:sp>
      <p:sp>
        <p:nvSpPr>
          <p:cNvPr id="4" name="Slide Image Placeholder 3"/>
          <p:cNvSpPr>
            <a:spLocks noGrp="1" noRot="1" noChangeAspect="1"/>
          </p:cNvSpPr>
          <p:nvPr>
            <p:ph type="sldImg" idx="2"/>
          </p:nvPr>
        </p:nvSpPr>
        <p:spPr>
          <a:xfrm>
            <a:off x="3097213" y="509588"/>
            <a:ext cx="3678237"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6793" y="3228127"/>
            <a:ext cx="7899077" cy="305984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254"/>
            <a:ext cx="4278733" cy="33980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92352" y="6456254"/>
            <a:ext cx="4278733" cy="339803"/>
          </a:xfrm>
          <a:prstGeom prst="rect">
            <a:avLst/>
          </a:prstGeom>
        </p:spPr>
        <p:txBody>
          <a:bodyPr vert="horz" lIns="91440" tIns="45720" rIns="91440" bIns="45720" rtlCol="0" anchor="b"/>
          <a:lstStyle>
            <a:lvl1pPr algn="r">
              <a:defRPr sz="1200"/>
            </a:lvl1pPr>
          </a:lstStyle>
          <a:p>
            <a:fld id="{AC15009C-48F4-4B6B-94FF-B775E6853F49}" type="slidenum">
              <a:rPr lang="en-GB" smtClean="0"/>
              <a:t>‹#›</a:t>
            </a:fld>
            <a:endParaRPr lang="en-GB"/>
          </a:p>
        </p:txBody>
      </p:sp>
    </p:spTree>
    <p:extLst>
      <p:ext uri="{BB962C8B-B14F-4D97-AF65-F5344CB8AC3E}">
        <p14:creationId xmlns:p14="http://schemas.microsoft.com/office/powerpoint/2010/main" val="372291180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lurm.schedmd.com/srun.html" TargetMode="External"/><Relationship Id="rId3" Type="http://schemas.openxmlformats.org/officeDocument/2006/relationships/hyperlink" Target="http://slurm.schedmd.com/sinfo.html" TargetMode="External"/><Relationship Id="rId7" Type="http://schemas.openxmlformats.org/officeDocument/2006/relationships/hyperlink" Target="http://slurm.schedmd.com/salloc.html" TargetMode="External"/><Relationship Id="rId12" Type="http://schemas.openxmlformats.org/officeDocument/2006/relationships/hyperlink" Target="http://slurm.schedmd.com/sacctmgr.htm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lurm.schedmd.com/scancel.html" TargetMode="External"/><Relationship Id="rId11" Type="http://schemas.openxmlformats.org/officeDocument/2006/relationships/hyperlink" Target="http://slurm.schedmd.com/sacct.html" TargetMode="External"/><Relationship Id="rId5" Type="http://schemas.openxmlformats.org/officeDocument/2006/relationships/hyperlink" Target="http://slurm.schedmd.com/sbatch.html" TargetMode="External"/><Relationship Id="rId10" Type="http://schemas.openxmlformats.org/officeDocument/2006/relationships/hyperlink" Target="http://slurm.schedmd.com/sstat.html" TargetMode="External"/><Relationship Id="rId4" Type="http://schemas.openxmlformats.org/officeDocument/2006/relationships/hyperlink" Target="http://slurm.schedmd.com/squeue.html" TargetMode="External"/><Relationship Id="rId9" Type="http://schemas.openxmlformats.org/officeDocument/2006/relationships/hyperlink" Target="http://slurm.schedmd.com/scontrol.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321954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hlinkClick r:id="rId3"/>
              </a:rPr>
              <a:t>https://www.dkrz.de/up/systems/mistral/running-jobs/slurm-introduction</a:t>
            </a:r>
          </a:p>
          <a:p>
            <a:r>
              <a:rPr lang="en-GB" sz="1200" b="1" i="0" u="none" strike="noStrike" kern="1200" dirty="0">
                <a:solidFill>
                  <a:schemeClr val="tx1"/>
                </a:solidFill>
                <a:effectLst/>
                <a:latin typeface="+mn-lt"/>
                <a:ea typeface="+mn-ea"/>
                <a:cs typeface="+mn-cs"/>
                <a:hlinkClick r:id="rId3"/>
              </a:rPr>
              <a:t>sinfo</a:t>
            </a:r>
            <a:r>
              <a:rPr lang="en-GB" sz="1200" b="0" i="0" kern="1200" dirty="0">
                <a:solidFill>
                  <a:schemeClr val="tx1"/>
                </a:solidFill>
                <a:effectLst/>
                <a:latin typeface="+mn-lt"/>
                <a:ea typeface="+mn-ea"/>
                <a:cs typeface="+mn-cs"/>
              </a:rPr>
              <a:t> show information about all partitions and nodes managed by SLURM as well as about general system state. It has a wide variety of filtering, sorting, and formatting options.</a:t>
            </a:r>
          </a:p>
          <a:p>
            <a:r>
              <a:rPr lang="en-GB" sz="1200" b="1" i="0" u="none" strike="noStrike" kern="1200" dirty="0">
                <a:solidFill>
                  <a:schemeClr val="tx1"/>
                </a:solidFill>
                <a:effectLst/>
                <a:latin typeface="+mn-lt"/>
                <a:ea typeface="+mn-ea"/>
                <a:cs typeface="+mn-cs"/>
                <a:hlinkClick r:id="rId4"/>
              </a:rPr>
              <a:t>squeue</a:t>
            </a:r>
            <a:r>
              <a:rPr lang="en-GB" sz="1200" b="0" i="0" kern="1200" dirty="0">
                <a:solidFill>
                  <a:schemeClr val="tx1"/>
                </a:solidFill>
                <a:effectLst/>
                <a:latin typeface="+mn-lt"/>
                <a:ea typeface="+mn-ea"/>
                <a:cs typeface="+mn-cs"/>
              </a:rPr>
              <a:t> query the list of pending and running jobs. By default it reports the list of pending jobs sorted by priority and the list of running jobs sorted separately according to the job priority. The most relevant job states are running (R), pending (PD), completing (CG), completed (CD) and cancelled (CA). The TIME field shows the actual job execution time. The NODELIST (REASON) field indicates on which nodes the job is running or the reason why the job is pending. Typical reasons for pending jobs are waiting for resources to become available (Resources) and queuing behind a job with higher priority (Priority).</a:t>
            </a:r>
          </a:p>
          <a:p>
            <a:r>
              <a:rPr lang="en-GB" sz="1200" b="1" i="0" u="none" strike="noStrike" kern="1200" dirty="0">
                <a:solidFill>
                  <a:schemeClr val="tx1"/>
                </a:solidFill>
                <a:effectLst/>
                <a:latin typeface="+mn-lt"/>
                <a:ea typeface="+mn-ea"/>
                <a:cs typeface="+mn-cs"/>
                <a:hlinkClick r:id="rId5"/>
              </a:rPr>
              <a:t>sbatch</a:t>
            </a:r>
            <a:r>
              <a:rPr lang="en-GB" sz="1200" b="0" i="0" kern="1200" dirty="0">
                <a:solidFill>
                  <a:schemeClr val="tx1"/>
                </a:solidFill>
                <a:effectLst/>
                <a:latin typeface="+mn-lt"/>
                <a:ea typeface="+mn-ea"/>
                <a:cs typeface="+mn-cs"/>
              </a:rPr>
              <a:t> submit a batch script. The script will be executed on the first node of the allocation. The working directory coincides with the working directory of the </a:t>
            </a:r>
            <a:r>
              <a:rPr lang="en-GB" sz="1200" b="0" i="0" kern="1200" dirty="0" err="1">
                <a:solidFill>
                  <a:schemeClr val="tx1"/>
                </a:solidFill>
                <a:effectLst/>
                <a:latin typeface="+mn-lt"/>
                <a:ea typeface="+mn-ea"/>
                <a:cs typeface="+mn-cs"/>
              </a:rPr>
              <a:t>sbatch</a:t>
            </a:r>
            <a:r>
              <a:rPr lang="en-GB" sz="1200" b="0" i="0" kern="1200" dirty="0">
                <a:solidFill>
                  <a:schemeClr val="tx1"/>
                </a:solidFill>
                <a:effectLst/>
                <a:latin typeface="+mn-lt"/>
                <a:ea typeface="+mn-ea"/>
                <a:cs typeface="+mn-cs"/>
              </a:rPr>
              <a:t> directory. Within the script one or multiple </a:t>
            </a:r>
            <a:r>
              <a:rPr lang="en-GB" sz="1200" b="0" i="0" kern="1200" dirty="0" err="1">
                <a:solidFill>
                  <a:schemeClr val="tx1"/>
                </a:solidFill>
                <a:effectLst/>
                <a:latin typeface="+mn-lt"/>
                <a:ea typeface="+mn-ea"/>
                <a:cs typeface="+mn-cs"/>
              </a:rPr>
              <a:t>srun</a:t>
            </a:r>
            <a:r>
              <a:rPr lang="en-GB" sz="1200" b="0" i="0" kern="1200" dirty="0">
                <a:solidFill>
                  <a:schemeClr val="tx1"/>
                </a:solidFill>
                <a:effectLst/>
                <a:latin typeface="+mn-lt"/>
                <a:ea typeface="+mn-ea"/>
                <a:cs typeface="+mn-cs"/>
              </a:rPr>
              <a:t> commands can be used to create job steps and execute parallel applications.</a:t>
            </a:r>
          </a:p>
          <a:p>
            <a:r>
              <a:rPr lang="en-GB" sz="1200" b="1" i="0" u="none" strike="noStrike" kern="1200" dirty="0">
                <a:solidFill>
                  <a:schemeClr val="tx1"/>
                </a:solidFill>
                <a:effectLst/>
                <a:latin typeface="+mn-lt"/>
                <a:ea typeface="+mn-ea"/>
                <a:cs typeface="+mn-cs"/>
                <a:hlinkClick r:id="rId6"/>
              </a:rPr>
              <a:t>scancel</a:t>
            </a:r>
            <a:r>
              <a:rPr lang="en-GB" sz="1200" b="0" i="0" kern="1200" dirty="0">
                <a:solidFill>
                  <a:schemeClr val="tx1"/>
                </a:solidFill>
                <a:effectLst/>
                <a:latin typeface="+mn-lt"/>
                <a:ea typeface="+mn-ea"/>
                <a:cs typeface="+mn-cs"/>
              </a:rPr>
              <a:t> cancel a pending or running job or job step. It can also be used to send an arbitrary signal to all processes associated with a running job or job step.</a:t>
            </a:r>
          </a:p>
          <a:p>
            <a:r>
              <a:rPr lang="en-GB" sz="1200" b="1" i="0" u="none" strike="noStrike" kern="1200" dirty="0">
                <a:solidFill>
                  <a:schemeClr val="tx1"/>
                </a:solidFill>
                <a:effectLst/>
                <a:latin typeface="+mn-lt"/>
                <a:ea typeface="+mn-ea"/>
                <a:cs typeface="+mn-cs"/>
                <a:hlinkClick r:id="rId7"/>
              </a:rPr>
              <a:t>salloc</a:t>
            </a:r>
            <a:r>
              <a:rPr lang="en-GB" sz="1200" b="0" i="0" kern="1200" dirty="0">
                <a:solidFill>
                  <a:schemeClr val="tx1"/>
                </a:solidFill>
                <a:effectLst/>
                <a:latin typeface="+mn-lt"/>
                <a:ea typeface="+mn-ea"/>
                <a:cs typeface="+mn-cs"/>
              </a:rPr>
              <a:t> request interactive jobs/allocations. When the job is started a shell (or other program specified on the command line) is started on the submission host (login node). From this shell you should use </a:t>
            </a:r>
            <a:r>
              <a:rPr lang="en-GB" sz="1200" b="0" i="0" kern="1200" dirty="0" err="1">
                <a:solidFill>
                  <a:schemeClr val="tx1"/>
                </a:solidFill>
                <a:effectLst/>
                <a:latin typeface="+mn-lt"/>
                <a:ea typeface="+mn-ea"/>
                <a:cs typeface="+mn-cs"/>
              </a:rPr>
              <a:t>srun</a:t>
            </a:r>
            <a:r>
              <a:rPr lang="en-GB" sz="1200" b="0" i="0" kern="1200" dirty="0">
                <a:solidFill>
                  <a:schemeClr val="tx1"/>
                </a:solidFill>
                <a:effectLst/>
                <a:latin typeface="+mn-lt"/>
                <a:ea typeface="+mn-ea"/>
                <a:cs typeface="+mn-cs"/>
              </a:rPr>
              <a:t> to interactively start a parallel applications. The allocation is released when the user exits the shell.</a:t>
            </a:r>
          </a:p>
          <a:p>
            <a:r>
              <a:rPr lang="en-GB" sz="1200" b="1" i="0" u="none" strike="noStrike" kern="1200" dirty="0">
                <a:solidFill>
                  <a:schemeClr val="tx1"/>
                </a:solidFill>
                <a:effectLst/>
                <a:latin typeface="+mn-lt"/>
                <a:ea typeface="+mn-ea"/>
                <a:cs typeface="+mn-cs"/>
                <a:hlinkClick r:id="rId8"/>
              </a:rPr>
              <a:t>srun</a:t>
            </a:r>
            <a:r>
              <a:rPr lang="en-GB" sz="1200" b="0" i="0" kern="1200" dirty="0">
                <a:solidFill>
                  <a:schemeClr val="tx1"/>
                </a:solidFill>
                <a:effectLst/>
                <a:latin typeface="+mn-lt"/>
                <a:ea typeface="+mn-ea"/>
                <a:cs typeface="+mn-cs"/>
              </a:rPr>
              <a:t> initiate parallel job steps within a job or start an interactive job.</a:t>
            </a:r>
          </a:p>
          <a:p>
            <a:r>
              <a:rPr lang="en-GB" sz="1200" b="1" i="0" u="none" strike="noStrike" kern="1200" dirty="0">
                <a:solidFill>
                  <a:schemeClr val="tx1"/>
                </a:solidFill>
                <a:effectLst/>
                <a:latin typeface="+mn-lt"/>
                <a:ea typeface="+mn-ea"/>
                <a:cs typeface="+mn-cs"/>
                <a:hlinkClick r:id="rId9"/>
              </a:rPr>
              <a:t>scontrol</a:t>
            </a:r>
            <a:r>
              <a:rPr lang="en-GB" sz="1200" b="0" i="0" kern="1200" dirty="0">
                <a:solidFill>
                  <a:schemeClr val="tx1"/>
                </a:solidFill>
                <a:effectLst/>
                <a:latin typeface="+mn-lt"/>
                <a:ea typeface="+mn-ea"/>
                <a:cs typeface="+mn-cs"/>
              </a:rPr>
              <a:t> (primarily used by the administrators) provides some functionality for the users to manage jobs or get some information about the system configuration such as nodes, partitions, jobs, and configurations.</a:t>
            </a:r>
          </a:p>
          <a:p>
            <a:r>
              <a:rPr lang="en-GB" sz="1200" b="1" i="0" u="none" strike="noStrike" kern="1200" dirty="0">
                <a:solidFill>
                  <a:schemeClr val="tx1"/>
                </a:solidFill>
                <a:effectLst/>
                <a:latin typeface="+mn-lt"/>
                <a:ea typeface="+mn-ea"/>
                <a:cs typeface="+mn-cs"/>
                <a:hlinkClick r:id="rId10"/>
              </a:rPr>
              <a:t>sstat</a:t>
            </a:r>
            <a:r>
              <a:rPr lang="en-GB" sz="1200" b="0" i="0" kern="1200" dirty="0">
                <a:solidFill>
                  <a:schemeClr val="tx1"/>
                </a:solidFill>
                <a:effectLst/>
                <a:latin typeface="+mn-lt"/>
                <a:ea typeface="+mn-ea"/>
                <a:cs typeface="+mn-cs"/>
              </a:rPr>
              <a:t> query near-</a:t>
            </a:r>
            <a:r>
              <a:rPr lang="en-GB" sz="1200" b="0" i="0" kern="1200" dirty="0" err="1">
                <a:solidFill>
                  <a:schemeClr val="tx1"/>
                </a:solidFill>
                <a:effectLst/>
                <a:latin typeface="+mn-lt"/>
                <a:ea typeface="+mn-ea"/>
                <a:cs typeface="+mn-cs"/>
              </a:rPr>
              <a:t>realtime</a:t>
            </a:r>
            <a:r>
              <a:rPr lang="en-GB" sz="1200" b="0" i="0" kern="1200" dirty="0">
                <a:solidFill>
                  <a:schemeClr val="tx1"/>
                </a:solidFill>
                <a:effectLst/>
                <a:latin typeface="+mn-lt"/>
                <a:ea typeface="+mn-ea"/>
                <a:cs typeface="+mn-cs"/>
              </a:rPr>
              <a:t> status information related to CPU, task, node, RSS and virtual memory for</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a running job.</a:t>
            </a:r>
          </a:p>
          <a:p>
            <a:r>
              <a:rPr lang="en-GB" sz="1200" b="1" i="0" u="none" strike="noStrike" kern="1200" dirty="0">
                <a:solidFill>
                  <a:schemeClr val="tx1"/>
                </a:solidFill>
                <a:effectLst/>
                <a:latin typeface="+mn-lt"/>
                <a:ea typeface="+mn-ea"/>
                <a:cs typeface="+mn-cs"/>
                <a:hlinkClick r:id="rId11"/>
              </a:rPr>
              <a:t>sacct</a:t>
            </a:r>
            <a:r>
              <a:rPr lang="en-GB" sz="1200" b="0" i="0" kern="1200" dirty="0">
                <a:solidFill>
                  <a:schemeClr val="tx1"/>
                </a:solidFill>
                <a:effectLst/>
                <a:latin typeface="+mn-lt"/>
                <a:ea typeface="+mn-ea"/>
                <a:cs typeface="+mn-cs"/>
              </a:rPr>
              <a:t> retrieve accounting information about jobs and job steps. For completed jobs </a:t>
            </a:r>
            <a:r>
              <a:rPr lang="en-GB" sz="1200" b="0" i="0" kern="1200" dirty="0" err="1">
                <a:solidFill>
                  <a:schemeClr val="tx1"/>
                </a:solidFill>
                <a:effectLst/>
                <a:latin typeface="+mn-lt"/>
                <a:ea typeface="+mn-ea"/>
                <a:cs typeface="+mn-cs"/>
              </a:rPr>
              <a:t>sacct</a:t>
            </a:r>
            <a:r>
              <a:rPr lang="en-GB" sz="1200" b="0" i="0" kern="1200" dirty="0">
                <a:solidFill>
                  <a:schemeClr val="tx1"/>
                </a:solidFill>
                <a:effectLst/>
                <a:latin typeface="+mn-lt"/>
                <a:ea typeface="+mn-ea"/>
                <a:cs typeface="+mn-cs"/>
              </a:rPr>
              <a:t> queries the accounting database.</a:t>
            </a:r>
          </a:p>
          <a:p>
            <a:r>
              <a:rPr lang="en-GB" sz="1200" b="1" i="0" u="none" strike="noStrike" kern="1200" dirty="0">
                <a:solidFill>
                  <a:schemeClr val="tx1"/>
                </a:solidFill>
                <a:effectLst/>
                <a:latin typeface="+mn-lt"/>
                <a:ea typeface="+mn-ea"/>
                <a:cs typeface="+mn-cs"/>
                <a:hlinkClick r:id="rId12"/>
              </a:rPr>
              <a:t>sacctmgr</a:t>
            </a:r>
            <a:r>
              <a:rPr lang="en-GB" sz="1200" b="0" i="0" kern="1200" dirty="0">
                <a:solidFill>
                  <a:schemeClr val="tx1"/>
                </a:solidFill>
                <a:effectLst/>
                <a:latin typeface="+mn-lt"/>
                <a:ea typeface="+mn-ea"/>
                <a:cs typeface="+mn-cs"/>
              </a:rPr>
              <a:t> (primarily used by the administrators) query information about accounts and other</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accounting information.</a:t>
            </a:r>
            <a:br>
              <a:rPr lang="en-GB" sz="1200" b="0" i="0" kern="1200" dirty="0">
                <a:solidFill>
                  <a:schemeClr val="tx1"/>
                </a:solidFill>
                <a:effectLst/>
                <a:latin typeface="+mn-lt"/>
                <a:ea typeface="+mn-ea"/>
                <a:cs typeface="+mn-cs"/>
              </a:rPr>
            </a:br>
            <a:endParaRPr lang="en-GB" sz="1200" b="0" i="0" kern="1200" dirty="0">
              <a:solidFill>
                <a:schemeClr val="tx1"/>
              </a:solidFill>
              <a:effectLst/>
              <a:latin typeface="+mn-lt"/>
              <a:ea typeface="+mn-ea"/>
              <a:cs typeface="+mn-cs"/>
            </a:endParaRPr>
          </a:p>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398799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11/16/18</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73000" y="549000"/>
            <a:ext cx="5760000" cy="5760000"/>
            <a:chOff x="2793000" y="549000"/>
            <a:chExt cx="5760000" cy="5760000"/>
          </a:xfrm>
        </p:grpSpPr>
        <p:sp>
          <p:nvSpPr>
            <p:cNvPr id="4" name="Rectangle 3"/>
            <p:cNvSpPr/>
            <p:nvPr/>
          </p:nvSpPr>
          <p:spPr>
            <a:xfrm>
              <a:off x="2793000" y="549000"/>
              <a:ext cx="576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ctr"/>
              <a:endParaRPr lang="en-GB" sz="4800" dirty="0">
                <a:solidFill>
                  <a:schemeClr val="tx2"/>
                </a:solidFill>
                <a:latin typeface="Century Gothic" panose="020B0502020202020204" pitchFamily="34" charset="0"/>
              </a:endParaRPr>
            </a:p>
            <a:p>
              <a:pPr algn="ctr"/>
              <a:endParaRPr lang="en-GB" sz="3200" dirty="0">
                <a:solidFill>
                  <a:schemeClr val="tx2"/>
                </a:solidFill>
                <a:latin typeface="Century Gothic" panose="020B0502020202020204" pitchFamily="34" charset="0"/>
              </a:endParaRPr>
            </a:p>
            <a:p>
              <a:pPr algn="ctr"/>
              <a:r>
                <a:rPr lang="en-GB" sz="3200" dirty="0">
                  <a:solidFill>
                    <a:schemeClr val="tx2"/>
                  </a:solidFill>
                  <a:latin typeface="Century Gothic" panose="020B0502020202020204" pitchFamily="34" charset="0"/>
                </a:rPr>
                <a:t>CRUK CI HPC cluster introduction</a:t>
              </a:r>
            </a:p>
            <a:p>
              <a:pPr algn="ctr"/>
              <a:r>
                <a:rPr lang="en-GB" sz="3200" dirty="0">
                  <a:solidFill>
                    <a:schemeClr val="tx2"/>
                  </a:solidFill>
                  <a:latin typeface="Century Gothic" panose="020B0502020202020204" pitchFamily="34" charset="0"/>
                </a:rPr>
                <a:t>(II of III)</a:t>
              </a:r>
            </a:p>
            <a:p>
              <a:pPr algn="ctr"/>
              <a:endParaRPr lang="en-GB" sz="3200" dirty="0">
                <a:solidFill>
                  <a:schemeClr val="tx2"/>
                </a:solidFill>
                <a:latin typeface="Century Gothic" panose="020B0502020202020204" pitchFamily="34" charset="0"/>
              </a:endParaRPr>
            </a:p>
            <a:p>
              <a:pPr algn="ctr"/>
              <a:r>
                <a:rPr lang="en-GB" sz="2800" dirty="0">
                  <a:solidFill>
                    <a:srgbClr val="7030A0"/>
                  </a:solidFill>
                  <a:latin typeface="Century Gothic" panose="020B0502020202020204" pitchFamily="34" charset="0"/>
                </a:rPr>
                <a:t>Using the scheduler for job submission</a:t>
              </a:r>
            </a:p>
            <a:p>
              <a:pPr algn="ctr"/>
              <a:endParaRPr lang="en-GB" sz="3600" dirty="0">
                <a:solidFill>
                  <a:schemeClr val="tx1"/>
                </a:solidFill>
              </a:endParaRPr>
            </a:p>
          </p:txBody>
        </p:sp>
        <p:pic>
          <p:nvPicPr>
            <p:cNvPr id="6" name="Picture 2" descr="C:\Users\maccal02\Desktop\templates\cr-ci logos\CRUK_CAMBRIDGE_I_Pos_RGB_3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9800" y="732409"/>
              <a:ext cx="2743200" cy="604387"/>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C:\Users\maccal02\Desktop\templates\uoc-mon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0847" y="5600700"/>
              <a:ext cx="2120106"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6019800" y="5486400"/>
              <a:ext cx="2362200" cy="685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2270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Submitting a batch script job</a:t>
            </a:r>
          </a:p>
          <a:p>
            <a:endParaRPr lang="en-US" sz="2400" dirty="0">
              <a:solidFill>
                <a:srgbClr val="7030A0"/>
              </a:solidFill>
              <a:latin typeface="Century Gothic" panose="020B0502020202020204" pitchFamily="34" charset="0"/>
            </a:endParaRPr>
          </a:p>
          <a:p>
            <a:endParaRPr lang="en-GB" sz="1600" b="1" dirty="0">
              <a:solidFill>
                <a:srgbClr val="FF0000"/>
              </a:solidFill>
              <a:latin typeface="Gill Sans MT" panose="020B0502020104020203" pitchFamily="34" charset="0"/>
            </a:endParaRPr>
          </a:p>
          <a:p>
            <a:r>
              <a:rPr lang="en-GB" sz="1600" b="1" u="sng" dirty="0">
                <a:solidFill>
                  <a:srgbClr val="000000"/>
                </a:solidFill>
                <a:latin typeface="Gill Sans MT" panose="020B0502020104020203" pitchFamily="34" charset="0"/>
              </a:rPr>
              <a:t>SLURM</a:t>
            </a:r>
          </a:p>
          <a:p>
            <a:endParaRPr lang="en-GB" sz="1600" b="1" u="sng" dirty="0">
              <a:solidFill>
                <a:srgbClr val="000000"/>
              </a:solidFill>
              <a:latin typeface="Gill Sans MT" panose="020B0502020104020203" pitchFamily="34" charset="0"/>
            </a:endParaRPr>
          </a:p>
          <a:p>
            <a:r>
              <a:rPr lang="en-GB" sz="1600" b="1" dirty="0">
                <a:solidFill>
                  <a:srgbClr val="000000"/>
                </a:solidFill>
                <a:latin typeface="Gill Sans MT" panose="020B0502020104020203" pitchFamily="34" charset="0"/>
              </a:rPr>
              <a:t>Clust1-headnode &gt; </a:t>
            </a:r>
            <a:r>
              <a:rPr lang="en-GB" sz="1600" b="1" dirty="0" err="1">
                <a:solidFill>
                  <a:srgbClr val="FF0000"/>
                </a:solidFill>
                <a:latin typeface="Gill Sans MT" panose="020B0502020104020203" pitchFamily="34" charset="0"/>
              </a:rPr>
              <a:t>sbatch</a:t>
            </a:r>
            <a:r>
              <a:rPr lang="en-GB" sz="1600" b="1" dirty="0">
                <a:solidFill>
                  <a:srgbClr val="FF0000"/>
                </a:solidFill>
                <a:latin typeface="Gill Sans MT" panose="020B0502020104020203" pitchFamily="34" charset="0"/>
              </a:rPr>
              <a:t> </a:t>
            </a:r>
            <a:r>
              <a:rPr lang="en-GB" sz="1600" b="1" dirty="0" err="1">
                <a:solidFill>
                  <a:srgbClr val="FF0000"/>
                </a:solidFill>
                <a:latin typeface="Gill Sans MT" panose="020B0502020104020203" pitchFamily="34" charset="0"/>
              </a:rPr>
              <a:t>myscript.sh</a:t>
            </a:r>
            <a:endParaRPr lang="en-GB" sz="1600" b="1" dirty="0">
              <a:solidFill>
                <a:srgbClr val="000000"/>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a:p>
            <a:r>
              <a:rPr lang="en-GB" sz="1400" dirty="0">
                <a:solidFill>
                  <a:schemeClr val="tx1"/>
                </a:solidFill>
                <a:latin typeface="Gill Sans MT" panose="020B0502020104020203" pitchFamily="34" charset="0"/>
              </a:rPr>
              <a:t>#!/bin/bash#</a:t>
            </a:r>
          </a:p>
          <a:p>
            <a:r>
              <a:rPr lang="en-GB" sz="1400" dirty="0">
                <a:solidFill>
                  <a:schemeClr val="tx1"/>
                </a:solidFill>
                <a:latin typeface="Gill Sans MT" panose="020B0502020104020203" pitchFamily="34" charset="0"/>
              </a:rPr>
              <a:t>#SBATCH -p general # partition (queue)</a:t>
            </a:r>
          </a:p>
          <a:p>
            <a:r>
              <a:rPr lang="en-GB" sz="1400" dirty="0">
                <a:solidFill>
                  <a:schemeClr val="tx1"/>
                </a:solidFill>
                <a:latin typeface="Gill Sans MT" panose="020B0502020104020203" pitchFamily="34" charset="0"/>
              </a:rPr>
              <a:t>#SBATCH -N 1 # number of nodes</a:t>
            </a:r>
          </a:p>
          <a:p>
            <a:r>
              <a:rPr lang="en-GB" sz="1400" dirty="0">
                <a:solidFill>
                  <a:schemeClr val="tx1"/>
                </a:solidFill>
                <a:latin typeface="Gill Sans MT" panose="020B0502020104020203" pitchFamily="34" charset="0"/>
              </a:rPr>
              <a:t>#SBATCH -n 1 # number of cores</a:t>
            </a:r>
          </a:p>
          <a:p>
            <a:r>
              <a:rPr lang="en-GB" sz="1400" dirty="0">
                <a:solidFill>
                  <a:schemeClr val="tx1"/>
                </a:solidFill>
                <a:latin typeface="Gill Sans MT" panose="020B0502020104020203" pitchFamily="34" charset="0"/>
              </a:rPr>
              <a:t>#SBATCH --mem 100 # memory pool for all cores</a:t>
            </a:r>
          </a:p>
          <a:p>
            <a:r>
              <a:rPr lang="en-GB" sz="1400" dirty="0">
                <a:solidFill>
                  <a:schemeClr val="tx1"/>
                </a:solidFill>
                <a:latin typeface="Gill Sans MT" panose="020B0502020104020203" pitchFamily="34" charset="0"/>
              </a:rPr>
              <a:t>#SBATCH -t 0-2:00 # time (D-HH:MM)</a:t>
            </a:r>
          </a:p>
          <a:p>
            <a:r>
              <a:rPr lang="en-GB" sz="1400" dirty="0">
                <a:solidFill>
                  <a:schemeClr val="tx1"/>
                </a:solidFill>
                <a:latin typeface="Gill Sans MT" panose="020B0502020104020203" pitchFamily="34" charset="0"/>
              </a:rPr>
              <a:t>#SBATCH -o </a:t>
            </a:r>
            <a:r>
              <a:rPr lang="en-GB" sz="1400" dirty="0" err="1">
                <a:solidFill>
                  <a:schemeClr val="tx1"/>
                </a:solidFill>
                <a:latin typeface="Gill Sans MT" panose="020B0502020104020203" pitchFamily="34" charset="0"/>
              </a:rPr>
              <a:t>slurm</a:t>
            </a:r>
            <a:r>
              <a:rPr lang="en-GB" sz="1400" dirty="0">
                <a:solidFill>
                  <a:schemeClr val="tx1"/>
                </a:solidFill>
                <a:latin typeface="Gill Sans MT" panose="020B0502020104020203" pitchFamily="34" charset="0"/>
              </a:rPr>
              <a:t>.%N.%</a:t>
            </a:r>
            <a:r>
              <a:rPr lang="en-GB" sz="1400" dirty="0" err="1">
                <a:solidFill>
                  <a:schemeClr val="tx1"/>
                </a:solidFill>
                <a:latin typeface="Gill Sans MT" panose="020B0502020104020203" pitchFamily="34" charset="0"/>
              </a:rPr>
              <a:t>j.out</a:t>
            </a:r>
            <a:r>
              <a:rPr lang="en-GB" sz="1400" dirty="0">
                <a:solidFill>
                  <a:schemeClr val="tx1"/>
                </a:solidFill>
                <a:latin typeface="Gill Sans MT" panose="020B0502020104020203" pitchFamily="34" charset="0"/>
              </a:rPr>
              <a:t> # STDOUT</a:t>
            </a:r>
          </a:p>
          <a:p>
            <a:r>
              <a:rPr lang="en-GB" sz="1400" dirty="0">
                <a:solidFill>
                  <a:schemeClr val="tx1"/>
                </a:solidFill>
                <a:latin typeface="Gill Sans MT" panose="020B0502020104020203" pitchFamily="34" charset="0"/>
              </a:rPr>
              <a:t>#SBATCH -e </a:t>
            </a:r>
            <a:r>
              <a:rPr lang="en-GB" sz="1400" dirty="0" err="1">
                <a:solidFill>
                  <a:schemeClr val="tx1"/>
                </a:solidFill>
                <a:latin typeface="Gill Sans MT" panose="020B0502020104020203" pitchFamily="34" charset="0"/>
              </a:rPr>
              <a:t>slurm</a:t>
            </a:r>
            <a:r>
              <a:rPr lang="en-GB" sz="1400" dirty="0">
                <a:solidFill>
                  <a:schemeClr val="tx1"/>
                </a:solidFill>
                <a:latin typeface="Gill Sans MT" panose="020B0502020104020203" pitchFamily="34" charset="0"/>
              </a:rPr>
              <a:t>.%N.%</a:t>
            </a:r>
            <a:r>
              <a:rPr lang="en-GB" sz="1400" dirty="0" err="1">
                <a:solidFill>
                  <a:schemeClr val="tx1"/>
                </a:solidFill>
                <a:latin typeface="Gill Sans MT" panose="020B0502020104020203" pitchFamily="34" charset="0"/>
              </a:rPr>
              <a:t>j.err</a:t>
            </a:r>
            <a:r>
              <a:rPr lang="en-GB" sz="1400" dirty="0">
                <a:solidFill>
                  <a:schemeClr val="tx1"/>
                </a:solidFill>
                <a:latin typeface="Gill Sans MT" panose="020B0502020104020203" pitchFamily="34" charset="0"/>
              </a:rPr>
              <a:t> # STDERR</a:t>
            </a:r>
          </a:p>
          <a:p>
            <a:r>
              <a:rPr lang="en-GB" sz="1400" dirty="0">
                <a:solidFill>
                  <a:schemeClr val="tx1"/>
                </a:solidFill>
                <a:latin typeface="Gill Sans MT" panose="020B0502020104020203" pitchFamily="34" charset="0"/>
              </a:rPr>
              <a:t>for </a:t>
            </a:r>
            <a:r>
              <a:rPr lang="en-GB" sz="1400" dirty="0" err="1">
                <a:solidFill>
                  <a:schemeClr val="tx1"/>
                </a:solidFill>
                <a:latin typeface="Gill Sans MT" panose="020B0502020104020203" pitchFamily="34" charset="0"/>
              </a:rPr>
              <a:t>i</a:t>
            </a:r>
            <a:r>
              <a:rPr lang="en-GB" sz="1400" dirty="0">
                <a:solidFill>
                  <a:schemeClr val="tx1"/>
                </a:solidFill>
                <a:latin typeface="Gill Sans MT" panose="020B0502020104020203" pitchFamily="34" charset="0"/>
              </a:rPr>
              <a:t> in {1..100}; do</a:t>
            </a:r>
          </a:p>
          <a:p>
            <a:r>
              <a:rPr lang="en-GB" sz="1400" dirty="0">
                <a:solidFill>
                  <a:schemeClr val="tx1"/>
                </a:solidFill>
                <a:latin typeface="Gill Sans MT" panose="020B0502020104020203" pitchFamily="34" charset="0"/>
              </a:rPr>
              <a:t>echo $RANDOM &gt;&gt; </a:t>
            </a:r>
            <a:r>
              <a:rPr lang="en-GB" sz="1400" dirty="0" err="1">
                <a:solidFill>
                  <a:schemeClr val="tx1"/>
                </a:solidFill>
                <a:latin typeface="Gill Sans MT" panose="020B0502020104020203" pitchFamily="34" charset="0"/>
              </a:rPr>
              <a:t>SomeRandomNumbers.txt</a:t>
            </a:r>
            <a:endParaRPr lang="en-GB" sz="1400" dirty="0">
              <a:solidFill>
                <a:schemeClr val="tx1"/>
              </a:solidFill>
              <a:latin typeface="Gill Sans MT" panose="020B0502020104020203" pitchFamily="34" charset="0"/>
            </a:endParaRPr>
          </a:p>
          <a:p>
            <a:r>
              <a:rPr lang="en-GB" sz="1600" dirty="0">
                <a:solidFill>
                  <a:schemeClr val="tx1"/>
                </a:solidFill>
                <a:latin typeface="Gill Sans MT" panose="020B0502020104020203" pitchFamily="34" charset="0"/>
              </a:rPr>
              <a:t>Done</a:t>
            </a:r>
          </a:p>
          <a:p>
            <a:r>
              <a:rPr lang="en-GB" sz="1600" dirty="0">
                <a:solidFill>
                  <a:schemeClr val="tx1"/>
                </a:solidFill>
                <a:latin typeface="Gill Sans MT" panose="020B0502020104020203" pitchFamily="34" charset="0"/>
              </a:rPr>
              <a:t>sort </a:t>
            </a:r>
            <a:r>
              <a:rPr lang="en-GB" sz="1600" dirty="0" err="1">
                <a:solidFill>
                  <a:schemeClr val="tx1"/>
                </a:solidFill>
                <a:latin typeface="Gill Sans MT" panose="020B0502020104020203" pitchFamily="34" charset="0"/>
              </a:rPr>
              <a:t>SomeRandomNumbers.txt</a:t>
            </a:r>
            <a:endParaRPr lang="en-GB" sz="1600" dirty="0">
              <a:solidFill>
                <a:schemeClr val="tx1"/>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125752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800" dirty="0">
                <a:solidFill>
                  <a:schemeClr val="accent4"/>
                </a:solidFill>
                <a:latin typeface="Gill Sans MT" panose="020B0502020104020203" pitchFamily="34" charset="0"/>
              </a:rPr>
              <a:t>Killing jobs with </a:t>
            </a:r>
            <a:r>
              <a:rPr lang="en-US" sz="2800" dirty="0" err="1">
                <a:solidFill>
                  <a:schemeClr val="accent4"/>
                </a:solidFill>
                <a:latin typeface="Gill Sans MT" panose="020B0502020104020203" pitchFamily="34" charset="0"/>
              </a:rPr>
              <a:t>scancel</a:t>
            </a:r>
            <a:r>
              <a:rPr lang="en-US" sz="2800" dirty="0">
                <a:solidFill>
                  <a:schemeClr val="accent4"/>
                </a:solidFill>
                <a:latin typeface="Gill Sans MT" panose="020B0502020104020203" pitchFamily="34" charset="0"/>
              </a:rPr>
              <a:t> (</a:t>
            </a:r>
            <a:r>
              <a:rPr lang="en-US" sz="2800" dirty="0" err="1">
                <a:solidFill>
                  <a:schemeClr val="accent4"/>
                </a:solidFill>
                <a:latin typeface="Gill Sans MT" panose="020B0502020104020203" pitchFamily="34" charset="0"/>
              </a:rPr>
              <a:t>jing</a:t>
            </a:r>
            <a:r>
              <a:rPr lang="en-US" sz="2800" dirty="0">
                <a:solidFill>
                  <a:schemeClr val="accent4"/>
                </a:solidFill>
                <a:latin typeface="Gill Sans MT" panose="020B0502020104020203" pitchFamily="34" charset="0"/>
              </a:rPr>
              <a:t>)</a:t>
            </a:r>
          </a:p>
          <a:p>
            <a:endParaRPr lang="en-US" b="1" dirty="0">
              <a:solidFill>
                <a:schemeClr val="accent4"/>
              </a:solidFill>
              <a:latin typeface="Gill Sans MT" panose="020B0502020104020203" pitchFamily="34" charset="0"/>
            </a:endParaRPr>
          </a:p>
          <a:p>
            <a:r>
              <a:rPr lang="en-US" dirty="0">
                <a:solidFill>
                  <a:schemeClr val="tx1"/>
                </a:solidFill>
                <a:latin typeface="Gill Sans MT" panose="020B0502020104020203" pitchFamily="34" charset="0"/>
              </a:rPr>
              <a:t>clust1-headnode $</a:t>
            </a:r>
            <a:r>
              <a:rPr lang="en-US" b="1" dirty="0">
                <a:solidFill>
                  <a:schemeClr val="tx1"/>
                </a:solidFill>
                <a:latin typeface="Gill Sans MT" panose="020B0502020104020203" pitchFamily="34" charset="0"/>
              </a:rPr>
              <a:t> </a:t>
            </a:r>
            <a:r>
              <a:rPr lang="en-US" b="1" dirty="0" err="1">
                <a:solidFill>
                  <a:srgbClr val="FF0000"/>
                </a:solidFill>
                <a:latin typeface="Gill Sans MT" panose="020B0502020104020203" pitchFamily="34" charset="0"/>
              </a:rPr>
              <a:t>scancel</a:t>
            </a:r>
            <a:r>
              <a:rPr lang="en-US" b="1" dirty="0">
                <a:solidFill>
                  <a:schemeClr val="accent4"/>
                </a:solidFill>
                <a:latin typeface="Gill Sans MT" panose="020B0502020104020203" pitchFamily="34" charset="0"/>
              </a:rPr>
              <a:t> </a:t>
            </a:r>
            <a:r>
              <a:rPr lang="en-US" b="1" dirty="0">
                <a:solidFill>
                  <a:schemeClr val="tx1"/>
                </a:solidFill>
                <a:latin typeface="Gill Sans MT" panose="020B0502020104020203" pitchFamily="34" charset="0"/>
              </a:rPr>
              <a:t>&lt;job-id&gt;</a:t>
            </a:r>
            <a:endParaRPr lang="en-GB" b="1"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322374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200" y="1219200"/>
            <a:ext cx="5029200" cy="5105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Simple Parallel Computing </a:t>
            </a:r>
          </a:p>
          <a:p>
            <a:endParaRPr lang="en-US" sz="1600" dirty="0">
              <a:solidFill>
                <a:schemeClr val="tx1"/>
              </a:solidFill>
              <a:latin typeface="Gill Sans MT" panose="020B0502020104020203" pitchFamily="34" charset="0"/>
            </a:endParaRPr>
          </a:p>
          <a:p>
            <a:r>
              <a:rPr lang="en-GB" sz="1600" dirty="0">
                <a:solidFill>
                  <a:schemeClr val="tx1"/>
                </a:solidFill>
                <a:latin typeface="Gill Sans MT" panose="020B0502020104020203" pitchFamily="34" charset="0"/>
              </a:rPr>
              <a:t>(marc)</a:t>
            </a:r>
          </a:p>
          <a:p>
            <a:r>
              <a:rPr lang="en-US" sz="1600" dirty="0">
                <a:solidFill>
                  <a:schemeClr val="tx1"/>
                </a:solidFill>
                <a:latin typeface="Gill Sans MT" panose="020B0502020104020203" pitchFamily="34" charset="0"/>
              </a:rPr>
              <a:t>Most HPC at CRI consists </a:t>
            </a:r>
            <a:r>
              <a:rPr lang="en-GB" sz="1600" dirty="0">
                <a:solidFill>
                  <a:schemeClr val="tx1"/>
                </a:solidFill>
                <a:latin typeface="Gill Sans MT" panose="020B0502020104020203" pitchFamily="34" charset="0"/>
              </a:rPr>
              <a:t>of breaking up your</a:t>
            </a:r>
          </a:p>
          <a:p>
            <a:r>
              <a:rPr lang="en-GB" sz="1600" dirty="0">
                <a:solidFill>
                  <a:schemeClr val="tx1"/>
                </a:solidFill>
                <a:latin typeface="Gill Sans MT" panose="020B0502020104020203" pitchFamily="34" charset="0"/>
              </a:rPr>
              <a:t>dataset into chunks and </a:t>
            </a:r>
            <a:r>
              <a:rPr lang="en-US" sz="1600" dirty="0">
                <a:solidFill>
                  <a:schemeClr val="tx1"/>
                </a:solidFill>
                <a:latin typeface="Gill Sans MT" panose="020B0502020104020203" pitchFamily="34" charset="0"/>
              </a:rPr>
              <a:t>firing off a separate job</a:t>
            </a:r>
          </a:p>
          <a:p>
            <a:r>
              <a:rPr lang="en-GB" sz="1600" dirty="0">
                <a:solidFill>
                  <a:schemeClr val="tx1"/>
                </a:solidFill>
                <a:latin typeface="Gill Sans MT" panose="020B0502020104020203" pitchFamily="34" charset="0"/>
              </a:rPr>
              <a:t>for each chunk. </a:t>
            </a:r>
          </a:p>
          <a:p>
            <a:endParaRPr lang="en-GB" sz="1600" dirty="0">
              <a:solidFill>
                <a:schemeClr val="tx1"/>
              </a:solidFill>
              <a:latin typeface="Gill Sans MT" panose="020B0502020104020203" pitchFamily="34" charset="0"/>
            </a:endParaRPr>
          </a:p>
          <a:p>
            <a:pPr lvl="1"/>
            <a:r>
              <a:rPr lang="en-US" sz="1600" i="1" dirty="0">
                <a:solidFill>
                  <a:schemeClr val="tx1"/>
                </a:solidFill>
                <a:latin typeface="Gill Sans MT" panose="020B0502020104020203" pitchFamily="34" charset="0"/>
              </a:rPr>
              <a:t>‘ </a:t>
            </a:r>
            <a:r>
              <a:rPr lang="en-US" sz="1600" i="1" dirty="0" err="1">
                <a:solidFill>
                  <a:schemeClr val="tx1"/>
                </a:solidFill>
                <a:latin typeface="Gill Sans MT" panose="020B0502020104020203" pitchFamily="34" charset="0"/>
              </a:rPr>
              <a:t>Magnetisation</a:t>
            </a:r>
            <a:r>
              <a:rPr lang="en-US" sz="1600" i="1" dirty="0">
                <a:solidFill>
                  <a:schemeClr val="tx1"/>
                </a:solidFill>
                <a:latin typeface="Gill Sans MT" panose="020B0502020104020203" pitchFamily="34" charset="0"/>
              </a:rPr>
              <a:t> Transfer </a:t>
            </a:r>
            <a:r>
              <a:rPr lang="en-GB" sz="1600" i="1" dirty="0">
                <a:solidFill>
                  <a:schemeClr val="tx1"/>
                </a:solidFill>
                <a:latin typeface="Gill Sans MT" panose="020B0502020104020203" pitchFamily="34" charset="0"/>
              </a:rPr>
              <a:t>Map Example</a:t>
            </a:r>
          </a:p>
          <a:p>
            <a:pPr lvl="1"/>
            <a:endParaRPr lang="en-GB" sz="1600" dirty="0">
              <a:solidFill>
                <a:schemeClr val="tx1"/>
              </a:solidFill>
              <a:latin typeface="Gill Sans MT" panose="020B0502020104020203" pitchFamily="34" charset="0"/>
            </a:endParaRPr>
          </a:p>
          <a:p>
            <a:pPr lvl="1"/>
            <a:r>
              <a:rPr lang="en-GB" sz="1600" i="1" dirty="0">
                <a:solidFill>
                  <a:schemeClr val="tx1"/>
                </a:solidFill>
                <a:latin typeface="Gill Sans MT" panose="020B0502020104020203" pitchFamily="34" charset="0"/>
              </a:rPr>
              <a:t>Here </a:t>
            </a:r>
            <a:r>
              <a:rPr lang="en-US" sz="1600" i="1" dirty="0">
                <a:solidFill>
                  <a:schemeClr val="tx1"/>
                </a:solidFill>
                <a:latin typeface="Gill Sans MT" panose="020B0502020104020203" pitchFamily="34" charset="0"/>
              </a:rPr>
              <a:t>small groups of pixels from </a:t>
            </a:r>
            <a:r>
              <a:rPr lang="en-GB" sz="1600" i="1" dirty="0">
                <a:solidFill>
                  <a:schemeClr val="tx1"/>
                </a:solidFill>
                <a:latin typeface="Gill Sans MT" panose="020B0502020104020203" pitchFamily="34" charset="0"/>
              </a:rPr>
              <a:t>T2 weighted image slices are processed to calculate the elements of the MT map.’</a:t>
            </a:r>
          </a:p>
          <a:p>
            <a:pPr lvl="1"/>
            <a:endParaRPr lang="en-GB" sz="1600" i="1" dirty="0">
              <a:solidFill>
                <a:schemeClr val="tx1"/>
              </a:solidFill>
              <a:latin typeface="Gill Sans MT" panose="020B0502020104020203" pitchFamily="34" charset="0"/>
            </a:endParaRPr>
          </a:p>
          <a:p>
            <a:pPr lvl="1" algn="r"/>
            <a:r>
              <a:rPr lang="en-GB" sz="1600" dirty="0">
                <a:solidFill>
                  <a:schemeClr val="tx1"/>
                </a:solidFill>
                <a:latin typeface="Gill Sans MT" panose="020B0502020104020203" pitchFamily="34" charset="0"/>
              </a:rPr>
              <a:t>(Example courtesy of Dominick McIntyre,  Griffiths Group)</a:t>
            </a:r>
          </a:p>
        </p:txBody>
      </p:sp>
    </p:spTree>
    <p:extLst>
      <p:ext uri="{BB962C8B-B14F-4D97-AF65-F5344CB8AC3E}">
        <p14:creationId xmlns:p14="http://schemas.microsoft.com/office/powerpoint/2010/main" val="141403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Simple Parallel Computing </a:t>
            </a:r>
          </a:p>
          <a:p>
            <a:endParaRPr lang="en-US" sz="1600" dirty="0">
              <a:solidFill>
                <a:schemeClr val="tx1"/>
              </a:solidFill>
              <a:latin typeface="Gill Sans MT" panose="020B0502020104020203" pitchFamily="34" charset="0"/>
            </a:endParaRPr>
          </a:p>
          <a:p>
            <a:endParaRPr lang="en-GB" sz="1600" dirty="0">
              <a:solidFill>
                <a:schemeClr val="tx1"/>
              </a:solidFill>
              <a:latin typeface="Gill Sans MT" panose="020B0502020104020203" pitchFamily="34" charset="0"/>
            </a:endParaRPr>
          </a:p>
          <a:p>
            <a:r>
              <a:rPr lang="en-GB" sz="1600">
                <a:solidFill>
                  <a:schemeClr val="tx1"/>
                </a:solidFill>
                <a:latin typeface="Gill Sans MT" panose="020B0502020104020203" pitchFamily="34" charset="0"/>
              </a:rPr>
              <a:t>Example</a:t>
            </a:r>
            <a:endParaRPr lang="en-GB" sz="16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270321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2400" dirty="0">
                <a:solidFill>
                  <a:srgbClr val="7030A0"/>
                </a:solidFill>
                <a:latin typeface="Century Gothic" panose="020B0502020202020204" pitchFamily="34" charset="0"/>
              </a:rPr>
              <a:t>Job dependency</a:t>
            </a:r>
          </a:p>
          <a:p>
            <a:endParaRPr lang="en-GB" sz="2400" dirty="0">
              <a:solidFill>
                <a:schemeClr val="tx1"/>
              </a:solidFill>
              <a:latin typeface="Courier New" charset="0"/>
              <a:ea typeface="Courier New" charset="0"/>
              <a:cs typeface="Courier New" charset="0"/>
            </a:endParaRPr>
          </a:p>
          <a:p>
            <a:r>
              <a:rPr lang="en-GB" sz="2000" dirty="0">
                <a:solidFill>
                  <a:schemeClr val="tx1"/>
                </a:solidFill>
                <a:latin typeface="Gill Sans MT" charset="0"/>
                <a:ea typeface="Gill Sans MT" charset="0"/>
                <a:cs typeface="Gill Sans MT" charset="0"/>
              </a:rPr>
              <a:t>SLURM allows many different ways to express dependencies, using the</a:t>
            </a:r>
          </a:p>
          <a:p>
            <a:r>
              <a:rPr lang="en-GB" sz="2000" dirty="0">
                <a:solidFill>
                  <a:schemeClr val="tx1"/>
                </a:solidFill>
                <a:latin typeface="Courier New" charset="0"/>
                <a:ea typeface="Courier New" charset="0"/>
                <a:cs typeface="Courier New" charset="0"/>
              </a:rPr>
              <a:t>--dependency </a:t>
            </a:r>
            <a:r>
              <a:rPr lang="en-GB" sz="2000" dirty="0">
                <a:solidFill>
                  <a:schemeClr val="tx1"/>
                </a:solidFill>
                <a:latin typeface="Gill Sans MT" charset="0"/>
                <a:ea typeface="Gill Sans MT" charset="0"/>
                <a:cs typeface="Gill Sans MT" charset="0"/>
              </a:rPr>
              <a:t>switch</a:t>
            </a:r>
          </a:p>
        </p:txBody>
      </p:sp>
      <p:sp>
        <p:nvSpPr>
          <p:cNvPr id="6" name="Rectangle 5"/>
          <p:cNvSpPr/>
          <p:nvPr/>
        </p:nvSpPr>
        <p:spPr>
          <a:xfrm>
            <a:off x="51816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1600" dirty="0">
                <a:solidFill>
                  <a:schemeClr val="tx1"/>
                </a:solidFill>
                <a:latin typeface="Gill Sans MT" charset="0"/>
                <a:ea typeface="Gill Sans MT" charset="0"/>
                <a:cs typeface="Gill Sans MT" charset="0"/>
              </a:rPr>
              <a:t>Some SLURM dependencies:</a:t>
            </a:r>
          </a:p>
          <a:p>
            <a:endParaRPr lang="en-GB" sz="1600" dirty="0">
              <a:solidFill>
                <a:schemeClr val="tx1"/>
              </a:solidFill>
              <a:latin typeface="Courier New" charset="0"/>
              <a:ea typeface="Courier New" charset="0"/>
              <a:cs typeface="Courier New" charset="0"/>
            </a:endParaRPr>
          </a:p>
          <a:p>
            <a:endParaRPr lang="en-GB" sz="1600" dirty="0">
              <a:solidFill>
                <a:schemeClr val="tx1"/>
              </a:solidFill>
              <a:latin typeface="Courier New" charset="0"/>
              <a:ea typeface="Courier New" charset="0"/>
              <a:cs typeface="Courier New" charset="0"/>
            </a:endParaRPr>
          </a:p>
          <a:p>
            <a:r>
              <a:rPr lang="en-GB" sz="1600" dirty="0" err="1">
                <a:solidFill>
                  <a:schemeClr val="tx1"/>
                </a:solidFill>
                <a:latin typeface="Courier New" charset="0"/>
                <a:ea typeface="Courier New" charset="0"/>
                <a:cs typeface="Courier New" charset="0"/>
              </a:rPr>
              <a:t>after:job_id</a:t>
            </a:r>
            <a:r>
              <a:rPr lang="en-GB" sz="1600" dirty="0">
                <a:solidFill>
                  <a:schemeClr val="tx1"/>
                </a:solidFill>
                <a:latin typeface="Courier New" charset="0"/>
                <a:ea typeface="Courier New" charset="0"/>
                <a:cs typeface="Courier New" charset="0"/>
              </a:rPr>
              <a:t>[:</a:t>
            </a:r>
            <a:r>
              <a:rPr lang="en-GB" sz="1600" dirty="0" err="1">
                <a:solidFill>
                  <a:schemeClr val="tx1"/>
                </a:solidFill>
                <a:latin typeface="Courier New" charset="0"/>
                <a:ea typeface="Courier New" charset="0"/>
                <a:cs typeface="Courier New" charset="0"/>
              </a:rPr>
              <a:t>jobid</a:t>
            </a:r>
            <a:r>
              <a:rPr lang="en-GB" sz="1600" dirty="0">
                <a:solidFill>
                  <a:schemeClr val="tx1"/>
                </a:solidFill>
                <a:latin typeface="Courier New" charset="0"/>
                <a:ea typeface="Courier New" charset="0"/>
                <a:cs typeface="Courier New" charset="0"/>
              </a:rPr>
              <a:t>...]</a:t>
            </a:r>
          </a:p>
          <a:p>
            <a:r>
              <a:rPr lang="en-GB" sz="1600" dirty="0">
                <a:solidFill>
                  <a:schemeClr val="tx1"/>
                </a:solidFill>
                <a:latin typeface="Gill Sans MT" charset="0"/>
                <a:ea typeface="Gill Sans MT" charset="0"/>
                <a:cs typeface="Gill Sans MT" charset="0"/>
              </a:rPr>
              <a:t>This job can begin execution after the specified jobs have begun execution. </a:t>
            </a:r>
          </a:p>
          <a:p>
            <a:endParaRPr lang="en-GB" sz="1600" dirty="0">
              <a:solidFill>
                <a:schemeClr val="tx1"/>
              </a:solidFill>
              <a:latin typeface="Courier New" charset="0"/>
              <a:ea typeface="Courier New" charset="0"/>
              <a:cs typeface="Courier New" charset="0"/>
            </a:endParaRPr>
          </a:p>
          <a:p>
            <a:r>
              <a:rPr lang="en-GB" sz="1600" dirty="0" err="1">
                <a:solidFill>
                  <a:schemeClr val="tx1"/>
                </a:solidFill>
                <a:latin typeface="Courier New" charset="0"/>
                <a:ea typeface="Courier New" charset="0"/>
                <a:cs typeface="Courier New" charset="0"/>
              </a:rPr>
              <a:t>afterany:job_id</a:t>
            </a:r>
            <a:r>
              <a:rPr lang="en-GB" sz="1600" dirty="0">
                <a:solidFill>
                  <a:schemeClr val="tx1"/>
                </a:solidFill>
                <a:latin typeface="Courier New" charset="0"/>
                <a:ea typeface="Courier New" charset="0"/>
                <a:cs typeface="Courier New" charset="0"/>
              </a:rPr>
              <a:t>[:</a:t>
            </a:r>
            <a:r>
              <a:rPr lang="en-GB" sz="1600" dirty="0" err="1">
                <a:solidFill>
                  <a:schemeClr val="tx1"/>
                </a:solidFill>
                <a:latin typeface="Courier New" charset="0"/>
                <a:ea typeface="Courier New" charset="0"/>
                <a:cs typeface="Courier New" charset="0"/>
              </a:rPr>
              <a:t>jobid</a:t>
            </a:r>
            <a:r>
              <a:rPr lang="en-GB" sz="1600" dirty="0">
                <a:solidFill>
                  <a:schemeClr val="tx1"/>
                </a:solidFill>
                <a:latin typeface="Courier New" charset="0"/>
                <a:ea typeface="Courier New" charset="0"/>
                <a:cs typeface="Courier New" charset="0"/>
              </a:rPr>
              <a:t>...]</a:t>
            </a:r>
          </a:p>
          <a:p>
            <a:r>
              <a:rPr lang="en-GB" sz="1600" dirty="0">
                <a:solidFill>
                  <a:schemeClr val="tx1"/>
                </a:solidFill>
                <a:latin typeface="Gill Sans MT" charset="0"/>
                <a:ea typeface="Gill Sans MT" charset="0"/>
                <a:cs typeface="Gill Sans MT" charset="0"/>
              </a:rPr>
              <a:t>This job can begin execution after the specified jobs have terminated. </a:t>
            </a:r>
          </a:p>
          <a:p>
            <a:endParaRPr lang="en-GB" sz="1600" dirty="0">
              <a:solidFill>
                <a:schemeClr val="tx1"/>
              </a:solidFill>
              <a:latin typeface="Courier New" charset="0"/>
              <a:ea typeface="Courier New" charset="0"/>
              <a:cs typeface="Courier New" charset="0"/>
            </a:endParaRPr>
          </a:p>
          <a:p>
            <a:r>
              <a:rPr lang="en-GB" sz="1600" dirty="0" err="1">
                <a:solidFill>
                  <a:schemeClr val="tx1"/>
                </a:solidFill>
                <a:latin typeface="Courier New" charset="0"/>
                <a:ea typeface="Courier New" charset="0"/>
                <a:cs typeface="Courier New" charset="0"/>
              </a:rPr>
              <a:t>afterok:job_id</a:t>
            </a:r>
            <a:r>
              <a:rPr lang="en-GB" sz="1600" dirty="0">
                <a:solidFill>
                  <a:schemeClr val="tx1"/>
                </a:solidFill>
                <a:latin typeface="Courier New" charset="0"/>
                <a:ea typeface="Courier New" charset="0"/>
                <a:cs typeface="Courier New" charset="0"/>
              </a:rPr>
              <a:t>[:</a:t>
            </a:r>
            <a:r>
              <a:rPr lang="en-GB" sz="1600" dirty="0" err="1">
                <a:solidFill>
                  <a:schemeClr val="tx1"/>
                </a:solidFill>
                <a:latin typeface="Courier New" charset="0"/>
                <a:ea typeface="Courier New" charset="0"/>
                <a:cs typeface="Courier New" charset="0"/>
              </a:rPr>
              <a:t>jobid</a:t>
            </a:r>
            <a:r>
              <a:rPr lang="en-GB" sz="1600" dirty="0">
                <a:solidFill>
                  <a:schemeClr val="tx1"/>
                </a:solidFill>
                <a:latin typeface="Courier New" charset="0"/>
                <a:ea typeface="Courier New" charset="0"/>
                <a:cs typeface="Courier New" charset="0"/>
              </a:rPr>
              <a:t>...]</a:t>
            </a:r>
          </a:p>
          <a:p>
            <a:r>
              <a:rPr lang="en-GB" sz="1600" dirty="0">
                <a:solidFill>
                  <a:schemeClr val="tx1"/>
                </a:solidFill>
                <a:latin typeface="Gill Sans MT" charset="0"/>
                <a:ea typeface="Gill Sans MT" charset="0"/>
                <a:cs typeface="Gill Sans MT" charset="0"/>
              </a:rPr>
              <a:t>This job can begin execution after the specified jobs have successfully executed (ran to completion with an exit code of zero). </a:t>
            </a:r>
          </a:p>
        </p:txBody>
      </p:sp>
      <p:sp>
        <p:nvSpPr>
          <p:cNvPr id="2" name="TextBox 1"/>
          <p:cNvSpPr txBox="1"/>
          <p:nvPr/>
        </p:nvSpPr>
        <p:spPr>
          <a:xfrm>
            <a:off x="997749" y="5105400"/>
            <a:ext cx="7924800" cy="923330"/>
          </a:xfrm>
          <a:prstGeom prst="rect">
            <a:avLst/>
          </a:prstGeom>
          <a:solidFill>
            <a:schemeClr val="bg1"/>
          </a:solidFill>
          <a:ln>
            <a:solidFill>
              <a:srgbClr val="660066"/>
            </a:solidFill>
          </a:ln>
        </p:spPr>
        <p:txBody>
          <a:bodyPr wrap="square" rtlCol="0">
            <a:spAutoFit/>
          </a:bodyPr>
          <a:lstStyle/>
          <a:p>
            <a:r>
              <a:rPr lang="en-US" dirty="0"/>
              <a:t>[clust1-headnode ~] $ </a:t>
            </a:r>
            <a:r>
              <a:rPr lang="en-US" dirty="0" err="1"/>
              <a:t>sbatch</a:t>
            </a:r>
            <a:r>
              <a:rPr lang="en-US" dirty="0"/>
              <a:t> job1.sh</a:t>
            </a:r>
          </a:p>
          <a:p>
            <a:r>
              <a:rPr lang="en-US" dirty="0"/>
              <a:t>11254323</a:t>
            </a:r>
          </a:p>
          <a:p>
            <a:r>
              <a:rPr lang="en-US" dirty="0"/>
              <a:t>[clust1-headnode ~] $ </a:t>
            </a:r>
            <a:r>
              <a:rPr lang="en-US" dirty="0" err="1"/>
              <a:t>sbatch</a:t>
            </a:r>
            <a:r>
              <a:rPr lang="en-US" dirty="0"/>
              <a:t> --dependency=afterok:11254323 job2.sh</a:t>
            </a:r>
          </a:p>
        </p:txBody>
      </p:sp>
    </p:spTree>
    <p:extLst>
      <p:ext uri="{BB962C8B-B14F-4D97-AF65-F5344CB8AC3E}">
        <p14:creationId xmlns:p14="http://schemas.microsoft.com/office/powerpoint/2010/main" val="177794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73000" y="549000"/>
            <a:ext cx="5760000" cy="5760000"/>
            <a:chOff x="2793000" y="549000"/>
            <a:chExt cx="5760000" cy="5760000"/>
          </a:xfrm>
        </p:grpSpPr>
        <p:sp>
          <p:nvSpPr>
            <p:cNvPr id="4" name="Rectangle 3"/>
            <p:cNvSpPr/>
            <p:nvPr/>
          </p:nvSpPr>
          <p:spPr>
            <a:xfrm>
              <a:off x="2793000" y="549000"/>
              <a:ext cx="576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ctr"/>
              <a:endParaRPr lang="en-GB" sz="4800" dirty="0">
                <a:solidFill>
                  <a:schemeClr val="tx2"/>
                </a:solidFill>
                <a:latin typeface="Century Gothic" panose="020B0502020202020204" pitchFamily="34" charset="0"/>
              </a:endParaRPr>
            </a:p>
            <a:p>
              <a:pPr algn="ctr"/>
              <a:endParaRPr lang="en-GB" sz="2400" dirty="0">
                <a:solidFill>
                  <a:srgbClr val="7030A0"/>
                </a:solidFill>
                <a:latin typeface="Century Gothic" panose="020B0502020202020204" pitchFamily="34" charset="0"/>
              </a:endParaRPr>
            </a:p>
            <a:p>
              <a:pPr algn="ctr"/>
              <a:endParaRPr lang="en-GB" sz="2400" dirty="0">
                <a:solidFill>
                  <a:srgbClr val="7030A0"/>
                </a:solidFill>
                <a:latin typeface="Century Gothic" panose="020B0502020202020204" pitchFamily="34" charset="0"/>
              </a:endParaRPr>
            </a:p>
            <a:p>
              <a:pPr algn="ctr"/>
              <a:endParaRPr lang="en-GB" sz="2400" dirty="0">
                <a:solidFill>
                  <a:srgbClr val="7030A0"/>
                </a:solidFill>
                <a:latin typeface="Century Gothic" panose="020B0502020202020204" pitchFamily="34" charset="0"/>
              </a:endParaRPr>
            </a:p>
            <a:p>
              <a:pPr algn="ctr"/>
              <a:r>
                <a:rPr lang="en-GB" sz="2400" dirty="0">
                  <a:solidFill>
                    <a:srgbClr val="7030A0"/>
                  </a:solidFill>
                  <a:latin typeface="Century Gothic" panose="020B0502020202020204" pitchFamily="34" charset="0"/>
                </a:rPr>
                <a:t>Practical </a:t>
              </a:r>
              <a:r>
                <a:rPr lang="en-GB" sz="2400">
                  <a:solidFill>
                    <a:srgbClr val="7030A0"/>
                  </a:solidFill>
                  <a:latin typeface="Century Gothic" panose="020B0502020202020204" pitchFamily="34" charset="0"/>
                </a:rPr>
                <a:t>session II</a:t>
              </a:r>
              <a:endParaRPr lang="en-GB" sz="2400" dirty="0">
                <a:solidFill>
                  <a:srgbClr val="7030A0"/>
                </a:solidFill>
                <a:latin typeface="Century Gothic" panose="020B0502020202020204" pitchFamily="34" charset="0"/>
              </a:endParaRPr>
            </a:p>
          </p:txBody>
        </p:sp>
        <p:pic>
          <p:nvPicPr>
            <p:cNvPr id="6" name="Picture 2" descr="C:\Users\maccal02\Desktop\templates\cr-ci logos\CRUK_CAMBRIDGE_I_Pos_RGB_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9800" y="732409"/>
              <a:ext cx="2743200" cy="604387"/>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C:\Users\maccal02\Desktop\templates\uoc-mon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0847" y="5600700"/>
              <a:ext cx="2120106"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6019800" y="5486400"/>
              <a:ext cx="2362200" cy="685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5990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334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SLURM will allow you to:</a:t>
            </a:r>
          </a:p>
          <a:p>
            <a:endParaRPr lang="en-US" sz="2400" dirty="0">
              <a:solidFill>
                <a:srgbClr val="7030A0"/>
              </a:solidFill>
              <a:latin typeface="Century Gothic" panose="020B0502020202020204"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Submit jobs to the cluster.</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Specify which queue/account to submit your jobs to.</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Request memory resources for your jobs.</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Set memory limits for your jobs.</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Set time limits for your jobs</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Check the status of the jobs you have submitted.</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Check the status of the hosts within the cluster.</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Kill jobs that you have submitted to the cluster.</a:t>
            </a:r>
            <a:endParaRPr lang="en-GB" sz="1600" dirty="0">
              <a:solidFill>
                <a:schemeClr val="tx1"/>
              </a:solidFill>
              <a:latin typeface="Gill Sans MT" panose="020B0502020104020203" pitchFamily="34" charset="0"/>
            </a:endParaRPr>
          </a:p>
        </p:txBody>
      </p:sp>
      <p:sp>
        <p:nvSpPr>
          <p:cNvPr id="5" name="Rectangle 4">
            <a:extLst>
              <a:ext uri="{FF2B5EF4-FFF2-40B4-BE49-F238E27FC236}">
                <a16:creationId xmlns:a16="http://schemas.microsoft.com/office/drawing/2014/main" id="{0F0F6260-C8A0-AC46-81B7-ACFEAD2C55DA}"/>
              </a:ext>
            </a:extLst>
          </p:cNvPr>
          <p:cNvSpPr/>
          <p:nvPr/>
        </p:nvSpPr>
        <p:spPr>
          <a:xfrm>
            <a:off x="5181600" y="5334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The most useful SLURM commands</a:t>
            </a:r>
          </a:p>
          <a:p>
            <a:endParaRPr lang="en-US" sz="2400" dirty="0">
              <a:solidFill>
                <a:srgbClr val="7030A0"/>
              </a:solidFill>
              <a:latin typeface="Century Gothic" panose="020B0502020202020204" pitchFamily="34" charset="0"/>
            </a:endParaRPr>
          </a:p>
          <a:p>
            <a:r>
              <a:rPr lang="en-US" sz="1600" dirty="0">
                <a:solidFill>
                  <a:schemeClr val="tx1"/>
                </a:solidFill>
                <a:latin typeface="Gill Sans MT" panose="020B0502020104020203" pitchFamily="34" charset="0"/>
              </a:rPr>
              <a:t>These are:</a:t>
            </a:r>
          </a:p>
          <a:p>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sinfo</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squeue</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sbatch</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scancel</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salloc</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srun</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scontrol</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sstat</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sacct</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sacctmgr</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endParaRPr lang="en-US" sz="1600" b="1"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Type command followed by -h for usage details.</a:t>
            </a:r>
          </a:p>
        </p:txBody>
      </p:sp>
    </p:spTree>
    <p:extLst>
      <p:ext uri="{BB962C8B-B14F-4D97-AF65-F5344CB8AC3E}">
        <p14:creationId xmlns:p14="http://schemas.microsoft.com/office/powerpoint/2010/main" val="403674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5334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endParaRPr lang="en-US" sz="1200" dirty="0">
              <a:solidFill>
                <a:schemeClr val="tx1"/>
              </a:solidFill>
              <a:latin typeface="Gill Sans MT" panose="020B0502020104020203" pitchFamily="34" charset="0"/>
            </a:endParaRPr>
          </a:p>
          <a:p>
            <a:endParaRPr lang="en-US" sz="1200" dirty="0">
              <a:solidFill>
                <a:schemeClr val="tx1"/>
              </a:solidFill>
              <a:latin typeface="Gill Sans MT" panose="020B0502020104020203" pitchFamily="34" charset="0"/>
            </a:endParaRPr>
          </a:p>
          <a:p>
            <a:endParaRPr lang="en-US" sz="1200" dirty="0">
              <a:solidFill>
                <a:schemeClr val="tx1"/>
              </a:solidFill>
              <a:latin typeface="Gill Sans MT" panose="020B0502020104020203" pitchFamily="34" charset="0"/>
            </a:endParaRPr>
          </a:p>
          <a:p>
            <a:r>
              <a:rPr lang="en-US" sz="1200" dirty="0">
                <a:solidFill>
                  <a:schemeClr val="tx1"/>
                </a:solidFill>
                <a:latin typeface="Gill Sans MT" panose="020B0502020104020203" pitchFamily="34" charset="0"/>
              </a:rPr>
              <a:t>man &lt;COMMAND&gt;</a:t>
            </a:r>
          </a:p>
          <a:p>
            <a:r>
              <a:rPr lang="en-US" sz="1200" dirty="0">
                <a:solidFill>
                  <a:schemeClr val="tx1"/>
                </a:solidFill>
                <a:latin typeface="Gill Sans MT" panose="020B0502020104020203" pitchFamily="34" charset="0"/>
              </a:rPr>
              <a:t>&lt;COMMAND&gt; --usage, lists options</a:t>
            </a:r>
          </a:p>
          <a:p>
            <a:r>
              <a:rPr lang="en-US" sz="1200" dirty="0">
                <a:solidFill>
                  <a:schemeClr val="tx1"/>
                </a:solidFill>
                <a:latin typeface="Gill Sans MT" panose="020B0502020104020203" pitchFamily="34" charset="0"/>
              </a:rPr>
              <a:t>&lt;COMMAND&gt; --help, explain options</a:t>
            </a:r>
          </a:p>
          <a:p>
            <a:endParaRPr lang="en-US" sz="1200" dirty="0">
              <a:solidFill>
                <a:schemeClr val="tx1"/>
              </a:solidFill>
              <a:latin typeface="Gill Sans MT" panose="020B0502020104020203" pitchFamily="34" charset="0"/>
            </a:endParaRPr>
          </a:p>
          <a:p>
            <a:r>
              <a:rPr lang="en-US" sz="1200" dirty="0">
                <a:solidFill>
                  <a:schemeClr val="tx1"/>
                </a:solidFill>
                <a:latin typeface="Gill Sans MT" panose="020B0502020104020203" pitchFamily="34" charset="0"/>
              </a:rPr>
              <a:t>Usage: </a:t>
            </a:r>
            <a:r>
              <a:rPr lang="en-US" sz="1200" dirty="0" err="1">
                <a:solidFill>
                  <a:schemeClr val="tx1"/>
                </a:solidFill>
                <a:latin typeface="Gill Sans MT" panose="020B0502020104020203" pitchFamily="34" charset="0"/>
              </a:rPr>
              <a:t>srun</a:t>
            </a:r>
            <a:r>
              <a:rPr lang="en-US" sz="1200" dirty="0">
                <a:solidFill>
                  <a:schemeClr val="tx1"/>
                </a:solidFill>
                <a:latin typeface="Gill Sans MT" panose="020B0502020104020203" pitchFamily="34" charset="0"/>
              </a:rPr>
              <a:t> [OPTIONS...] executable [</a:t>
            </a:r>
            <a:r>
              <a:rPr lang="en-US" sz="1200" dirty="0" err="1">
                <a:solidFill>
                  <a:schemeClr val="tx1"/>
                </a:solidFill>
                <a:latin typeface="Gill Sans MT" panose="020B0502020104020203" pitchFamily="34" charset="0"/>
              </a:rPr>
              <a:t>args</a:t>
            </a:r>
            <a:r>
              <a:rPr lang="en-US" sz="1200" dirty="0">
                <a:solidFill>
                  <a:schemeClr val="tx1"/>
                </a:solidFill>
                <a:latin typeface="Gill Sans MT" panose="020B0502020104020203" pitchFamily="34" charset="0"/>
              </a:rPr>
              <a:t>...]</a:t>
            </a:r>
          </a:p>
          <a:p>
            <a:endParaRPr lang="en-US" sz="1200" dirty="0">
              <a:solidFill>
                <a:schemeClr val="tx1"/>
              </a:solidFill>
              <a:latin typeface="Gill Sans MT" panose="020B0502020104020203" pitchFamily="34" charset="0"/>
            </a:endParaRPr>
          </a:p>
          <a:p>
            <a:r>
              <a:rPr lang="en-US" sz="1200" dirty="0">
                <a:solidFill>
                  <a:schemeClr val="tx1"/>
                </a:solidFill>
                <a:latin typeface="Gill Sans MT" panose="020B0502020104020203" pitchFamily="34" charset="0"/>
              </a:rPr>
              <a:t>Parallel run options:</a:t>
            </a:r>
          </a:p>
          <a:p>
            <a:r>
              <a:rPr lang="en-US" sz="1200" dirty="0">
                <a:solidFill>
                  <a:schemeClr val="tx1"/>
                </a:solidFill>
                <a:latin typeface="Gill Sans MT" panose="020B0502020104020203" pitchFamily="34" charset="0"/>
              </a:rPr>
              <a:t>  -A, --account=name charge job to specified account</a:t>
            </a:r>
          </a:p>
          <a:p>
            <a:r>
              <a:rPr lang="en-US" sz="1200" dirty="0">
                <a:solidFill>
                  <a:schemeClr val="tx1"/>
                </a:solidFill>
                <a:latin typeface="Gill Sans MT" panose="020B0502020104020203" pitchFamily="34" charset="0"/>
              </a:rPr>
              <a:t>      --</a:t>
            </a:r>
            <a:r>
              <a:rPr lang="en-US" sz="1200" dirty="0" err="1">
                <a:solidFill>
                  <a:schemeClr val="tx1"/>
                </a:solidFill>
                <a:latin typeface="Gill Sans MT" panose="020B0502020104020203" pitchFamily="34" charset="0"/>
              </a:rPr>
              <a:t>acctg-freq</a:t>
            </a:r>
            <a:r>
              <a:rPr lang="en-US" sz="1200" dirty="0">
                <a:solidFill>
                  <a:schemeClr val="tx1"/>
                </a:solidFill>
                <a:latin typeface="Gill Sans MT" panose="020B0502020104020203" pitchFamily="34" charset="0"/>
              </a:rPr>
              <a:t>=&lt;</a:t>
            </a:r>
            <a:r>
              <a:rPr lang="en-US" sz="1200" dirty="0" err="1">
                <a:solidFill>
                  <a:schemeClr val="tx1"/>
                </a:solidFill>
                <a:latin typeface="Gill Sans MT" panose="020B0502020104020203" pitchFamily="34" charset="0"/>
              </a:rPr>
              <a:t>datatype</a:t>
            </a:r>
            <a:r>
              <a:rPr lang="en-US" sz="1200" dirty="0">
                <a:solidFill>
                  <a:schemeClr val="tx1"/>
                </a:solidFill>
                <a:latin typeface="Gill Sans MT" panose="020B0502020104020203" pitchFamily="34" charset="0"/>
              </a:rPr>
              <a:t>&gt;=&lt;interval&gt; accounting and profiling sampling</a:t>
            </a:r>
          </a:p>
          <a:p>
            <a:r>
              <a:rPr lang="en-US" sz="1200" dirty="0">
                <a:solidFill>
                  <a:schemeClr val="tx1"/>
                </a:solidFill>
                <a:latin typeface="Gill Sans MT" panose="020B0502020104020203" pitchFamily="34" charset="0"/>
              </a:rPr>
              <a:t>       intervals. Supported </a:t>
            </a:r>
            <a:r>
              <a:rPr lang="en-US" sz="1200" dirty="0" err="1">
                <a:solidFill>
                  <a:schemeClr val="tx1"/>
                </a:solidFill>
                <a:latin typeface="Gill Sans MT" panose="020B0502020104020203" pitchFamily="34" charset="0"/>
              </a:rPr>
              <a:t>datatypes</a:t>
            </a:r>
            <a:r>
              <a:rPr lang="en-US" sz="1200" dirty="0">
                <a:solidFill>
                  <a:schemeClr val="tx1"/>
                </a:solidFill>
                <a:latin typeface="Gill Sans MT" panose="020B0502020104020203" pitchFamily="34" charset="0"/>
              </a:rPr>
              <a:t>:</a:t>
            </a:r>
          </a:p>
          <a:p>
            <a:r>
              <a:rPr lang="en-US" sz="1200" dirty="0">
                <a:solidFill>
                  <a:schemeClr val="tx1"/>
                </a:solidFill>
                <a:latin typeface="Gill Sans MT" panose="020B0502020104020203" pitchFamily="34" charset="0"/>
              </a:rPr>
              <a:t>       task=&lt;interval&gt; energy=&lt;interval&gt;</a:t>
            </a:r>
          </a:p>
          <a:p>
            <a:r>
              <a:rPr lang="en-US" sz="1200" dirty="0">
                <a:solidFill>
                  <a:schemeClr val="tx1"/>
                </a:solidFill>
                <a:latin typeface="Gill Sans MT" panose="020B0502020104020203" pitchFamily="34" charset="0"/>
              </a:rPr>
              <a:t>       network=&lt;interval&gt; filesystem=&lt;interval&gt;</a:t>
            </a:r>
          </a:p>
          <a:p>
            <a:r>
              <a:rPr lang="en-US" sz="1200" dirty="0">
                <a:solidFill>
                  <a:schemeClr val="tx1"/>
                </a:solidFill>
                <a:latin typeface="Gill Sans MT" panose="020B0502020104020203" pitchFamily="34" charset="0"/>
              </a:rPr>
              <a:t>…</a:t>
            </a:r>
          </a:p>
          <a:p>
            <a:r>
              <a:rPr lang="en-US" sz="1200" dirty="0">
                <a:solidFill>
                  <a:schemeClr val="tx1"/>
                </a:solidFill>
                <a:latin typeface="Gill Sans MT" panose="020B0502020104020203" pitchFamily="34" charset="0"/>
              </a:rPr>
              <a:t>Help options:</a:t>
            </a:r>
          </a:p>
          <a:p>
            <a:r>
              <a:rPr lang="en-US" sz="1200" dirty="0">
                <a:solidFill>
                  <a:schemeClr val="tx1"/>
                </a:solidFill>
                <a:latin typeface="Gill Sans MT" panose="020B0502020104020203" pitchFamily="34" charset="0"/>
              </a:rPr>
              <a:t>  -h, --help                  show this help message</a:t>
            </a:r>
          </a:p>
          <a:p>
            <a:r>
              <a:rPr lang="en-US" sz="1200" dirty="0">
                <a:solidFill>
                  <a:schemeClr val="tx1"/>
                </a:solidFill>
                <a:latin typeface="Gill Sans MT" panose="020B0502020104020203" pitchFamily="34" charset="0"/>
              </a:rPr>
              <a:t>      --usage                 display brief usage message</a:t>
            </a:r>
          </a:p>
          <a:p>
            <a:endParaRPr lang="en-US" sz="1200" dirty="0">
              <a:solidFill>
                <a:schemeClr val="tx1"/>
              </a:solidFill>
              <a:latin typeface="Gill Sans MT" panose="020B0502020104020203" pitchFamily="34" charset="0"/>
            </a:endParaRPr>
          </a:p>
          <a:p>
            <a:r>
              <a:rPr lang="en-US" sz="1200" dirty="0">
                <a:solidFill>
                  <a:schemeClr val="tx1"/>
                </a:solidFill>
                <a:latin typeface="Gill Sans MT" panose="020B0502020104020203" pitchFamily="34" charset="0"/>
              </a:rPr>
              <a:t>Other options:</a:t>
            </a:r>
          </a:p>
          <a:p>
            <a:r>
              <a:rPr lang="en-US" sz="1200" dirty="0">
                <a:solidFill>
                  <a:schemeClr val="tx1"/>
                </a:solidFill>
                <a:latin typeface="Gill Sans MT" panose="020B0502020104020203" pitchFamily="34" charset="0"/>
              </a:rPr>
              <a:t>  -V, --version               output version information and exit</a:t>
            </a:r>
          </a:p>
          <a:p>
            <a:endParaRPr lang="en-US" sz="1200" dirty="0">
              <a:solidFill>
                <a:schemeClr val="tx1"/>
              </a:solidFill>
              <a:latin typeface="Gill Sans MT" panose="020B0502020104020203" pitchFamily="34" charset="0"/>
            </a:endParaRPr>
          </a:p>
          <a:p>
            <a:endParaRPr lang="en-US" sz="1200" dirty="0">
              <a:solidFill>
                <a:schemeClr val="tx1"/>
              </a:solidFill>
              <a:latin typeface="Gill Sans MT" panose="020B0502020104020203" pitchFamily="34" charset="0"/>
            </a:endParaRPr>
          </a:p>
          <a:p>
            <a:r>
              <a:rPr lang="en-US" sz="1200" dirty="0">
                <a:solidFill>
                  <a:schemeClr val="tx1"/>
                </a:solidFill>
                <a:latin typeface="Gill Sans MT" panose="020B0502020104020203" pitchFamily="34" charset="0"/>
              </a:rPr>
              <a:t>SLURM documentation: https://</a:t>
            </a:r>
            <a:r>
              <a:rPr lang="en-US" sz="1200" dirty="0" err="1">
                <a:solidFill>
                  <a:schemeClr val="tx1"/>
                </a:solidFill>
                <a:latin typeface="Gill Sans MT" panose="020B0502020104020203" pitchFamily="34" charset="0"/>
              </a:rPr>
              <a:t>slurm.schedmd.com</a:t>
            </a:r>
            <a:r>
              <a:rPr lang="en-US" sz="1200" dirty="0">
                <a:solidFill>
                  <a:schemeClr val="tx1"/>
                </a:solidFill>
                <a:latin typeface="Gill Sans MT" panose="020B0502020104020203" pitchFamily="34" charset="0"/>
              </a:rPr>
              <a:t>/</a:t>
            </a:r>
          </a:p>
          <a:p>
            <a:r>
              <a:rPr lang="en-US" sz="1200" dirty="0">
                <a:solidFill>
                  <a:schemeClr val="tx1"/>
                </a:solidFill>
                <a:latin typeface="Gill Sans MT" panose="020B0502020104020203" pitchFamily="34" charset="0"/>
              </a:rPr>
              <a:t>SLURM summary: https://</a:t>
            </a:r>
            <a:r>
              <a:rPr lang="en-US" sz="1200" dirty="0" err="1">
                <a:solidFill>
                  <a:schemeClr val="tx1"/>
                </a:solidFill>
                <a:latin typeface="Gill Sans MT" panose="020B0502020104020203" pitchFamily="34" charset="0"/>
              </a:rPr>
              <a:t>slurm.schedmd.com</a:t>
            </a:r>
            <a:r>
              <a:rPr lang="en-US" sz="1200" dirty="0">
                <a:solidFill>
                  <a:schemeClr val="tx1"/>
                </a:solidFill>
                <a:latin typeface="Gill Sans MT" panose="020B0502020104020203" pitchFamily="34" charset="0"/>
              </a:rPr>
              <a:t>/pdfs/</a:t>
            </a:r>
            <a:r>
              <a:rPr lang="en-US" sz="1200" dirty="0" err="1">
                <a:solidFill>
                  <a:schemeClr val="tx1"/>
                </a:solidFill>
                <a:latin typeface="Gill Sans MT" panose="020B0502020104020203" pitchFamily="34" charset="0"/>
              </a:rPr>
              <a:t>summary.pdf</a:t>
            </a:r>
            <a:endParaRPr lang="en-US" sz="1200" dirty="0">
              <a:solidFill>
                <a:schemeClr val="tx1"/>
              </a:solidFill>
              <a:latin typeface="Gill Sans MT" panose="020B0502020104020203" pitchFamily="34" charset="0"/>
            </a:endParaRPr>
          </a:p>
          <a:p>
            <a:r>
              <a:rPr lang="en-US" sz="1200" dirty="0">
                <a:solidFill>
                  <a:schemeClr val="tx1"/>
                </a:solidFill>
                <a:latin typeface="Gill Sans MT" panose="020B0502020104020203" pitchFamily="34" charset="0"/>
              </a:rPr>
              <a:t> </a:t>
            </a:r>
          </a:p>
          <a:p>
            <a:endParaRPr lang="en-GB" sz="12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43204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434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2400" dirty="0">
                <a:solidFill>
                  <a:srgbClr val="7030A0"/>
                </a:solidFill>
                <a:latin typeface="Century Gothic" panose="020B0502020202020204" pitchFamily="34" charset="0"/>
              </a:rPr>
              <a:t>A Job</a:t>
            </a:r>
          </a:p>
          <a:p>
            <a:endParaRPr lang="en-GB" sz="2400" dirty="0">
              <a:solidFill>
                <a:srgbClr val="7030A0"/>
              </a:solidFill>
              <a:latin typeface="Century Gothic" panose="020B0502020202020204" pitchFamily="34" charset="0"/>
            </a:endParaRPr>
          </a:p>
          <a:p>
            <a:r>
              <a:rPr lang="en-GB" sz="1600" dirty="0">
                <a:solidFill>
                  <a:schemeClr val="tx1"/>
                </a:solidFill>
                <a:latin typeface="Gill Sans MT" panose="020B0502020104020203" pitchFamily="34" charset="0"/>
              </a:rPr>
              <a:t>Job = SLURM instructions + your program </a:t>
            </a:r>
          </a:p>
          <a:p>
            <a:endParaRPr lang="en-GB" sz="1600" dirty="0">
              <a:solidFill>
                <a:schemeClr val="tx1"/>
              </a:solidFill>
              <a:latin typeface="Gill Sans MT" panose="020B0502020104020203" pitchFamily="34" charset="0"/>
            </a:endParaRPr>
          </a:p>
          <a:p>
            <a:r>
              <a:rPr lang="en-US" sz="1600" b="1" dirty="0" err="1">
                <a:solidFill>
                  <a:schemeClr val="tx1"/>
                </a:solidFill>
                <a:latin typeface="Gill Sans MT" panose="020B0502020104020203" pitchFamily="34" charset="0"/>
              </a:rPr>
              <a:t>srun</a:t>
            </a:r>
            <a:r>
              <a:rPr lang="en-US" sz="1600" dirty="0">
                <a:solidFill>
                  <a:schemeClr val="tx1"/>
                </a:solidFill>
                <a:latin typeface="Gill Sans MT" panose="020B0502020104020203" pitchFamily="34" charset="0"/>
              </a:rPr>
              <a:t> [OPTIONS...] executable [</a:t>
            </a:r>
            <a:r>
              <a:rPr lang="en-US" sz="1600" dirty="0" err="1">
                <a:solidFill>
                  <a:schemeClr val="tx1"/>
                </a:solidFill>
                <a:latin typeface="Gill Sans MT" panose="020B0502020104020203" pitchFamily="34" charset="0"/>
              </a:rPr>
              <a:t>args</a:t>
            </a:r>
            <a:r>
              <a:rPr lang="en-US" sz="1600" dirty="0">
                <a:solidFill>
                  <a:schemeClr val="tx1"/>
                </a:solidFill>
                <a:latin typeface="Gill Sans MT" panose="020B0502020104020203" pitchFamily="34" charset="0"/>
              </a:rPr>
              <a:t>...]</a:t>
            </a:r>
          </a:p>
          <a:p>
            <a:endParaRPr lang="en-GB" sz="1600" dirty="0">
              <a:solidFill>
                <a:schemeClr val="tx1"/>
              </a:solidFill>
              <a:latin typeface="Gill Sans MT" panose="020B0502020104020203" pitchFamily="34" charset="0"/>
            </a:endParaRPr>
          </a:p>
          <a:p>
            <a:r>
              <a:rPr lang="en-GB" sz="1600" dirty="0">
                <a:solidFill>
                  <a:schemeClr val="tx1"/>
                </a:solidFill>
                <a:latin typeface="Gill Sans MT" panose="020B0502020104020203" pitchFamily="34" charset="0"/>
              </a:rPr>
              <a:t>Can be a single command or a complex piece of BASH programming</a:t>
            </a:r>
          </a:p>
          <a:p>
            <a:endParaRPr lang="en-GB" sz="1600" dirty="0">
              <a:solidFill>
                <a:schemeClr val="tx1"/>
              </a:solidFill>
              <a:latin typeface="Gill Sans MT" panose="020B0502020104020203" pitchFamily="34" charset="0"/>
            </a:endParaRPr>
          </a:p>
          <a:p>
            <a:r>
              <a:rPr lang="en-GB" sz="1600" dirty="0">
                <a:solidFill>
                  <a:schemeClr val="tx1"/>
                </a:solidFill>
                <a:latin typeface="Gill Sans MT" panose="020B0502020104020203" pitchFamily="34" charset="0"/>
              </a:rPr>
              <a:t>In CI,  many jobs are done in parallel</a:t>
            </a:r>
          </a:p>
          <a:p>
            <a:endParaRPr lang="en-US" sz="1600" b="1"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A command or series of commands submitted to the cluster with associated resource requirements and limits. </a:t>
            </a:r>
          </a:p>
          <a:p>
            <a:endParaRPr lang="en-US" sz="1600"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Status of jobs running on the cluster can be seen with the </a:t>
            </a:r>
            <a:r>
              <a:rPr lang="en-GB" sz="1600" dirty="0">
                <a:solidFill>
                  <a:schemeClr val="tx1"/>
                </a:solidFill>
                <a:latin typeface="Gill Sans MT" panose="020B0502020104020203" pitchFamily="34" charset="0"/>
              </a:rPr>
              <a:t>command</a:t>
            </a:r>
          </a:p>
          <a:p>
            <a:endParaRPr lang="en-US" sz="1600" b="1"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clust1-headnode $</a:t>
            </a:r>
            <a:r>
              <a:rPr lang="en-US" sz="1600" b="1" dirty="0">
                <a:solidFill>
                  <a:schemeClr val="tx1"/>
                </a:solidFill>
                <a:latin typeface="Gill Sans MT" panose="020B0502020104020203" pitchFamily="34" charset="0"/>
              </a:rPr>
              <a:t> </a:t>
            </a:r>
            <a:r>
              <a:rPr lang="en-US" sz="1600" b="1" dirty="0" err="1">
                <a:solidFill>
                  <a:schemeClr val="tx1"/>
                </a:solidFill>
                <a:latin typeface="Gill Sans MT" panose="020B0502020104020203" pitchFamily="34" charset="0"/>
              </a:rPr>
              <a:t>squeue</a:t>
            </a:r>
            <a:endParaRPr lang="en-US" sz="1600" b="1"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clust1-headnode $</a:t>
            </a:r>
            <a:r>
              <a:rPr lang="en-US" sz="1600" b="1" dirty="0">
                <a:solidFill>
                  <a:schemeClr val="tx1"/>
                </a:solidFill>
                <a:latin typeface="Gill Sans MT" panose="020B0502020104020203" pitchFamily="34" charset="0"/>
              </a:rPr>
              <a:t> </a:t>
            </a:r>
            <a:r>
              <a:rPr lang="en-US" sz="1600" b="1" dirty="0" err="1">
                <a:solidFill>
                  <a:schemeClr val="tx1"/>
                </a:solidFill>
                <a:latin typeface="Gill Sans MT" panose="020B0502020104020203" pitchFamily="34" charset="0"/>
              </a:rPr>
              <a:t>squeue</a:t>
            </a:r>
            <a:r>
              <a:rPr lang="en-US" sz="1600" b="1" dirty="0">
                <a:solidFill>
                  <a:schemeClr val="tx1"/>
                </a:solidFill>
                <a:latin typeface="Gill Sans MT" panose="020B0502020104020203" pitchFamily="34" charset="0"/>
              </a:rPr>
              <a:t> –u </a:t>
            </a:r>
            <a:r>
              <a:rPr lang="en-US" sz="1400" b="1" dirty="0">
                <a:solidFill>
                  <a:schemeClr val="tx1"/>
                </a:solidFill>
                <a:latin typeface="Gill Sans MT" panose="020B0502020104020203" pitchFamily="34" charset="0"/>
              </a:rPr>
              <a:t>&lt;USERNAME&gt;</a:t>
            </a:r>
          </a:p>
          <a:p>
            <a:endParaRPr lang="en-US" sz="1600" b="1" dirty="0">
              <a:solidFill>
                <a:schemeClr val="tx1"/>
              </a:solidFill>
              <a:latin typeface="Gill Sans MT" panose="020B0502020104020203" pitchFamily="34" charset="0"/>
            </a:endParaRPr>
          </a:p>
          <a:p>
            <a:endParaRPr lang="en-US" sz="1600" b="1" dirty="0">
              <a:solidFill>
                <a:schemeClr val="tx1"/>
              </a:solidFill>
              <a:latin typeface="Gill Sans MT" panose="020B0502020104020203" pitchFamily="34" charset="0"/>
            </a:endParaRPr>
          </a:p>
          <a:p>
            <a:endParaRPr lang="en-GB" sz="1600" b="1" dirty="0">
              <a:solidFill>
                <a:schemeClr val="tx1"/>
              </a:solidFill>
              <a:latin typeface="Gill Sans MT" panose="020B0502020104020203" pitchFamily="34" charset="0"/>
            </a:endParaRPr>
          </a:p>
        </p:txBody>
      </p:sp>
      <p:pic>
        <p:nvPicPr>
          <p:cNvPr id="5" name="Picture 4"/>
          <p:cNvPicPr>
            <a:picLocks noChangeAspect="1"/>
          </p:cNvPicPr>
          <p:nvPr/>
        </p:nvPicPr>
        <p:blipFill>
          <a:blip r:embed="rId2"/>
          <a:stretch>
            <a:fillRect/>
          </a:stretch>
        </p:blipFill>
        <p:spPr>
          <a:xfrm>
            <a:off x="4953000" y="457200"/>
            <a:ext cx="4376018" cy="5760000"/>
          </a:xfrm>
          <a:prstGeom prst="rect">
            <a:avLst/>
          </a:prstGeom>
        </p:spPr>
      </p:pic>
    </p:spTree>
    <p:extLst>
      <p:ext uri="{BB962C8B-B14F-4D97-AF65-F5344CB8AC3E}">
        <p14:creationId xmlns:p14="http://schemas.microsoft.com/office/powerpoint/2010/main" val="356793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2400" dirty="0">
                <a:solidFill>
                  <a:srgbClr val="7030A0"/>
                </a:solidFill>
                <a:latin typeface="Century Gothic" panose="020B0502020202020204" pitchFamily="34" charset="0"/>
              </a:rPr>
              <a:t>Output from SLURM</a:t>
            </a:r>
            <a:endParaRPr lang="en-US" sz="1600" b="1" u="sng" dirty="0">
              <a:solidFill>
                <a:schemeClr val="tx1"/>
              </a:solidFill>
              <a:latin typeface="Gill Sans MT" panose="020B0502020104020203" pitchFamily="34" charset="0"/>
            </a:endParaRPr>
          </a:p>
          <a:p>
            <a:endParaRPr lang="en-US" sz="1600" b="1" dirty="0">
              <a:solidFill>
                <a:schemeClr val="tx1"/>
              </a:solidFill>
              <a:latin typeface="Gill Sans MT" panose="020B0502020104020203" pitchFamily="34" charset="0"/>
            </a:endParaRPr>
          </a:p>
          <a:p>
            <a:r>
              <a:rPr lang="en-US" sz="1600" b="1" dirty="0">
                <a:solidFill>
                  <a:schemeClr val="tx1"/>
                </a:solidFill>
                <a:latin typeface="Gill Sans MT" panose="020B0502020104020203" pitchFamily="34" charset="0"/>
              </a:rPr>
              <a:t>clust1-headnode &gt; </a:t>
            </a:r>
            <a:r>
              <a:rPr lang="en-US" sz="1600" b="1" dirty="0" err="1">
                <a:solidFill>
                  <a:schemeClr val="tx1"/>
                </a:solidFill>
                <a:latin typeface="Gill Sans MT" panose="020B0502020104020203" pitchFamily="34" charset="0"/>
              </a:rPr>
              <a:t>squeue</a:t>
            </a:r>
            <a:endParaRPr lang="en-GB" sz="1600" b="1" dirty="0">
              <a:solidFill>
                <a:schemeClr val="tx1"/>
              </a:solidFill>
              <a:latin typeface="Gill Sans MT" panose="020B0502020104020203" pitchFamily="34" charset="0"/>
            </a:endParaRPr>
          </a:p>
        </p:txBody>
      </p:sp>
      <p:sp>
        <p:nvSpPr>
          <p:cNvPr id="2" name="TextBox 1"/>
          <p:cNvSpPr txBox="1"/>
          <p:nvPr/>
        </p:nvSpPr>
        <p:spPr>
          <a:xfrm>
            <a:off x="762000" y="2590800"/>
            <a:ext cx="8610600" cy="1754327"/>
          </a:xfrm>
          <a:prstGeom prst="rect">
            <a:avLst/>
          </a:prstGeom>
          <a:solidFill>
            <a:schemeClr val="bg1"/>
          </a:solidFill>
          <a:ln>
            <a:solidFill>
              <a:srgbClr val="660066"/>
            </a:solidFill>
          </a:ln>
        </p:spPr>
        <p:txBody>
          <a:bodyPr wrap="square" rtlCol="0">
            <a:spAutoFit/>
          </a:bodyPr>
          <a:lstStyle/>
          <a:p>
            <a:r>
              <a:rPr lang="pl-PL" dirty="0"/>
              <a:t>[obrien04@clust1-headnode ~]$ </a:t>
            </a:r>
            <a:r>
              <a:rPr lang="pl-PL" dirty="0" err="1"/>
              <a:t>squeue</a:t>
            </a:r>
            <a:endParaRPr lang="pl-PL" dirty="0"/>
          </a:p>
          <a:p>
            <a:r>
              <a:rPr lang="pl-PL" dirty="0"/>
              <a:t>             JOBID PARTITION     NAME     USER ST       TIME  NODES NODELIST(REASON)</a:t>
            </a:r>
          </a:p>
          <a:p>
            <a:r>
              <a:rPr lang="pl-PL" dirty="0"/>
              <a:t>            427309   </a:t>
            </a:r>
            <a:r>
              <a:rPr lang="pl-PL" dirty="0" err="1"/>
              <a:t>general</a:t>
            </a:r>
            <a:r>
              <a:rPr lang="pl-PL" dirty="0"/>
              <a:t> RK307bam   lukk01 PD       0:00      1 (</a:t>
            </a:r>
            <a:r>
              <a:rPr lang="pl-PL" dirty="0" err="1"/>
              <a:t>Dependency</a:t>
            </a:r>
            <a:r>
              <a:rPr lang="pl-PL" dirty="0"/>
              <a:t>)</a:t>
            </a:r>
          </a:p>
          <a:p>
            <a:r>
              <a:rPr lang="pl-PL" dirty="0"/>
              <a:t>            427311   </a:t>
            </a:r>
            <a:r>
              <a:rPr lang="pl-PL" dirty="0" err="1"/>
              <a:t>general</a:t>
            </a:r>
            <a:r>
              <a:rPr lang="pl-PL" dirty="0"/>
              <a:t> RK309bam   lukk01 PD       0:00      1 (</a:t>
            </a:r>
            <a:r>
              <a:rPr lang="pl-PL" dirty="0" err="1"/>
              <a:t>Dependency</a:t>
            </a:r>
            <a:r>
              <a:rPr lang="pl-PL" dirty="0"/>
              <a:t>)</a:t>
            </a:r>
          </a:p>
          <a:p>
            <a:r>
              <a:rPr lang="pl-PL" dirty="0"/>
              <a:t>…</a:t>
            </a:r>
          </a:p>
          <a:p>
            <a:r>
              <a:rPr lang="pl-PL" dirty="0"/>
              <a:t>            436869   </a:t>
            </a:r>
            <a:r>
              <a:rPr lang="pl-PL" dirty="0" err="1"/>
              <a:t>general</a:t>
            </a:r>
            <a:r>
              <a:rPr lang="pl-PL" dirty="0"/>
              <a:t> mutect2.    wan01  R    4:25:25      1 clust1-node-16</a:t>
            </a:r>
            <a:endParaRPr lang="en-US" dirty="0"/>
          </a:p>
        </p:txBody>
      </p:sp>
    </p:spTree>
    <p:extLst>
      <p:ext uri="{BB962C8B-B14F-4D97-AF65-F5344CB8AC3E}">
        <p14:creationId xmlns:p14="http://schemas.microsoft.com/office/powerpoint/2010/main" val="4965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endParaRPr lang="en-GB" sz="2400" dirty="0">
              <a:solidFill>
                <a:srgbClr val="7030A0"/>
              </a:solidFill>
              <a:latin typeface="Century Gothic" panose="020B0502020202020204" pitchFamily="34" charset="0"/>
            </a:endParaRPr>
          </a:p>
          <a:p>
            <a:r>
              <a:rPr lang="en-GB" sz="2400" dirty="0">
                <a:solidFill>
                  <a:srgbClr val="7030A0"/>
                </a:solidFill>
                <a:latin typeface="Century Gothic" panose="020B0502020202020204" pitchFamily="34" charset="0"/>
              </a:rPr>
              <a:t>A Queue:</a:t>
            </a:r>
          </a:p>
          <a:p>
            <a:endParaRPr lang="en-US" sz="1600"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A queue for job submissions associated with specified users and cluster hosts, and</a:t>
            </a:r>
          </a:p>
          <a:p>
            <a:r>
              <a:rPr lang="en-GB" sz="1600" dirty="0">
                <a:solidFill>
                  <a:schemeClr val="tx1"/>
                </a:solidFill>
                <a:latin typeface="Gill Sans MT" panose="020B0502020104020203" pitchFamily="34" charset="0"/>
              </a:rPr>
              <a:t>providing specified default resources.</a:t>
            </a:r>
          </a:p>
          <a:p>
            <a:endParaRPr lang="en-GB" sz="1600" dirty="0">
              <a:solidFill>
                <a:schemeClr val="tx1"/>
              </a:solidFill>
              <a:latin typeface="Gill Sans MT" panose="020B0502020104020203" pitchFamily="34" charset="0"/>
            </a:endParaRPr>
          </a:p>
          <a:p>
            <a:r>
              <a:rPr lang="en-GB" sz="1600" dirty="0">
                <a:solidFill>
                  <a:schemeClr val="tx1"/>
                </a:solidFill>
                <a:latin typeface="Gill Sans MT" panose="020B0502020104020203" pitchFamily="34" charset="0"/>
              </a:rPr>
              <a:t>SLURM calls queues ‘partitions.’</a:t>
            </a:r>
            <a:endParaRPr lang="en-GB" sz="1600" b="1" dirty="0">
              <a:solidFill>
                <a:schemeClr val="accent4"/>
              </a:solidFill>
              <a:latin typeface="Gill Sans MT" panose="020B0502020104020203" pitchFamily="34" charset="0"/>
            </a:endParaRPr>
          </a:p>
          <a:p>
            <a:endParaRPr lang="en-GB" sz="1600" b="1" dirty="0">
              <a:solidFill>
                <a:schemeClr val="accent4"/>
              </a:solidFill>
              <a:latin typeface="Gill Sans MT" panose="020B0502020104020203" pitchFamily="34" charset="0"/>
            </a:endParaRPr>
          </a:p>
          <a:p>
            <a:r>
              <a:rPr lang="en-GB" sz="1600" dirty="0">
                <a:solidFill>
                  <a:srgbClr val="000000"/>
                </a:solidFill>
                <a:latin typeface="Gill Sans MT" panose="020B0502020104020203" pitchFamily="34" charset="0"/>
              </a:rPr>
              <a:t>We  have a single general ‘partition’, with few restrictions (currently).</a:t>
            </a:r>
          </a:p>
          <a:p>
            <a:endParaRPr lang="en-GB" sz="20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281655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Checking the status of hosts within the cluster</a:t>
            </a:r>
          </a:p>
          <a:p>
            <a:endParaRPr lang="en-US" sz="2400" dirty="0">
              <a:solidFill>
                <a:srgbClr val="7030A0"/>
              </a:solidFill>
              <a:latin typeface="Century Gothic" panose="020B0502020202020204" pitchFamily="34" charset="0"/>
            </a:endParaRPr>
          </a:p>
          <a:p>
            <a:endParaRPr lang="en-GB" sz="1600" b="1" dirty="0">
              <a:solidFill>
                <a:srgbClr val="FF0000"/>
              </a:solidFill>
              <a:latin typeface="Gill Sans MT" panose="020B0502020104020203" pitchFamily="34" charset="0"/>
            </a:endParaRPr>
          </a:p>
          <a:p>
            <a:r>
              <a:rPr lang="en-GB" sz="1600" b="1" u="sng" dirty="0">
                <a:solidFill>
                  <a:srgbClr val="000000"/>
                </a:solidFill>
                <a:latin typeface="Gill Sans MT" panose="020B0502020104020203" pitchFamily="34" charset="0"/>
              </a:rPr>
              <a:t>SLURM</a:t>
            </a:r>
          </a:p>
          <a:p>
            <a:endParaRPr lang="en-GB" sz="1600" b="1" u="sng" dirty="0">
              <a:solidFill>
                <a:srgbClr val="000000"/>
              </a:solidFill>
              <a:latin typeface="Gill Sans MT" panose="020B0502020104020203" pitchFamily="34" charset="0"/>
            </a:endParaRPr>
          </a:p>
          <a:p>
            <a:r>
              <a:rPr lang="en-GB" sz="1600" b="1" dirty="0">
                <a:solidFill>
                  <a:srgbClr val="000000"/>
                </a:solidFill>
                <a:latin typeface="Gill Sans MT" panose="020B0502020104020203" pitchFamily="34" charset="0"/>
              </a:rPr>
              <a:t>Clust1-headnode &gt; </a:t>
            </a:r>
            <a:r>
              <a:rPr lang="en-GB" sz="1600" b="1" dirty="0" err="1">
                <a:solidFill>
                  <a:srgbClr val="FF0000"/>
                </a:solidFill>
                <a:latin typeface="Gill Sans MT" panose="020B0502020104020203" pitchFamily="34" charset="0"/>
              </a:rPr>
              <a:t>sinfo</a:t>
            </a:r>
            <a:endParaRPr lang="en-GB" sz="1600" b="1" dirty="0">
              <a:solidFill>
                <a:srgbClr val="FF0000"/>
              </a:solidFill>
              <a:latin typeface="Gill Sans MT" panose="020B0502020104020203" pitchFamily="34" charset="0"/>
            </a:endParaRPr>
          </a:p>
          <a:p>
            <a:r>
              <a:rPr lang="en-GB" sz="1600" b="1" dirty="0">
                <a:solidFill>
                  <a:srgbClr val="000000"/>
                </a:solidFill>
                <a:latin typeface="Gill Sans MT" panose="020B0502020104020203" pitchFamily="34" charset="0"/>
              </a:rPr>
              <a:t>Clust1-headnode &gt; </a:t>
            </a:r>
            <a:r>
              <a:rPr lang="en-GB" sz="1600" b="1" dirty="0" err="1">
                <a:solidFill>
                  <a:srgbClr val="FF0000"/>
                </a:solidFill>
                <a:latin typeface="Gill Sans MT" panose="020B0502020104020203" pitchFamily="34" charset="0"/>
              </a:rPr>
              <a:t>squeue</a:t>
            </a:r>
            <a:endParaRPr lang="en-GB" sz="1600" b="1" dirty="0">
              <a:solidFill>
                <a:srgbClr val="FF0000"/>
              </a:solidFill>
              <a:latin typeface="Gill Sans MT" panose="020B0502020104020203" pitchFamily="34" charset="0"/>
            </a:endParaRPr>
          </a:p>
          <a:p>
            <a:r>
              <a:rPr lang="en-GB" sz="1600" b="1" dirty="0">
                <a:solidFill>
                  <a:srgbClr val="000000"/>
                </a:solidFill>
                <a:latin typeface="Gill Sans MT" panose="020B0502020104020203" pitchFamily="34" charset="0"/>
              </a:rPr>
              <a:t>Clust1-headnode &gt; </a:t>
            </a:r>
            <a:r>
              <a:rPr lang="en-GB" sz="1600" b="1" dirty="0" err="1">
                <a:solidFill>
                  <a:srgbClr val="FF0000"/>
                </a:solidFill>
                <a:latin typeface="Gill Sans MT" panose="020B0502020104020203" pitchFamily="34" charset="0"/>
              </a:rPr>
              <a:t>sacct</a:t>
            </a:r>
            <a:r>
              <a:rPr lang="en-GB" sz="1600" b="1" dirty="0">
                <a:solidFill>
                  <a:srgbClr val="FF0000"/>
                </a:solidFill>
                <a:latin typeface="Gill Sans MT" panose="020B0502020104020203" pitchFamily="34" charset="0"/>
              </a:rPr>
              <a:t> </a:t>
            </a:r>
          </a:p>
          <a:p>
            <a:endParaRPr lang="en-GB" sz="1600" b="1" dirty="0">
              <a:solidFill>
                <a:srgbClr val="FF0000"/>
              </a:solidFill>
              <a:latin typeface="Gill Sans MT" panose="020B0502020104020203" pitchFamily="34" charset="0"/>
            </a:endParaRPr>
          </a:p>
          <a:p>
            <a:endParaRPr lang="en-GB" sz="1600" b="1" dirty="0">
              <a:solidFill>
                <a:srgbClr val="000000"/>
              </a:solidFill>
              <a:latin typeface="Gill Sans MT" panose="020B0502020104020203" pitchFamily="34" charset="0"/>
            </a:endParaRPr>
          </a:p>
          <a:p>
            <a:endParaRPr lang="en-GB" sz="1600" b="1" dirty="0">
              <a:solidFill>
                <a:srgbClr val="000000"/>
              </a:solidFill>
              <a:latin typeface="Gill Sans MT" panose="020B0502020104020203" pitchFamily="34" charset="0"/>
            </a:endParaRPr>
          </a:p>
          <a:p>
            <a:endParaRPr lang="en-GB" sz="1600" b="1" dirty="0">
              <a:solidFill>
                <a:srgbClr val="000000"/>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p:txBody>
      </p:sp>
      <p:sp>
        <p:nvSpPr>
          <p:cNvPr id="2" name="TextBox 1"/>
          <p:cNvSpPr txBox="1"/>
          <p:nvPr/>
        </p:nvSpPr>
        <p:spPr>
          <a:xfrm>
            <a:off x="152400" y="4343400"/>
            <a:ext cx="9601200" cy="1077218"/>
          </a:xfrm>
          <a:prstGeom prst="rect">
            <a:avLst/>
          </a:prstGeom>
          <a:solidFill>
            <a:schemeClr val="bg1"/>
          </a:solidFill>
          <a:ln>
            <a:solidFill>
              <a:srgbClr val="660066"/>
            </a:solidFill>
          </a:ln>
        </p:spPr>
        <p:txBody>
          <a:bodyPr wrap="square" rtlCol="0">
            <a:spAutoFit/>
          </a:bodyPr>
          <a:lstStyle/>
          <a:p>
            <a:r>
              <a:rPr lang="en-US" sz="1600" dirty="0">
                <a:latin typeface="Courier New" charset="0"/>
                <a:ea typeface="Courier New" charset="0"/>
                <a:cs typeface="Courier New" charset="0"/>
              </a:rPr>
              <a:t>[obrien04@clust1-headnode ~]$ </a:t>
            </a:r>
            <a:r>
              <a:rPr lang="en-US" sz="1600" dirty="0" err="1">
                <a:latin typeface="Courier New" charset="0"/>
                <a:ea typeface="Courier New" charset="0"/>
                <a:cs typeface="Courier New" charset="0"/>
              </a:rPr>
              <a:t>sinfo</a:t>
            </a:r>
            <a:endParaRPr lang="en-US" sz="1600" dirty="0">
              <a:latin typeface="Courier New" charset="0"/>
              <a:ea typeface="Courier New" charset="0"/>
              <a:cs typeface="Courier New" charset="0"/>
            </a:endParaRPr>
          </a:p>
          <a:p>
            <a:r>
              <a:rPr lang="en-US" sz="1600" dirty="0">
                <a:latin typeface="Courier New" charset="0"/>
                <a:ea typeface="Courier New" charset="0"/>
                <a:cs typeface="Courier New" charset="0"/>
              </a:rPr>
              <a:t>PARTITION AVAIL  TIMELIMIT  NODES  STATE NODELIST</a:t>
            </a:r>
          </a:p>
          <a:p>
            <a:r>
              <a:rPr lang="en-US" sz="1600" dirty="0">
                <a:latin typeface="Courier New" charset="0"/>
                <a:ea typeface="Courier New" charset="0"/>
                <a:cs typeface="Courier New" charset="0"/>
              </a:rPr>
              <a:t>general*     up   infinite     15    mix clust1-node-[1-7,9,12-16,18,21]</a:t>
            </a:r>
          </a:p>
          <a:p>
            <a:r>
              <a:rPr lang="en-US" sz="1600" dirty="0">
                <a:latin typeface="Courier New" charset="0"/>
                <a:ea typeface="Courier New" charset="0"/>
                <a:cs typeface="Courier New" charset="0"/>
              </a:rPr>
              <a:t>general*     up   infinite     18   idle clust1-node-[8,10-11,17,19-20,22-33]</a:t>
            </a:r>
          </a:p>
        </p:txBody>
      </p:sp>
    </p:spTree>
    <p:extLst>
      <p:ext uri="{BB962C8B-B14F-4D97-AF65-F5344CB8AC3E}">
        <p14:creationId xmlns:p14="http://schemas.microsoft.com/office/powerpoint/2010/main" val="31039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Checking the status of hosts within the cluster</a:t>
            </a:r>
          </a:p>
          <a:p>
            <a:endParaRPr lang="en-US" sz="2400" dirty="0">
              <a:solidFill>
                <a:srgbClr val="7030A0"/>
              </a:solidFill>
              <a:latin typeface="Century Gothic" panose="020B0502020202020204" pitchFamily="34" charset="0"/>
            </a:endParaRPr>
          </a:p>
          <a:p>
            <a:endParaRPr lang="en-GB" sz="1600" b="1" dirty="0">
              <a:solidFill>
                <a:srgbClr val="FF0000"/>
              </a:solidFill>
              <a:latin typeface="Gill Sans MT" panose="020B0502020104020203" pitchFamily="34" charset="0"/>
            </a:endParaRPr>
          </a:p>
          <a:p>
            <a:r>
              <a:rPr lang="en-GB" sz="1600" b="1" u="sng" dirty="0">
                <a:solidFill>
                  <a:srgbClr val="000000"/>
                </a:solidFill>
                <a:latin typeface="Gill Sans MT" panose="020B0502020104020203" pitchFamily="34" charset="0"/>
              </a:rPr>
              <a:t>SLURM</a:t>
            </a:r>
          </a:p>
          <a:p>
            <a:endParaRPr lang="en-GB" sz="1600" b="1" u="sng" dirty="0">
              <a:solidFill>
                <a:srgbClr val="000000"/>
              </a:solidFill>
              <a:latin typeface="Gill Sans MT" panose="020B0502020104020203" pitchFamily="34" charset="0"/>
            </a:endParaRPr>
          </a:p>
          <a:p>
            <a:r>
              <a:rPr lang="en-GB" sz="1600" b="1" dirty="0">
                <a:solidFill>
                  <a:srgbClr val="000000"/>
                </a:solidFill>
                <a:latin typeface="Gill Sans MT" panose="020B0502020104020203" pitchFamily="34" charset="0"/>
              </a:rPr>
              <a:t>Clust1-headnode &gt; </a:t>
            </a:r>
            <a:r>
              <a:rPr lang="en-GB" sz="1600" b="1" dirty="0" err="1">
                <a:solidFill>
                  <a:srgbClr val="FF0000"/>
                </a:solidFill>
                <a:latin typeface="Gill Sans MT" panose="020B0502020104020203" pitchFamily="34" charset="0"/>
              </a:rPr>
              <a:t>sinfo</a:t>
            </a:r>
            <a:endParaRPr lang="en-GB" sz="1600" b="1" dirty="0">
              <a:solidFill>
                <a:srgbClr val="FF0000"/>
              </a:solidFill>
              <a:latin typeface="Gill Sans MT" panose="020B0502020104020203" pitchFamily="34" charset="0"/>
            </a:endParaRPr>
          </a:p>
          <a:p>
            <a:r>
              <a:rPr lang="en-GB" sz="1600" b="1" dirty="0">
                <a:solidFill>
                  <a:srgbClr val="000000"/>
                </a:solidFill>
                <a:latin typeface="Gill Sans MT" panose="020B0502020104020203" pitchFamily="34" charset="0"/>
              </a:rPr>
              <a:t>Clust1-headnode &gt; </a:t>
            </a:r>
            <a:r>
              <a:rPr lang="en-GB" sz="1600" b="1" dirty="0" err="1">
                <a:solidFill>
                  <a:srgbClr val="FF0000"/>
                </a:solidFill>
                <a:latin typeface="Gill Sans MT" panose="020B0502020104020203" pitchFamily="34" charset="0"/>
              </a:rPr>
              <a:t>squeue</a:t>
            </a:r>
            <a:endParaRPr lang="en-GB" sz="1600" b="1" dirty="0">
              <a:solidFill>
                <a:srgbClr val="FF0000"/>
              </a:solidFill>
              <a:latin typeface="Gill Sans MT" panose="020B0502020104020203" pitchFamily="34" charset="0"/>
            </a:endParaRPr>
          </a:p>
          <a:p>
            <a:r>
              <a:rPr lang="en-GB" sz="1600" b="1" dirty="0">
                <a:solidFill>
                  <a:srgbClr val="000000"/>
                </a:solidFill>
                <a:latin typeface="Gill Sans MT" panose="020B0502020104020203" pitchFamily="34" charset="0"/>
              </a:rPr>
              <a:t>Clust1-headnode &gt; </a:t>
            </a:r>
            <a:r>
              <a:rPr lang="en-GB" sz="1600" b="1" dirty="0" err="1">
                <a:solidFill>
                  <a:srgbClr val="FF0000"/>
                </a:solidFill>
                <a:latin typeface="Gill Sans MT" panose="020B0502020104020203" pitchFamily="34" charset="0"/>
              </a:rPr>
              <a:t>sacct</a:t>
            </a:r>
            <a:r>
              <a:rPr lang="en-GB" sz="1600" b="1" dirty="0">
                <a:solidFill>
                  <a:srgbClr val="FF0000"/>
                </a:solidFill>
                <a:latin typeface="Gill Sans MT" panose="020B0502020104020203" pitchFamily="34" charset="0"/>
              </a:rPr>
              <a:t> </a:t>
            </a:r>
          </a:p>
          <a:p>
            <a:endParaRPr lang="en-GB" sz="1600" b="1" dirty="0">
              <a:solidFill>
                <a:srgbClr val="FF0000"/>
              </a:solidFill>
              <a:latin typeface="Gill Sans MT" panose="020B0502020104020203" pitchFamily="34" charset="0"/>
            </a:endParaRPr>
          </a:p>
          <a:p>
            <a:endParaRPr lang="en-GB" sz="1600" b="1" dirty="0">
              <a:solidFill>
                <a:srgbClr val="000000"/>
              </a:solidFill>
              <a:latin typeface="Gill Sans MT" panose="020B0502020104020203" pitchFamily="34" charset="0"/>
            </a:endParaRPr>
          </a:p>
          <a:p>
            <a:endParaRPr lang="en-GB" sz="1600" b="1" dirty="0">
              <a:solidFill>
                <a:srgbClr val="000000"/>
              </a:solidFill>
              <a:latin typeface="Gill Sans MT" panose="020B0502020104020203" pitchFamily="34" charset="0"/>
            </a:endParaRPr>
          </a:p>
          <a:p>
            <a:endParaRPr lang="en-GB" sz="1600" b="1" dirty="0">
              <a:solidFill>
                <a:srgbClr val="000000"/>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p:txBody>
      </p:sp>
      <p:sp>
        <p:nvSpPr>
          <p:cNvPr id="2" name="TextBox 1"/>
          <p:cNvSpPr txBox="1"/>
          <p:nvPr/>
        </p:nvSpPr>
        <p:spPr>
          <a:xfrm>
            <a:off x="152400" y="4343400"/>
            <a:ext cx="9601200" cy="1077218"/>
          </a:xfrm>
          <a:prstGeom prst="rect">
            <a:avLst/>
          </a:prstGeom>
          <a:solidFill>
            <a:schemeClr val="bg1"/>
          </a:solidFill>
          <a:ln>
            <a:solidFill>
              <a:srgbClr val="660066"/>
            </a:solidFill>
          </a:ln>
        </p:spPr>
        <p:txBody>
          <a:bodyPr wrap="square" rtlCol="0">
            <a:spAutoFit/>
          </a:bodyPr>
          <a:lstStyle/>
          <a:p>
            <a:r>
              <a:rPr lang="en-US" sz="1600" dirty="0">
                <a:latin typeface="Courier New" charset="0"/>
                <a:ea typeface="Courier New" charset="0"/>
                <a:cs typeface="Courier New" charset="0"/>
              </a:rPr>
              <a:t>[obrien04@clust1-headnode ~]$ </a:t>
            </a:r>
            <a:r>
              <a:rPr lang="en-US" sz="1600" dirty="0" err="1">
                <a:latin typeface="Courier New" charset="0"/>
                <a:ea typeface="Courier New" charset="0"/>
                <a:cs typeface="Courier New" charset="0"/>
              </a:rPr>
              <a:t>sinfo</a:t>
            </a:r>
            <a:endParaRPr lang="en-US" sz="1600" dirty="0">
              <a:latin typeface="Courier New" charset="0"/>
              <a:ea typeface="Courier New" charset="0"/>
              <a:cs typeface="Courier New" charset="0"/>
            </a:endParaRPr>
          </a:p>
          <a:p>
            <a:r>
              <a:rPr lang="en-US" sz="1600" dirty="0">
                <a:latin typeface="Courier New" charset="0"/>
                <a:ea typeface="Courier New" charset="0"/>
                <a:cs typeface="Courier New" charset="0"/>
              </a:rPr>
              <a:t>PARTITION AVAIL  TIMELIMIT  NODES  STATE NODELIST</a:t>
            </a:r>
          </a:p>
          <a:p>
            <a:r>
              <a:rPr lang="en-US" sz="1600" dirty="0">
                <a:latin typeface="Courier New" charset="0"/>
                <a:ea typeface="Courier New" charset="0"/>
                <a:cs typeface="Courier New" charset="0"/>
              </a:rPr>
              <a:t>general*     up   infinite     15    mix clust1-node-[1-7,9,12-16,18,21]</a:t>
            </a:r>
          </a:p>
          <a:p>
            <a:r>
              <a:rPr lang="en-US" sz="1600" dirty="0">
                <a:latin typeface="Courier New" charset="0"/>
                <a:ea typeface="Courier New" charset="0"/>
                <a:cs typeface="Courier New" charset="0"/>
              </a:rPr>
              <a:t>general*     up   infinite     18   idle clust1-node-[8,10-11,17,19-20,22-33]</a:t>
            </a:r>
          </a:p>
        </p:txBody>
      </p:sp>
    </p:spTree>
    <p:extLst>
      <p:ext uri="{BB962C8B-B14F-4D97-AF65-F5344CB8AC3E}">
        <p14:creationId xmlns:p14="http://schemas.microsoft.com/office/powerpoint/2010/main" val="12992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Submitting a simple command job</a:t>
            </a:r>
          </a:p>
          <a:p>
            <a:endParaRPr lang="en-GB" sz="1600" b="1" dirty="0">
              <a:solidFill>
                <a:srgbClr val="FF0000"/>
              </a:solidFill>
              <a:latin typeface="Gill Sans MT" panose="020B0502020104020203" pitchFamily="34" charset="0"/>
            </a:endParaRPr>
          </a:p>
          <a:p>
            <a:r>
              <a:rPr lang="en-GB" sz="1600" b="1" u="sng" dirty="0">
                <a:solidFill>
                  <a:srgbClr val="000000"/>
                </a:solidFill>
                <a:latin typeface="Gill Sans MT" panose="020B0502020104020203" pitchFamily="34" charset="0"/>
              </a:rPr>
              <a:t>SLURM</a:t>
            </a:r>
          </a:p>
          <a:p>
            <a:endParaRPr lang="en-GB" sz="1600" b="1" u="sng" dirty="0">
              <a:solidFill>
                <a:srgbClr val="000000"/>
              </a:solidFill>
              <a:latin typeface="Gill Sans MT" panose="020B0502020104020203" pitchFamily="34" charset="0"/>
            </a:endParaRPr>
          </a:p>
          <a:p>
            <a:r>
              <a:rPr lang="en-US" sz="1500" b="1" dirty="0">
                <a:solidFill>
                  <a:srgbClr val="FF0000"/>
                </a:solidFill>
                <a:latin typeface="Gill Sans MT" panose="020B0502020104020203" pitchFamily="34" charset="0"/>
              </a:rPr>
              <a:t>&lt;COMMAND&gt;</a:t>
            </a:r>
            <a:r>
              <a:rPr lang="en-US" sz="1500" dirty="0">
                <a:solidFill>
                  <a:srgbClr val="FF0000"/>
                </a:solidFill>
                <a:latin typeface="Gill Sans MT" panose="020B0502020104020203" pitchFamily="34" charset="0"/>
              </a:rPr>
              <a:t> </a:t>
            </a:r>
            <a:r>
              <a:rPr lang="en-US" sz="1500" dirty="0">
                <a:solidFill>
                  <a:srgbClr val="0070C0"/>
                </a:solidFill>
                <a:latin typeface="Gill Sans MT" panose="020B0502020104020203" pitchFamily="34" charset="0"/>
              </a:rPr>
              <a:t>[OPTIONS...] </a:t>
            </a:r>
            <a:r>
              <a:rPr lang="en-US" sz="1500" dirty="0">
                <a:solidFill>
                  <a:srgbClr val="00B050"/>
                </a:solidFill>
                <a:latin typeface="Gill Sans MT" panose="020B0502020104020203" pitchFamily="34" charset="0"/>
              </a:rPr>
              <a:t>executable</a:t>
            </a:r>
            <a:r>
              <a:rPr lang="en-US" sz="1500" dirty="0">
                <a:solidFill>
                  <a:schemeClr val="tx1"/>
                </a:solidFill>
                <a:latin typeface="Gill Sans MT" panose="020B0502020104020203" pitchFamily="34" charset="0"/>
              </a:rPr>
              <a:t> [</a:t>
            </a:r>
            <a:r>
              <a:rPr lang="en-US" sz="1500" dirty="0" err="1">
                <a:solidFill>
                  <a:schemeClr val="tx1"/>
                </a:solidFill>
                <a:latin typeface="Gill Sans MT" panose="020B0502020104020203" pitchFamily="34" charset="0"/>
              </a:rPr>
              <a:t>args</a:t>
            </a:r>
            <a:r>
              <a:rPr lang="en-US" sz="1500" dirty="0">
                <a:solidFill>
                  <a:schemeClr val="tx1"/>
                </a:solidFill>
                <a:latin typeface="Gill Sans MT" panose="020B0502020104020203" pitchFamily="34" charset="0"/>
              </a:rPr>
              <a:t>...]</a:t>
            </a:r>
          </a:p>
          <a:p>
            <a:endParaRPr lang="en-GB" sz="1600" b="1" u="sng" dirty="0">
              <a:solidFill>
                <a:srgbClr val="000000"/>
              </a:solidFill>
              <a:latin typeface="Gill Sans MT" panose="020B0502020104020203" pitchFamily="34" charset="0"/>
            </a:endParaRPr>
          </a:p>
          <a:p>
            <a:r>
              <a:rPr lang="en-GB" sz="1600" b="1" dirty="0">
                <a:solidFill>
                  <a:srgbClr val="000000"/>
                </a:solidFill>
                <a:latin typeface="Gill Sans MT" panose="020B0502020104020203" pitchFamily="34" charset="0"/>
              </a:rPr>
              <a:t>Clust1-headnode &gt; </a:t>
            </a:r>
            <a:r>
              <a:rPr lang="en-GB" sz="1600" b="1" dirty="0" err="1">
                <a:solidFill>
                  <a:srgbClr val="FF0000"/>
                </a:solidFill>
                <a:latin typeface="Gill Sans MT" panose="020B0502020104020203" pitchFamily="34" charset="0"/>
              </a:rPr>
              <a:t>srun</a:t>
            </a:r>
            <a:r>
              <a:rPr lang="en-GB" sz="1600" b="1" dirty="0">
                <a:solidFill>
                  <a:srgbClr val="FF0000"/>
                </a:solidFill>
                <a:latin typeface="Gill Sans MT" panose="020B0502020104020203" pitchFamily="34" charset="0"/>
              </a:rPr>
              <a:t> </a:t>
            </a:r>
            <a:r>
              <a:rPr lang="en-GB" sz="1600" b="1" dirty="0">
                <a:solidFill>
                  <a:srgbClr val="0070C0"/>
                </a:solidFill>
                <a:latin typeface="Gill Sans MT" panose="020B0502020104020203" pitchFamily="34" charset="0"/>
              </a:rPr>
              <a:t>–n2 -l </a:t>
            </a:r>
            <a:r>
              <a:rPr lang="en-GB" sz="1600" b="1" dirty="0">
                <a:solidFill>
                  <a:srgbClr val="00B050"/>
                </a:solidFill>
                <a:latin typeface="Gill Sans MT" panose="020B0502020104020203" pitchFamily="34" charset="0"/>
              </a:rPr>
              <a:t>hostname</a:t>
            </a:r>
          </a:p>
          <a:p>
            <a:endParaRPr lang="en-GB" sz="1600" b="1" dirty="0">
              <a:solidFill>
                <a:srgbClr val="FF0000"/>
              </a:solidFill>
              <a:latin typeface="Gill Sans MT" panose="020B0502020104020203" pitchFamily="34" charset="0"/>
            </a:endParaRPr>
          </a:p>
          <a:p>
            <a:r>
              <a:rPr lang="en-GB" sz="1600" b="1" dirty="0">
                <a:solidFill>
                  <a:schemeClr val="tx1"/>
                </a:solidFill>
                <a:latin typeface="Gill Sans MT" panose="020B0502020104020203" pitchFamily="34" charset="0"/>
              </a:rPr>
              <a:t>Allocate Resources</a:t>
            </a:r>
          </a:p>
          <a:p>
            <a:r>
              <a:rPr lang="en-GB" sz="1600" b="1" dirty="0">
                <a:solidFill>
                  <a:schemeClr val="tx1"/>
                </a:solidFill>
                <a:latin typeface="Gill Sans MT" panose="020B0502020104020203" pitchFamily="34" charset="0"/>
              </a:rPr>
              <a:t>The more specific your jobs are, the more likely they are to be run soon</a:t>
            </a:r>
          </a:p>
          <a:p>
            <a:endParaRPr lang="en-GB" sz="1600" b="1" dirty="0">
              <a:solidFill>
                <a:srgbClr val="FF0000"/>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p:txBody>
      </p:sp>
      <p:sp>
        <p:nvSpPr>
          <p:cNvPr id="5" name="Rectangle 4">
            <a:extLst>
              <a:ext uri="{FF2B5EF4-FFF2-40B4-BE49-F238E27FC236}">
                <a16:creationId xmlns:a16="http://schemas.microsoft.com/office/drawing/2014/main" id="{5130515D-2157-184E-8D1B-687A114EDB01}"/>
              </a:ext>
            </a:extLst>
          </p:cNvPr>
          <p:cNvSpPr/>
          <p:nvPr/>
        </p:nvSpPr>
        <p:spPr>
          <a:xfrm>
            <a:off x="477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1400" b="1" dirty="0" err="1">
                <a:solidFill>
                  <a:schemeClr val="tx1"/>
                </a:solidFill>
                <a:latin typeface="Gill Sans MT" panose="020B0502020104020203" pitchFamily="34" charset="0"/>
              </a:rPr>
              <a:t>sbatch</a:t>
            </a:r>
            <a:r>
              <a:rPr lang="en-GB" sz="1400" b="1" dirty="0">
                <a:solidFill>
                  <a:schemeClr val="tx1"/>
                </a:solidFill>
                <a:latin typeface="Gill Sans MT" panose="020B0502020104020203" pitchFamily="34" charset="0"/>
              </a:rPr>
              <a:t> option</a:t>
            </a:r>
          </a:p>
          <a:p>
            <a:endParaRPr lang="en-GB" sz="140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--mem-per-</a:t>
            </a:r>
            <a:r>
              <a:rPr lang="en-GB" sz="1250" b="1" dirty="0" err="1">
                <a:solidFill>
                  <a:srgbClr val="FF0000"/>
                </a:solidFill>
                <a:latin typeface="Gill Sans MT" panose="020B0502020104020203" pitchFamily="34" charset="0"/>
              </a:rPr>
              <a:t>cpu</a:t>
            </a:r>
            <a:endParaRPr lang="en-GB" sz="1250" b="1" dirty="0">
              <a:solidFill>
                <a:srgbClr val="FF0000"/>
              </a:solidFill>
              <a:latin typeface="Gill Sans MT" panose="020B0502020104020203" pitchFamily="34" charset="0"/>
            </a:endParaRPr>
          </a:p>
          <a:p>
            <a:endParaRPr lang="en-GB" sz="125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--time=&lt;</a:t>
            </a:r>
            <a:r>
              <a:rPr lang="en-GB" sz="1250" b="1" dirty="0" err="1">
                <a:solidFill>
                  <a:srgbClr val="FF0000"/>
                </a:solidFill>
                <a:latin typeface="Gill Sans MT" panose="020B0502020104020203" pitchFamily="34" charset="0"/>
              </a:rPr>
              <a:t>walltime</a:t>
            </a:r>
            <a:r>
              <a:rPr lang="en-GB" sz="1250" b="1" dirty="0">
                <a:solidFill>
                  <a:srgbClr val="FF0000"/>
                </a:solidFill>
                <a:latin typeface="Gill Sans MT" panose="020B0502020104020203" pitchFamily="34" charset="0"/>
              </a:rPr>
              <a:t>&gt; </a:t>
            </a:r>
          </a:p>
          <a:p>
            <a:r>
              <a:rPr lang="en-GB" sz="1250" b="1" dirty="0">
                <a:solidFill>
                  <a:srgbClr val="FF0000"/>
                </a:solidFill>
                <a:latin typeface="Gill Sans MT" panose="020B0502020104020203" pitchFamily="34" charset="0"/>
              </a:rPr>
              <a:t>-t &lt;</a:t>
            </a:r>
            <a:r>
              <a:rPr lang="en-GB" sz="1250" b="1" dirty="0" err="1">
                <a:solidFill>
                  <a:srgbClr val="FF0000"/>
                </a:solidFill>
                <a:latin typeface="Gill Sans MT" panose="020B0502020104020203" pitchFamily="34" charset="0"/>
              </a:rPr>
              <a:t>walltime</a:t>
            </a:r>
            <a:r>
              <a:rPr lang="en-GB" sz="1250" b="1" dirty="0">
                <a:solidFill>
                  <a:srgbClr val="FF0000"/>
                </a:solidFill>
                <a:latin typeface="Gill Sans MT" panose="020B0502020104020203" pitchFamily="34" charset="0"/>
              </a:rPr>
              <a:t>&gt;</a:t>
            </a:r>
          </a:p>
          <a:p>
            <a:endParaRPr lang="en-GB" sz="125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--nodes=&lt;number&gt; </a:t>
            </a:r>
          </a:p>
          <a:p>
            <a:r>
              <a:rPr lang="en-GB" sz="1250" b="1" dirty="0">
                <a:solidFill>
                  <a:srgbClr val="FF0000"/>
                </a:solidFill>
                <a:latin typeface="Gill Sans MT" panose="020B0502020104020203" pitchFamily="34" charset="0"/>
              </a:rPr>
              <a:t>-N &lt;number&gt;</a:t>
            </a:r>
          </a:p>
          <a:p>
            <a:endParaRPr lang="en-GB" sz="125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a:t>
            </a:r>
            <a:r>
              <a:rPr lang="en-GB" sz="1250" b="1" dirty="0" err="1">
                <a:solidFill>
                  <a:srgbClr val="FF0000"/>
                </a:solidFill>
                <a:latin typeface="Gill Sans MT" panose="020B0502020104020203" pitchFamily="34" charset="0"/>
              </a:rPr>
              <a:t>ntasks</a:t>
            </a:r>
            <a:r>
              <a:rPr lang="en-GB" sz="1250" b="1" dirty="0">
                <a:solidFill>
                  <a:srgbClr val="FF0000"/>
                </a:solidFill>
                <a:latin typeface="Gill Sans MT" panose="020B0502020104020203" pitchFamily="34" charset="0"/>
              </a:rPr>
              <a:t>=&lt;number&gt; -n &lt;number&gt;</a:t>
            </a:r>
          </a:p>
          <a:p>
            <a:r>
              <a:rPr lang="en-GB" sz="1250" b="1" dirty="0">
                <a:solidFill>
                  <a:srgbClr val="FF0000"/>
                </a:solidFill>
                <a:latin typeface="Gill Sans MT" panose="020B0502020104020203" pitchFamily="34" charset="0"/>
              </a:rPr>
              <a:t>-n &lt;number&gt;</a:t>
            </a:r>
          </a:p>
          <a:p>
            <a:endParaRPr lang="en-GB" sz="125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--output=&lt;path&gt;/&lt;file pattern&gt; </a:t>
            </a:r>
          </a:p>
          <a:p>
            <a:r>
              <a:rPr lang="en-GB" sz="1250" b="1" dirty="0">
                <a:solidFill>
                  <a:srgbClr val="FF0000"/>
                </a:solidFill>
                <a:latin typeface="Gill Sans MT" panose="020B0502020104020203" pitchFamily="34" charset="0"/>
              </a:rPr>
              <a:t>-o &lt;path&gt;/&lt;file pattern&gt;</a:t>
            </a:r>
          </a:p>
          <a:p>
            <a:endParaRPr lang="en-GB" sz="125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--error=&lt;path&gt;/&lt;file pattern&gt; </a:t>
            </a:r>
          </a:p>
          <a:p>
            <a:r>
              <a:rPr lang="en-GB" sz="1250" b="1" dirty="0">
                <a:solidFill>
                  <a:srgbClr val="FF0000"/>
                </a:solidFill>
                <a:latin typeface="Gill Sans MT" panose="020B0502020104020203" pitchFamily="34" charset="0"/>
              </a:rPr>
              <a:t>-e &lt;path&gt;/&lt;file pattern&gt;</a:t>
            </a:r>
          </a:p>
          <a:p>
            <a:endParaRPr lang="en-GB" sz="125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--mail-user=&lt;email&gt;</a:t>
            </a:r>
          </a:p>
          <a:p>
            <a:r>
              <a:rPr lang="en-GB" sz="1250" b="1" dirty="0">
                <a:solidFill>
                  <a:srgbClr val="FF0000"/>
                </a:solidFill>
                <a:latin typeface="Gill Sans MT" panose="020B0502020104020203" pitchFamily="34" charset="0"/>
              </a:rPr>
              <a:t>--job-name=&lt;jobname&gt; </a:t>
            </a:r>
          </a:p>
          <a:p>
            <a:endParaRPr lang="en-GB" sz="125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-J &lt;jobname&gt;</a:t>
            </a:r>
          </a:p>
          <a:p>
            <a:r>
              <a:rPr lang="en-GB" sz="1250" b="1" dirty="0">
                <a:solidFill>
                  <a:srgbClr val="FF0000"/>
                </a:solidFill>
                <a:latin typeface="Gill Sans MT" panose="020B0502020104020203" pitchFamily="34" charset="0"/>
              </a:rPr>
              <a:t>--account=&lt;project account&gt; </a:t>
            </a:r>
          </a:p>
          <a:p>
            <a:endParaRPr lang="en-GB" sz="125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-A &lt;</a:t>
            </a:r>
            <a:r>
              <a:rPr lang="en-GB" sz="1250" b="1" dirty="0" err="1">
                <a:solidFill>
                  <a:srgbClr val="FF0000"/>
                </a:solidFill>
                <a:latin typeface="Gill Sans MT" panose="020B0502020104020203" pitchFamily="34" charset="0"/>
              </a:rPr>
              <a:t>project_account</a:t>
            </a:r>
            <a:r>
              <a:rPr lang="en-GB" sz="1250" b="1" dirty="0">
                <a:solidFill>
                  <a:srgbClr val="FF0000"/>
                </a:solidFill>
                <a:latin typeface="Gill Sans MT" panose="020B0502020104020203" pitchFamily="34" charset="0"/>
              </a:rPr>
              <a:t>&gt;</a:t>
            </a:r>
          </a:p>
          <a:p>
            <a:endParaRPr lang="en-GB" sz="1250" b="1" dirty="0">
              <a:solidFill>
                <a:srgbClr val="FF0000"/>
              </a:solidFill>
              <a:latin typeface="Gill Sans MT" panose="020B0502020104020203" pitchFamily="34" charset="0"/>
            </a:endParaRPr>
          </a:p>
          <a:p>
            <a:r>
              <a:rPr lang="en-GB" sz="1250" b="1" dirty="0">
                <a:solidFill>
                  <a:srgbClr val="FF0000"/>
                </a:solidFill>
                <a:latin typeface="Gill Sans MT" panose="020B0502020104020203" pitchFamily="34" charset="0"/>
              </a:rPr>
              <a:t>--</a:t>
            </a:r>
            <a:r>
              <a:rPr lang="en-GB" sz="1250" b="1" dirty="0" err="1">
                <a:solidFill>
                  <a:srgbClr val="FF0000"/>
                </a:solidFill>
                <a:latin typeface="Gill Sans MT" panose="020B0502020104020203" pitchFamily="34" charset="0"/>
              </a:rPr>
              <a:t>requeue</a:t>
            </a:r>
            <a:r>
              <a:rPr lang="en-GB" sz="1250" b="1" dirty="0">
                <a:solidFill>
                  <a:srgbClr val="FF0000"/>
                </a:solidFill>
                <a:latin typeface="Gill Sans MT" panose="020B0502020104020203" pitchFamily="34" charset="0"/>
              </a:rPr>
              <a:t> or --no-</a:t>
            </a:r>
            <a:r>
              <a:rPr lang="en-GB" sz="1250" b="1" dirty="0" err="1">
                <a:solidFill>
                  <a:srgbClr val="FF0000"/>
                </a:solidFill>
                <a:latin typeface="Gill Sans MT" panose="020B0502020104020203" pitchFamily="34" charset="0"/>
              </a:rPr>
              <a:t>requeue</a:t>
            </a:r>
            <a:endParaRPr lang="en-GB" sz="1250" b="1"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1785327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CD462874CE0C46A04B79CE3BA52F53" ma:contentTypeVersion="0" ma:contentTypeDescription="Create a new document." ma:contentTypeScope="" ma:versionID="cab34115d545c224939113a9716b295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642D04-C0EC-45BC-BC23-F61910EFFF5F}">
  <ds:schemaRefs>
    <ds:schemaRef ds:uri="http://schemas.microsoft.com/sharepoint/v3/contenttype/forms"/>
  </ds:schemaRefs>
</ds:datastoreItem>
</file>

<file path=customXml/itemProps2.xml><?xml version="1.0" encoding="utf-8"?>
<ds:datastoreItem xmlns:ds="http://schemas.openxmlformats.org/officeDocument/2006/customXml" ds:itemID="{002DFB08-6821-4DD0-93FA-AE60227F9C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1669</TotalTime>
  <Words>1019</Words>
  <Application>Microsoft Macintosh PowerPoint</Application>
  <PresentationFormat>A4 Paper (210x297 mm)</PresentationFormat>
  <Paragraphs>243</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Courier New</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Maccallum</dc:creator>
  <cp:lastModifiedBy>Microsoft Office User</cp:lastModifiedBy>
  <cp:revision>95</cp:revision>
  <cp:lastPrinted>2015-05-15T10:27:41Z</cp:lastPrinted>
  <dcterms:created xsi:type="dcterms:W3CDTF">2006-08-16T00:00:00Z</dcterms:created>
  <dcterms:modified xsi:type="dcterms:W3CDTF">2018-11-16T13:15:42Z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0x01010012CD462874CE0C46A04B79CE3BA52F53</vt:lpwstr>
  </property>
</Properties>
</file>