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9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5" r:id="rId19"/>
    <p:sldId id="289" r:id="rId20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/>
    <p:restoredTop sz="93862"/>
  </p:normalViewPr>
  <p:slideViewPr>
    <p:cSldViewPr>
      <p:cViewPr varScale="1">
        <p:scale>
          <a:sx n="106" d="100"/>
          <a:sy n="106" d="100"/>
        </p:scale>
        <p:origin x="154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</a:t>
              </a:r>
              <a:r>
                <a:rPr lang="en-GB" sz="3600" dirty="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CI cluster introduction (III of III)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800" dirty="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Some advanced topics</a:t>
              </a:r>
              <a:endParaRPr lang="en-GB" sz="28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614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Avoiding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Cache misses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Say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you want to compare 3 sequences against 3 large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databases: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Out of the box” example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  <a:endParaRPr lang="en-US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  <a:endParaRPr lang="en-US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 vs database 3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  <a:endParaRPr lang="en-US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2 vs database 1 </a:t>
            </a:r>
            <a:r>
              <a:rPr lang="en-GB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data expunged from </a:t>
            </a:r>
            <a:r>
              <a:rPr lang="en-GB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cache</a:t>
            </a:r>
            <a:endParaRPr lang="en-GB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2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Re-ordering to avoid cache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misses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  <a:endParaRPr lang="en-US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2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</a:t>
            </a:r>
            <a:r>
              <a:rPr lang="it-IT" sz="1600" b="1" smtClean="0">
                <a:solidFill>
                  <a:srgbClr val="00B050"/>
                </a:solidFill>
                <a:latin typeface="Gill Sans MT" panose="020B0502020104020203" pitchFamily="34" charset="0"/>
              </a:rPr>
              <a:t>cache</a:t>
            </a:r>
            <a:endParaRPr lang="it-IT" sz="1600" b="1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3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</a:t>
            </a:r>
            <a:r>
              <a:rPr lang="it-IT" sz="1600" b="1" smtClean="0">
                <a:solidFill>
                  <a:srgbClr val="00B050"/>
                </a:solidFill>
                <a:latin typeface="Gill Sans MT" panose="020B0502020104020203" pitchFamily="34" charset="0"/>
              </a:rPr>
              <a:t>cache</a:t>
            </a:r>
            <a:endParaRPr lang="it-IT" sz="1600" b="1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</a:t>
            </a:r>
            <a:r>
              <a:rPr lang="en-US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required</a:t>
            </a:r>
            <a:endParaRPr lang="en-US" sz="1600" b="1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</a:t>
            </a: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2 vs database 2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</a:t>
            </a:r>
            <a:r>
              <a:rPr lang="it-IT" sz="1600" b="1" smtClean="0">
                <a:solidFill>
                  <a:srgbClr val="00B050"/>
                </a:solidFill>
                <a:latin typeface="Gill Sans MT" panose="020B0502020104020203" pitchFamily="34" charset="0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783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Avoiding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Bad Performance</a:t>
            </a:r>
          </a:p>
          <a:p>
            <a:r>
              <a:rPr lang="en-GB" sz="1600">
                <a:solidFill>
                  <a:schemeClr val="tx1"/>
                </a:solidFill>
              </a:rPr>
              <a:t>·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Interactive use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Statting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files can be slow (common with shared file systems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Avoid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directly editing small files on lustre (keep to /home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Turn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off “color ls” (stat required for each file/directory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50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Random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seeks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Small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random I/O extremely slow on </a:t>
            </a:r>
            <a:r>
              <a:rPr lang="en-US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Avoid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as much as possible, running databases on </a:t>
            </a:r>
            <a:r>
              <a:rPr lang="en-US" sz="16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e.g.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mysql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sqlite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Berkeley DB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etc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Limit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files in directory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10,000s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files in single directory bad (avoid, if possible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setstripe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to confine all files to single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OST – obviously for small files only!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6096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lfs setstripe --count 1 directory</a:t>
            </a:r>
          </a:p>
        </p:txBody>
      </p:sp>
    </p:spTree>
    <p:extLst>
      <p:ext uri="{BB962C8B-B14F-4D97-AF65-F5344CB8AC3E}">
        <p14:creationId xmlns:p14="http://schemas.microsoft.com/office/powerpoint/2010/main" val="19941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Simple Parallel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(‘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Embarassing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 or ‘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Trivial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 in the computing science literature)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Solving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many similar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independent tasks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Analysis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split into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tasks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Task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assigned to one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cpu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No inter-task communication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More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throughput by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running more tasks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Task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runtime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varies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90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% of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bioinformatics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codes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fall into this model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"/>
            <a:ext cx="34004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Shared Memory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Shared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tasks and memory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Tasks assigned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to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cpus or cores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Inter-task communication via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shared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memory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Runtime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decreases by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adding more threads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Message Passing </a:t>
            </a:r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- local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Multiple processes communicate using O/S level systems.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Code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must be specifically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written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to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exploit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parallelism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OpenMP/OpenMPI/etc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50" y="457200"/>
            <a:ext cx="3009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Message passing over network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inter-machine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communication (IMC) 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through MPI/OpenMP libraries again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Hybrid models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Mix SMP, local MP, network MP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Can be tricky to predict performance.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Your code may get quite complex…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32480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Parallel Workloads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What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happens when you increase your dataset size?</a:t>
            </a:r>
          </a:p>
          <a:p>
            <a:pPr marL="285750" indent="-285750">
              <a:buFontTx/>
              <a:buChar char="-"/>
            </a:pPr>
            <a:r>
              <a:rPr lang="pt-BR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O(n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), O(n </a:t>
            </a:r>
            <a:r>
              <a:rPr lang="pt-BR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log 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n), O(n</a:t>
            </a:r>
            <a:r>
              <a:rPr lang="pt-BR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 ), O(n</a:t>
            </a:r>
            <a:r>
              <a:rPr lang="pt-BR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9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pt-BR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pt-BR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Runtime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&amp; memory increase (O) with problem size (n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Calculations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are carried out in parallel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Operating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on principle that large calculations can often be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divided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into N smaller tasks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These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tasks are solved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concurrently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Time reduces to a function of O(n</a:t>
            </a:r>
            <a:r>
              <a:rPr lang="en-US" sz="1600" baseline="30000" smtClean="0">
                <a:solidFill>
                  <a:schemeClr val="tx1"/>
                </a:solidFill>
                <a:latin typeface="Gill Sans MT" panose="020B0502020104020203" pitchFamily="34" charset="0"/>
              </a:rPr>
              <a:t>x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)/N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Parallel overheads</a:t>
            </a: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communication, concurrency, parallel I/O introduce new overheads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O(N), O(N log N), O(N</a:t>
            </a:r>
            <a:r>
              <a:rPr lang="pt-BR" sz="1600" baseline="30000" smtClean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pt-BR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Amdahl's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Law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Speed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up of parallel application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is ultimatley limited by the fixed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runtime of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any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sequence sections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There’s no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magic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bullet for this, you may have to change your algorithm, or mix parallel and single node sections.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Acknowledgements</a:t>
              </a: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Peter </a:t>
              </a:r>
              <a:r>
                <a:rPr lang="en-GB" sz="1600" dirty="0" err="1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Maccallum</a:t>
              </a:r>
              <a:endPara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Marc </a:t>
              </a:r>
              <a:r>
                <a:rPr lang="en-GB" sz="16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O’Brien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Mark Dunning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Ann </a:t>
              </a:r>
              <a:r>
                <a:rPr lang="en-GB" sz="1600" dirty="0" err="1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Pajon</a:t>
              </a:r>
              <a:endPara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8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 Genomes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600200"/>
            <a:ext cx="784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Path to reference data: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2000" dirty="0" smtClean="0"/>
              <a:t>/</a:t>
            </a:r>
            <a:r>
              <a:rPr lang="en-US" sz="2000" dirty="0" err="1" smtClean="0"/>
              <a:t>scratchb</a:t>
            </a:r>
            <a:r>
              <a:rPr lang="en-US" sz="2000" dirty="0" smtClean="0"/>
              <a:t>/bioinformatics/</a:t>
            </a:r>
            <a:r>
              <a:rPr lang="en-US" sz="2000" dirty="0" err="1" smtClean="0"/>
              <a:t>reference_data</a:t>
            </a:r>
            <a:r>
              <a:rPr lang="en-US" sz="2000" dirty="0" smtClean="0"/>
              <a:t>/</a:t>
            </a:r>
            <a:r>
              <a:rPr lang="en-US" sz="2000" dirty="0" err="1" smtClean="0"/>
              <a:t>reference_genomes</a:t>
            </a:r>
            <a:r>
              <a:rPr lang="en-US" sz="2000" dirty="0" smtClean="0"/>
              <a:t>/</a:t>
            </a:r>
          </a:p>
          <a:p>
            <a:r>
              <a:rPr lang="en-US" sz="2400" dirty="0" smtClean="0"/>
              <a:t>Path to assembly: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	…/</a:t>
            </a:r>
            <a:r>
              <a:rPr lang="en-US" i="1" dirty="0" smtClean="0"/>
              <a:t>organism</a:t>
            </a:r>
            <a:r>
              <a:rPr lang="en-US" dirty="0" smtClean="0"/>
              <a:t>/</a:t>
            </a:r>
            <a:r>
              <a:rPr lang="en-US" i="1" dirty="0" smtClean="0"/>
              <a:t>assembly</a:t>
            </a:r>
            <a:r>
              <a:rPr lang="en-US" dirty="0" smtClean="0"/>
              <a:t>/</a:t>
            </a:r>
          </a:p>
          <a:p>
            <a:r>
              <a:rPr lang="en-US" sz="2400" dirty="0" smtClean="0"/>
              <a:t>What we maintain:</a:t>
            </a:r>
          </a:p>
          <a:p>
            <a:pPr lvl="1"/>
            <a:r>
              <a:rPr lang="en-US" sz="2000" dirty="0" smtClean="0"/>
              <a:t>Genome sequence (</a:t>
            </a:r>
            <a:r>
              <a:rPr lang="en-US" sz="2000" dirty="0" err="1" smtClean="0"/>
              <a:t>fasta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Alignment indices: BWA,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Bowtie (1,2)</a:t>
            </a:r>
          </a:p>
          <a:p>
            <a:pPr lvl="1"/>
            <a:r>
              <a:rPr lang="en-US" sz="2000" dirty="0" smtClean="0"/>
              <a:t>Annotations:</a:t>
            </a:r>
          </a:p>
          <a:p>
            <a:pPr lvl="2"/>
            <a:r>
              <a:rPr lang="en-US" sz="2000" dirty="0" smtClean="0"/>
              <a:t>GTF format gene model</a:t>
            </a:r>
          </a:p>
          <a:p>
            <a:pPr lvl="2"/>
            <a:r>
              <a:rPr lang="en-US" sz="2000" dirty="0" err="1" smtClean="0"/>
              <a:t>RefFlat</a:t>
            </a:r>
            <a:r>
              <a:rPr lang="en-US" sz="2000" dirty="0" smtClean="0"/>
              <a:t> format gene model</a:t>
            </a:r>
          </a:p>
          <a:p>
            <a:pPr lvl="2"/>
            <a:r>
              <a:rPr lang="en-US" sz="2000" dirty="0" smtClean="0"/>
              <a:t>Signal artifact list (if available)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1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Working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with </a:t>
            </a:r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Lustre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Revisit architecture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Stripes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Avoiding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I/O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Bottlenecks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Using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System Cache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Lustre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: Quick Review</a:t>
            </a:r>
          </a:p>
          <a:p>
            <a:endParaRPr lang="en-US" sz="1600" smtClean="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Lustre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is a massively parallel distributed file system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Deployed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in 7 out of 10 most powerful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supercomputers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POSIX compliant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Lustre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design paradigm concepts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Separation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of file meta-data and storage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allocation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Scalable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data serving through parallel data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striping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Aggregates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network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bandwidth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Distributed operation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</a:t>
            </a:r>
            <a:r>
              <a:rPr lang="en-US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scratch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 storage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we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(deliberately) don't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back it up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33488"/>
            <a:ext cx="698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Lustre Architecture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137"/>
            <a:ext cx="74390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0200" y="40386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…and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File Striping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File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Striping Large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Striping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allows file size to exceed single OST size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Performance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benefit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Aggregates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I/O bandwidth to single large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general, more strips improves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performance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Small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overhead associated with open/closing striped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files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Many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jobs reading single file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For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example blastdb and maq reference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data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/lustre/reference_data/genomes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Many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jobs reading &amp; writing multiple large files</a:t>
            </a:r>
          </a:p>
          <a:p>
            <a:pPr marL="285750" indent="-285750">
              <a:buFontTx/>
              <a:buChar char="-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Requires benchmarking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Many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jobs writing to single file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High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bandwidth but requires careful coding (can be disastrous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Set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Stripe Information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per file or directory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Default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is not to stripe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Only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newly created files will be stripes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Use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cp (not mv) to migrate existing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files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Where, 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size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= stripe size specified in k, m or g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(0 default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1MB)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count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= OST stripe count (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0 defaults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4 OST and -1 over all OSTs)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index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= OST index of first stripe (-1 indicating default)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22098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file|dir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--size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--count &lt;count&gt; --index &lt;index&gt;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Read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Stripe </a:t>
            </a:r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Information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Inspect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file and directory stripe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information with </a:t>
            </a:r>
            <a:r>
              <a:rPr lang="en-US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getstripe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133600"/>
            <a:ext cx="6096000" cy="321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$ lfs getstripe -d /lustre/reference_data/genomes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stripe_count: 65535 stripe_size: 0 stripe_offset: 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lfs getstripe -d /lustre/reference_data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stripe_count: 1 stripe_size: 1048576 stripe_offset: 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lfs getstripe zma.3.ebwt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/lustre/reference_data/genomes/Zea_mays/zma.3.ebwt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lmm_stripe_count: 16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lmm_stripe_size: 1048576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lmm_stripe_offset: 11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obdidx objid objid group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623006 0x9819e 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8504376 0x81c438 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.... .... .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622252 0x97eac 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607894 0x94696 0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Using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System </a:t>
            </a:r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Cache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Disk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access is slow (no escape from this!)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Memory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access measured in a few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nanoseconds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Disc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access measured in 10s of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milliseconds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Linux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uses free memory as cache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Memory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reclaimed as least used files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expunged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Pre-warming” cache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Can increase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I/O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performance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8261" y="43434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cat largefile &gt; /dev/null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grep searchString largefile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FF177F-B473-4743-AE23-D048622ED3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25F7D-ABFB-43B8-902F-526A6727A5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4EE8C9-2C6E-4848-8BE4-24E1621D857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968</Words>
  <Application>Microsoft Office PowerPoint</Application>
  <PresentationFormat>A4 Paper (210x297 mm)</PresentationFormat>
  <Paragraphs>205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Jon Marshall</cp:lastModifiedBy>
  <cp:revision>25</cp:revision>
  <cp:lastPrinted>2015-05-15T10:28:11Z</cp:lastPrinted>
  <dcterms:created xsi:type="dcterms:W3CDTF">2006-08-16T00:00:00Z</dcterms:created>
  <dcterms:modified xsi:type="dcterms:W3CDTF">2017-10-16T12:01:11Z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