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7" r:id="rId5"/>
    <p:sldId id="262" r:id="rId6"/>
    <p:sldId id="270" r:id="rId7"/>
    <p:sldId id="279" r:id="rId8"/>
    <p:sldId id="263" r:id="rId9"/>
    <p:sldId id="264" r:id="rId10"/>
    <p:sldId id="265" r:id="rId11"/>
    <p:sldId id="280" r:id="rId12"/>
    <p:sldId id="281" r:id="rId13"/>
    <p:sldId id="266" r:id="rId14"/>
    <p:sldId id="267" r:id="rId15"/>
    <p:sldId id="268" r:id="rId16"/>
    <p:sldId id="274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82" r:id="rId25"/>
    <p:sldId id="260" r:id="rId26"/>
  </p:sldIdLst>
  <p:sldSz cx="9906000" cy="6858000" type="A4"/>
  <p:notesSz cx="9872663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08"/>
    <p:restoredTop sz="93810"/>
  </p:normalViewPr>
  <p:slideViewPr>
    <p:cSldViewPr>
      <p:cViewPr>
        <p:scale>
          <a:sx n="103" d="100"/>
          <a:sy n="103" d="100"/>
        </p:scale>
        <p:origin x="-264" y="79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5" y="0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D817-746B-40E3-8387-5BAB108D6410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5" y="6456612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127E3-9031-4C22-AD37-7B7AF5BDA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1399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278733" cy="3398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352" y="1"/>
            <a:ext cx="4278733" cy="3398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38214-3575-4D8A-9163-32509E001A4C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97213" y="509588"/>
            <a:ext cx="3678237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793" y="3228127"/>
            <a:ext cx="7899077" cy="305984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254"/>
            <a:ext cx="4278733" cy="339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352" y="6456254"/>
            <a:ext cx="4278733" cy="339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009C-48F4-4B6B-94FF-B775E6853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9118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54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54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73000" y="549000"/>
            <a:ext cx="5760000" cy="5760000"/>
            <a:chOff x="2793000" y="549000"/>
            <a:chExt cx="5760000" cy="5760000"/>
          </a:xfrm>
        </p:grpSpPr>
        <p:sp>
          <p:nvSpPr>
            <p:cNvPr id="4" name="Rectangle 3"/>
            <p:cNvSpPr/>
            <p:nvPr/>
          </p:nvSpPr>
          <p:spPr>
            <a:xfrm>
              <a:off x="2793000" y="549000"/>
              <a:ext cx="5760000" cy="57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ctr"/>
              <a:endParaRPr lang="en-GB" sz="4800" dirty="0" smtClean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3600" smtClean="0">
                  <a:solidFill>
                    <a:schemeClr val="tx2"/>
                  </a:solidFill>
                  <a:latin typeface="Century Gothic" panose="020B0502020202020204" pitchFamily="34" charset="0"/>
                </a:rPr>
                <a:t>CRUK cluster practical sessions</a:t>
              </a:r>
            </a:p>
            <a:p>
              <a:pPr algn="ctr"/>
              <a:r>
                <a:rPr lang="en-GB" sz="3600" smtClean="0">
                  <a:solidFill>
                    <a:schemeClr val="tx2"/>
                  </a:solidFill>
                  <a:latin typeface="Century Gothic" panose="020B0502020202020204" pitchFamily="34" charset="0"/>
                </a:rPr>
                <a:t>(SLURM)</a:t>
              </a:r>
              <a:endParaRPr lang="en-GB" sz="36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2400" dirty="0" smtClean="0">
                  <a:solidFill>
                    <a:srgbClr val="7030A0"/>
                  </a:solidFill>
                  <a:latin typeface="Century Gothic" panose="020B0502020202020204" pitchFamily="34" charset="0"/>
                </a:rPr>
                <a:t>Part I – processes &amp; scripts</a:t>
              </a:r>
              <a:endParaRPr lang="en-GB" sz="3600" dirty="0"/>
            </a:p>
            <a:p>
              <a:pPr algn="ctr"/>
              <a:endParaRPr lang="en-GB" sz="2400" dirty="0">
                <a:solidFill>
                  <a:srgbClr val="7030A0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6" name="Picture 2" descr="C:\Users\maccal02\Desktop\templates\cr-ci logos\CRUK_CAMBRIDGE_I_Pos_RGB_30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800" y="732409"/>
              <a:ext cx="2743200" cy="604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maccal02\Desktop\templates\uoc-mon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847" y="5600700"/>
              <a:ext cx="2120106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019800" y="5486400"/>
              <a:ext cx="2362200" cy="685800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5402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A simple example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Sleep is a good example, but it doesn’t produce any output. We want to wrap it up with messages – in </a:t>
            </a:r>
            <a:r>
              <a:rPr lang="en-GB" sz="16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unix</a:t>
            </a: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you use </a:t>
            </a:r>
            <a:r>
              <a:rPr lang="en-GB" sz="16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echo </a:t>
            </a: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to do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this.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The colon here allows us to put multiple commands on a single line.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2895600"/>
            <a:ext cx="6096000" cy="2095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start; sleep 1; echo finish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finish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</a:p>
        </p:txBody>
      </p:sp>
    </p:spTree>
    <p:extLst>
      <p:ext uri="{BB962C8B-B14F-4D97-AF65-F5344CB8AC3E}">
        <p14:creationId xmlns:p14="http://schemas.microsoft.com/office/powerpoint/2010/main" val="873565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Creating a script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Cluster programming makes use of scripts, so we’ll turn this list of commands into a script.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Use the </a:t>
            </a:r>
            <a:r>
              <a:rPr lang="en-GB" sz="16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nano</a:t>
            </a: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text editor to enter the following script: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You can run a script by executing </a:t>
            </a:r>
            <a:r>
              <a:rPr lang="en-GB" sz="16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bash &lt;</a:t>
            </a:r>
            <a:r>
              <a:rPr lang="en-GB" sz="1600" b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scriptname</a:t>
            </a:r>
            <a:r>
              <a:rPr lang="en-GB" sz="16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&gt; </a:t>
            </a: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or by making it directly executable with </a:t>
            </a:r>
            <a:r>
              <a:rPr lang="en-GB" sz="1600" b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chmod</a:t>
            </a: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.  The ‘./’ is important – the shell only looks for executables in certain places – the ‘</a:t>
            </a:r>
            <a:r>
              <a:rPr lang="en-GB" sz="16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PATH</a:t>
            </a: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’.</a:t>
            </a:r>
            <a:endParaRPr lang="en-GB" sz="1600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627" y="2422236"/>
            <a:ext cx="3810000" cy="60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GB" sz="10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script.sh</a:t>
            </a:r>
            <a:endParaRPr lang="en-GB" sz="10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0" y="5029200"/>
            <a:ext cx="6096000" cy="1082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u+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script.sh 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./script.sh 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finish</a:t>
            </a:r>
          </a:p>
        </p:txBody>
      </p:sp>
      <p:sp>
        <p:nvSpPr>
          <p:cNvPr id="2" name="Rectangle 1"/>
          <p:cNvSpPr/>
          <p:nvPr/>
        </p:nvSpPr>
        <p:spPr>
          <a:xfrm>
            <a:off x="10210800" y="3200400"/>
            <a:ext cx="4953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</a:p>
          <a:p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start</a:t>
            </a:r>
          </a:p>
          <a:p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 10</a:t>
            </a:r>
          </a:p>
          <a:p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finish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857605"/>
            <a:ext cx="6994546" cy="373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65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Running the script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Now we are ready to start running our script, or sending it as a cluster job.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2209800"/>
            <a:ext cx="6096000" cy="2209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./script.sh &gt; 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script.out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7594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en-GB" sz="10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PID TTY          TIME CMD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7594 pts/22   00:00:00 bash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7595 pts/22   00:00:00 sleep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7598 pts/22   00:00:00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14859 pts/22   00:00:00 bash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[1]+  Done                    ./script.sh &gt;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script.out</a:t>
            </a:r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65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73000" y="549000"/>
            <a:ext cx="5760000" cy="5760000"/>
            <a:chOff x="2793000" y="549000"/>
            <a:chExt cx="5760000" cy="5760000"/>
          </a:xfrm>
        </p:grpSpPr>
        <p:sp>
          <p:nvSpPr>
            <p:cNvPr id="4" name="Rectangle 3"/>
            <p:cNvSpPr/>
            <p:nvPr/>
          </p:nvSpPr>
          <p:spPr>
            <a:xfrm>
              <a:off x="2793000" y="549000"/>
              <a:ext cx="5760000" cy="57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ctr"/>
              <a:endParaRPr lang="en-GB" sz="4800" dirty="0" smtClean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3600" dirty="0" smtClean="0">
                  <a:solidFill>
                    <a:schemeClr val="tx2"/>
                  </a:solidFill>
                  <a:latin typeface="Century Gothic" panose="020B0502020202020204" pitchFamily="34" charset="0"/>
                </a:rPr>
                <a:t>Cluster practical sessions</a:t>
              </a:r>
              <a:endParaRPr lang="en-GB" sz="36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2400" dirty="0" smtClean="0">
                  <a:solidFill>
                    <a:srgbClr val="7030A0"/>
                  </a:solidFill>
                  <a:latin typeface="Century Gothic" panose="020B0502020202020204" pitchFamily="34" charset="0"/>
                </a:rPr>
                <a:t>Part II – cluster job submission</a:t>
              </a:r>
              <a:endParaRPr lang="en-GB" sz="3600" dirty="0"/>
            </a:p>
            <a:p>
              <a:pPr algn="ctr"/>
              <a:endParaRPr lang="en-GB" sz="2400" dirty="0">
                <a:solidFill>
                  <a:srgbClr val="7030A0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6" name="Picture 2" descr="C:\Users\maccal02\Desktop\templates\cr-ci logos\CRUK_CAMBRIDGE_I_Pos_RGB_30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800" y="732409"/>
              <a:ext cx="2743200" cy="604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maccal02\Desktop\templates\uoc-mon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847" y="5600700"/>
              <a:ext cx="2120106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019800" y="5486400"/>
              <a:ext cx="2362200" cy="685800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0033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Submitting a job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Now we know enough to run our script on the cluster. 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Simply submit the job using </a:t>
            </a:r>
            <a:r>
              <a:rPr lang="en-GB" sz="1600" b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sbatch</a:t>
            </a: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. 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the output file is written to a </a:t>
            </a:r>
            <a:r>
              <a:rPr lang="en-GB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L</a:t>
            </a:r>
            <a:r>
              <a:rPr lang="en-GB" sz="16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ustre file system </a:t>
            </a: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Create directory with username if it doesn’t exist – e.g. </a:t>
            </a:r>
            <a:r>
              <a:rPr lang="en-GB" sz="16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mkdir</a:t>
            </a: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/</a:t>
            </a:r>
            <a:r>
              <a:rPr lang="en-GB" sz="16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scratcha</a:t>
            </a: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/</a:t>
            </a:r>
            <a:r>
              <a:rPr lang="en-GB" sz="16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stlab</a:t>
            </a: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/garret01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/home</a:t>
            </a: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is writeable from cluster nodes, but won’t perform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All read and write operations from within jobs running on nodes should use either 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  /</a:t>
            </a:r>
            <a:r>
              <a:rPr lang="en-GB" sz="16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scratchb</a:t>
            </a: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or /</a:t>
            </a:r>
            <a:r>
              <a:rPr lang="en-GB" sz="16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scratcha</a:t>
            </a: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directories.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33383" y="3758214"/>
            <a:ext cx="8001000" cy="889986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US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training]$ </a:t>
            </a:r>
            <a:r>
              <a:rPr lang="en-US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–-time=10 --</a:t>
            </a:r>
            <a:r>
              <a: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0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=/</a:t>
            </a:r>
            <a:r>
              <a:rPr lang="en-GB" sz="105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scratcha</a:t>
            </a:r>
            <a:r>
              <a:rPr lang="en-GB" sz="10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05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stlab</a:t>
            </a:r>
            <a:r>
              <a:rPr lang="en-GB" sz="10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/garret01</a:t>
            </a:r>
            <a:r>
              <a:rPr lang="en-US" sz="10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/%N-%</a:t>
            </a:r>
            <a:r>
              <a:rPr lang="en-US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j.out</a:t>
            </a:r>
            <a:r>
              <a: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script.sh</a:t>
            </a:r>
            <a:r>
              <a: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Submitted batch job 200875</a:t>
            </a:r>
          </a:p>
        </p:txBody>
      </p:sp>
      <p:sp>
        <p:nvSpPr>
          <p:cNvPr id="2" name="Rectangle 1"/>
          <p:cNvSpPr/>
          <p:nvPr/>
        </p:nvSpPr>
        <p:spPr>
          <a:xfrm>
            <a:off x="4876800" y="4800600"/>
            <a:ext cx="487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SLURM time formats</a:t>
            </a:r>
            <a:endParaRPr lang="en-GB" sz="1000" dirty="0">
              <a:latin typeface="Gill Sans MT" panose="020B0502020104020203" pitchFamily="34" charset="0"/>
            </a:endParaRPr>
          </a:p>
          <a:p>
            <a:r>
              <a:rPr lang="en-US" sz="1200" dirty="0"/>
              <a:t>              Acceptable  time  formats  include  "minutes",  "</a:t>
            </a:r>
            <a:r>
              <a:rPr lang="en-US" sz="1200" dirty="0" err="1"/>
              <a:t>minutes:seconds</a:t>
            </a:r>
            <a:r>
              <a:rPr lang="en-US" sz="1200" dirty="0"/>
              <a:t>",</a:t>
            </a:r>
          </a:p>
          <a:p>
            <a:r>
              <a:rPr lang="en-US" sz="1200" dirty="0"/>
              <a:t>              "</a:t>
            </a:r>
            <a:r>
              <a:rPr lang="en-US" sz="1200" dirty="0" err="1"/>
              <a:t>hours:minutes:seconds</a:t>
            </a:r>
            <a:r>
              <a:rPr lang="en-US" sz="1200" dirty="0"/>
              <a:t>",  "days-hours",  "</a:t>
            </a:r>
            <a:r>
              <a:rPr lang="en-US" sz="1200" dirty="0" err="1"/>
              <a:t>days-hours:minutes</a:t>
            </a:r>
            <a:r>
              <a:rPr lang="en-US" sz="1200" dirty="0"/>
              <a:t>"  and</a:t>
            </a:r>
          </a:p>
          <a:p>
            <a:r>
              <a:rPr lang="en-US" sz="1200" dirty="0"/>
              <a:t>              "</a:t>
            </a:r>
            <a:r>
              <a:rPr lang="en-US" sz="1200" dirty="0" err="1"/>
              <a:t>days-hours:minutes:seconds</a:t>
            </a:r>
            <a:r>
              <a:rPr lang="en-US" sz="1200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382177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Look at running jobs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While the job is running, you can see it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with </a:t>
            </a:r>
            <a:r>
              <a:rPr lang="en-GB" sz="1600" b="1" smtClean="0">
                <a:solidFill>
                  <a:schemeClr val="tx1"/>
                </a:solidFill>
                <a:latin typeface="Gill Sans MT" panose="020B0502020104020203" pitchFamily="34" charset="0"/>
              </a:rPr>
              <a:t>squeue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. </a:t>
            </a:r>
            <a:endParaRPr lang="en-GB" sz="16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Once it’s finished, you can see the output.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1676400"/>
            <a:ext cx="7315200" cy="1447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05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training]$ </a:t>
            </a:r>
            <a:r>
              <a:rPr lang="en-GB" sz="105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squeue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JOBID PARTITION     NAME     USER ST       TIME  NODES NODELIST(REASON)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200876   general script.s </a:t>
            </a:r>
            <a:r>
              <a:rPr lang="en-GB" sz="105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user  R       </a:t>
            </a:r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0:02      1 clust1-node-3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200867   general     bash  sawle01  R    4:01:05      1 clust1-node-2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175393   general MB99.6.v eldrid01  R 9-00:28:46      1 clust1-node-30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175330   general vardict_ eldrid01  R 9-01:40:03      1 clust1-node-1</a:t>
            </a:r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85024" y="3962400"/>
            <a:ext cx="7335175" cy="1752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05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training]$ </a:t>
            </a:r>
            <a:r>
              <a:rPr lang="en-GB" sz="105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squeue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JOBID PARTITION     NAME     USER ST       TIME  NODES NODELIST(REASON)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200867   general     bash  sawle01  R    4:01:33      1 clust1-node-2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175393   general MB99.6.v eldrid01  R 9-00:29:14      1 clust1-node-30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175330   general vardict_ eldrid01  R 9-01:40:31      1 clust1-node-1</a:t>
            </a:r>
          </a:p>
          <a:p>
            <a:r>
              <a:rPr lang="en-GB" sz="105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training]$ </a:t>
            </a:r>
            <a:r>
              <a:rPr lang="en-GB" sz="105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</a:t>
            </a:r>
            <a:r>
              <a:rPr lang="en-GB" sz="105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/scratcha/group/user/</a:t>
            </a:r>
            <a:endParaRPr lang="en-GB" sz="105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clust1-node-3-200877.out </a:t>
            </a:r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77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What happened?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The output went into the file as expected:</a:t>
            </a:r>
            <a:endParaRPr lang="en-GB" sz="16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Other information is stored, and available via sacct: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70969" y="1600200"/>
            <a:ext cx="6858000" cy="1295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105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US" sz="105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US" sz="105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/</a:t>
            </a:r>
            <a:r>
              <a:rPr lang="en-GB" sz="105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scratcha/group/user</a:t>
            </a:r>
            <a:r>
              <a:rPr lang="en-US" sz="105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/clust1-node-3-200877.out </a:t>
            </a:r>
          </a:p>
          <a:p>
            <a:r>
              <a:rPr lang="en-US" sz="105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r>
              <a:rPr lang="en-US" sz="105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finish</a:t>
            </a:r>
          </a:p>
          <a:p>
            <a:endParaRPr lang="en-US" sz="1050" b="1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50" b="1" smtClean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50" b="1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50" b="1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5000" y="3581400"/>
            <a:ext cx="6858000" cy="2514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105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US" sz="105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US" sz="105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sacct -j 200877</a:t>
            </a:r>
          </a:p>
          <a:p>
            <a:r>
              <a:rPr lang="en-US" sz="105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JobID    JobName  Partition    Account  AllocCPUS      State ExitCode </a:t>
            </a:r>
          </a:p>
          <a:p>
            <a:r>
              <a:rPr lang="en-US" sz="105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 ---------- ---------- ---------- ---------- ---------- -------- </a:t>
            </a:r>
          </a:p>
          <a:p>
            <a:r>
              <a:rPr lang="en-US" sz="105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200877        script.sh    general      group          1  COMPLETED      0:0 </a:t>
            </a:r>
          </a:p>
          <a:p>
            <a:r>
              <a:rPr lang="en-US" sz="105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200877.batch      batch                 group          1  COMPLETED      0:0</a:t>
            </a:r>
          </a:p>
          <a:p>
            <a:endParaRPr lang="en-US" sz="105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50" b="1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US" sz="105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training]$ </a:t>
            </a:r>
            <a:r>
              <a:rPr lang="en-US" sz="105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sacct -j 200877 --format JobID,MaxRSS,State,AllocCPUS</a:t>
            </a:r>
          </a:p>
          <a:p>
            <a:r>
              <a:rPr lang="en-U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JobID     MaxRSS      State  AllocCPUS </a:t>
            </a:r>
          </a:p>
          <a:p>
            <a:r>
              <a:rPr lang="en-U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 ---------- ---------- ---------- </a:t>
            </a:r>
          </a:p>
          <a:p>
            <a:r>
              <a:rPr lang="en-U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200877                   COMPLETED          1 </a:t>
            </a:r>
          </a:p>
          <a:p>
            <a:r>
              <a:rPr lang="en-U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200877.batch      2012K  COMPLETED          1 </a:t>
            </a:r>
          </a:p>
          <a:p>
            <a:endParaRPr lang="en-US" sz="1050" b="1" smtClean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050" b="1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77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An alternative way to submit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You can submit a job directly to SLURM with </a:t>
            </a:r>
            <a:r>
              <a:rPr lang="en-GB" sz="16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srun</a:t>
            </a: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. This still requires resources – it’s more commonly used as part of an existing job. </a:t>
            </a: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You can also generate an interactive session: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b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sintr</a:t>
            </a:r>
            <a:r>
              <a:rPr lang="en-GB" sz="16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is a local implementation of a script written by </a:t>
            </a:r>
            <a:r>
              <a:rPr lang="en-GB" sz="16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Pär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Andersson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(National Supercomputer Centre, Sweden</a:t>
            </a: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 which will sort out X Forwarding, launch 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screen on a node, </a:t>
            </a: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and connect you to the session.</a:t>
            </a:r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15053" y="3886200"/>
            <a:ext cx="6849414" cy="685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US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US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sintr</a:t>
            </a:r>
            <a:endParaRPr lang="en-US" sz="10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@clust1-node-3 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training]$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31526" y="2286000"/>
            <a:ext cx="6849414" cy="914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US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training]$ </a:t>
            </a:r>
            <a:r>
              <a:rPr lang="en-US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--time=1-12:30:59 /</a:t>
            </a:r>
            <a:r>
              <a:rPr lang="en-US" sz="105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0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/bin/bash </a:t>
            </a:r>
            <a:r>
              <a:rPr lang="en-US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script.sh</a:t>
            </a:r>
            <a:r>
              <a: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624618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Killing a job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Just as for processes, but using </a:t>
            </a:r>
            <a:r>
              <a:rPr lang="en-GB" sz="1600" b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scancel</a:t>
            </a:r>
            <a:endParaRPr lang="en-GB" sz="1600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NOTE: </a:t>
            </a: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Do not use </a:t>
            </a:r>
            <a:r>
              <a:rPr lang="en-GB" sz="1600" b="1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skill </a:t>
            </a: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it is </a:t>
            </a:r>
            <a:r>
              <a:rPr lang="en-GB" sz="1600" b="1" dirty="0" smtClean="0">
                <a:solidFill>
                  <a:srgbClr val="000000"/>
                </a:solidFill>
                <a:latin typeface="Gill Sans MT" panose="020B0502020104020203" pitchFamily="34" charset="0"/>
              </a:rPr>
              <a:t>NOT</a:t>
            </a: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a SLURM command!</a:t>
            </a:r>
            <a:endParaRPr lang="en-GB" sz="1600" b="1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1676400"/>
            <a:ext cx="7315200" cy="3200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training]$ 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--output</a:t>
            </a:r>
            <a:r>
              <a:rPr lang="en-GB" sz="10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=/</a:t>
            </a:r>
            <a:r>
              <a:rPr lang="en-GB" sz="105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scratcha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/group/</a:t>
            </a:r>
            <a:r>
              <a:rPr lang="en-GB" sz="10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user/%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N-%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j.out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script.sh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Submitted batch job 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200889</a:t>
            </a:r>
          </a:p>
          <a:p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training]$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squeue</a:t>
            </a:r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JOBID PARTITION     NAME     USER ST       TIME  NODES NODELIST(REASON)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200889   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general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script.s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user  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      0:02      1 clust1-node-3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200867   general     bash  sawle01  R    4:28:21      1 clust1-node-2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175393   general MB99.6.v eldrid01  R 9-00:56:02      1 clust1-node-30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175330   general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vardict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eldrid01  R 9-02:07:19      1 clust1-node-1</a:t>
            </a:r>
          </a:p>
          <a:p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training]$ 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scancel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200889</a:t>
            </a:r>
          </a:p>
          <a:p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training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]$ 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squeue</a:t>
            </a:r>
            <a:endParaRPr lang="en-GB" sz="10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JOBID PARTITION     NAME     USER ST       TIME  NODES NODELIST(REASON)</a:t>
            </a:r>
          </a:p>
          <a:p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200867   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general     bash  sawle01  R    4:28:21      1 clust1-node-2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175393   general MB99.6.v eldrid01  R 9-00:56:02      1 clust1-node-30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175330   general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vardict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eldrid01  R 9-02:07:19      1 clust1-node-1</a:t>
            </a:r>
          </a:p>
          <a:p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18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Killing isn’t bad…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The scheduler manages the shutdown and still records details of the job.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5000" y="2209800"/>
            <a:ext cx="7162800" cy="1676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05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training]$ </a:t>
            </a:r>
            <a:r>
              <a:rPr lang="en-GB" sz="105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sacct -j 200889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JobID    JobName  Partition    Account  AllocCPUS      State ExitCode 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 ---------- ---------- ---------- ---------- ---------- -------- 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200889        script.sh    general  </a:t>
            </a:r>
            <a:r>
              <a:rPr lang="en-GB" sz="105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group          </a:t>
            </a:r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CANCELLED+      0:0 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200889.batch      batch             </a:t>
            </a:r>
            <a:r>
              <a:rPr lang="en-GB" sz="105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group          </a:t>
            </a:r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CANCELLED     0:15 </a:t>
            </a:r>
          </a:p>
          <a:p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18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login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Log in to the head node, clust1-headnode, using </a:t>
            </a:r>
            <a:r>
              <a:rPr lang="en-GB" sz="1600" b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ssh</a:t>
            </a: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and your usual user name &amp; password.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You’re ready to start.</a:t>
            </a:r>
          </a:p>
          <a:p>
            <a:endParaRPr lang="en-GB" sz="16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62100" y="1790700"/>
            <a:ext cx="6781800" cy="2781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 Secure Shell 3.2.9 (Build 283)</a:t>
            </a:r>
          </a:p>
          <a:p>
            <a:r>
              <a:rPr lang="en-U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Copyright (c) 2000-2003 SSH Communications Security Corp - http://www.ssh.com/</a:t>
            </a:r>
          </a:p>
          <a:p>
            <a:endParaRPr lang="en-US" sz="105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copy of SSH Secure Shell is a non-commercial version.</a:t>
            </a:r>
          </a:p>
          <a:p>
            <a:r>
              <a:rPr lang="en-U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version does not include PKI and PKCS #11 functionality.</a:t>
            </a:r>
          </a:p>
          <a:p>
            <a:endParaRPr lang="en-US" sz="105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5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 login: Mon Sep 19 10:44:07 2016 from bp7r25j.cri.camres.org</a:t>
            </a:r>
          </a:p>
          <a:p>
            <a:r>
              <a:rPr lang="en-US" sz="105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[user@cluster </a:t>
            </a:r>
            <a:r>
              <a:rPr lang="en-U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~]$ </a:t>
            </a:r>
          </a:p>
          <a:p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510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51054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Basic parallelism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Now we’re ready to use the cluster at full power!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One way to do this is with a job array.  You can create one of these using the</a:t>
            </a:r>
          </a:p>
          <a:p>
            <a:endParaRPr lang="en-GB" sz="16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--array=1-N </a:t>
            </a: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syntax in </a:t>
            </a:r>
            <a:r>
              <a:rPr lang="en-GB" sz="1600" b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sbatch</a:t>
            </a:r>
            <a:endParaRPr lang="en-GB" sz="1600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Or using the </a:t>
            </a:r>
            <a:r>
              <a:rPr lang="en-GB" sz="16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srun</a:t>
            </a: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with the </a:t>
            </a:r>
            <a:r>
              <a:rPr lang="en-GB" sz="16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–n</a:t>
            </a: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or </a:t>
            </a:r>
            <a:r>
              <a:rPr lang="en-GB" sz="16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–N</a:t>
            </a: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parameters.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7400" y="2514600"/>
            <a:ext cx="7543800" cy="1600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training]$ 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--time=10 --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array=1-10 --output=/</a:t>
            </a:r>
            <a:r>
              <a:rPr lang="en-GB" sz="105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scratcha</a:t>
            </a:r>
            <a:r>
              <a:rPr lang="en-GB" sz="10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/group/user/%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N-%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j.out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script.sh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Submitted batch job 200900</a:t>
            </a:r>
          </a:p>
          <a:p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training]$ 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05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scratcha</a:t>
            </a:r>
            <a:r>
              <a:rPr lang="en-GB" sz="10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/group/user</a:t>
            </a:r>
            <a:endParaRPr lang="en-GB" sz="10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clust1-node-10-200908.out  clust1-node-12-200900.out  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clust1-node-4-200902.out</a:t>
            </a:r>
          </a:p>
          <a:p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clust1-node-10-200904.out   clust1-node-12-200906.out   clust1-node-11-200909.out</a:t>
            </a:r>
          </a:p>
          <a:p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clust1-node-3-200901.out   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clust1-node-5-200903.out  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clust1-node-7-200905.out</a:t>
            </a:r>
          </a:p>
          <a:p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clust1-node-9-200907.out</a:t>
            </a:r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4572000"/>
            <a:ext cx="7543800" cy="1905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training]$ </a:t>
            </a:r>
            <a:r>
              <a:rPr lang="en-GB" sz="105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GB" sz="10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--time=10 –</a:t>
            </a:r>
            <a:r>
              <a:rPr lang="en-GB" sz="105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GB" sz="105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  <a:endParaRPr lang="en-GB" sz="105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clust1-node-9.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cri.camres.org</a:t>
            </a:r>
          </a:p>
          <a:p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clust1-node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-13.cri.camres.org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endParaRPr lang="en-GB" sz="105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GB" sz="10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--time=10 –N 3 hostname</a:t>
            </a:r>
            <a:endParaRPr lang="en-GB" sz="10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clust1-node-19.cri.camres.org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clust1-node-25.cri.camres.org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clust1-node-8.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cri.camres.org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</a:p>
        </p:txBody>
      </p:sp>
    </p:spTree>
    <p:extLst>
      <p:ext uri="{BB962C8B-B14F-4D97-AF65-F5344CB8AC3E}">
        <p14:creationId xmlns:p14="http://schemas.microsoft.com/office/powerpoint/2010/main" val="624618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26" y="4038600"/>
            <a:ext cx="9905999" cy="138499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#!/bin/bash</a:t>
            </a:r>
          </a:p>
          <a:p>
            <a:endParaRPr lang="en-US" sz="12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in Matthew Luca Mohammed </a:t>
            </a:r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Lochlan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Leighton Keegan </a:t>
            </a:r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Dawid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Magnie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Zygmunt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Zen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srun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--time=10 -e /&lt;YOUR SCRATCH DIR/%j-names-</a:t>
            </a:r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list.err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-o /&lt;YOUR SCRATCH DIR/names-</a:t>
            </a:r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list.out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grep -n $</a:t>
            </a:r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/</a:t>
            </a:r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scratchb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/training/</a:t>
            </a:r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refdata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/names-</a:t>
            </a:r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list.txt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2&gt;&amp;1 &amp;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done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1524000"/>
            <a:ext cx="800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The final example maps specific names to their  file position in a reference file list.</a:t>
            </a:r>
          </a:p>
          <a:p>
            <a:pPr algn="ctr"/>
            <a:r>
              <a:rPr lang="en-US" sz="3200" b="1" dirty="0" smtClean="0"/>
              <a:t>The map is written to names-</a:t>
            </a:r>
            <a:r>
              <a:rPr lang="en-US" sz="3200" b="1" dirty="0" err="1" smtClean="0"/>
              <a:t>list.out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49221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73000" y="549000"/>
            <a:ext cx="5760000" cy="5760000"/>
            <a:chOff x="2793000" y="549000"/>
            <a:chExt cx="5760000" cy="5760000"/>
          </a:xfrm>
        </p:grpSpPr>
        <p:sp>
          <p:nvSpPr>
            <p:cNvPr id="4" name="Rectangle 3"/>
            <p:cNvSpPr/>
            <p:nvPr/>
          </p:nvSpPr>
          <p:spPr>
            <a:xfrm>
              <a:off x="2793000" y="549000"/>
              <a:ext cx="5760000" cy="57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ctr"/>
              <a:endParaRPr lang="en-GB" sz="4800" dirty="0" smtClean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2400" dirty="0" smtClean="0">
                  <a:solidFill>
                    <a:srgbClr val="7030A0"/>
                  </a:solidFill>
                  <a:latin typeface="Century Gothic" panose="020B0502020202020204" pitchFamily="34" charset="0"/>
                </a:rPr>
                <a:t>Fin</a:t>
              </a:r>
              <a:endParaRPr lang="en-GB" sz="2400" dirty="0">
                <a:solidFill>
                  <a:srgbClr val="7030A0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6" name="Picture 2" descr="C:\Users\maccal02\Desktop\templates\cr-ci logos\CRUK_CAMBRIDGE_I_Pos_RGB_30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800" y="732409"/>
              <a:ext cx="2743200" cy="604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maccal02\Desktop\templates\uoc-mon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847" y="5600700"/>
              <a:ext cx="2120106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019800" y="5486400"/>
              <a:ext cx="2362200" cy="685800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94647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navigate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Find out where you are using </a:t>
            </a:r>
            <a:r>
              <a:rPr lang="en-GB" sz="1600" b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pwd</a:t>
            </a: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. 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Make a directory (</a:t>
            </a:r>
            <a:r>
              <a:rPr lang="en-GB" sz="1600" b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mkdir</a:t>
            </a: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 and move into it (</a:t>
            </a:r>
            <a:r>
              <a:rPr lang="en-GB" sz="16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cd</a:t>
            </a: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2209800"/>
            <a:ext cx="6096000" cy="1371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US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~]$ </a:t>
            </a:r>
            <a:r>
              <a:rPr lang="en-US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sz="10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/home/user</a:t>
            </a:r>
            <a:endParaRPr lang="en-US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US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~]$ </a:t>
            </a:r>
            <a:r>
              <a:rPr lang="en-US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</a:t>
            </a:r>
          </a:p>
          <a:p>
            <a:r>
              <a:rPr lang="en-US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US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~]$ </a:t>
            </a:r>
            <a:r>
              <a: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training</a:t>
            </a:r>
            <a:r>
              <a:rPr lang="en-US" sz="10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US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training]$ </a:t>
            </a:r>
          </a:p>
        </p:txBody>
      </p:sp>
    </p:spTree>
    <p:extLst>
      <p:ext uri="{BB962C8B-B14F-4D97-AF65-F5344CB8AC3E}">
        <p14:creationId xmlns:p14="http://schemas.microsoft.com/office/powerpoint/2010/main" val="358869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processes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You can see your current processes using </a:t>
            </a:r>
            <a:r>
              <a:rPr lang="en-GB" sz="16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ps</a:t>
            </a: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You can see what else </a:t>
            </a:r>
            <a:r>
              <a:rPr lang="en-GB" sz="160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this </a:t>
            </a: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computer is doing using </a:t>
            </a:r>
            <a:r>
              <a:rPr lang="en-GB" sz="16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top</a:t>
            </a:r>
            <a:endParaRPr lang="en-GB" sz="16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1485900"/>
            <a:ext cx="6096000" cy="1295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en-GB" sz="10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PID TTY          TIME CMD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14859 pts/22   00:00:00 bash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18511 pts/22   00:00:00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5000" y="3698383"/>
            <a:ext cx="6096000" cy="1295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2384445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top </a:t>
            </a:r>
            <a:r>
              <a:rPr lang="en-GB" sz="24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output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top</a:t>
            </a: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uses the whole screen. Type ‘q’ to get your screen back.</a:t>
            </a:r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0" y="1447800"/>
            <a:ext cx="6096000" cy="3048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 - 16:26:38 up 58 days, 22:33, 36 users,  load average: 0.12, 0.14, 0.12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Tasks: 618 total,   1 running, 617 sleeping,   0 stopped,   0 zombie</a:t>
            </a:r>
          </a:p>
          <a:p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(s):  0.1%us,  0.2%sy,  0.0%ni, 99.5%id,  0.2%wa,  0.0%hi,  0.0%si,  0.0%st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Mem:  16437908k total, 10473016k used,  5964892k free,  2611564k buffers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Swap: 16779852k total,   162896k used, 16616956k free,  2158536k cached</a:t>
            </a:r>
          </a:p>
          <a:p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PID USER      PR  NI  VIRT  RES  SHR S %CPU %MEM    TIME+  COMMAND            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975 root       0 -20 22712 3832 2196 S    1  0.0  28:44.67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4686 root      15   0     0    0    0 S    0  0.0   3:11.36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nfsd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19175 user      15   0 11048 1592  864 R    0  0.0   0:00.14 top                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 root      15   0 10364  600  564 S    0  0.0   0:12.04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873565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The ‘sleep’ command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The </a:t>
            </a:r>
            <a:r>
              <a:rPr lang="en-GB" sz="16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sleep </a:t>
            </a: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command doesn’t do much – but you can control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how many seconds it </a:t>
            </a: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does it for, and it doesn’t use much CPU or I/O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2209800"/>
            <a:ext cx="6096000" cy="1127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 10</a:t>
            </a:r>
          </a:p>
          <a:p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</a:t>
            </a:r>
          </a:p>
          <a:p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65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60198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Stop and suspend 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If we get bored, change our mind, or think something is wrong we can interrupt jobs.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To stop a job, type ‘^C’ at the command line ( that’s [Ctrl]+[C] together).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If you don’t want to stop the job, you can suspend it. Type ‘^Z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’ </a:t>
            </a: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(that’s [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Ctrl</a:t>
            </a: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]+[Z]).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Type ‘</a:t>
            </a:r>
            <a:r>
              <a:rPr lang="en-GB" sz="16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fg</a:t>
            </a: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’ to bring the job back to the foreground.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2209800"/>
            <a:ext cx="6096000" cy="1219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 </a:t>
            </a:r>
            <a:r>
              <a:rPr lang="en-GB" sz="10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</a:t>
            </a:r>
            <a:endParaRPr lang="en-GB" sz="10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0" y="4572000"/>
            <a:ext cx="6096000" cy="1219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 100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[1]+  Stopped                 sleep 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05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</a:t>
            </a:r>
            <a:endParaRPr lang="en-GB" sz="105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65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 err="1" smtClean="0">
                <a:solidFill>
                  <a:srgbClr val="7030A0"/>
                </a:solidFill>
                <a:latin typeface="Century Gothic" panose="020B0502020202020204" pitchFamily="34" charset="0"/>
              </a:rPr>
              <a:t>backgrounding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When we have suspended a job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(which will never finish). To get it to carry on, we can put it in the ‘background’ using </a:t>
            </a:r>
            <a:r>
              <a:rPr lang="en-GB" sz="1600" b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bg</a:t>
            </a:r>
            <a:endParaRPr lang="en-GB" sz="1600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You can put a job in the background deliberately using the ‘&amp;’ character at the end of the command.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1905000"/>
            <a:ext cx="6096000" cy="1905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 100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[1]+  Stopped                 sleep 100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endParaRPr lang="en-GB" sz="10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[1]+ sleep 100 &amp;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en-GB" sz="10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PID TTY          TIME CMD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14859 pts/22   00:00:00 bash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24799 pts/22   00:00:00 sleep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25377 pts/22   00:00:00 </a:t>
            </a:r>
            <a:r>
              <a:rPr lang="en-GB" sz="105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0" y="4572000"/>
            <a:ext cx="6096000" cy="1447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 100 &amp;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787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en-GB" sz="10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PID TTY          TIME CMD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787 pts/22   00:00:00 sleep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804 pts/22   00:00:00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14859 pts/22   00:00:00 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944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Killing processes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If you don’t want to wait for it to finish, or think it is broken in some way, you can terminate it using the </a:t>
            </a:r>
            <a:r>
              <a:rPr lang="en-GB" sz="16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kill </a:t>
            </a: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command.</a:t>
            </a: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Kill has a variety of gentle options to allow the process to exit gracefully.  If these fail one – signal </a:t>
            </a:r>
            <a:r>
              <a:rPr lang="en-GB" sz="16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-9</a:t>
            </a: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  or </a:t>
            </a:r>
            <a:r>
              <a:rPr lang="en-GB" sz="16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–KILL </a:t>
            </a: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will normally remove the process.</a:t>
            </a: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76023" y="3124200"/>
            <a:ext cx="6096000" cy="2590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 100 &amp;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787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en-GB" sz="10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PID TTY          TIME CMD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787 pts/22   00:00:00 sleep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804 pts/22   00:00:00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14859 pts/22   00:00:00 bash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kill -KILL 787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[1]+  Killed                  sleep 100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</a:p>
        </p:txBody>
      </p:sp>
    </p:spTree>
    <p:extLst>
      <p:ext uri="{BB962C8B-B14F-4D97-AF65-F5344CB8AC3E}">
        <p14:creationId xmlns:p14="http://schemas.microsoft.com/office/powerpoint/2010/main" val="1607223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CD462874CE0C46A04B79CE3BA52F53" ma:contentTypeVersion="0" ma:contentTypeDescription="Create a new document." ma:contentTypeScope="" ma:versionID="cab34115d545c224939113a9716b295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A56B2D-5E5A-4AD2-AF8C-278C9A3292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0AED357-0DA4-48A2-821E-1711C94A6F05}">
  <ds:schemaRefs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434FD3-85BF-4F72-B1E9-893F57C43F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2711</Words>
  <Application>Microsoft Macintosh PowerPoint</Application>
  <PresentationFormat>A4 Paper (210x297 mm)</PresentationFormat>
  <Paragraphs>358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Maccallum</dc:creator>
  <cp:lastModifiedBy>Marc O'Brien</cp:lastModifiedBy>
  <cp:revision>52</cp:revision>
  <cp:lastPrinted>2015-05-15T10:28:41Z</cp:lastPrinted>
  <dcterms:created xsi:type="dcterms:W3CDTF">2006-08-16T00:00:00Z</dcterms:created>
  <dcterms:modified xsi:type="dcterms:W3CDTF">2017-10-16T14:24:51Z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0x01010012CD462874CE0C46A04B79CE3BA52F53</vt:lpwstr>
  </property>
</Properties>
</file>