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3" r:id="rId5"/>
    <p:sldId id="264" r:id="rId6"/>
    <p:sldId id="283" r:id="rId7"/>
    <p:sldId id="266" r:id="rId8"/>
    <p:sldId id="267" r:id="rId9"/>
    <p:sldId id="284" r:id="rId10"/>
    <p:sldId id="268" r:id="rId11"/>
    <p:sldId id="269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9906000" cy="6858000" type="A4"/>
  <p:notesSz cx="987266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/>
    <p:restoredTop sz="93913"/>
  </p:normalViewPr>
  <p:slideViewPr>
    <p:cSldViewPr>
      <p:cViewPr varScale="1">
        <p:scale>
          <a:sx n="106" d="100"/>
          <a:sy n="106" d="100"/>
        </p:scale>
        <p:origin x="1638" y="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5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127E3-9031-4C22-AD37-7B7AF5BDA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399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352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7213" y="509588"/>
            <a:ext cx="3678237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793" y="3228127"/>
            <a:ext cx="7899077" cy="305984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352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009C-48F4-4B6B-94FF-B775E6853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118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endParaRPr lang="en-GB" sz="320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2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CRUK </a:t>
              </a:r>
              <a:r>
                <a:rPr lang="en-GB" sz="3200">
                  <a:solidFill>
                    <a:schemeClr val="tx2"/>
                  </a:solidFill>
                  <a:latin typeface="Century Gothic" panose="020B0502020202020204" pitchFamily="34" charset="0"/>
                </a:rPr>
                <a:t>cluster </a:t>
              </a:r>
              <a:r>
                <a:rPr lang="en-GB" sz="32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introduction (II of III)</a:t>
              </a:r>
              <a:endParaRPr lang="en-GB" sz="320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800">
                  <a:solidFill>
                    <a:srgbClr val="7030A0"/>
                  </a:solidFill>
                  <a:latin typeface="Century Gothic" panose="020B0502020202020204" pitchFamily="34" charset="0"/>
                </a:rPr>
                <a:t>Using the </a:t>
              </a:r>
              <a:r>
                <a:rPr lang="en-GB" sz="2800" smtClean="0">
                  <a:solidFill>
                    <a:srgbClr val="7030A0"/>
                  </a:solidFill>
                  <a:latin typeface="Century Gothic" panose="020B0502020202020204" pitchFamily="34" charset="0"/>
                </a:rPr>
                <a:t>scheduler for job submission</a:t>
              </a:r>
              <a:endParaRPr lang="en-GB" sz="280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endParaRPr lang="en-GB" sz="3600">
                <a:solidFill>
                  <a:schemeClr val="tx1"/>
                </a:solidFill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227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2800" dirty="0" smtClean="0">
                <a:solidFill>
                  <a:schemeClr val="accent4"/>
                </a:solidFill>
                <a:latin typeface="Gill Sans MT" panose="020B0502020104020203" pitchFamily="34" charset="0"/>
              </a:rPr>
              <a:t>Killing jobs with </a:t>
            </a:r>
            <a:r>
              <a:rPr lang="en-US" sz="2800" dirty="0" err="1" smtClean="0">
                <a:solidFill>
                  <a:schemeClr val="accent4"/>
                </a:solidFill>
                <a:latin typeface="Gill Sans MT" panose="020B0502020104020203" pitchFamily="34" charset="0"/>
              </a:rPr>
              <a:t>scancel</a:t>
            </a:r>
            <a:endParaRPr lang="en-US" sz="2800" dirty="0" smtClean="0">
              <a:solidFill>
                <a:schemeClr val="accent4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accent4"/>
              </a:solidFill>
              <a:latin typeface="Gill Sans MT" panose="020B0502020104020203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lust1-headnode $</a:t>
            </a:r>
            <a:r>
              <a:rPr lang="en-US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scancel</a:t>
            </a:r>
            <a:r>
              <a:rPr lang="en-US" b="1" dirty="0" smtClean="0">
                <a:solidFill>
                  <a:schemeClr val="accent4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&lt;job-id&gt;</a:t>
            </a:r>
            <a:endParaRPr lang="en-GB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Running </a:t>
            </a:r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scripts with </a:t>
            </a:r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LSF</a:t>
            </a:r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Script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must be executable, the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linux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chmod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command can be used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to set the executable 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attribute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uk-cri-lcst01&gt; </a:t>
            </a:r>
            <a:r>
              <a:rPr lang="en-GB" sz="1600" b="1" dirty="0" err="1">
                <a:solidFill>
                  <a:srgbClr val="FF0000"/>
                </a:solidFill>
                <a:latin typeface="Gill Sans MT" panose="020B0502020104020203" pitchFamily="34" charset="0"/>
              </a:rPr>
              <a:t>chmod</a:t>
            </a:r>
            <a:r>
              <a:rPr lang="en-GB" sz="1600" b="1" dirty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GB" sz="1600" b="1" dirty="0" err="1">
                <a:solidFill>
                  <a:srgbClr val="FF0000"/>
                </a:solidFill>
                <a:latin typeface="Gill Sans MT" panose="020B0502020104020203" pitchFamily="34" charset="0"/>
              </a:rPr>
              <a:t>u+x</a:t>
            </a:r>
            <a:r>
              <a:rPr lang="en-GB" sz="1600" b="1" dirty="0">
                <a:solidFill>
                  <a:srgbClr val="FF0000"/>
                </a:solidFill>
                <a:latin typeface="Gill Sans MT" panose="020B0502020104020203" pitchFamily="34" charset="0"/>
              </a:rPr>
              <a:t> /</a:t>
            </a:r>
            <a:r>
              <a:rPr lang="en-GB" sz="16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lustre/</a:t>
            </a:r>
            <a:r>
              <a:rPr lang="en-GB" sz="1600" b="1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xxlab</a:t>
            </a:r>
            <a:r>
              <a:rPr lang="en-GB" sz="16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/</a:t>
            </a:r>
            <a:r>
              <a:rPr lang="en-GB" sz="1600" b="1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xxuser</a:t>
            </a:r>
            <a:r>
              <a:rPr lang="en-GB" sz="16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/</a:t>
            </a:r>
            <a:r>
              <a:rPr lang="en-GB" sz="1600" b="1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xxscript.sh</a:t>
            </a:r>
            <a:endParaRPr lang="en-GB" sz="1600" b="1" dirty="0" smtClean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The script can then 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also be run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by redirecting it to the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bsub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command using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one of the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linux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redirection operators 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"&lt;“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uk-cri-lcst01&gt; </a:t>
            </a:r>
            <a:r>
              <a:rPr lang="en-GB" sz="1600" b="1" dirty="0" err="1">
                <a:solidFill>
                  <a:srgbClr val="FF0000"/>
                </a:solidFill>
                <a:latin typeface="Gill Sans MT" panose="020B0502020104020203" pitchFamily="34" charset="0"/>
              </a:rPr>
              <a:t>bsub</a:t>
            </a:r>
            <a:r>
              <a:rPr lang="en-GB" sz="1600" b="1" dirty="0">
                <a:solidFill>
                  <a:srgbClr val="FF0000"/>
                </a:solidFill>
                <a:latin typeface="Gill Sans MT" panose="020B0502020104020203" pitchFamily="34" charset="0"/>
              </a:rPr>
              <a:t> -q cluster -M 4194304 -R "</a:t>
            </a:r>
            <a:r>
              <a:rPr lang="en-GB" sz="1600" b="1" dirty="0" err="1">
                <a:solidFill>
                  <a:srgbClr val="FF0000"/>
                </a:solidFill>
                <a:latin typeface="Gill Sans MT" panose="020B0502020104020203" pitchFamily="34" charset="0"/>
              </a:rPr>
              <a:t>rusage</a:t>
            </a:r>
            <a:r>
              <a:rPr lang="en-GB" sz="1600" b="1" dirty="0">
                <a:solidFill>
                  <a:srgbClr val="FF0000"/>
                </a:solidFill>
                <a:latin typeface="Gill Sans MT" panose="020B0502020104020203" pitchFamily="34" charset="0"/>
              </a:rPr>
              <a:t>[</a:t>
            </a:r>
            <a:r>
              <a:rPr lang="en-GB" sz="1600" b="1" dirty="0" err="1">
                <a:solidFill>
                  <a:srgbClr val="FF0000"/>
                </a:solidFill>
                <a:latin typeface="Gill Sans MT" panose="020B0502020104020203" pitchFamily="34" charset="0"/>
              </a:rPr>
              <a:t>mem</a:t>
            </a:r>
            <a:r>
              <a:rPr lang="en-GB" sz="1600" b="1" dirty="0">
                <a:solidFill>
                  <a:srgbClr val="FF0000"/>
                </a:solidFill>
                <a:latin typeface="Gill Sans MT" panose="020B0502020104020203" pitchFamily="34" charset="0"/>
              </a:rPr>
              <a:t>=4096]" &lt; </a:t>
            </a:r>
            <a:r>
              <a:rPr lang="en-GB" sz="1600" b="1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xxscript.sh</a:t>
            </a:r>
            <a:endParaRPr lang="en-GB" sz="1600" b="1" dirty="0" smtClean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r>
              <a:rPr lang="en-GB" sz="1600" b="1" dirty="0" smtClean="0">
                <a:solidFill>
                  <a:schemeClr val="accent4"/>
                </a:solidFill>
                <a:latin typeface="Gill Sans MT" panose="020B0502020104020203" pitchFamily="34" charset="0"/>
              </a:rPr>
              <a:t>SLURM (See practical exercise II)…</a:t>
            </a:r>
            <a:endParaRPr lang="en-GB" sz="1600" b="1" dirty="0">
              <a:solidFill>
                <a:schemeClr val="accent4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You can also include BSUB options within the script i.e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b="1">
                <a:solidFill>
                  <a:schemeClr val="tx1"/>
                </a:solidFill>
                <a:latin typeface="Gill Sans MT" panose="020B0502020104020203" pitchFamily="34" charset="0"/>
              </a:rPr>
              <a:t>#!/bin/sh</a:t>
            </a:r>
          </a:p>
          <a:p>
            <a:r>
              <a:rPr lang="en-GB" sz="1600" b="1">
                <a:solidFill>
                  <a:schemeClr val="tx1"/>
                </a:solidFill>
                <a:latin typeface="Gill Sans MT" panose="020B0502020104020203" pitchFamily="34" charset="0"/>
              </a:rPr>
              <a:t>#BSUB -o myoutput.log</a:t>
            </a:r>
          </a:p>
          <a:p>
            <a:r>
              <a:rPr lang="en-GB" sz="1600" b="1">
                <a:solidFill>
                  <a:schemeClr val="tx1"/>
                </a:solidFill>
                <a:latin typeface="Gill Sans MT" panose="020B0502020104020203" pitchFamily="34" charset="0"/>
              </a:rPr>
              <a:t>#BSUB -e myerror.log</a:t>
            </a:r>
          </a:p>
          <a:p>
            <a:r>
              <a:rPr lang="en-GB" sz="1600" b="1">
                <a:solidFill>
                  <a:schemeClr val="tx1"/>
                </a:solidFill>
                <a:latin typeface="Gill Sans MT" panose="020B0502020104020203" pitchFamily="34" charset="0"/>
              </a:rPr>
              <a:t>#BSUB -a R</a:t>
            </a:r>
          </a:p>
          <a:p>
            <a:r>
              <a:rPr lang="en-GB" sz="1600" b="1">
                <a:solidFill>
                  <a:schemeClr val="tx1"/>
                </a:solidFill>
                <a:latin typeface="Gill Sans MT" panose="020B0502020104020203" pitchFamily="34" charset="0"/>
              </a:rPr>
              <a:t>cd /lustre/xxlab/xxuser</a:t>
            </a:r>
          </a:p>
          <a:p>
            <a:r>
              <a:rPr lang="en-GB" sz="1600" b="1">
                <a:solidFill>
                  <a:schemeClr val="tx1"/>
                </a:solidFill>
                <a:latin typeface="Gill Sans MT" panose="020B0502020104020203" pitchFamily="34" charset="0"/>
              </a:rPr>
              <a:t>&lt;command&gt;</a:t>
            </a:r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4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00" y="1219200"/>
            <a:ext cx="5029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Simple Parallel </a:t>
            </a:r>
            <a:r>
              <a:rPr lang="en-US" sz="2400">
                <a:solidFill>
                  <a:srgbClr val="7030A0"/>
                </a:solidFill>
                <a:latin typeface="Century Gothic" panose="020B0502020202020204" pitchFamily="34" charset="0"/>
              </a:rPr>
              <a:t>Computing </a:t>
            </a:r>
            <a:endParaRPr lang="en-US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US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Most HPC at CRI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consists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of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breaking up your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dataset into chunks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and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firing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off a separate job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for each chunk. </a:t>
            </a:r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US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‘ Magnetisation </a:t>
            </a:r>
            <a:r>
              <a:rPr lang="en-US" sz="1600" i="1">
                <a:solidFill>
                  <a:schemeClr val="tx1"/>
                </a:solidFill>
                <a:latin typeface="Gill Sans MT" panose="020B0502020104020203" pitchFamily="34" charset="0"/>
              </a:rPr>
              <a:t>Transfer 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Map </a:t>
            </a:r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Example</a:t>
            </a:r>
          </a:p>
          <a:p>
            <a:pPr lvl="1"/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Here </a:t>
            </a:r>
            <a:r>
              <a:rPr lang="en-US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small </a:t>
            </a:r>
            <a:r>
              <a:rPr lang="en-US" sz="1600" i="1">
                <a:solidFill>
                  <a:schemeClr val="tx1"/>
                </a:solidFill>
                <a:latin typeface="Gill Sans MT" panose="020B0502020104020203" pitchFamily="34" charset="0"/>
              </a:rPr>
              <a:t>groups of pixels </a:t>
            </a:r>
            <a:r>
              <a:rPr lang="en-US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from </a:t>
            </a:r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T2 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weighted image </a:t>
            </a:r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slices are 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processed </a:t>
            </a:r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to calculate 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the elements </a:t>
            </a:r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of the 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MT map</a:t>
            </a:r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.’</a:t>
            </a:r>
          </a:p>
          <a:p>
            <a:pPr lvl="1"/>
            <a:endParaRPr lang="en-GB" sz="1600" i="1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 algn="r"/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(Example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courtesy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of Dominick McIntyre,  Griffiths Group)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Message Passing </a:t>
            </a:r>
            <a:r>
              <a:rPr lang="en-US" sz="2400">
                <a:solidFill>
                  <a:srgbClr val="7030A0"/>
                </a:solidFill>
                <a:latin typeface="Century Gothic" panose="020B0502020202020204" pitchFamily="34" charset="0"/>
              </a:rPr>
              <a:t>parallel </a:t>
            </a:r>
            <a:r>
              <a:rPr lang="en-US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jobs</a:t>
            </a:r>
          </a:p>
          <a:p>
            <a:endParaRPr lang="en-US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Uses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the generic PJL (Parallel Job Launcher) framework. You can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easily recognise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it because of the use of the -a openmpi flag and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mpirun.lsf</a:t>
            </a: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In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recent versions of LSF, another framework is also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available, and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it permits a tight (native) integration with the MPIs (this is </a:t>
            </a:r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why there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is the OpenMPI integration)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3400" y="2667000"/>
            <a:ext cx="5539200" cy="762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uk-cri-lcst01 &gt; bsub -o %J.out -e %J.err -n 4 -R "span[ptile=1]" -a openmpi mpirun.lsf ./test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3400" y="4876800"/>
            <a:ext cx="5539200" cy="930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uk-cri-lcst01 &gt; bsub -o %J.out -e 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%J.err -n 4 -R "span[ptile=1]" mpirun ./test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94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A </a:t>
            </a:r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job submission example </a:t>
            </a:r>
            <a:endParaRPr lang="en-US" sz="2400" dirty="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US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from Ben 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Davis, Bioinformatics Core Facility</a:t>
            </a: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endParaRPr lang="en-US" sz="2400" i="1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pPr lvl="1"/>
            <a:r>
              <a:rPr lang="en-US" sz="16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‘This </a:t>
            </a:r>
            <a:r>
              <a:rPr lang="en-US" sz="1600" i="1" dirty="0">
                <a:solidFill>
                  <a:schemeClr val="tx1"/>
                </a:solidFill>
                <a:latin typeface="Gill Sans MT" panose="020B0502020104020203" pitchFamily="34" charset="0"/>
              </a:rPr>
              <a:t>is a shell command line loop I ran recently... quite a </a:t>
            </a:r>
            <a:r>
              <a:rPr lang="en-US" sz="16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good example </a:t>
            </a:r>
            <a:r>
              <a:rPr lang="en-US" sz="1600" i="1" dirty="0">
                <a:solidFill>
                  <a:schemeClr val="tx1"/>
                </a:solidFill>
                <a:latin typeface="Gill Sans MT" panose="020B0502020104020203" pitchFamily="34" charset="0"/>
              </a:rPr>
              <a:t>as the actual thing running is just creating checksum files </a:t>
            </a:r>
            <a:r>
              <a:rPr lang="en-US" sz="16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so </a:t>
            </a:r>
            <a:r>
              <a:rPr lang="en-GB" sz="16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doesn’t </a:t>
            </a:r>
            <a:r>
              <a:rPr lang="en-GB" sz="1600" i="1" dirty="0">
                <a:solidFill>
                  <a:schemeClr val="tx1"/>
                </a:solidFill>
                <a:latin typeface="Gill Sans MT" panose="020B0502020104020203" pitchFamily="34" charset="0"/>
              </a:rPr>
              <a:t>distract</a:t>
            </a:r>
            <a:r>
              <a:rPr lang="en-GB" sz="16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.’</a:t>
            </a:r>
          </a:p>
          <a:p>
            <a:pPr lvl="1"/>
            <a:endParaRPr lang="en-GB" sz="1600" i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endParaRPr lang="en-GB" sz="1600" i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endParaRPr lang="en-GB" sz="1600" i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endParaRPr lang="en-GB" sz="1600" i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endParaRPr lang="en-GB" sz="1600" i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endParaRPr lang="en-GB" sz="1600" i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US" sz="16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‘Here </a:t>
            </a:r>
            <a:r>
              <a:rPr lang="en-US" sz="1600" i="1" dirty="0">
                <a:solidFill>
                  <a:schemeClr val="tx1"/>
                </a:solidFill>
                <a:latin typeface="Gill Sans MT" panose="020B0502020104020203" pitchFamily="34" charset="0"/>
              </a:rPr>
              <a:t>multiple named jobs </a:t>
            </a:r>
            <a:r>
              <a:rPr lang="en-US" sz="16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are submitted. Each checks </a:t>
            </a:r>
            <a:r>
              <a:rPr lang="en-US" sz="1600" i="1" dirty="0">
                <a:solidFill>
                  <a:schemeClr val="tx1"/>
                </a:solidFill>
                <a:latin typeface="Gill Sans MT" panose="020B0502020104020203" pitchFamily="34" charset="0"/>
              </a:rPr>
              <a:t>a single file specified by numeric indices incorporated in </a:t>
            </a:r>
            <a:r>
              <a:rPr lang="en-US" sz="16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the file </a:t>
            </a:r>
            <a:r>
              <a:rPr lang="en-US" sz="1600" i="1" dirty="0">
                <a:solidFill>
                  <a:schemeClr val="tx1"/>
                </a:solidFill>
                <a:latin typeface="Gill Sans MT" panose="020B0502020104020203" pitchFamily="34" charset="0"/>
              </a:rPr>
              <a:t>title and creates a named output file where the title contains </a:t>
            </a:r>
            <a:r>
              <a:rPr lang="en-US" sz="16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the </a:t>
            </a:r>
            <a:r>
              <a:rPr lang="en-GB" sz="16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job </a:t>
            </a:r>
            <a:r>
              <a:rPr lang="en-GB" sz="1600" i="1" dirty="0">
                <a:solidFill>
                  <a:schemeClr val="tx1"/>
                </a:solidFill>
                <a:latin typeface="Gill Sans MT" panose="020B0502020104020203" pitchFamily="34" charset="0"/>
              </a:rPr>
              <a:t>ID</a:t>
            </a:r>
            <a:r>
              <a:rPr lang="en-GB" sz="16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.’</a:t>
            </a:r>
            <a:endParaRPr lang="en-GB" sz="1600" i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endParaRPr lang="en-GB" sz="160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4300" y="3048000"/>
            <a:ext cx="63774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f in `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16`; do </a:t>
            </a:r>
            <a:r>
              <a:rPr lang="en-US" sz="105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--time=0-2 -N1 -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md5cs-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.out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-J md5cs$f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md5sum 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 SJD_$f.md5;done;</a:t>
            </a:r>
          </a:p>
        </p:txBody>
      </p:sp>
    </p:spTree>
    <p:extLst>
      <p:ext uri="{BB962C8B-B14F-4D97-AF65-F5344CB8AC3E}">
        <p14:creationId xmlns:p14="http://schemas.microsoft.com/office/powerpoint/2010/main" val="17779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84582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Job </a:t>
            </a:r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array example </a:t>
            </a:r>
            <a:endParaRPr lang="en-US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Adapted from an example by Stewart MacArthur, Bioinformatics Core Facility</a:t>
            </a: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US" sz="14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‘Here </a:t>
            </a:r>
            <a:r>
              <a:rPr lang="en-US" sz="1400" i="1" dirty="0">
                <a:solidFill>
                  <a:schemeClr val="tx1"/>
                </a:solidFill>
                <a:latin typeface="Gill Sans MT" panose="020B0502020104020203" pitchFamily="34" charset="0"/>
              </a:rPr>
              <a:t>is a self contained example of the basics of using </a:t>
            </a:r>
            <a:r>
              <a:rPr lang="en-US" sz="14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job arrays</a:t>
            </a:r>
            <a:r>
              <a:rPr lang="en-US" sz="1400" i="1" dirty="0">
                <a:solidFill>
                  <a:schemeClr val="tx1"/>
                </a:solidFill>
                <a:latin typeface="Gill Sans MT" panose="020B0502020104020203" pitchFamily="34" charset="0"/>
              </a:rPr>
              <a:t>. The main benefit in this case </a:t>
            </a:r>
            <a:r>
              <a:rPr lang="en-US" sz="14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is </a:t>
            </a:r>
            <a:r>
              <a:rPr lang="en-US" sz="1400" i="1" dirty="0">
                <a:solidFill>
                  <a:schemeClr val="tx1"/>
                </a:solidFill>
                <a:latin typeface="Gill Sans MT" panose="020B0502020104020203" pitchFamily="34" charset="0"/>
              </a:rPr>
              <a:t>not speed but </a:t>
            </a:r>
            <a:r>
              <a:rPr lang="en-US" sz="14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the ability </a:t>
            </a:r>
            <a:r>
              <a:rPr lang="en-US" sz="1400" i="1" dirty="0">
                <a:solidFill>
                  <a:schemeClr val="tx1"/>
                </a:solidFill>
                <a:latin typeface="Gill Sans MT" panose="020B0502020104020203" pitchFamily="34" charset="0"/>
              </a:rPr>
              <a:t>to control the number of jobs running at any one </a:t>
            </a:r>
            <a:r>
              <a:rPr lang="en-US" sz="14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time, using </a:t>
            </a:r>
            <a:r>
              <a:rPr lang="en-US" sz="1400" i="1" dirty="0">
                <a:solidFill>
                  <a:schemeClr val="tx1"/>
                </a:solidFill>
                <a:latin typeface="Gill Sans MT" panose="020B0502020104020203" pitchFamily="34" charset="0"/>
              </a:rPr>
              <a:t>the %50 notation in the </a:t>
            </a:r>
            <a:r>
              <a:rPr lang="en-US" sz="140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sbatch</a:t>
            </a:r>
            <a:r>
              <a:rPr lang="en-US" sz="14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... </a:t>
            </a:r>
            <a:r>
              <a:rPr lang="en-US" sz="1400" i="1" dirty="0">
                <a:solidFill>
                  <a:schemeClr val="tx1"/>
                </a:solidFill>
                <a:latin typeface="Gill Sans MT" panose="020B0502020104020203" pitchFamily="34" charset="0"/>
              </a:rPr>
              <a:t>I find job arrays </a:t>
            </a:r>
            <a:r>
              <a:rPr lang="en-US" sz="14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particularly useful </a:t>
            </a:r>
            <a:r>
              <a:rPr lang="en-US" sz="1400" i="1" dirty="0">
                <a:solidFill>
                  <a:schemeClr val="tx1"/>
                </a:solidFill>
                <a:latin typeface="Gill Sans MT" panose="020B0502020104020203" pitchFamily="34" charset="0"/>
              </a:rPr>
              <a:t>for running lots of small jobs, as there is only a single </a:t>
            </a:r>
            <a:r>
              <a:rPr lang="en-US" sz="14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job submission </a:t>
            </a:r>
            <a:r>
              <a:rPr lang="en-US" sz="1400" i="1" dirty="0">
                <a:solidFill>
                  <a:schemeClr val="tx1"/>
                </a:solidFill>
                <a:latin typeface="Gill Sans MT" panose="020B0502020104020203" pitchFamily="34" charset="0"/>
              </a:rPr>
              <a:t>there is little </a:t>
            </a:r>
            <a:r>
              <a:rPr lang="en-US" sz="14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SLURM overhead</a:t>
            </a:r>
            <a:r>
              <a:rPr lang="en-US" sz="1400" i="1" dirty="0">
                <a:solidFill>
                  <a:schemeClr val="tx1"/>
                </a:solidFill>
                <a:latin typeface="Gill Sans MT" panose="020B0502020104020203" pitchFamily="34" charset="0"/>
              </a:rPr>
              <a:t>, compared to </a:t>
            </a:r>
            <a:r>
              <a:rPr lang="en-US" sz="14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submitting 1000 </a:t>
            </a:r>
            <a:r>
              <a:rPr lang="en-US" sz="1400" i="1" dirty="0">
                <a:solidFill>
                  <a:schemeClr val="tx1"/>
                </a:solidFill>
                <a:latin typeface="Gill Sans MT" panose="020B0502020104020203" pitchFamily="34" charset="0"/>
              </a:rPr>
              <a:t>separate jobs, which takes some time. </a:t>
            </a:r>
            <a:r>
              <a:rPr lang="en-US" sz="14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Also </a:t>
            </a:r>
            <a:r>
              <a:rPr lang="en-US" sz="1400" i="1" dirty="0">
                <a:solidFill>
                  <a:schemeClr val="tx1"/>
                </a:solidFill>
                <a:latin typeface="Gill Sans MT" panose="020B0502020104020203" pitchFamily="34" charset="0"/>
              </a:rPr>
              <a:t>being able </a:t>
            </a:r>
            <a:r>
              <a:rPr lang="en-US" sz="14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to control </a:t>
            </a:r>
            <a:r>
              <a:rPr lang="en-US" sz="1400" i="1" dirty="0">
                <a:solidFill>
                  <a:schemeClr val="tx1"/>
                </a:solidFill>
                <a:latin typeface="Gill Sans MT" panose="020B0502020104020203" pitchFamily="34" charset="0"/>
              </a:rPr>
              <a:t>the number of running jobs stops you swamping </a:t>
            </a:r>
            <a:r>
              <a:rPr lang="en-US" sz="14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your queue </a:t>
            </a:r>
            <a:r>
              <a:rPr lang="en-US" sz="1400" i="1" dirty="0">
                <a:solidFill>
                  <a:schemeClr val="tx1"/>
                </a:solidFill>
                <a:latin typeface="Gill Sans MT" panose="020B0502020104020203" pitchFamily="34" charset="0"/>
              </a:rPr>
              <a:t>with jobs and leaves space for others to get jobs </a:t>
            </a:r>
            <a:r>
              <a:rPr lang="en-US" sz="14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running.’</a:t>
            </a:r>
            <a:endParaRPr lang="en-GB" sz="140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2514600"/>
            <a:ext cx="6629400" cy="3200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 a random big file that we want to sort, 10 Million lines</a:t>
            </a:r>
          </a:p>
          <a:p>
            <a:r>
              <a:rPr lang="pt-BR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pt-B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-e 'for (1..1E7){</a:t>
            </a:r>
            <a:r>
              <a:rPr lang="pt-BR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("%.0f\</a:t>
            </a:r>
            <a:r>
              <a:rPr lang="pt-BR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pt-BR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pt-BR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()*1E7)};' &gt; </a:t>
            </a:r>
            <a:r>
              <a:rPr lang="pt-BR" sz="1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bigFile</a:t>
            </a:r>
            <a:endParaRPr lang="pt-BR" sz="1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 Split the file up into chunks with 10,000 lines in each chunk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 -a 3 -d -l 10000 </a:t>
            </a:r>
            <a:r>
              <a:rPr lang="en-U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bigFile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</a:p>
          <a:p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 rename the files on a 1-1000 scheme not 0-999</a:t>
            </a:r>
          </a:p>
          <a:p>
            <a:r>
              <a:rPr lang="en-GB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f in split*;do mv ${f} $(echo ${f} |</a:t>
            </a:r>
            <a:r>
              <a:rPr lang="en-GB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GB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-ne 'm/split(0*)(\d+)/</a:t>
            </a:r>
            <a:r>
              <a:rPr lang="en-GB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g;print</a:t>
            </a:r>
            <a:r>
              <a:rPr lang="en-GB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"Split",$2+1,"\n";');</a:t>
            </a:r>
            <a:r>
              <a:rPr lang="en-GB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endParaRPr lang="en-GB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 submit a job array, allowing 50 jobs to be run at anyone time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--time=1:0 --array=1-1000%50 -N1 ./sort-</a:t>
            </a:r>
            <a:r>
              <a:rPr lang="en-U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script.sh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 merge the sorted files together once all the jobs are finished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 -n -m *.sorted </a:t>
            </a:r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bigFile.sorted</a:t>
            </a:r>
            <a:endParaRPr lang="en-US" sz="1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 Delete the temp files</a:t>
            </a:r>
          </a:p>
          <a:p>
            <a:r>
              <a:rPr lang="en-GB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GB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-f Split*</a:t>
            </a:r>
          </a:p>
        </p:txBody>
      </p:sp>
      <p:sp>
        <p:nvSpPr>
          <p:cNvPr id="2" name="Rectangle 1"/>
          <p:cNvSpPr/>
          <p:nvPr/>
        </p:nvSpPr>
        <p:spPr>
          <a:xfrm>
            <a:off x="218975" y="5867400"/>
            <a:ext cx="8686800" cy="5078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latin typeface="Courier New" charset="0"/>
                <a:ea typeface="Courier New" charset="0"/>
                <a:cs typeface="Courier New" charset="0"/>
              </a:rPr>
              <a:t>[thomso04@clust1-headnode-1 </a:t>
            </a:r>
            <a:r>
              <a:rPr lang="en-US" sz="9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900" b="1" dirty="0" smtClean="0">
                <a:latin typeface="Courier New" charset="0"/>
                <a:ea typeface="Courier New" charset="0"/>
                <a:cs typeface="Courier New" charset="0"/>
              </a:rPr>
              <a:t>home/thomso04]# </a:t>
            </a:r>
            <a:r>
              <a:rPr lang="en-US" sz="900" b="1" dirty="0">
                <a:latin typeface="Courier New" charset="0"/>
                <a:ea typeface="Courier New" charset="0"/>
                <a:cs typeface="Courier New" charset="0"/>
              </a:rPr>
              <a:t>cat sort-</a:t>
            </a:r>
            <a:r>
              <a:rPr lang="en-US" sz="900" b="1" dirty="0" err="1">
                <a:latin typeface="Courier New" charset="0"/>
                <a:ea typeface="Courier New" charset="0"/>
                <a:cs typeface="Courier New" charset="0"/>
              </a:rPr>
              <a:t>script.sh</a:t>
            </a:r>
            <a:r>
              <a:rPr lang="en-US" sz="900" b="1" dirty="0">
                <a:latin typeface="Courier New" charset="0"/>
                <a:ea typeface="Courier New" charset="0"/>
                <a:cs typeface="Courier New" charset="0"/>
              </a:rPr>
              <a:t> </a:t>
            </a:r>
          </a:p>
          <a:p>
            <a:r>
              <a:rPr lang="en-US" sz="9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9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9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900" b="1" dirty="0">
                <a:latin typeface="Courier New" charset="0"/>
                <a:ea typeface="Courier New" charset="0"/>
                <a:cs typeface="Courier New" charset="0"/>
              </a:rPr>
              <a:t>/bin/sort -n </a:t>
            </a:r>
            <a:r>
              <a:rPr lang="en-US" sz="900" b="1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900" b="1" dirty="0" err="1" smtClean="0">
                <a:latin typeface="Courier New" charset="0"/>
                <a:ea typeface="Courier New" charset="0"/>
                <a:cs typeface="Courier New" charset="0"/>
              </a:rPr>
              <a:t>scratcha</a:t>
            </a:r>
            <a:r>
              <a:rPr lang="en-US" sz="900" b="1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9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computing</a:t>
            </a:r>
            <a:r>
              <a:rPr lang="en-US" sz="900" b="1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900" b="1" dirty="0" err="1" smtClean="0">
                <a:latin typeface="Courier New" charset="0"/>
                <a:ea typeface="Courier New" charset="0"/>
                <a:cs typeface="Courier New" charset="0"/>
              </a:rPr>
              <a:t>Split$SLURM_ARRAY_TASK_ID</a:t>
            </a:r>
            <a:r>
              <a:rPr lang="en-US" sz="9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900" b="1" dirty="0">
                <a:latin typeface="Courier New" charset="0"/>
                <a:ea typeface="Courier New" charset="0"/>
                <a:cs typeface="Courier New" charset="0"/>
              </a:rPr>
              <a:t>&gt; /</a:t>
            </a:r>
            <a:r>
              <a:rPr lang="en-US" sz="900" b="1" dirty="0" err="1" smtClean="0">
                <a:latin typeface="Courier New" charset="0"/>
                <a:ea typeface="Courier New" charset="0"/>
                <a:cs typeface="Courier New" charset="0"/>
              </a:rPr>
              <a:t>scratcha</a:t>
            </a:r>
            <a:r>
              <a:rPr lang="en-US" sz="900" b="1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9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computing</a:t>
            </a:r>
            <a:r>
              <a:rPr lang="en-US" sz="900" b="1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900" b="1" dirty="0" err="1" smtClean="0">
                <a:latin typeface="Courier New" charset="0"/>
                <a:ea typeface="Courier New" charset="0"/>
                <a:cs typeface="Courier New" charset="0"/>
              </a:rPr>
              <a:t>Split$SLURM_ARRAY_TASK_ID.sorted</a:t>
            </a:r>
            <a:endParaRPr lang="en-US" sz="9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9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Job dependency</a:t>
            </a:r>
          </a:p>
          <a:p>
            <a:endParaRPr lang="en-GB" sz="24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SLURM allows many different ways to express dependencies, using the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--dependency </a:t>
            </a:r>
            <a:r>
              <a:rPr lang="en-GB" sz="200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switch</a:t>
            </a:r>
            <a:endParaRPr lang="en-GB" sz="2000" dirty="0">
              <a:solidFill>
                <a:schemeClr val="tx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60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Some SLURM dependencies:</a:t>
            </a:r>
          </a:p>
          <a:p>
            <a:endParaRPr lang="en-GB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16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after:job_id</a:t>
            </a:r>
            <a:r>
              <a:rPr lang="en-GB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[:</a:t>
            </a:r>
            <a:r>
              <a:rPr lang="en-GB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jobid</a:t>
            </a:r>
            <a:r>
              <a:rPr lang="en-GB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...]</a:t>
            </a:r>
          </a:p>
          <a:p>
            <a:r>
              <a:rPr lang="en-GB" sz="160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This job can begin execution after the specified jobs have begun execution. </a:t>
            </a:r>
          </a:p>
          <a:p>
            <a:endParaRPr lang="en-GB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afterany:job_id</a:t>
            </a:r>
            <a:r>
              <a:rPr lang="en-GB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[:</a:t>
            </a:r>
            <a:r>
              <a:rPr lang="en-GB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jobid</a:t>
            </a:r>
            <a:r>
              <a:rPr lang="en-GB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...]</a:t>
            </a:r>
          </a:p>
          <a:p>
            <a:r>
              <a:rPr lang="en-GB" sz="160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This job can begin execution after the specified jobs have terminated. </a:t>
            </a:r>
          </a:p>
          <a:p>
            <a:endParaRPr lang="en-GB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16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afterok:job_id</a:t>
            </a:r>
            <a:r>
              <a:rPr lang="en-GB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[:</a:t>
            </a:r>
            <a:r>
              <a:rPr lang="en-GB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jobid</a:t>
            </a:r>
            <a:r>
              <a:rPr lang="en-GB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...]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This </a:t>
            </a:r>
            <a:r>
              <a:rPr lang="en-GB" sz="160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job can begin execution after the specified jobs have successfully </a:t>
            </a:r>
            <a:r>
              <a:rPr lang="en-GB" sz="160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executed </a:t>
            </a:r>
            <a:r>
              <a:rPr lang="en-GB" sz="160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(ran to completion with an exit code of zero).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7749" y="5105400"/>
            <a:ext cx="7924800" cy="923330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[clust1-headnode ~] $ </a:t>
            </a:r>
            <a:r>
              <a:rPr lang="en-US" dirty="0" err="1"/>
              <a:t>sbatch</a:t>
            </a:r>
            <a:r>
              <a:rPr lang="en-US" dirty="0"/>
              <a:t> job1.sh</a:t>
            </a:r>
          </a:p>
          <a:p>
            <a:r>
              <a:rPr lang="en-US" dirty="0"/>
              <a:t>11254323</a:t>
            </a:r>
          </a:p>
          <a:p>
            <a:r>
              <a:rPr lang="en-US" dirty="0"/>
              <a:t>[clust1-headnode ~] $ </a:t>
            </a:r>
            <a:r>
              <a:rPr lang="en-US" dirty="0" err="1" smtClean="0"/>
              <a:t>sbatch</a:t>
            </a:r>
            <a:r>
              <a:rPr lang="en-US" dirty="0" smtClean="0"/>
              <a:t> </a:t>
            </a:r>
            <a:r>
              <a:rPr lang="en-US" dirty="0"/>
              <a:t>--dependency=afterok:11254323 job2.sh</a:t>
            </a:r>
          </a:p>
        </p:txBody>
      </p:sp>
    </p:spTree>
    <p:extLst>
      <p:ext uri="{BB962C8B-B14F-4D97-AF65-F5344CB8AC3E}">
        <p14:creationId xmlns:p14="http://schemas.microsoft.com/office/powerpoint/2010/main" val="17779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smtClean="0">
                  <a:solidFill>
                    <a:srgbClr val="7030A0"/>
                  </a:solidFill>
                  <a:latin typeface="Century Gothic" panose="020B0502020202020204" pitchFamily="34" charset="0"/>
                </a:rPr>
                <a:t>Practical session II</a:t>
              </a:r>
              <a:endParaRPr lang="en-GB" sz="240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>
                  <a:latin typeface="Gill Sans MT" panose="020B0502020104020203" pitchFamily="34" charset="0"/>
                </a:rPr>
                <a:t>etc</a:t>
              </a:r>
              <a:endParaRPr lang="en-GB" sz="3600"/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599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Overview</a:t>
            </a:r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SLURM (Simple Lightweight Unix Resource Manager)</a:t>
            </a:r>
          </a:p>
          <a:p>
            <a:endParaRPr lang="en-US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In their own words: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</a:rPr>
              <a:t>‘</a:t>
            </a:r>
            <a:r>
              <a:rPr lang="en-US" sz="14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Slurm</a:t>
            </a:r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</a:rPr>
              <a:t> is an open source, fault-tolerant, and highly scalable cluster management and job scheduling system for large and small Linux clusters. </a:t>
            </a:r>
            <a:r>
              <a:rPr lang="en-US" sz="14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Slurm</a:t>
            </a:r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</a:rPr>
              <a:t> requires no kernel modifications for its operation and is relatively self-contained. As a cluster workload manager, </a:t>
            </a:r>
            <a:r>
              <a:rPr lang="en-US" sz="14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Slurm</a:t>
            </a:r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</a:rPr>
              <a:t> has three key functions. First, it allocates exclusive and/or non-exclusive access to resources (compute nodes) to users for some duration of time so they can perform work. Second, it provides a framework for starting, executing, and monitoring work (normally a parallel job) on the set of allocated nodes. Finally, it arbitrates contention for resources by managing a queue of pending work</a:t>
            </a:r>
            <a:r>
              <a:rPr lang="en-US" sz="1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  <a:r>
              <a:rPr lang="en-US" sz="14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.’</a:t>
            </a:r>
            <a:endParaRPr lang="en-US" sz="1400" i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r"/>
            <a:endParaRPr lang="en-GB" sz="1600" i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5400" y="449981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SLURM </a:t>
            </a:r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will allow you to</a:t>
            </a:r>
            <a:r>
              <a:rPr lang="en-US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:</a:t>
            </a:r>
          </a:p>
          <a:p>
            <a:endParaRPr lang="en-US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Submit jobs to the cluster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Specify which 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queue/account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to submit your jobs to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Request memory resources for your jobs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Set memory limits for your jobs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Set time limits for your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Check the status of the jobs you have submitted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Check the status of the hosts within the cluster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Kill jobs that you have submitted to the cluster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The </a:t>
            </a:r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most useful </a:t>
            </a:r>
            <a:r>
              <a:rPr lang="en-US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SLURM commands</a:t>
            </a:r>
          </a:p>
          <a:p>
            <a:endParaRPr lang="en-US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These 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are:</a:t>
            </a:r>
          </a:p>
          <a:p>
            <a:endParaRPr lang="en-US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srun</a:t>
            </a:r>
            <a:endParaRPr lang="en-US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sbatch</a:t>
            </a:r>
            <a:endParaRPr lang="en-US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sacct</a:t>
            </a:r>
            <a:endParaRPr lang="en-US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smtClean="0">
                <a:solidFill>
                  <a:schemeClr val="tx1"/>
                </a:solidFill>
                <a:latin typeface="Gill Sans MT" panose="020B0502020104020203" pitchFamily="34" charset="0"/>
              </a:rPr>
              <a:t>squeue</a:t>
            </a:r>
            <a:endParaRPr lang="en-US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scancel</a:t>
            </a:r>
            <a:endParaRPr lang="en-US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Type command followed by -h for usage details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1054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US" sz="12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Usage</a:t>
            </a: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srun</a:t>
            </a: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[OPTIONS...] executable [</a:t>
            </a:r>
            <a:r>
              <a:rPr lang="en-US" sz="1200" dirty="0" err="1">
                <a:solidFill>
                  <a:schemeClr val="tx1"/>
                </a:solidFill>
                <a:latin typeface="Gill Sans MT" panose="020B0502020104020203" pitchFamily="34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...]</a:t>
            </a:r>
          </a:p>
          <a:p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Parallel run options:</a:t>
            </a: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 -A, --account=name          charge job to specified account</a:t>
            </a: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     --</a:t>
            </a:r>
            <a:r>
              <a:rPr lang="en-US" sz="1200" dirty="0" err="1">
                <a:solidFill>
                  <a:schemeClr val="tx1"/>
                </a:solidFill>
                <a:latin typeface="Gill Sans MT" panose="020B0502020104020203" pitchFamily="34" charset="0"/>
              </a:rPr>
              <a:t>acctg-freq</a:t>
            </a: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=&lt;</a:t>
            </a:r>
            <a:r>
              <a:rPr lang="en-US" sz="1200" dirty="0" err="1">
                <a:solidFill>
                  <a:schemeClr val="tx1"/>
                </a:solidFill>
                <a:latin typeface="Gill Sans MT" panose="020B0502020104020203" pitchFamily="34" charset="0"/>
              </a:rPr>
              <a:t>datatype</a:t>
            </a: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&gt;=&lt;interval&gt; accounting and profiling sampling</a:t>
            </a: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           intervals. Supported </a:t>
            </a:r>
            <a:r>
              <a:rPr lang="en-US" sz="1200" dirty="0" err="1">
                <a:solidFill>
                  <a:schemeClr val="tx1"/>
                </a:solidFill>
                <a:latin typeface="Gill Sans MT" panose="020B0502020104020203" pitchFamily="34" charset="0"/>
              </a:rPr>
              <a:t>datatypes</a:t>
            </a: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           task=&lt;interval&gt; energy=&lt;interval&gt;</a:t>
            </a: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           network=&lt;interval&gt; </a:t>
            </a:r>
            <a:r>
              <a:rPr lang="en-US" sz="1200" dirty="0" err="1">
                <a:solidFill>
                  <a:schemeClr val="tx1"/>
                </a:solidFill>
                <a:latin typeface="Gill Sans MT" panose="020B0502020104020203" pitchFamily="34" charset="0"/>
              </a:rPr>
              <a:t>filesystem</a:t>
            </a: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=&lt;interval</a:t>
            </a:r>
            <a:r>
              <a:rPr lang="en-US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…</a:t>
            </a: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Help options:</a:t>
            </a: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 -h, --help                  show this help message</a:t>
            </a: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     --usage                 display brief usage message</a:t>
            </a:r>
          </a:p>
          <a:p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Other options:</a:t>
            </a: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 -V, --version               output version information and exit</a:t>
            </a:r>
            <a:endParaRPr lang="en-GB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4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The </a:t>
            </a:r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most useful LSF </a:t>
            </a:r>
            <a:r>
              <a:rPr lang="en-US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commands</a:t>
            </a:r>
          </a:p>
          <a:p>
            <a:endParaRPr lang="en-US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These 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are:</a:t>
            </a:r>
          </a:p>
          <a:p>
            <a:endParaRPr lang="en-US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bsub</a:t>
            </a:r>
            <a:endParaRPr lang="en-US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bjobs</a:t>
            </a:r>
            <a:endParaRPr lang="en-US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bhosts</a:t>
            </a:r>
            <a:endParaRPr lang="en-US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bqueues</a:t>
            </a:r>
            <a:endParaRPr lang="en-US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bkill</a:t>
            </a:r>
            <a:endParaRPr lang="en-US" sz="1600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Type command followed by 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--help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for usage 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details (some accept –h).</a:t>
            </a:r>
          </a:p>
        </p:txBody>
      </p:sp>
      <p:sp>
        <p:nvSpPr>
          <p:cNvPr id="3" name="Rectangle 2"/>
          <p:cNvSpPr/>
          <p:nvPr/>
        </p:nvSpPr>
        <p:spPr>
          <a:xfrm>
            <a:off x="51054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Many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LSF commands have shared syntax,</a:t>
            </a: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i.e. the </a:t>
            </a:r>
            <a:r>
              <a:rPr lang="en-US" sz="1600" b="1">
                <a:solidFill>
                  <a:schemeClr val="tx1"/>
                </a:solidFill>
                <a:latin typeface="Gill Sans MT" panose="020B0502020104020203" pitchFamily="34" charset="0"/>
              </a:rPr>
              <a:t>-l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(long output), </a:t>
            </a:r>
            <a:r>
              <a:rPr lang="en-US" sz="1600" b="1">
                <a:solidFill>
                  <a:schemeClr val="tx1"/>
                </a:solidFill>
                <a:latin typeface="Gill Sans MT" panose="020B0502020104020203" pitchFamily="34" charset="0"/>
              </a:rPr>
              <a:t>-u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 (User) and </a:t>
            </a:r>
            <a:r>
              <a:rPr lang="en-US" sz="1600" b="1">
                <a:solidFill>
                  <a:schemeClr val="tx1"/>
                </a:solidFill>
                <a:latin typeface="Gill Sans MT" panose="020B0502020104020203" pitchFamily="34" charset="0"/>
              </a:rPr>
              <a:t>-m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 (host) flags.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4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A Job</a:t>
            </a:r>
          </a:p>
          <a:p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A command or series of commands submitted to the cluster with associated 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resource requirements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and limits. </a:t>
            </a:r>
            <a:endParaRPr lang="en-US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Status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of jobs running on the cluster can be seen with </a:t>
            </a:r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the 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command</a:t>
            </a:r>
          </a:p>
          <a:p>
            <a:endParaRPr lang="en-GB" sz="16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clust1-headnode $</a:t>
            </a:r>
            <a:r>
              <a:rPr lang="en-US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squeue</a:t>
            </a:r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57200"/>
            <a:ext cx="4376018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Output from SLURM</a:t>
            </a:r>
            <a:endParaRPr lang="en-US" sz="1600" b="1" u="sng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clust1-headnode &gt; </a:t>
            </a:r>
            <a:r>
              <a:rPr lang="en-US" sz="16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squeue</a:t>
            </a:r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2590800"/>
            <a:ext cx="8610600" cy="1754327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[obrien04@clust1-headnode ~]$ </a:t>
            </a:r>
            <a:r>
              <a:rPr lang="pl-PL" dirty="0" err="1"/>
              <a:t>squeue</a:t>
            </a:r>
            <a:endParaRPr lang="pl-PL" dirty="0"/>
          </a:p>
          <a:p>
            <a:r>
              <a:rPr lang="pl-PL" dirty="0"/>
              <a:t>             JOBID PARTITION     NAME     USER ST       TIME  NODES NODELIST(REASON)</a:t>
            </a:r>
          </a:p>
          <a:p>
            <a:r>
              <a:rPr lang="pl-PL" dirty="0"/>
              <a:t>            427309   </a:t>
            </a:r>
            <a:r>
              <a:rPr lang="pl-PL" dirty="0" err="1"/>
              <a:t>general</a:t>
            </a:r>
            <a:r>
              <a:rPr lang="pl-PL" dirty="0"/>
              <a:t> RK307bam   lukk01 PD       0:00      1 (</a:t>
            </a:r>
            <a:r>
              <a:rPr lang="pl-PL" dirty="0" err="1"/>
              <a:t>Dependency</a:t>
            </a:r>
            <a:r>
              <a:rPr lang="pl-PL" dirty="0"/>
              <a:t>)</a:t>
            </a:r>
          </a:p>
          <a:p>
            <a:r>
              <a:rPr lang="pl-PL" dirty="0"/>
              <a:t>            427311   </a:t>
            </a:r>
            <a:r>
              <a:rPr lang="pl-PL" dirty="0" err="1"/>
              <a:t>general</a:t>
            </a:r>
            <a:r>
              <a:rPr lang="pl-PL" dirty="0"/>
              <a:t> RK309bam   lukk01 PD       0:00      1 (</a:t>
            </a:r>
            <a:r>
              <a:rPr lang="pl-PL" dirty="0" err="1"/>
              <a:t>Dependency</a:t>
            </a:r>
            <a:r>
              <a:rPr lang="pl-PL" dirty="0"/>
              <a:t>)</a:t>
            </a:r>
          </a:p>
          <a:p>
            <a:r>
              <a:rPr lang="pl-PL" dirty="0" smtClean="0"/>
              <a:t>…</a:t>
            </a:r>
          </a:p>
          <a:p>
            <a:r>
              <a:rPr lang="pl-PL" dirty="0"/>
              <a:t> </a:t>
            </a:r>
            <a:r>
              <a:rPr lang="pl-PL" dirty="0" smtClean="0"/>
              <a:t>           436869   </a:t>
            </a:r>
            <a:r>
              <a:rPr lang="pl-PL" dirty="0" err="1"/>
              <a:t>general</a:t>
            </a:r>
            <a:r>
              <a:rPr lang="pl-PL" dirty="0"/>
              <a:t> mutect2.    wan01  R    4:25:25      1 clust1-node-16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8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The </a:t>
            </a:r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bsub </a:t>
            </a:r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command</a:t>
            </a:r>
          </a:p>
          <a:p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 monster, even by unix standards.</a:t>
            </a:r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5400" y="457200"/>
            <a:ext cx="4572000" cy="5760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pt-BR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bsub [ -h ] [ -V ] [ -H ] [ -x ] [ -r ] [ -N ] [ -B ] [ -I | -Ip | -Is | -K ]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-T time_event ]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[ -X "exception_cond([params])::action" ] ... ]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-w depend_cond ]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-q queue_name ... ] [ -a application_name ]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-m host_name[+[pref_level]] ... ]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-n min_proc[,max_proc] ]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-R res_req ]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-J job_name_spec ] [ -b begin_time ] [ -t term_time ]</a:t>
            </a:r>
          </a:p>
          <a:p>
            <a:r>
              <a:rPr lang="it-IT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-i in_file ] [ -o out_file ] [ -e err_file ]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-u mail_user ] [ [ -f "lfile op [ rfile ]" ] ... ]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-E "pre_exec_command [ argument ... ]" ]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-c cpu_limit[/host_spec ] ] [ -W run_limit[/host_spec ] ]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-F file_limit ] [ -M mem_limit ] [ -D data_limit ]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-S stack_limit ] [ -C core_limit ]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-k "chkpnt_dir [ chkpnt_period ]" ] [ -w depend_cond ]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-L login_shell ] [ -P project_name ]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-G user_group ] [ command [ argument ... ] ]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5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A </a:t>
            </a:r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Queue: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A queue for job submissions associated with specified users and cluster hosts, and</a:t>
            </a: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providing specified default resources</a:t>
            </a:r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SLURM calls queues ‘partitions.’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 smtClean="0">
              <a:solidFill>
                <a:schemeClr val="accent4"/>
              </a:solidFill>
              <a:latin typeface="Gill Sans MT" panose="020B0502020104020203" pitchFamily="34" charset="0"/>
            </a:endParaRPr>
          </a:p>
          <a:p>
            <a:endParaRPr lang="en-GB" sz="2000" b="1" dirty="0">
              <a:solidFill>
                <a:schemeClr val="accent4"/>
              </a:solidFill>
              <a:latin typeface="Gill Sans MT" panose="020B0502020104020203" pitchFamily="34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We  have a single general ‘partition’, with few restrictions (currently).</a:t>
            </a:r>
            <a:endParaRPr lang="en-GB" sz="20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0" y="5646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Most CRI cluster queues have a default memory resource limit of 2GB per job.</a:t>
            </a:r>
          </a:p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You can override the default by adding the </a:t>
            </a:r>
          </a:p>
          <a:p>
            <a:r>
              <a:rPr lang="en-US" sz="1600" b="1" smtClean="0">
                <a:solidFill>
                  <a:schemeClr val="tx1"/>
                </a:solidFill>
                <a:latin typeface="Gill Sans MT" panose="020B0502020104020203" pitchFamily="34" charset="0"/>
              </a:rPr>
              <a:t>-M &lt;memory size in KB&gt; </a:t>
            </a:r>
          </a:p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to the bsub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command.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An example submission request to the queue named cluster to run a job which overrides the 2GB memory limit allowing the job to use 4GBs and requesting that the host has/hosts have 4GB memory available, may look like this:</a:t>
            </a:r>
          </a:p>
          <a:p>
            <a:endParaRPr lang="en-US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b="1" smtClean="0">
                <a:solidFill>
                  <a:schemeClr val="tx1"/>
                </a:solidFill>
                <a:latin typeface="Gill Sans MT" panose="020B0502020104020203" pitchFamily="34" charset="0"/>
              </a:rPr>
              <a:t>uk-cri-lcst01 &gt; </a:t>
            </a:r>
            <a:r>
              <a:rPr lang="en-GB" sz="1600" b="1" smtClean="0">
                <a:solidFill>
                  <a:srgbClr val="FF0000"/>
                </a:solidFill>
                <a:latin typeface="Gill Sans MT" panose="020B0502020104020203" pitchFamily="34" charset="0"/>
              </a:rPr>
              <a:t>bsub -q cluster -M 4194304 -R "rusage[mem=4096]" &lt;command&gt;</a:t>
            </a:r>
            <a:endParaRPr lang="en-GB" sz="1600" b="1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Checking </a:t>
            </a:r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the status of hosts within the </a:t>
            </a:r>
            <a:r>
              <a:rPr lang="en-US" sz="24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cluster</a:t>
            </a:r>
          </a:p>
          <a:p>
            <a:endParaRPr lang="en-US" sz="2400" dirty="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1600" b="1" dirty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r>
              <a:rPr lang="en-GB" sz="1600" b="1" u="sng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SLURM</a:t>
            </a:r>
          </a:p>
          <a:p>
            <a:endParaRPr lang="en-GB" sz="1600" b="1" u="sng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Clust1-headnode &gt; </a:t>
            </a:r>
            <a:r>
              <a:rPr lang="en-GB" sz="1600" b="1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sinfo</a:t>
            </a:r>
            <a:endParaRPr lang="en-GB" sz="1600" b="1" dirty="0" smtClean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4343400"/>
            <a:ext cx="9601200" cy="1077218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[obrien04@clust1-headnode ~]$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sinfo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PARTITION AVAIL  TIMELIMIT  NODES  STATE NODELIST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general*     up   infinite     15    mix clust1-node-[1-7,9,12-16,18,21]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general*     up   infinite     18   idle clust1-node-[8,10-11,17,19-20,22-33]</a:t>
            </a:r>
          </a:p>
        </p:txBody>
      </p:sp>
    </p:spTree>
    <p:extLst>
      <p:ext uri="{BB962C8B-B14F-4D97-AF65-F5344CB8AC3E}">
        <p14:creationId xmlns:p14="http://schemas.microsoft.com/office/powerpoint/2010/main" val="3103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D462874CE0C46A04B79CE3BA52F53" ma:contentTypeVersion="0" ma:contentTypeDescription="Create a new document." ma:contentTypeScope="" ma:versionID="cab34115d545c224939113a9716b29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642D04-C0EC-45BC-BC23-F61910EFFF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2DFB08-6821-4DD0-93FA-AE60227F9C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C1CCB70-D7D7-4EE8-AAC2-45E3107A8340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1690</Words>
  <Application>Microsoft Office PowerPoint</Application>
  <PresentationFormat>A4 Paper (210x297 mm)</PresentationFormat>
  <Paragraphs>250</Paragraphs>
  <Slides>17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Maccallum</dc:creator>
  <cp:lastModifiedBy>Jon Marshall</cp:lastModifiedBy>
  <cp:revision>39</cp:revision>
  <cp:lastPrinted>2015-05-15T10:27:41Z</cp:lastPrinted>
  <dcterms:created xsi:type="dcterms:W3CDTF">2006-08-16T00:00:00Z</dcterms:created>
  <dcterms:modified xsi:type="dcterms:W3CDTF">2017-10-16T12:05:22Z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0x01010012CD462874CE0C46A04B79CE3BA52F53</vt:lpwstr>
  </property>
</Properties>
</file>