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3" r:id="rId5"/>
    <p:sldId id="290" r:id="rId6"/>
    <p:sldId id="292" r:id="rId7"/>
    <p:sldId id="293" r:id="rId8"/>
    <p:sldId id="296" r:id="rId9"/>
    <p:sldId id="295" r:id="rId10"/>
    <p:sldId id="294" r:id="rId11"/>
    <p:sldId id="291" r:id="rId12"/>
    <p:sldId id="265" r:id="rId13"/>
    <p:sldId id="297" r:id="rId14"/>
    <p:sldId id="271" r:id="rId15"/>
    <p:sldId id="298" r:id="rId16"/>
    <p:sldId id="272" r:id="rId17"/>
    <p:sldId id="273" r:id="rId18"/>
    <p:sldId id="279" r:id="rId19"/>
    <p:sldId id="281" r:id="rId20"/>
    <p:sldId id="282" r:id="rId21"/>
    <p:sldId id="284" r:id="rId22"/>
    <p:sldId id="285" r:id="rId23"/>
    <p:sldId id="286" r:id="rId24"/>
    <p:sldId id="299" r:id="rId25"/>
  </p:sldIdLst>
  <p:sldSz cx="9906000" cy="6858000" type="A4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F1C"/>
    <a:srgbClr val="44FFFC"/>
    <a:srgbClr val="C720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93887"/>
  </p:normalViewPr>
  <p:slideViewPr>
    <p:cSldViewPr>
      <p:cViewPr varScale="1">
        <p:scale>
          <a:sx n="92" d="100"/>
          <a:sy n="92" d="100"/>
        </p:scale>
        <p:origin x="1528" y="1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27E3-9031-4C22-AD37-7B7AF5BDA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39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352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509588"/>
            <a:ext cx="3678237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793" y="3228127"/>
            <a:ext cx="7899077" cy="30598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352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009C-48F4-4B6B-94FF-B775E6853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1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helpdesk-it@cruk.cam.ac.u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CRUK CI HPC cluster introduction</a:t>
              </a: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(I of III)</a:t>
              </a:r>
            </a:p>
            <a:p>
              <a:pPr algn="ctr"/>
              <a:endParaRPr lang="en-GB" sz="36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Using the Cambridge Institute’s High Performance Computing Facilities</a:t>
              </a: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7883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l-clu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85" y="824519"/>
            <a:ext cx="3682903" cy="5552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068" y="504684"/>
            <a:ext cx="1238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Cluster1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3352800"/>
            <a:ext cx="1752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Compute Blades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0" y="1066800"/>
            <a:ext cx="1371600" cy="381000"/>
          </a:xfrm>
          <a:prstGeom prst="rect">
            <a:avLst/>
          </a:prstGeom>
          <a:noFill/>
          <a:ln>
            <a:solidFill>
              <a:srgbClr val="44FFF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Ethernet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3581400" y="1752600"/>
            <a:ext cx="1340253" cy="457200"/>
          </a:xfrm>
          <a:prstGeom prst="rect">
            <a:avLst/>
          </a:prstGeom>
          <a:ln>
            <a:solidFill>
              <a:srgbClr val="C720C3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/>
              <a:t>Infiniband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153400" y="2057400"/>
            <a:ext cx="1249060" cy="369332"/>
          </a:xfrm>
          <a:prstGeom prst="rect">
            <a:avLst/>
          </a:prstGeom>
          <a:noFill/>
          <a:ln>
            <a:solidFill>
              <a:srgbClr val="78FF1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Headnodes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01000" y="2667000"/>
            <a:ext cx="150552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Home storage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4800600"/>
            <a:ext cx="1915909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Lustre</a:t>
            </a:r>
            <a:r>
              <a:rPr lang="en-US" dirty="0"/>
              <a:t>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292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408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lvl="0"/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CRUK CI HPC Cluster</a:t>
            </a:r>
          </a:p>
          <a:p>
            <a:pPr lvl="0"/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Specifications </a:t>
            </a:r>
          </a:p>
          <a:p>
            <a:pPr lvl="0"/>
            <a:endParaRPr lang="en-US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/>
              <a:buChar char="•"/>
            </a:pPr>
            <a:r>
              <a:rPr lang="en-GB" sz="1600" dirty="0">
                <a:solidFill>
                  <a:prstClr val="black"/>
                </a:solidFill>
                <a:latin typeface="Gill Sans MT" panose="020B0502020104020203" pitchFamily="34" charset="0"/>
              </a:rPr>
              <a:t>33 compute nodes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>
                <a:solidFill>
                  <a:prstClr val="black"/>
                </a:solidFill>
                <a:latin typeface="Gill Sans MT" panose="020B0502020104020203" pitchFamily="34" charset="0"/>
              </a:rPr>
              <a:t>2 x 20 core Intel Broadwell CPUs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prstClr val="black"/>
                </a:solidFill>
                <a:latin typeface="Gill Sans MT" panose="020B0502020104020203" pitchFamily="34" charset="0"/>
              </a:rPr>
              <a:t>1320 cores</a:t>
            </a:r>
          </a:p>
          <a:p>
            <a:pPr marL="285750" lvl="0" indent="-285750">
              <a:buFont typeface="Arial"/>
              <a:buChar char="•"/>
            </a:pPr>
            <a:r>
              <a:rPr lang="en-GB" sz="1600" dirty="0">
                <a:solidFill>
                  <a:prstClr val="black"/>
                </a:solidFill>
                <a:latin typeface="Gill Sans MT" panose="020B0502020104020203" pitchFamily="34" charset="0"/>
              </a:rPr>
              <a:t>320 GB RAM per node</a:t>
            </a:r>
          </a:p>
          <a:p>
            <a:pPr marL="285750" lvl="0" indent="-285750">
              <a:buFont typeface="Arial"/>
              <a:buChar char="•"/>
            </a:pPr>
            <a:r>
              <a:rPr lang="en-GB" sz="1600" dirty="0">
                <a:solidFill>
                  <a:prstClr val="black"/>
                </a:solidFill>
                <a:latin typeface="Gill Sans MT" panose="020B0502020104020203" pitchFamily="34" charset="0"/>
              </a:rPr>
              <a:t>2 x 196TB Lustre parallel file-systems</a:t>
            </a:r>
          </a:p>
          <a:p>
            <a:pPr marL="285750" lvl="0" indent="-285750">
              <a:buFont typeface="Arial"/>
              <a:buChar char="•"/>
            </a:pPr>
            <a:r>
              <a:rPr lang="en-GB" sz="1600" dirty="0">
                <a:solidFill>
                  <a:prstClr val="black"/>
                </a:solidFill>
                <a:latin typeface="Gill Sans MT" panose="020B0502020104020203" pitchFamily="34" charset="0"/>
              </a:rPr>
              <a:t>Job scheduler (SLURM)</a:t>
            </a:r>
          </a:p>
          <a:p>
            <a:pPr marL="285750" lvl="0" indent="-285750">
              <a:buFont typeface="Arial"/>
              <a:buChar char="•"/>
            </a:pPr>
            <a:r>
              <a:rPr lang="de-DE" sz="1600" dirty="0" err="1">
                <a:solidFill>
                  <a:prstClr val="black"/>
                </a:solidFill>
                <a:latin typeface="Gill Sans MT" panose="020B0502020104020203" pitchFamily="34" charset="0"/>
              </a:rPr>
              <a:t>CentOS</a:t>
            </a:r>
            <a:r>
              <a:rPr lang="de-DE" sz="1600" dirty="0">
                <a:solidFill>
                  <a:prstClr val="black"/>
                </a:solidFill>
                <a:latin typeface="Gill Sans MT" panose="020B0502020104020203" pitchFamily="34" charset="0"/>
              </a:rPr>
              <a:t> 7.3</a:t>
            </a:r>
            <a:endParaRPr lang="en-GB" sz="16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4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Other ways of computing: Dedicated Servers</a:t>
            </a:r>
          </a:p>
          <a:p>
            <a:endParaRPr lang="en-GB" sz="1600">
              <a:solidFill>
                <a:schemeClr val="tx1"/>
              </a:solidFill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Database servers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BioInformatics database servers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Many 10s TB storage</a:t>
            </a:r>
          </a:p>
          <a:p>
            <a:pPr marL="285750" indent="-285750">
              <a:buFontTx/>
              <a:buChar char="-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Group Servers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Dedicated server for individual research groups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Virtual Servers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- VMware cluster (virtual servers)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- Ideal for non-CPU intensive applications, such as web servers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5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Accessing the HPC cluster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Login to the head node via secure shell (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ssh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user@computer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~]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ssh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user@clust1-headnode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 descr="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57400"/>
            <a:ext cx="741009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4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/home Directory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19TB file system shared over NFS4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Intended for source code and common user applications &amp; libraries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Group quota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Mounted on head node and all compute nodes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Daily backed up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3733800"/>
            <a:ext cx="6096000" cy="1676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[user@clust1-headnode~ ]$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-quota –c “quota –g”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 quotas for Group computing (1048)</a:t>
            </a:r>
          </a:p>
          <a:p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Blocks      Quota      Limit  Warn/Time      Mounted on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/mapper/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mpatha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244          0          0   00 [--------] /home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4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Transfer data into and out of the cluster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Use SSH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scp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SCoPy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) to transfer data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Bulk transfers using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rsync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(delta-transfer algorithm)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1897" y="2971800"/>
            <a:ext cx="6096000" cy="2590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user@laptop</a:t>
            </a:r>
            <a:r>
              <a:rPr lang="pt-B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:~&gt; </a:t>
            </a:r>
            <a:r>
              <a:rPr lang="pt-B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pt-B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t-B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data/ clust1-headnode:/</a:t>
            </a:r>
            <a:r>
              <a:rPr lang="pt-B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pt-B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xxlab</a:t>
            </a:r>
            <a:r>
              <a:rPr lang="pt-B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file01.dat 100% 100KB 100.0KB/s 00:00</a:t>
            </a:r>
          </a:p>
          <a:p>
            <a:r>
              <a:rPr lang="nl-NL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file02.dat 100% 100KB 100.0KB/s 00:00</a:t>
            </a:r>
          </a:p>
          <a:p>
            <a:r>
              <a:rPr lang="nl-NL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file03.dat 100% 100KB 100.0KB/s 00:00</a:t>
            </a:r>
          </a:p>
          <a:p>
            <a:endParaRPr lang="nl-NL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user@laptop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:~&gt;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data/ clust1-headnode:/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xxlab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sending incremental file list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file01.dat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file02.dat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file03.dat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 307464 bytes received 72 bytes 615072.00 bytes/sec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size is 307200 speedup is 1.00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0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endParaRPr lang="en-GB" sz="240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Cluster Storage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What's wrong with NFS or CIFS?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The Lustre parallel file-system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Working with Lustre</a:t>
            </a:r>
          </a:p>
          <a:p>
            <a:pPr algn="ctr"/>
            <a:endParaRPr lang="en-GB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The Problem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Extreme I/O demand on storage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HPC cluster can have 10s to 1000s compute nodes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x Many users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x 1000s jobs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+ Millions of small and large files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Required shared filesystem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Breaks most filesystems !!!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Lustre: Parallel Filesystem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Lustre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is a massively parallel distributed file system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Deployed in 7 out of 10 most powerful supercomputers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POSIX compliant (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ish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!)</a:t>
            </a:r>
          </a:p>
          <a:p>
            <a:pPr marL="285750" indent="-285750">
              <a:buFontTx/>
              <a:buChar char="-"/>
            </a:pP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Lustre design paradigm concepts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Separation of file meta-data and storage allocation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Scalable data serving through parallel data striping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Aggregate network bandwidth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Distributed operation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10353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233488"/>
            <a:ext cx="69818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457200"/>
            <a:ext cx="3124200" cy="842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Lustre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930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Lustre Quotas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Lustre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file system quotas are applied to each group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Units in kilobytes (oddity)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“quota” &amp; “limit” of zero signifies no quota (as shown for user)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895600"/>
            <a:ext cx="6096000" cy="1981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quota 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 </a:t>
            </a:r>
            <a:r>
              <a:rPr lang="nb-NO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quotas</a:t>
            </a:r>
            <a:r>
              <a:rPr lang="nb-NO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nb-NO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nb-NO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user321 (</a:t>
            </a:r>
            <a:r>
              <a:rPr lang="nb-NO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nb-NO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442255):</a:t>
            </a:r>
          </a:p>
          <a:p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kbytes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quota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 quota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</a:t>
            </a:r>
            <a:endParaRPr lang="fr-FR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275648748 0 0 - 984 0 0 -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 quotas for group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xxlab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987):</a:t>
            </a:r>
          </a:p>
          <a:p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kbytes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quota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 quota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</a:t>
            </a:r>
            <a:endParaRPr lang="fr-FR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3471466428 3600000000 4000000000 - 681541 0 0 -</a:t>
            </a:r>
          </a:p>
        </p:txBody>
      </p:sp>
    </p:spTree>
    <p:extLst>
      <p:ext uri="{BB962C8B-B14F-4D97-AF65-F5344CB8AC3E}">
        <p14:creationId xmlns:p14="http://schemas.microsoft.com/office/powerpoint/2010/main" val="192812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Overview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This brief course will give you two things: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 refresher on unix and an introduction to cluster computing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Basic instruction on using our scheduler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Some performance hints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It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won’t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make you an expert on parallel computing and HPC, but will let you get to work.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This course has a practical component, for which you will need an ssh client and cluster account.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Session I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1	Unix refresher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2	Cluster introduction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3	Practical – unix processes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Session II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4	Using the scheduler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5	Practical – job submission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Session III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6	Some performance hints</a:t>
            </a:r>
          </a:p>
        </p:txBody>
      </p:sp>
    </p:spTree>
    <p:extLst>
      <p:ext uri="{BB962C8B-B14F-4D97-AF65-F5344CB8AC3E}">
        <p14:creationId xmlns:p14="http://schemas.microsoft.com/office/powerpoint/2010/main" val="296598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Lustre Health Check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Check the status of each lustre</a:t>
            </a: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Display the usage of each distributed Object Storage Target component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2209800"/>
            <a:ext cx="6096000" cy="2971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servers</a:t>
            </a:r>
          </a:p>
          <a:p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servers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scratcha-MDT0000-mdc-ffff81041158cc00 active.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scratcha-OST0000-osc-ffff81041158cc00 active.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scratchb-OST0007-osc-ffff81041158cc00 active.</a:t>
            </a: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-h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 bytes Used Available Use% Mounted on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scratcha-MDT0000_UUID 239.0G 856.7M 224.5G 0% 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[MDT:0]</a:t>
            </a:r>
          </a:p>
          <a:p>
            <a:r>
              <a:rPr lang="de-DE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scratcha-OST0000_UUID 5.4T 2.2T 2.9T 40% /</a:t>
            </a:r>
            <a:r>
              <a:rPr lang="de-DE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de-DE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</a:t>
            </a:r>
            <a:r>
              <a:rPr lang="de-DE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[OST:0]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de-DE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scratchb-OST0007_UUID 5.4T 2.1T 3.0T 39% /</a:t>
            </a:r>
            <a:r>
              <a:rPr lang="de-DE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de-DE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de-DE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[OST:7]</a:t>
            </a:r>
          </a:p>
          <a:p>
            <a:r>
              <a:rPr lang="de-DE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de-DE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de-DE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42.9T 16.3T 26.6T 37% /</a:t>
            </a:r>
            <a:r>
              <a:rPr lang="de-DE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de-DE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2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3F96DA-ADD1-C24D-8B34-1185F2F08882}"/>
              </a:ext>
            </a:extLst>
          </p:cNvPr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A44BFC-E08A-204C-8004-7E68763A4BD9}"/>
                </a:ext>
              </a:extLst>
            </p:cNvPr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Practical session I</a:t>
              </a:r>
            </a:p>
            <a:p>
              <a:pPr algn="ctr"/>
              <a:r>
                <a:rPr lang="en-GB" sz="3600" dirty="0" err="1">
                  <a:latin typeface="Gill Sans MT" panose="020B0502020104020203" pitchFamily="34" charset="0"/>
                </a:rPr>
                <a:t>etc</a:t>
              </a:r>
              <a:endParaRPr lang="en-GB" sz="3600" dirty="0"/>
            </a:p>
          </p:txBody>
        </p:sp>
        <p:pic>
          <p:nvPicPr>
            <p:cNvPr id="4" name="Picture 2" descr="C:\Users\maccal02\Desktop\templates\cr-ci logos\CRUK_CAMBRIDGE_I_Pos_RGB_300.jpg">
              <a:extLst>
                <a:ext uri="{FF2B5EF4-FFF2-40B4-BE49-F238E27FC236}">
                  <a16:creationId xmlns:a16="http://schemas.microsoft.com/office/drawing/2014/main" id="{58B4B1F8-A08A-8E4B-BA33-462728BA7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maccal02\Desktop\templates\uoc-mono.jpg">
              <a:extLst>
                <a:ext uri="{FF2B5EF4-FFF2-40B4-BE49-F238E27FC236}">
                  <a16:creationId xmlns:a16="http://schemas.microsoft.com/office/drawing/2014/main" id="{90B3349E-1481-0F45-B82D-82FCEBF0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357597-0D65-1846-866A-3B6FC8FB7889}"/>
                </a:ext>
              </a:extLst>
            </p:cNvPr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254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>
                  <a:solidFill>
                    <a:schemeClr val="tx2"/>
                  </a:solidFill>
                  <a:latin typeface="Century Gothic" panose="020B0502020202020204" pitchFamily="34" charset="0"/>
                </a:rPr>
                <a:t>Unix refresher</a:t>
              </a:r>
            </a:p>
            <a:p>
              <a:pPr algn="ctr"/>
              <a:r>
                <a:rPr lang="en-GB" sz="2400">
                  <a:solidFill>
                    <a:srgbClr val="7030A0"/>
                  </a:solidFill>
                  <a:latin typeface="Century Gothic" panose="020B0502020202020204" pitchFamily="34" charset="0"/>
                </a:rPr>
                <a:t>(we have a course if this is all new…)</a:t>
              </a:r>
            </a:p>
            <a:p>
              <a:pPr algn="ctr"/>
              <a:r>
                <a:rPr lang="en-GB" sz="3600">
                  <a:solidFill>
                    <a:schemeClr val="tx2"/>
                  </a:solidFill>
                  <a:latin typeface="Century Gothic" panose="020B0502020202020204" pitchFamily="34" charset="0"/>
                </a:rPr>
                <a:t> </a:t>
              </a:r>
              <a:endParaRPr lang="en-GB" sz="36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9067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Operating Systems and Processes 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‘Unix’ or ‘linux’ (or ‘UNIX’) is our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operating system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– the program that controls the processes and their access to the network, screen, etc.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The shell is a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process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 – it happens to be one that can see its own OS, which is one of the reasons it’s so useful.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13" y="2286000"/>
            <a:ext cx="5406973" cy="389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04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Navigation concepts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You need to be able to navigate without a GUI. 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Fortunately some things are always in the same place.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Unix file systems are trees,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with the roots at the top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  <a:endParaRPr lang="en-GB" sz="360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5638800" cy="388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65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Moving data, or yourself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Most of the ways of moving data around the internet were developed for Unix first. You also have the option of going to where the data is, with a remote shell.</a:t>
            </a:r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209800"/>
            <a:ext cx="517782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4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52400"/>
            <a:ext cx="8001000" cy="6400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A cluster is just many computers </a:t>
            </a:r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together…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Each one with its own OS, processes, and shell environments.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15037" y="1562636"/>
            <a:ext cx="1471159" cy="1865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77129" y="1923882"/>
            <a:ext cx="990600" cy="30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37" y="3810000"/>
            <a:ext cx="370431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00" y="2973478"/>
            <a:ext cx="2139900" cy="154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37" y="2518384"/>
            <a:ext cx="1264200" cy="9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437" y="2051279"/>
            <a:ext cx="838200" cy="60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937" y="1562636"/>
            <a:ext cx="838200" cy="60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1298460"/>
            <a:ext cx="419100" cy="30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43637" y="2051279"/>
            <a:ext cx="990600" cy="30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931831" y="2484117"/>
            <a:ext cx="990600" cy="30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31831" y="2949112"/>
            <a:ext cx="990600" cy="30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>
            <a:stCxn id="13" idx="2"/>
          </p:cNvCxnSpPr>
          <p:nvPr/>
        </p:nvCxnSpPr>
        <p:spPr>
          <a:xfrm flipH="1">
            <a:off x="2172237" y="3250852"/>
            <a:ext cx="254894" cy="711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>
            <a:off x="2922431" y="2634987"/>
            <a:ext cx="1535806" cy="46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</p:cNvCxnSpPr>
          <p:nvPr/>
        </p:nvCxnSpPr>
        <p:spPr>
          <a:xfrm>
            <a:off x="2934237" y="2202149"/>
            <a:ext cx="3048000" cy="452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34237" y="2051279"/>
            <a:ext cx="3886200" cy="11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86637" y="1622144"/>
            <a:ext cx="4305300" cy="3590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86637" y="1320404"/>
            <a:ext cx="4724400" cy="660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7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36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CRUK CI HPC</a:t>
              </a: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cluster</a:t>
              </a: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864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Key Cluster-related Staff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Nigel Berryman (Head of IT &amp; SC)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Marc O’Brien (Technical Architect)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Charles Thomson (IT Specialist)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Jon Marshall (Systems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Administor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CRUK CI IT &amp; SC Help Desk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Use the usual helpdesk route for day-to-day problems – if an issue is affecting you it may be affecting many people.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  <a:hlinkClick r:id="rId2"/>
              </a:rPr>
              <a:t>helpdesk-it@cruk.cam.ac.uk</a:t>
            </a: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01223 769600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8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12BB1D-C1E4-4190-8243-E8EF71777715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87D5F63-CA09-47C0-B515-1C4EE1B21C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2765C5-F3EA-4945-B1DF-A2BCF24A2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977</Words>
  <Application>Microsoft Macintosh PowerPoint</Application>
  <PresentationFormat>A4 Paper (210x297 mm)</PresentationFormat>
  <Paragraphs>199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Maccallum</dc:creator>
  <cp:lastModifiedBy>Microsoft Office User</cp:lastModifiedBy>
  <cp:revision>42</cp:revision>
  <cp:lastPrinted>2015-05-15T10:27:07Z</cp:lastPrinted>
  <dcterms:created xsi:type="dcterms:W3CDTF">2006-08-16T00:00:00Z</dcterms:created>
  <dcterms:modified xsi:type="dcterms:W3CDTF">2018-11-14T10:05:02Z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