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63" r:id="rId5"/>
    <p:sldId id="264" r:id="rId6"/>
    <p:sldId id="283" r:id="rId7"/>
    <p:sldId id="267" r:id="rId8"/>
    <p:sldId id="284" r:id="rId9"/>
    <p:sldId id="269" r:id="rId10"/>
    <p:sldId id="273" r:id="rId11"/>
    <p:sldId id="275" r:id="rId12"/>
    <p:sldId id="276" r:id="rId13"/>
    <p:sldId id="277" r:id="rId14"/>
    <p:sldId id="278" r:id="rId15"/>
    <p:sldId id="280" r:id="rId16"/>
    <p:sldId id="281" r:id="rId17"/>
    <p:sldId id="282" r:id="rId18"/>
  </p:sldIdLst>
  <p:sldSz cx="9906000" cy="6858000" type="A4"/>
  <p:notesSz cx="9872663"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12"/>
    <p:restoredTop sz="93924"/>
  </p:normalViewPr>
  <p:slideViewPr>
    <p:cSldViewPr>
      <p:cViewPr varScale="1">
        <p:scale>
          <a:sx n="92" d="100"/>
          <a:sy n="92" d="100"/>
        </p:scale>
        <p:origin x="1560" y="184"/>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92225" y="0"/>
            <a:ext cx="4278154" cy="339883"/>
          </a:xfrm>
          <a:prstGeom prst="rect">
            <a:avLst/>
          </a:prstGeom>
        </p:spPr>
        <p:txBody>
          <a:bodyPr vert="horz" lIns="91440" tIns="45720" rIns="91440" bIns="45720" rtlCol="0"/>
          <a:lstStyle>
            <a:lvl1pPr algn="r">
              <a:defRPr sz="1200"/>
            </a:lvl1pPr>
          </a:lstStyle>
          <a:p>
            <a:endParaRPr lang="en-GB"/>
          </a:p>
        </p:txBody>
      </p:sp>
      <p:sp>
        <p:nvSpPr>
          <p:cNvPr id="4" name="Footer Placeholder 3"/>
          <p:cNvSpPr>
            <a:spLocks noGrp="1"/>
          </p:cNvSpPr>
          <p:nvPr>
            <p:ph type="ftr" sz="quarter" idx="2"/>
          </p:nvPr>
        </p:nvSpPr>
        <p:spPr>
          <a:xfrm>
            <a:off x="0" y="6456612"/>
            <a:ext cx="4278154" cy="33988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92225" y="6456612"/>
            <a:ext cx="4278154" cy="339883"/>
          </a:xfrm>
          <a:prstGeom prst="rect">
            <a:avLst/>
          </a:prstGeom>
        </p:spPr>
        <p:txBody>
          <a:bodyPr vert="horz" lIns="91440" tIns="45720" rIns="91440" bIns="45720" rtlCol="0" anchor="b"/>
          <a:lstStyle>
            <a:lvl1pPr algn="r">
              <a:defRPr sz="1200"/>
            </a:lvl1pPr>
          </a:lstStyle>
          <a:p>
            <a:fld id="{7C8127E3-9031-4C22-AD37-7B7AF5BDA8D7}" type="slidenum">
              <a:rPr lang="en-GB" smtClean="0"/>
              <a:t>‹#›</a:t>
            </a:fld>
            <a:endParaRPr lang="en-GB"/>
          </a:p>
        </p:txBody>
      </p:sp>
    </p:spTree>
    <p:extLst>
      <p:ext uri="{BB962C8B-B14F-4D97-AF65-F5344CB8AC3E}">
        <p14:creationId xmlns:p14="http://schemas.microsoft.com/office/powerpoint/2010/main" val="3579139905"/>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278733" cy="33980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92352" y="1"/>
            <a:ext cx="4278733" cy="339803"/>
          </a:xfrm>
          <a:prstGeom prst="rect">
            <a:avLst/>
          </a:prstGeom>
        </p:spPr>
        <p:txBody>
          <a:bodyPr vert="horz" lIns="91440" tIns="45720" rIns="91440" bIns="45720" rtlCol="0"/>
          <a:lstStyle>
            <a:lvl1pPr algn="r">
              <a:defRPr sz="1200"/>
            </a:lvl1pPr>
          </a:lstStyle>
          <a:p>
            <a:endParaRPr lang="en-GB"/>
          </a:p>
        </p:txBody>
      </p:sp>
      <p:sp>
        <p:nvSpPr>
          <p:cNvPr id="4" name="Slide Image Placeholder 3"/>
          <p:cNvSpPr>
            <a:spLocks noGrp="1" noRot="1" noChangeAspect="1"/>
          </p:cNvSpPr>
          <p:nvPr>
            <p:ph type="sldImg" idx="2"/>
          </p:nvPr>
        </p:nvSpPr>
        <p:spPr>
          <a:xfrm>
            <a:off x="3097213" y="509588"/>
            <a:ext cx="3678237"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86793" y="3228127"/>
            <a:ext cx="7899077" cy="305984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254"/>
            <a:ext cx="4278733" cy="33980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92352" y="6456254"/>
            <a:ext cx="4278733" cy="339803"/>
          </a:xfrm>
          <a:prstGeom prst="rect">
            <a:avLst/>
          </a:prstGeom>
        </p:spPr>
        <p:txBody>
          <a:bodyPr vert="horz" lIns="91440" tIns="45720" rIns="91440" bIns="45720" rtlCol="0" anchor="b"/>
          <a:lstStyle>
            <a:lvl1pPr algn="r">
              <a:defRPr sz="1200"/>
            </a:lvl1pPr>
          </a:lstStyle>
          <a:p>
            <a:fld id="{AC15009C-48F4-4B6B-94FF-B775E6853F49}" type="slidenum">
              <a:rPr lang="en-GB" smtClean="0"/>
              <a:t>‹#›</a:t>
            </a:fld>
            <a:endParaRPr lang="en-GB"/>
          </a:p>
        </p:txBody>
      </p:sp>
    </p:spTree>
    <p:extLst>
      <p:ext uri="{BB962C8B-B14F-4D97-AF65-F5344CB8AC3E}">
        <p14:creationId xmlns:p14="http://schemas.microsoft.com/office/powerpoint/2010/main" val="3722911805"/>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endParaRPr lang="en-GB"/>
          </a:p>
        </p:txBody>
      </p:sp>
    </p:spTree>
    <p:extLst>
      <p:ext uri="{BB962C8B-B14F-4D97-AF65-F5344CB8AC3E}">
        <p14:creationId xmlns:p14="http://schemas.microsoft.com/office/powerpoint/2010/main" val="321954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11/14/18</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73000" y="549000"/>
            <a:ext cx="5760000" cy="5760000"/>
            <a:chOff x="2793000" y="549000"/>
            <a:chExt cx="5760000" cy="5760000"/>
          </a:xfrm>
        </p:grpSpPr>
        <p:sp>
          <p:nvSpPr>
            <p:cNvPr id="4" name="Rectangle 3"/>
            <p:cNvSpPr/>
            <p:nvPr/>
          </p:nvSpPr>
          <p:spPr>
            <a:xfrm>
              <a:off x="2793000" y="549000"/>
              <a:ext cx="576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ctr"/>
              <a:endParaRPr lang="en-GB" sz="4800" dirty="0">
                <a:solidFill>
                  <a:schemeClr val="tx2"/>
                </a:solidFill>
                <a:latin typeface="Century Gothic" panose="020B0502020202020204" pitchFamily="34" charset="0"/>
              </a:endParaRPr>
            </a:p>
            <a:p>
              <a:pPr algn="ctr"/>
              <a:endParaRPr lang="en-GB" sz="3200" dirty="0">
                <a:solidFill>
                  <a:schemeClr val="tx2"/>
                </a:solidFill>
                <a:latin typeface="Century Gothic" panose="020B0502020202020204" pitchFamily="34" charset="0"/>
              </a:endParaRPr>
            </a:p>
            <a:p>
              <a:pPr algn="ctr"/>
              <a:r>
                <a:rPr lang="en-GB" sz="3200" dirty="0">
                  <a:solidFill>
                    <a:schemeClr val="tx2"/>
                  </a:solidFill>
                  <a:latin typeface="Century Gothic" panose="020B0502020202020204" pitchFamily="34" charset="0"/>
                </a:rPr>
                <a:t>CRUK CI HPC cluster introduction</a:t>
              </a:r>
            </a:p>
            <a:p>
              <a:pPr algn="ctr"/>
              <a:r>
                <a:rPr lang="en-GB" sz="3200">
                  <a:solidFill>
                    <a:schemeClr val="tx2"/>
                  </a:solidFill>
                  <a:latin typeface="Century Gothic" panose="020B0502020202020204" pitchFamily="34" charset="0"/>
                </a:rPr>
                <a:t>(</a:t>
              </a:r>
              <a:r>
                <a:rPr lang="en-GB" sz="3200" dirty="0">
                  <a:solidFill>
                    <a:schemeClr val="tx2"/>
                  </a:solidFill>
                  <a:latin typeface="Century Gothic" panose="020B0502020202020204" pitchFamily="34" charset="0"/>
                </a:rPr>
                <a:t>II of </a:t>
              </a:r>
              <a:r>
                <a:rPr lang="en-GB" sz="3200">
                  <a:solidFill>
                    <a:schemeClr val="tx2"/>
                  </a:solidFill>
                  <a:latin typeface="Century Gothic" panose="020B0502020202020204" pitchFamily="34" charset="0"/>
                </a:rPr>
                <a:t>III)</a:t>
              </a:r>
            </a:p>
            <a:p>
              <a:pPr algn="ctr"/>
              <a:endParaRPr lang="en-GB" sz="3200" dirty="0">
                <a:solidFill>
                  <a:schemeClr val="tx2"/>
                </a:solidFill>
                <a:latin typeface="Century Gothic" panose="020B0502020202020204" pitchFamily="34" charset="0"/>
              </a:endParaRPr>
            </a:p>
            <a:p>
              <a:pPr algn="ctr"/>
              <a:r>
                <a:rPr lang="en-GB" sz="2800" dirty="0">
                  <a:solidFill>
                    <a:srgbClr val="7030A0"/>
                  </a:solidFill>
                  <a:latin typeface="Century Gothic" panose="020B0502020202020204" pitchFamily="34" charset="0"/>
                </a:rPr>
                <a:t>Using the scheduler for job submission</a:t>
              </a:r>
            </a:p>
            <a:p>
              <a:pPr algn="ctr"/>
              <a:endParaRPr lang="en-GB" sz="3600" dirty="0">
                <a:solidFill>
                  <a:schemeClr val="tx1"/>
                </a:solidFill>
              </a:endParaRPr>
            </a:p>
          </p:txBody>
        </p:sp>
        <p:pic>
          <p:nvPicPr>
            <p:cNvPr id="6" name="Picture 2" descr="C:\Users\maccal02\Desktop\templates\cr-ci logos\CRUK_CAMBRIDGE_I_Pos_RGB_30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9800" y="732409"/>
              <a:ext cx="2743200" cy="604387"/>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C:\Users\maccal02\Desktop\templates\uoc-mon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0847" y="5600700"/>
              <a:ext cx="2120106" cy="4572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6019800" y="5486400"/>
              <a:ext cx="2362200" cy="6858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622704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7200" y="1219200"/>
            <a:ext cx="5029200" cy="5105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US" sz="2400">
                <a:solidFill>
                  <a:srgbClr val="7030A0"/>
                </a:solidFill>
                <a:latin typeface="Century Gothic" panose="020B0502020202020204" pitchFamily="34" charset="0"/>
              </a:rPr>
              <a:t>Simple Parallel Computing </a:t>
            </a:r>
          </a:p>
          <a:p>
            <a:endParaRPr lang="en-US" sz="1600">
              <a:solidFill>
                <a:schemeClr val="tx1"/>
              </a:solidFill>
              <a:latin typeface="Gill Sans MT" panose="020B0502020104020203" pitchFamily="34" charset="0"/>
            </a:endParaRPr>
          </a:p>
          <a:p>
            <a:endParaRPr lang="en-GB" sz="1600">
              <a:solidFill>
                <a:schemeClr val="tx1"/>
              </a:solidFill>
              <a:latin typeface="Gill Sans MT" panose="020B0502020104020203" pitchFamily="34" charset="0"/>
            </a:endParaRPr>
          </a:p>
          <a:p>
            <a:r>
              <a:rPr lang="en-US" sz="1600">
                <a:solidFill>
                  <a:schemeClr val="tx1"/>
                </a:solidFill>
                <a:latin typeface="Gill Sans MT" panose="020B0502020104020203" pitchFamily="34" charset="0"/>
              </a:rPr>
              <a:t>Most HPC at CRI consists </a:t>
            </a:r>
            <a:r>
              <a:rPr lang="en-GB" sz="1600">
                <a:solidFill>
                  <a:schemeClr val="tx1"/>
                </a:solidFill>
                <a:latin typeface="Gill Sans MT" panose="020B0502020104020203" pitchFamily="34" charset="0"/>
              </a:rPr>
              <a:t>of breaking up your</a:t>
            </a:r>
          </a:p>
          <a:p>
            <a:r>
              <a:rPr lang="en-GB" sz="1600">
                <a:solidFill>
                  <a:schemeClr val="tx1"/>
                </a:solidFill>
                <a:latin typeface="Gill Sans MT" panose="020B0502020104020203" pitchFamily="34" charset="0"/>
              </a:rPr>
              <a:t>dataset into chunks and </a:t>
            </a:r>
            <a:r>
              <a:rPr lang="en-US" sz="1600">
                <a:solidFill>
                  <a:schemeClr val="tx1"/>
                </a:solidFill>
                <a:latin typeface="Gill Sans MT" panose="020B0502020104020203" pitchFamily="34" charset="0"/>
              </a:rPr>
              <a:t>firing off a separate job</a:t>
            </a:r>
          </a:p>
          <a:p>
            <a:r>
              <a:rPr lang="en-GB" sz="1600">
                <a:solidFill>
                  <a:schemeClr val="tx1"/>
                </a:solidFill>
                <a:latin typeface="Gill Sans MT" panose="020B0502020104020203" pitchFamily="34" charset="0"/>
              </a:rPr>
              <a:t>for each chunk. </a:t>
            </a:r>
          </a:p>
          <a:p>
            <a:endParaRPr lang="en-GB" sz="1600">
              <a:solidFill>
                <a:schemeClr val="tx1"/>
              </a:solidFill>
              <a:latin typeface="Gill Sans MT" panose="020B0502020104020203" pitchFamily="34" charset="0"/>
            </a:endParaRPr>
          </a:p>
          <a:p>
            <a:pPr lvl="1"/>
            <a:r>
              <a:rPr lang="en-US" sz="1600" i="1">
                <a:solidFill>
                  <a:schemeClr val="tx1"/>
                </a:solidFill>
                <a:latin typeface="Gill Sans MT" panose="020B0502020104020203" pitchFamily="34" charset="0"/>
              </a:rPr>
              <a:t>‘ Magnetisation Transfer </a:t>
            </a:r>
            <a:r>
              <a:rPr lang="en-GB" sz="1600" i="1">
                <a:solidFill>
                  <a:schemeClr val="tx1"/>
                </a:solidFill>
                <a:latin typeface="Gill Sans MT" panose="020B0502020104020203" pitchFamily="34" charset="0"/>
              </a:rPr>
              <a:t>Map Example</a:t>
            </a:r>
          </a:p>
          <a:p>
            <a:pPr lvl="1"/>
            <a:endParaRPr lang="en-GB" sz="1600">
              <a:solidFill>
                <a:schemeClr val="tx1"/>
              </a:solidFill>
              <a:latin typeface="Gill Sans MT" panose="020B0502020104020203" pitchFamily="34" charset="0"/>
            </a:endParaRPr>
          </a:p>
          <a:p>
            <a:pPr lvl="1"/>
            <a:r>
              <a:rPr lang="en-GB" sz="1600" i="1">
                <a:solidFill>
                  <a:schemeClr val="tx1"/>
                </a:solidFill>
                <a:latin typeface="Gill Sans MT" panose="020B0502020104020203" pitchFamily="34" charset="0"/>
              </a:rPr>
              <a:t>Here </a:t>
            </a:r>
            <a:r>
              <a:rPr lang="en-US" sz="1600" i="1">
                <a:solidFill>
                  <a:schemeClr val="tx1"/>
                </a:solidFill>
                <a:latin typeface="Gill Sans MT" panose="020B0502020104020203" pitchFamily="34" charset="0"/>
              </a:rPr>
              <a:t>small groups of pixels from </a:t>
            </a:r>
            <a:r>
              <a:rPr lang="en-GB" sz="1600" i="1">
                <a:solidFill>
                  <a:schemeClr val="tx1"/>
                </a:solidFill>
                <a:latin typeface="Gill Sans MT" panose="020B0502020104020203" pitchFamily="34" charset="0"/>
              </a:rPr>
              <a:t>T2 weighted image slices are processed to calculate the elements of the MT map.’</a:t>
            </a:r>
          </a:p>
          <a:p>
            <a:pPr lvl="1"/>
            <a:endParaRPr lang="en-GB" sz="1600" i="1">
              <a:solidFill>
                <a:schemeClr val="tx1"/>
              </a:solidFill>
              <a:latin typeface="Gill Sans MT" panose="020B0502020104020203" pitchFamily="34" charset="0"/>
            </a:endParaRPr>
          </a:p>
          <a:p>
            <a:pPr lvl="1" algn="r"/>
            <a:r>
              <a:rPr lang="en-GB" sz="1600">
                <a:solidFill>
                  <a:schemeClr val="tx1"/>
                </a:solidFill>
                <a:latin typeface="Gill Sans MT" panose="020B0502020104020203" pitchFamily="34" charset="0"/>
              </a:rPr>
              <a:t>(Example courtesy of Dominick McIntyre,  Griffiths Group)</a:t>
            </a:r>
            <a:endParaRPr lang="en-GB" sz="1600"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14140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US" sz="2400" dirty="0">
                <a:solidFill>
                  <a:srgbClr val="7030A0"/>
                </a:solidFill>
                <a:latin typeface="Century Gothic" panose="020B0502020202020204" pitchFamily="34" charset="0"/>
              </a:rPr>
              <a:t>Message Passing parallel jobs</a:t>
            </a:r>
          </a:p>
          <a:p>
            <a:endParaRPr lang="en-US" sz="2400" dirty="0">
              <a:solidFill>
                <a:srgbClr val="7030A0"/>
              </a:solidFill>
              <a:latin typeface="Century Gothic" panose="020B0502020202020204" pitchFamily="34" charset="0"/>
            </a:endParaRPr>
          </a:p>
        </p:txBody>
      </p:sp>
    </p:spTree>
    <p:extLst>
      <p:ext uri="{BB962C8B-B14F-4D97-AF65-F5344CB8AC3E}">
        <p14:creationId xmlns:p14="http://schemas.microsoft.com/office/powerpoint/2010/main" val="1777943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84582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US" sz="2400" dirty="0">
                <a:solidFill>
                  <a:srgbClr val="7030A0"/>
                </a:solidFill>
                <a:latin typeface="Century Gothic" panose="020B0502020202020204" pitchFamily="34" charset="0"/>
              </a:rPr>
              <a:t>Job array example </a:t>
            </a:r>
            <a:endParaRPr lang="en-US" sz="1600" dirty="0">
              <a:solidFill>
                <a:schemeClr val="tx1"/>
              </a:solidFill>
              <a:latin typeface="Gill Sans MT" panose="020B0502020104020203" pitchFamily="34" charset="0"/>
            </a:endParaRPr>
          </a:p>
          <a:p>
            <a:r>
              <a:rPr lang="en-US" sz="1600" dirty="0">
                <a:solidFill>
                  <a:schemeClr val="tx1"/>
                </a:solidFill>
                <a:latin typeface="Gill Sans MT" panose="020B0502020104020203" pitchFamily="34" charset="0"/>
              </a:rPr>
              <a:t>Adapted from an example by Stewart MacArthur, Bioinformatics Core Facility</a:t>
            </a:r>
          </a:p>
          <a:p>
            <a:pPr lvl="1"/>
            <a:r>
              <a:rPr lang="en-US" sz="1400" i="1" dirty="0">
                <a:solidFill>
                  <a:schemeClr val="tx1"/>
                </a:solidFill>
                <a:latin typeface="Gill Sans MT" panose="020B0502020104020203" pitchFamily="34" charset="0"/>
              </a:rPr>
              <a:t>‘Here is a self contained example of the basics of using job arrays. The main benefit in this case is not speed but the ability to control the number of jobs running at any one time, using the %50 notation in the </a:t>
            </a:r>
            <a:r>
              <a:rPr lang="en-US" sz="1400" i="1" dirty="0" err="1">
                <a:solidFill>
                  <a:schemeClr val="tx1"/>
                </a:solidFill>
                <a:latin typeface="Gill Sans MT" panose="020B0502020104020203" pitchFamily="34" charset="0"/>
              </a:rPr>
              <a:t>sbatch</a:t>
            </a:r>
            <a:r>
              <a:rPr lang="en-US" sz="1400" i="1" dirty="0">
                <a:solidFill>
                  <a:schemeClr val="tx1"/>
                </a:solidFill>
                <a:latin typeface="Gill Sans MT" panose="020B0502020104020203" pitchFamily="34" charset="0"/>
              </a:rPr>
              <a:t>... I find job arrays particularly useful for running lots of small jobs, as there is only a single job submission there is little SLURM overhead, compared to submitting 1000 separate jobs, which takes some time.  Also being able to control the number of running jobs stops you swamping your queue with jobs and leaves space for others to get jobs running.’</a:t>
            </a:r>
            <a:endParaRPr lang="en-GB" sz="1400" i="1" dirty="0">
              <a:solidFill>
                <a:schemeClr val="tx1"/>
              </a:solidFill>
              <a:latin typeface="Gill Sans MT" panose="020B0502020104020203" pitchFamily="34" charset="0"/>
            </a:endParaRPr>
          </a:p>
        </p:txBody>
      </p:sp>
      <p:sp>
        <p:nvSpPr>
          <p:cNvPr id="5" name="Rectangle 4"/>
          <p:cNvSpPr/>
          <p:nvPr/>
        </p:nvSpPr>
        <p:spPr>
          <a:xfrm>
            <a:off x="762000" y="2514600"/>
            <a:ext cx="6629400" cy="3200400"/>
          </a:xfrm>
          <a:prstGeom prst="rect">
            <a:avLst/>
          </a:prstGeom>
          <a:solidFill>
            <a:schemeClr val="bg2"/>
          </a:solidFill>
          <a:ln w="12700">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US" sz="1000" b="1" dirty="0">
                <a:solidFill>
                  <a:schemeClr val="tx1"/>
                </a:solidFill>
                <a:latin typeface="Courier New" panose="02070309020205020404" pitchFamily="49" charset="0"/>
                <a:cs typeface="Courier New" panose="02070309020205020404" pitchFamily="49" charset="0"/>
              </a:rPr>
              <a:t>### Generate a random big file that we want to sort, 10 Million lines</a:t>
            </a:r>
          </a:p>
          <a:p>
            <a:r>
              <a:rPr lang="pt-BR" sz="1000" b="1" dirty="0" err="1">
                <a:solidFill>
                  <a:schemeClr val="tx1"/>
                </a:solidFill>
                <a:latin typeface="Courier New" panose="02070309020205020404" pitchFamily="49" charset="0"/>
                <a:cs typeface="Courier New" panose="02070309020205020404" pitchFamily="49" charset="0"/>
              </a:rPr>
              <a:t>perl</a:t>
            </a:r>
            <a:r>
              <a:rPr lang="pt-BR" sz="1000" b="1" dirty="0">
                <a:solidFill>
                  <a:schemeClr val="tx1"/>
                </a:solidFill>
                <a:latin typeface="Courier New" panose="02070309020205020404" pitchFamily="49" charset="0"/>
                <a:cs typeface="Courier New" panose="02070309020205020404" pitchFamily="49" charset="0"/>
              </a:rPr>
              <a:t> -e 'for (1..1E7){</a:t>
            </a:r>
            <a:r>
              <a:rPr lang="pt-BR" sz="1000" b="1" dirty="0" err="1">
                <a:solidFill>
                  <a:schemeClr val="tx1"/>
                </a:solidFill>
                <a:latin typeface="Courier New" panose="02070309020205020404" pitchFamily="49" charset="0"/>
                <a:cs typeface="Courier New" panose="02070309020205020404" pitchFamily="49" charset="0"/>
              </a:rPr>
              <a:t>printf</a:t>
            </a:r>
            <a:r>
              <a:rPr lang="pt-BR" sz="1000" b="1" dirty="0">
                <a:solidFill>
                  <a:schemeClr val="tx1"/>
                </a:solidFill>
                <a:latin typeface="Courier New" panose="02070309020205020404" pitchFamily="49" charset="0"/>
                <a:cs typeface="Courier New" panose="02070309020205020404" pitchFamily="49" charset="0"/>
              </a:rPr>
              <a:t>("%.0f\</a:t>
            </a:r>
            <a:r>
              <a:rPr lang="pt-BR" sz="1000" b="1" dirty="0" err="1">
                <a:solidFill>
                  <a:schemeClr val="tx1"/>
                </a:solidFill>
                <a:latin typeface="Courier New" panose="02070309020205020404" pitchFamily="49" charset="0"/>
                <a:cs typeface="Courier New" panose="02070309020205020404" pitchFamily="49" charset="0"/>
              </a:rPr>
              <a:t>n</a:t>
            </a:r>
            <a:r>
              <a:rPr lang="pt-BR" sz="1000" b="1" dirty="0">
                <a:solidFill>
                  <a:schemeClr val="tx1"/>
                </a:solidFill>
                <a:latin typeface="Courier New" panose="02070309020205020404" pitchFamily="49" charset="0"/>
                <a:cs typeface="Courier New" panose="02070309020205020404" pitchFamily="49" charset="0"/>
              </a:rPr>
              <a:t>",</a:t>
            </a:r>
            <a:r>
              <a:rPr lang="pt-BR" sz="1000" b="1" dirty="0" err="1">
                <a:solidFill>
                  <a:schemeClr val="tx1"/>
                </a:solidFill>
                <a:latin typeface="Courier New" panose="02070309020205020404" pitchFamily="49" charset="0"/>
                <a:cs typeface="Courier New" panose="02070309020205020404" pitchFamily="49" charset="0"/>
              </a:rPr>
              <a:t>rand</a:t>
            </a:r>
            <a:r>
              <a:rPr lang="pt-BR" sz="1000" b="1" dirty="0">
                <a:solidFill>
                  <a:schemeClr val="tx1"/>
                </a:solidFill>
                <a:latin typeface="Courier New" panose="02070309020205020404" pitchFamily="49" charset="0"/>
                <a:cs typeface="Courier New" panose="02070309020205020404" pitchFamily="49" charset="0"/>
              </a:rPr>
              <a:t>()*1E7)};' &gt; </a:t>
            </a:r>
            <a:r>
              <a:rPr lang="pt-BR" sz="1000" b="1" dirty="0" err="1">
                <a:solidFill>
                  <a:schemeClr val="tx1"/>
                </a:solidFill>
                <a:latin typeface="Courier New" panose="02070309020205020404" pitchFamily="49" charset="0"/>
                <a:cs typeface="Courier New" panose="02070309020205020404" pitchFamily="49" charset="0"/>
              </a:rPr>
              <a:t>bigFile</a:t>
            </a:r>
            <a:endParaRPr lang="pt-BR" sz="1000" b="1" dirty="0">
              <a:solidFill>
                <a:schemeClr val="tx1"/>
              </a:solidFill>
              <a:latin typeface="Courier New" panose="02070309020205020404" pitchFamily="49" charset="0"/>
              <a:cs typeface="Courier New" panose="02070309020205020404" pitchFamily="49" charset="0"/>
            </a:endParaRPr>
          </a:p>
          <a:p>
            <a:endParaRPr lang="pt-BR" sz="1000" b="1" dirty="0">
              <a:solidFill>
                <a:schemeClr val="tx1"/>
              </a:solidFill>
              <a:latin typeface="Courier New" panose="02070309020205020404" pitchFamily="49" charset="0"/>
              <a:cs typeface="Courier New" panose="02070309020205020404" pitchFamily="49" charset="0"/>
            </a:endParaRPr>
          </a:p>
          <a:p>
            <a:r>
              <a:rPr lang="en-US" sz="1000" b="1" dirty="0">
                <a:solidFill>
                  <a:schemeClr val="tx1"/>
                </a:solidFill>
                <a:latin typeface="Courier New" panose="02070309020205020404" pitchFamily="49" charset="0"/>
                <a:cs typeface="Courier New" panose="02070309020205020404" pitchFamily="49" charset="0"/>
              </a:rPr>
              <a:t>### Split the file up into chunks with 10,000 lines in each chunk</a:t>
            </a:r>
          </a:p>
          <a:p>
            <a:r>
              <a:rPr lang="en-US" sz="1000" b="1" dirty="0">
                <a:solidFill>
                  <a:schemeClr val="tx1"/>
                </a:solidFill>
                <a:latin typeface="Courier New" panose="02070309020205020404" pitchFamily="49" charset="0"/>
                <a:cs typeface="Courier New" panose="02070309020205020404" pitchFamily="49" charset="0"/>
              </a:rPr>
              <a:t>split -a 3 -d -l 10000 </a:t>
            </a:r>
            <a:r>
              <a:rPr lang="en-US" sz="1000" b="1" dirty="0" err="1">
                <a:solidFill>
                  <a:schemeClr val="tx1"/>
                </a:solidFill>
                <a:latin typeface="Courier New" panose="02070309020205020404" pitchFamily="49" charset="0"/>
                <a:cs typeface="Courier New" panose="02070309020205020404" pitchFamily="49" charset="0"/>
              </a:rPr>
              <a:t>bigFile</a:t>
            </a:r>
            <a:r>
              <a:rPr lang="en-US" sz="1000" b="1" dirty="0">
                <a:solidFill>
                  <a:schemeClr val="tx1"/>
                </a:solidFill>
                <a:latin typeface="Courier New" panose="02070309020205020404" pitchFamily="49" charset="0"/>
                <a:cs typeface="Courier New" panose="02070309020205020404" pitchFamily="49" charset="0"/>
              </a:rPr>
              <a:t> split</a:t>
            </a:r>
          </a:p>
          <a:p>
            <a:endParaRPr lang="en-US" sz="1000" b="1" dirty="0">
              <a:solidFill>
                <a:schemeClr val="tx1"/>
              </a:solidFill>
              <a:latin typeface="Courier New" panose="02070309020205020404" pitchFamily="49" charset="0"/>
              <a:cs typeface="Courier New" panose="02070309020205020404" pitchFamily="49" charset="0"/>
            </a:endParaRPr>
          </a:p>
          <a:p>
            <a:r>
              <a:rPr lang="en-US" sz="1000" b="1" dirty="0">
                <a:solidFill>
                  <a:schemeClr val="tx1"/>
                </a:solidFill>
                <a:latin typeface="Courier New" panose="02070309020205020404" pitchFamily="49" charset="0"/>
                <a:cs typeface="Courier New" panose="02070309020205020404" pitchFamily="49" charset="0"/>
              </a:rPr>
              <a:t>### rename the files on a 1-1000 scheme not 0-999</a:t>
            </a:r>
          </a:p>
          <a:p>
            <a:r>
              <a:rPr lang="en-GB" sz="1000" b="1" dirty="0">
                <a:solidFill>
                  <a:schemeClr val="tx1"/>
                </a:solidFill>
                <a:latin typeface="Courier New" panose="02070309020205020404" pitchFamily="49" charset="0"/>
                <a:cs typeface="Courier New" panose="02070309020205020404" pitchFamily="49" charset="0"/>
              </a:rPr>
              <a:t>for f in split*;do mv ${f} $(echo ${f} |</a:t>
            </a:r>
            <a:r>
              <a:rPr lang="en-GB" sz="1000" b="1" dirty="0" err="1">
                <a:solidFill>
                  <a:schemeClr val="tx1"/>
                </a:solidFill>
                <a:latin typeface="Courier New" panose="02070309020205020404" pitchFamily="49" charset="0"/>
                <a:cs typeface="Courier New" panose="02070309020205020404" pitchFamily="49" charset="0"/>
              </a:rPr>
              <a:t>perl</a:t>
            </a:r>
            <a:r>
              <a:rPr lang="en-GB" sz="1000" b="1" dirty="0">
                <a:solidFill>
                  <a:schemeClr val="tx1"/>
                </a:solidFill>
                <a:latin typeface="Courier New" panose="02070309020205020404" pitchFamily="49" charset="0"/>
                <a:cs typeface="Courier New" panose="02070309020205020404" pitchFamily="49" charset="0"/>
              </a:rPr>
              <a:t> -ne 'm/split(0*)(\d+)/</a:t>
            </a:r>
            <a:r>
              <a:rPr lang="en-GB" sz="1000" b="1" dirty="0" err="1">
                <a:solidFill>
                  <a:schemeClr val="tx1"/>
                </a:solidFill>
                <a:latin typeface="Courier New" panose="02070309020205020404" pitchFamily="49" charset="0"/>
                <a:cs typeface="Courier New" panose="02070309020205020404" pitchFamily="49" charset="0"/>
              </a:rPr>
              <a:t>g;print</a:t>
            </a:r>
            <a:r>
              <a:rPr lang="en-GB" sz="1000" b="1" dirty="0">
                <a:solidFill>
                  <a:schemeClr val="tx1"/>
                </a:solidFill>
                <a:latin typeface="Courier New" panose="02070309020205020404" pitchFamily="49" charset="0"/>
                <a:cs typeface="Courier New" panose="02070309020205020404" pitchFamily="49" charset="0"/>
              </a:rPr>
              <a:t> "Split",$2+1,"\n";');done</a:t>
            </a:r>
          </a:p>
          <a:p>
            <a:endParaRPr lang="en-GB" sz="1000" b="1" dirty="0">
              <a:solidFill>
                <a:schemeClr val="tx1"/>
              </a:solidFill>
              <a:latin typeface="Courier New" panose="02070309020205020404" pitchFamily="49" charset="0"/>
              <a:cs typeface="Courier New" panose="02070309020205020404" pitchFamily="49" charset="0"/>
            </a:endParaRPr>
          </a:p>
          <a:p>
            <a:r>
              <a:rPr lang="en-US" sz="1000" b="1" dirty="0">
                <a:solidFill>
                  <a:schemeClr val="tx1"/>
                </a:solidFill>
                <a:latin typeface="Courier New" panose="02070309020205020404" pitchFamily="49" charset="0"/>
                <a:cs typeface="Courier New" panose="02070309020205020404" pitchFamily="49" charset="0"/>
              </a:rPr>
              <a:t>### submit a job array, allowing 50 jobs to be run at anyone time</a:t>
            </a:r>
          </a:p>
          <a:p>
            <a:r>
              <a:rPr lang="en-US" sz="1000" b="1" dirty="0" err="1">
                <a:solidFill>
                  <a:schemeClr val="tx1"/>
                </a:solidFill>
                <a:latin typeface="Courier New" panose="02070309020205020404" pitchFamily="49" charset="0"/>
                <a:cs typeface="Courier New" panose="02070309020205020404" pitchFamily="49" charset="0"/>
              </a:rPr>
              <a:t>sbatch</a:t>
            </a:r>
            <a:r>
              <a:rPr lang="en-US" sz="1000" b="1" dirty="0">
                <a:solidFill>
                  <a:schemeClr val="tx1"/>
                </a:solidFill>
                <a:latin typeface="Courier New" panose="02070309020205020404" pitchFamily="49" charset="0"/>
                <a:cs typeface="Courier New" panose="02070309020205020404" pitchFamily="49" charset="0"/>
              </a:rPr>
              <a:t> --time=1:0 --array=1-1000%50 -N1 ./sort-</a:t>
            </a:r>
            <a:r>
              <a:rPr lang="en-US" sz="1000" b="1" dirty="0" err="1">
                <a:solidFill>
                  <a:schemeClr val="tx1"/>
                </a:solidFill>
                <a:latin typeface="Courier New" panose="02070309020205020404" pitchFamily="49" charset="0"/>
                <a:cs typeface="Courier New" panose="02070309020205020404" pitchFamily="49" charset="0"/>
              </a:rPr>
              <a:t>script.sh</a:t>
            </a:r>
            <a:endParaRPr lang="en-US" sz="1000" b="1" dirty="0">
              <a:solidFill>
                <a:schemeClr val="tx1"/>
              </a:solidFill>
              <a:latin typeface="Courier New" panose="02070309020205020404" pitchFamily="49" charset="0"/>
              <a:cs typeface="Courier New" panose="02070309020205020404" pitchFamily="49" charset="0"/>
            </a:endParaRPr>
          </a:p>
          <a:p>
            <a:endParaRPr lang="en-GB" sz="1000" b="1" dirty="0">
              <a:solidFill>
                <a:schemeClr val="tx1"/>
              </a:solidFill>
              <a:latin typeface="Courier New" panose="02070309020205020404" pitchFamily="49" charset="0"/>
              <a:cs typeface="Courier New" panose="02070309020205020404" pitchFamily="49" charset="0"/>
            </a:endParaRPr>
          </a:p>
          <a:p>
            <a:r>
              <a:rPr lang="en-US" sz="1000" b="1" dirty="0">
                <a:solidFill>
                  <a:schemeClr val="tx1"/>
                </a:solidFill>
                <a:latin typeface="Courier New" panose="02070309020205020404" pitchFamily="49" charset="0"/>
                <a:cs typeface="Courier New" panose="02070309020205020404" pitchFamily="49" charset="0"/>
              </a:rPr>
              <a:t>### merge the sorted files together once all the jobs are finished</a:t>
            </a:r>
          </a:p>
          <a:p>
            <a:r>
              <a:rPr lang="en-US" sz="1000" b="1" dirty="0">
                <a:solidFill>
                  <a:schemeClr val="tx1"/>
                </a:solidFill>
                <a:latin typeface="Courier New" panose="02070309020205020404" pitchFamily="49" charset="0"/>
                <a:cs typeface="Courier New" panose="02070309020205020404" pitchFamily="49" charset="0"/>
              </a:rPr>
              <a:t>sort -n -m *.sorted &gt; </a:t>
            </a:r>
            <a:r>
              <a:rPr lang="en-US" sz="1000" b="1" dirty="0" err="1">
                <a:solidFill>
                  <a:schemeClr val="tx1"/>
                </a:solidFill>
                <a:latin typeface="Courier New" panose="02070309020205020404" pitchFamily="49" charset="0"/>
                <a:cs typeface="Courier New" panose="02070309020205020404" pitchFamily="49" charset="0"/>
              </a:rPr>
              <a:t>bigFile.sorted</a:t>
            </a:r>
            <a:endParaRPr lang="en-US" sz="1000" b="1" dirty="0">
              <a:solidFill>
                <a:schemeClr val="tx1"/>
              </a:solidFill>
              <a:latin typeface="Courier New" panose="02070309020205020404" pitchFamily="49" charset="0"/>
              <a:cs typeface="Courier New" panose="02070309020205020404" pitchFamily="49" charset="0"/>
            </a:endParaRPr>
          </a:p>
          <a:p>
            <a:endParaRPr lang="en-US" sz="1000" b="1" dirty="0">
              <a:solidFill>
                <a:schemeClr val="tx1"/>
              </a:solidFill>
              <a:latin typeface="Courier New" panose="02070309020205020404" pitchFamily="49" charset="0"/>
              <a:cs typeface="Courier New" panose="02070309020205020404" pitchFamily="49" charset="0"/>
            </a:endParaRPr>
          </a:p>
          <a:p>
            <a:r>
              <a:rPr lang="en-GB" sz="1000" b="1" dirty="0">
                <a:solidFill>
                  <a:schemeClr val="tx1"/>
                </a:solidFill>
                <a:latin typeface="Courier New" panose="02070309020205020404" pitchFamily="49" charset="0"/>
                <a:cs typeface="Courier New" panose="02070309020205020404" pitchFamily="49" charset="0"/>
              </a:rPr>
              <a:t>### Delete the temp files</a:t>
            </a:r>
          </a:p>
          <a:p>
            <a:r>
              <a:rPr lang="en-GB" sz="1000" b="1" dirty="0" err="1">
                <a:solidFill>
                  <a:schemeClr val="tx1"/>
                </a:solidFill>
                <a:latin typeface="Courier New" panose="02070309020205020404" pitchFamily="49" charset="0"/>
                <a:cs typeface="Courier New" panose="02070309020205020404" pitchFamily="49" charset="0"/>
              </a:rPr>
              <a:t>rm</a:t>
            </a:r>
            <a:r>
              <a:rPr lang="en-GB" sz="1000" b="1" dirty="0">
                <a:solidFill>
                  <a:schemeClr val="tx1"/>
                </a:solidFill>
                <a:latin typeface="Courier New" panose="02070309020205020404" pitchFamily="49" charset="0"/>
                <a:cs typeface="Courier New" panose="02070309020205020404" pitchFamily="49" charset="0"/>
              </a:rPr>
              <a:t> -f Split*</a:t>
            </a:r>
          </a:p>
        </p:txBody>
      </p:sp>
      <p:sp>
        <p:nvSpPr>
          <p:cNvPr id="2" name="Rectangle 1"/>
          <p:cNvSpPr/>
          <p:nvPr/>
        </p:nvSpPr>
        <p:spPr>
          <a:xfrm>
            <a:off x="342900" y="5867400"/>
            <a:ext cx="8686800" cy="507831"/>
          </a:xfrm>
          <a:prstGeom prst="rect">
            <a:avLst/>
          </a:prstGeom>
          <a:solidFill>
            <a:schemeClr val="bg1"/>
          </a:solidFill>
          <a:ln w="19050">
            <a:solidFill>
              <a:schemeClr val="accent1"/>
            </a:solidFill>
          </a:ln>
        </p:spPr>
        <p:txBody>
          <a:bodyPr wrap="square">
            <a:spAutoFit/>
          </a:bodyPr>
          <a:lstStyle/>
          <a:p>
            <a:r>
              <a:rPr lang="en-US" sz="900" b="1" dirty="0">
                <a:latin typeface="Courier New" charset="0"/>
                <a:ea typeface="Courier New" charset="0"/>
                <a:cs typeface="Courier New" charset="0"/>
              </a:rPr>
              <a:t>[thomso04@clust1-headnode-1 /home/thomso04]# cat sort-</a:t>
            </a:r>
            <a:r>
              <a:rPr lang="en-US" sz="900" b="1" dirty="0" err="1">
                <a:latin typeface="Courier New" charset="0"/>
                <a:ea typeface="Courier New" charset="0"/>
                <a:cs typeface="Courier New" charset="0"/>
              </a:rPr>
              <a:t>script.sh</a:t>
            </a:r>
            <a:r>
              <a:rPr lang="en-US" sz="900" b="1" dirty="0">
                <a:latin typeface="Courier New" charset="0"/>
                <a:ea typeface="Courier New" charset="0"/>
                <a:cs typeface="Courier New" charset="0"/>
              </a:rPr>
              <a:t> </a:t>
            </a:r>
          </a:p>
          <a:p>
            <a:r>
              <a:rPr lang="en-US" sz="900" b="1" dirty="0">
                <a:latin typeface="Courier New" charset="0"/>
                <a:ea typeface="Courier New" charset="0"/>
                <a:cs typeface="Courier New" charset="0"/>
              </a:rPr>
              <a:t>#!/bin/bash</a:t>
            </a:r>
          </a:p>
          <a:p>
            <a:r>
              <a:rPr lang="en-US" sz="900" b="1" dirty="0">
                <a:latin typeface="Courier New" charset="0"/>
                <a:ea typeface="Courier New" charset="0"/>
                <a:cs typeface="Courier New" charset="0"/>
              </a:rPr>
              <a:t>/</a:t>
            </a:r>
            <a:r>
              <a:rPr lang="en-US" sz="900" b="1" dirty="0" err="1">
                <a:latin typeface="Courier New" charset="0"/>
                <a:ea typeface="Courier New" charset="0"/>
                <a:cs typeface="Courier New" charset="0"/>
              </a:rPr>
              <a:t>usr</a:t>
            </a:r>
            <a:r>
              <a:rPr lang="en-US" sz="900" b="1" dirty="0">
                <a:latin typeface="Courier New" charset="0"/>
                <a:ea typeface="Courier New" charset="0"/>
                <a:cs typeface="Courier New" charset="0"/>
              </a:rPr>
              <a:t>/bin/sort -n /</a:t>
            </a:r>
            <a:r>
              <a:rPr lang="en-US" sz="900" b="1" dirty="0" err="1">
                <a:latin typeface="Courier New" charset="0"/>
                <a:ea typeface="Courier New" charset="0"/>
                <a:cs typeface="Courier New" charset="0"/>
              </a:rPr>
              <a:t>scratcha</a:t>
            </a:r>
            <a:r>
              <a:rPr lang="en-US" sz="900" b="1" dirty="0">
                <a:latin typeface="Courier New" charset="0"/>
                <a:ea typeface="Courier New" charset="0"/>
                <a:cs typeface="Courier New" charset="0"/>
              </a:rPr>
              <a:t>/</a:t>
            </a:r>
            <a:r>
              <a:rPr lang="en-US" sz="900" b="1" dirty="0">
                <a:solidFill>
                  <a:srgbClr val="FF0000"/>
                </a:solidFill>
                <a:latin typeface="Courier New" charset="0"/>
                <a:ea typeface="Courier New" charset="0"/>
                <a:cs typeface="Courier New" charset="0"/>
              </a:rPr>
              <a:t>computing</a:t>
            </a:r>
            <a:r>
              <a:rPr lang="en-US" sz="900" b="1" dirty="0">
                <a:latin typeface="Courier New" charset="0"/>
                <a:ea typeface="Courier New" charset="0"/>
                <a:cs typeface="Courier New" charset="0"/>
              </a:rPr>
              <a:t>/</a:t>
            </a:r>
            <a:r>
              <a:rPr lang="en-US" sz="900" b="1" dirty="0" err="1">
                <a:latin typeface="Courier New" charset="0"/>
                <a:ea typeface="Courier New" charset="0"/>
                <a:cs typeface="Courier New" charset="0"/>
              </a:rPr>
              <a:t>Split$SLURM_ARRAY_TASK_ID</a:t>
            </a:r>
            <a:r>
              <a:rPr lang="en-US" sz="900" b="1" dirty="0">
                <a:latin typeface="Courier New" charset="0"/>
                <a:ea typeface="Courier New" charset="0"/>
                <a:cs typeface="Courier New" charset="0"/>
              </a:rPr>
              <a:t> &gt; /</a:t>
            </a:r>
            <a:r>
              <a:rPr lang="en-US" sz="900" b="1" dirty="0" err="1">
                <a:latin typeface="Courier New" charset="0"/>
                <a:ea typeface="Courier New" charset="0"/>
                <a:cs typeface="Courier New" charset="0"/>
              </a:rPr>
              <a:t>scratcha</a:t>
            </a:r>
            <a:r>
              <a:rPr lang="en-US" sz="900" b="1" dirty="0">
                <a:latin typeface="Courier New" charset="0"/>
                <a:ea typeface="Courier New" charset="0"/>
                <a:cs typeface="Courier New" charset="0"/>
              </a:rPr>
              <a:t>/</a:t>
            </a:r>
            <a:r>
              <a:rPr lang="en-US" sz="900" b="1" dirty="0">
                <a:solidFill>
                  <a:srgbClr val="FF0000"/>
                </a:solidFill>
                <a:latin typeface="Courier New" charset="0"/>
                <a:ea typeface="Courier New" charset="0"/>
                <a:cs typeface="Courier New" charset="0"/>
              </a:rPr>
              <a:t>computing</a:t>
            </a:r>
            <a:r>
              <a:rPr lang="en-US" sz="900" b="1" dirty="0">
                <a:latin typeface="Courier New" charset="0"/>
                <a:ea typeface="Courier New" charset="0"/>
                <a:cs typeface="Courier New" charset="0"/>
              </a:rPr>
              <a:t>/</a:t>
            </a:r>
            <a:r>
              <a:rPr lang="en-US" sz="900" b="1" dirty="0" err="1">
                <a:latin typeface="Courier New" charset="0"/>
                <a:ea typeface="Courier New" charset="0"/>
                <a:cs typeface="Courier New" charset="0"/>
              </a:rPr>
              <a:t>Split$SLURM_ARRAY_TASK_ID.sorted</a:t>
            </a:r>
            <a:endParaRPr lang="en-US" sz="900" b="1" dirty="0">
              <a:latin typeface="Courier New" charset="0"/>
              <a:ea typeface="Courier New" charset="0"/>
              <a:cs typeface="Courier New" charset="0"/>
            </a:endParaRPr>
          </a:p>
        </p:txBody>
      </p:sp>
    </p:spTree>
    <p:extLst>
      <p:ext uri="{BB962C8B-B14F-4D97-AF65-F5344CB8AC3E}">
        <p14:creationId xmlns:p14="http://schemas.microsoft.com/office/powerpoint/2010/main" val="1777943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GB" sz="2400" dirty="0">
                <a:solidFill>
                  <a:srgbClr val="7030A0"/>
                </a:solidFill>
                <a:latin typeface="Century Gothic" panose="020B0502020202020204" pitchFamily="34" charset="0"/>
              </a:rPr>
              <a:t>Job dependency</a:t>
            </a:r>
          </a:p>
          <a:p>
            <a:endParaRPr lang="en-GB" sz="2400" dirty="0">
              <a:solidFill>
                <a:schemeClr val="tx1"/>
              </a:solidFill>
              <a:latin typeface="Courier New" charset="0"/>
              <a:ea typeface="Courier New" charset="0"/>
              <a:cs typeface="Courier New" charset="0"/>
            </a:endParaRPr>
          </a:p>
          <a:p>
            <a:r>
              <a:rPr lang="en-GB" sz="2000" dirty="0">
                <a:solidFill>
                  <a:schemeClr val="tx1"/>
                </a:solidFill>
                <a:latin typeface="Gill Sans MT" charset="0"/>
                <a:ea typeface="Gill Sans MT" charset="0"/>
                <a:cs typeface="Gill Sans MT" charset="0"/>
              </a:rPr>
              <a:t>SLURM allows many different ways to express dependencies, using the</a:t>
            </a:r>
          </a:p>
          <a:p>
            <a:r>
              <a:rPr lang="en-GB" sz="2000" dirty="0">
                <a:solidFill>
                  <a:schemeClr val="tx1"/>
                </a:solidFill>
                <a:latin typeface="Courier New" charset="0"/>
                <a:ea typeface="Courier New" charset="0"/>
                <a:cs typeface="Courier New" charset="0"/>
              </a:rPr>
              <a:t>--dependency </a:t>
            </a:r>
            <a:r>
              <a:rPr lang="en-GB" sz="2000" dirty="0">
                <a:solidFill>
                  <a:schemeClr val="tx1"/>
                </a:solidFill>
                <a:latin typeface="Gill Sans MT" charset="0"/>
                <a:ea typeface="Gill Sans MT" charset="0"/>
                <a:cs typeface="Gill Sans MT" charset="0"/>
              </a:rPr>
              <a:t>switch</a:t>
            </a:r>
          </a:p>
        </p:txBody>
      </p:sp>
      <p:sp>
        <p:nvSpPr>
          <p:cNvPr id="6" name="Rectangle 5"/>
          <p:cNvSpPr/>
          <p:nvPr/>
        </p:nvSpPr>
        <p:spPr>
          <a:xfrm>
            <a:off x="51816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GB" sz="1600" dirty="0">
                <a:solidFill>
                  <a:schemeClr val="tx1"/>
                </a:solidFill>
                <a:latin typeface="Gill Sans MT" charset="0"/>
                <a:ea typeface="Gill Sans MT" charset="0"/>
                <a:cs typeface="Gill Sans MT" charset="0"/>
              </a:rPr>
              <a:t>Some SLURM dependencies:</a:t>
            </a:r>
          </a:p>
          <a:p>
            <a:endParaRPr lang="en-GB" sz="1600" dirty="0">
              <a:solidFill>
                <a:schemeClr val="tx1"/>
              </a:solidFill>
              <a:latin typeface="Courier New" charset="0"/>
              <a:ea typeface="Courier New" charset="0"/>
              <a:cs typeface="Courier New" charset="0"/>
            </a:endParaRPr>
          </a:p>
          <a:p>
            <a:endParaRPr lang="en-GB" sz="1600" dirty="0">
              <a:solidFill>
                <a:schemeClr val="tx1"/>
              </a:solidFill>
              <a:latin typeface="Courier New" charset="0"/>
              <a:ea typeface="Courier New" charset="0"/>
              <a:cs typeface="Courier New" charset="0"/>
            </a:endParaRPr>
          </a:p>
          <a:p>
            <a:r>
              <a:rPr lang="en-GB" sz="1600" dirty="0" err="1">
                <a:solidFill>
                  <a:schemeClr val="tx1"/>
                </a:solidFill>
                <a:latin typeface="Courier New" charset="0"/>
                <a:ea typeface="Courier New" charset="0"/>
                <a:cs typeface="Courier New" charset="0"/>
              </a:rPr>
              <a:t>after:job_id</a:t>
            </a:r>
            <a:r>
              <a:rPr lang="en-GB" sz="1600" dirty="0">
                <a:solidFill>
                  <a:schemeClr val="tx1"/>
                </a:solidFill>
                <a:latin typeface="Courier New" charset="0"/>
                <a:ea typeface="Courier New" charset="0"/>
                <a:cs typeface="Courier New" charset="0"/>
              </a:rPr>
              <a:t>[:</a:t>
            </a:r>
            <a:r>
              <a:rPr lang="en-GB" sz="1600" dirty="0" err="1">
                <a:solidFill>
                  <a:schemeClr val="tx1"/>
                </a:solidFill>
                <a:latin typeface="Courier New" charset="0"/>
                <a:ea typeface="Courier New" charset="0"/>
                <a:cs typeface="Courier New" charset="0"/>
              </a:rPr>
              <a:t>jobid</a:t>
            </a:r>
            <a:r>
              <a:rPr lang="en-GB" sz="1600" dirty="0">
                <a:solidFill>
                  <a:schemeClr val="tx1"/>
                </a:solidFill>
                <a:latin typeface="Courier New" charset="0"/>
                <a:ea typeface="Courier New" charset="0"/>
                <a:cs typeface="Courier New" charset="0"/>
              </a:rPr>
              <a:t>...]</a:t>
            </a:r>
          </a:p>
          <a:p>
            <a:r>
              <a:rPr lang="en-GB" sz="1600" dirty="0">
                <a:solidFill>
                  <a:schemeClr val="tx1"/>
                </a:solidFill>
                <a:latin typeface="Gill Sans MT" charset="0"/>
                <a:ea typeface="Gill Sans MT" charset="0"/>
                <a:cs typeface="Gill Sans MT" charset="0"/>
              </a:rPr>
              <a:t>This job can begin execution after the specified jobs have begun execution. </a:t>
            </a:r>
          </a:p>
          <a:p>
            <a:endParaRPr lang="en-GB" sz="1600" dirty="0">
              <a:solidFill>
                <a:schemeClr val="tx1"/>
              </a:solidFill>
              <a:latin typeface="Courier New" charset="0"/>
              <a:ea typeface="Courier New" charset="0"/>
              <a:cs typeface="Courier New" charset="0"/>
            </a:endParaRPr>
          </a:p>
          <a:p>
            <a:r>
              <a:rPr lang="en-GB" sz="1600" dirty="0" err="1">
                <a:solidFill>
                  <a:schemeClr val="tx1"/>
                </a:solidFill>
                <a:latin typeface="Courier New" charset="0"/>
                <a:ea typeface="Courier New" charset="0"/>
                <a:cs typeface="Courier New" charset="0"/>
              </a:rPr>
              <a:t>afterany:job_id</a:t>
            </a:r>
            <a:r>
              <a:rPr lang="en-GB" sz="1600" dirty="0">
                <a:solidFill>
                  <a:schemeClr val="tx1"/>
                </a:solidFill>
                <a:latin typeface="Courier New" charset="0"/>
                <a:ea typeface="Courier New" charset="0"/>
                <a:cs typeface="Courier New" charset="0"/>
              </a:rPr>
              <a:t>[:</a:t>
            </a:r>
            <a:r>
              <a:rPr lang="en-GB" sz="1600" dirty="0" err="1">
                <a:solidFill>
                  <a:schemeClr val="tx1"/>
                </a:solidFill>
                <a:latin typeface="Courier New" charset="0"/>
                <a:ea typeface="Courier New" charset="0"/>
                <a:cs typeface="Courier New" charset="0"/>
              </a:rPr>
              <a:t>jobid</a:t>
            </a:r>
            <a:r>
              <a:rPr lang="en-GB" sz="1600" dirty="0">
                <a:solidFill>
                  <a:schemeClr val="tx1"/>
                </a:solidFill>
                <a:latin typeface="Courier New" charset="0"/>
                <a:ea typeface="Courier New" charset="0"/>
                <a:cs typeface="Courier New" charset="0"/>
              </a:rPr>
              <a:t>...]</a:t>
            </a:r>
          </a:p>
          <a:p>
            <a:r>
              <a:rPr lang="en-GB" sz="1600" dirty="0">
                <a:solidFill>
                  <a:schemeClr val="tx1"/>
                </a:solidFill>
                <a:latin typeface="Gill Sans MT" charset="0"/>
                <a:ea typeface="Gill Sans MT" charset="0"/>
                <a:cs typeface="Gill Sans MT" charset="0"/>
              </a:rPr>
              <a:t>This job can begin execution after the specified jobs have terminated. </a:t>
            </a:r>
          </a:p>
          <a:p>
            <a:endParaRPr lang="en-GB" sz="1600" dirty="0">
              <a:solidFill>
                <a:schemeClr val="tx1"/>
              </a:solidFill>
              <a:latin typeface="Courier New" charset="0"/>
              <a:ea typeface="Courier New" charset="0"/>
              <a:cs typeface="Courier New" charset="0"/>
            </a:endParaRPr>
          </a:p>
          <a:p>
            <a:r>
              <a:rPr lang="en-GB" sz="1600" dirty="0" err="1">
                <a:solidFill>
                  <a:schemeClr val="tx1"/>
                </a:solidFill>
                <a:latin typeface="Courier New" charset="0"/>
                <a:ea typeface="Courier New" charset="0"/>
                <a:cs typeface="Courier New" charset="0"/>
              </a:rPr>
              <a:t>afterok:job_id</a:t>
            </a:r>
            <a:r>
              <a:rPr lang="en-GB" sz="1600" dirty="0">
                <a:solidFill>
                  <a:schemeClr val="tx1"/>
                </a:solidFill>
                <a:latin typeface="Courier New" charset="0"/>
                <a:ea typeface="Courier New" charset="0"/>
                <a:cs typeface="Courier New" charset="0"/>
              </a:rPr>
              <a:t>[:</a:t>
            </a:r>
            <a:r>
              <a:rPr lang="en-GB" sz="1600" dirty="0" err="1">
                <a:solidFill>
                  <a:schemeClr val="tx1"/>
                </a:solidFill>
                <a:latin typeface="Courier New" charset="0"/>
                <a:ea typeface="Courier New" charset="0"/>
                <a:cs typeface="Courier New" charset="0"/>
              </a:rPr>
              <a:t>jobid</a:t>
            </a:r>
            <a:r>
              <a:rPr lang="en-GB" sz="1600" dirty="0">
                <a:solidFill>
                  <a:schemeClr val="tx1"/>
                </a:solidFill>
                <a:latin typeface="Courier New" charset="0"/>
                <a:ea typeface="Courier New" charset="0"/>
                <a:cs typeface="Courier New" charset="0"/>
              </a:rPr>
              <a:t>...]</a:t>
            </a:r>
          </a:p>
          <a:p>
            <a:r>
              <a:rPr lang="en-GB" sz="1600" dirty="0">
                <a:solidFill>
                  <a:schemeClr val="tx1"/>
                </a:solidFill>
                <a:latin typeface="Gill Sans MT" charset="0"/>
                <a:ea typeface="Gill Sans MT" charset="0"/>
                <a:cs typeface="Gill Sans MT" charset="0"/>
              </a:rPr>
              <a:t>This job can begin execution after the specified jobs have successfully executed (ran to completion with an exit code of zero). </a:t>
            </a:r>
          </a:p>
        </p:txBody>
      </p:sp>
      <p:sp>
        <p:nvSpPr>
          <p:cNvPr id="2" name="TextBox 1"/>
          <p:cNvSpPr txBox="1"/>
          <p:nvPr/>
        </p:nvSpPr>
        <p:spPr>
          <a:xfrm>
            <a:off x="997749" y="5105400"/>
            <a:ext cx="7924800" cy="923330"/>
          </a:xfrm>
          <a:prstGeom prst="rect">
            <a:avLst/>
          </a:prstGeom>
          <a:solidFill>
            <a:schemeClr val="bg1"/>
          </a:solidFill>
          <a:ln>
            <a:solidFill>
              <a:srgbClr val="660066"/>
            </a:solidFill>
          </a:ln>
        </p:spPr>
        <p:txBody>
          <a:bodyPr wrap="square" rtlCol="0">
            <a:spAutoFit/>
          </a:bodyPr>
          <a:lstStyle/>
          <a:p>
            <a:r>
              <a:rPr lang="en-US" dirty="0"/>
              <a:t>[clust1-headnode ~] $ </a:t>
            </a:r>
            <a:r>
              <a:rPr lang="en-US" dirty="0" err="1"/>
              <a:t>sbatch</a:t>
            </a:r>
            <a:r>
              <a:rPr lang="en-US" dirty="0"/>
              <a:t> job1.sh</a:t>
            </a:r>
          </a:p>
          <a:p>
            <a:r>
              <a:rPr lang="en-US" dirty="0"/>
              <a:t>11254323</a:t>
            </a:r>
          </a:p>
          <a:p>
            <a:r>
              <a:rPr lang="en-US" dirty="0"/>
              <a:t>[clust1-headnode ~] $ </a:t>
            </a:r>
            <a:r>
              <a:rPr lang="en-US" dirty="0" err="1"/>
              <a:t>sbatch</a:t>
            </a:r>
            <a:r>
              <a:rPr lang="en-US" dirty="0"/>
              <a:t> --dependency=afterok:11254323 job2.sh</a:t>
            </a:r>
          </a:p>
        </p:txBody>
      </p:sp>
    </p:spTree>
    <p:extLst>
      <p:ext uri="{BB962C8B-B14F-4D97-AF65-F5344CB8AC3E}">
        <p14:creationId xmlns:p14="http://schemas.microsoft.com/office/powerpoint/2010/main" val="1777943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73000" y="549000"/>
            <a:ext cx="5760000" cy="5760000"/>
            <a:chOff x="2793000" y="549000"/>
            <a:chExt cx="5760000" cy="5760000"/>
          </a:xfrm>
        </p:grpSpPr>
        <p:sp>
          <p:nvSpPr>
            <p:cNvPr id="4" name="Rectangle 3"/>
            <p:cNvSpPr/>
            <p:nvPr/>
          </p:nvSpPr>
          <p:spPr>
            <a:xfrm>
              <a:off x="2793000" y="549000"/>
              <a:ext cx="576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ctr"/>
              <a:endParaRPr lang="en-GB" sz="4800">
                <a:solidFill>
                  <a:schemeClr val="tx2"/>
                </a:solidFill>
                <a:latin typeface="Century Gothic" panose="020B0502020202020204" pitchFamily="34" charset="0"/>
              </a:endParaRPr>
            </a:p>
            <a:p>
              <a:pPr algn="ctr"/>
              <a:r>
                <a:rPr lang="en-GB" sz="2400">
                  <a:solidFill>
                    <a:srgbClr val="7030A0"/>
                  </a:solidFill>
                  <a:latin typeface="Century Gothic" panose="020B0502020202020204" pitchFamily="34" charset="0"/>
                </a:rPr>
                <a:t>Practical session II</a:t>
              </a:r>
            </a:p>
            <a:p>
              <a:pPr algn="ctr"/>
              <a:r>
                <a:rPr lang="en-GB" sz="3600">
                  <a:latin typeface="Gill Sans MT" panose="020B0502020104020203" pitchFamily="34" charset="0"/>
                </a:rPr>
                <a:t>etc</a:t>
              </a:r>
              <a:endParaRPr lang="en-GB" sz="3600"/>
            </a:p>
          </p:txBody>
        </p:sp>
        <p:pic>
          <p:nvPicPr>
            <p:cNvPr id="6" name="Picture 2" descr="C:\Users\maccal02\Desktop\templates\cr-ci logos\CRUK_CAMBRIDGE_I_Pos_RGB_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9800" y="732409"/>
              <a:ext cx="2743200" cy="604387"/>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C:\Users\maccal02\Desktop\templates\uoc-mon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0847" y="5600700"/>
              <a:ext cx="2120106" cy="4572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6019800" y="5486400"/>
              <a:ext cx="2362200" cy="6858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25990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GB" sz="2400" dirty="0">
                <a:solidFill>
                  <a:srgbClr val="7030A0"/>
                </a:solidFill>
                <a:latin typeface="Century Gothic" panose="020B0502020202020204" pitchFamily="34" charset="0"/>
              </a:rPr>
              <a:t>Overview</a:t>
            </a:r>
          </a:p>
          <a:p>
            <a:endParaRPr lang="en-GB" sz="2400" dirty="0">
              <a:solidFill>
                <a:srgbClr val="7030A0"/>
              </a:solidFill>
              <a:latin typeface="Century Gothic" panose="020B0502020202020204" pitchFamily="34" charset="0"/>
            </a:endParaRPr>
          </a:p>
          <a:p>
            <a:r>
              <a:rPr lang="en-GB" sz="1600" dirty="0">
                <a:solidFill>
                  <a:schemeClr val="tx1"/>
                </a:solidFill>
                <a:latin typeface="Gill Sans MT" panose="020B0502020104020203" pitchFamily="34" charset="0"/>
              </a:rPr>
              <a:t>SLURM (Simple Lightweight Unix Resource Manager)</a:t>
            </a:r>
          </a:p>
          <a:p>
            <a:endParaRPr lang="en-US" sz="1600" dirty="0">
              <a:solidFill>
                <a:schemeClr val="tx1"/>
              </a:solidFill>
              <a:latin typeface="Gill Sans MT" panose="020B0502020104020203" pitchFamily="34" charset="0"/>
            </a:endParaRPr>
          </a:p>
          <a:p>
            <a:r>
              <a:rPr lang="en-US" sz="1600" dirty="0">
                <a:solidFill>
                  <a:schemeClr val="tx1"/>
                </a:solidFill>
                <a:latin typeface="Gill Sans MT" panose="020B0502020104020203" pitchFamily="34" charset="0"/>
              </a:rPr>
              <a:t>In their own words:</a:t>
            </a:r>
          </a:p>
          <a:p>
            <a:endParaRPr lang="en-US" sz="1600" dirty="0">
              <a:solidFill>
                <a:schemeClr val="tx1"/>
              </a:solidFill>
              <a:latin typeface="Gill Sans MT" panose="020B0502020104020203" pitchFamily="34" charset="0"/>
            </a:endParaRPr>
          </a:p>
          <a:p>
            <a:pPr lvl="1"/>
            <a:r>
              <a:rPr lang="en-US" sz="1400" dirty="0">
                <a:solidFill>
                  <a:schemeClr val="tx1"/>
                </a:solidFill>
                <a:latin typeface="Gill Sans MT" panose="020B0502020104020203" pitchFamily="34" charset="0"/>
              </a:rPr>
              <a:t>‘</a:t>
            </a:r>
            <a:r>
              <a:rPr lang="en-US" sz="1400" dirty="0" err="1">
                <a:solidFill>
                  <a:schemeClr val="tx1"/>
                </a:solidFill>
                <a:latin typeface="Gill Sans MT" panose="020B0502020104020203" pitchFamily="34" charset="0"/>
              </a:rPr>
              <a:t>Slurm</a:t>
            </a:r>
            <a:r>
              <a:rPr lang="en-US" sz="1400" dirty="0">
                <a:solidFill>
                  <a:schemeClr val="tx1"/>
                </a:solidFill>
                <a:latin typeface="Gill Sans MT" panose="020B0502020104020203" pitchFamily="34" charset="0"/>
              </a:rPr>
              <a:t> is an open source, fault-tolerant, and highly scalable cluster management and job scheduling system for large and small Linux clusters. </a:t>
            </a:r>
            <a:r>
              <a:rPr lang="en-US" sz="1400" dirty="0" err="1">
                <a:solidFill>
                  <a:schemeClr val="tx1"/>
                </a:solidFill>
                <a:latin typeface="Gill Sans MT" panose="020B0502020104020203" pitchFamily="34" charset="0"/>
              </a:rPr>
              <a:t>Slurm</a:t>
            </a:r>
            <a:r>
              <a:rPr lang="en-US" sz="1400" dirty="0">
                <a:solidFill>
                  <a:schemeClr val="tx1"/>
                </a:solidFill>
                <a:latin typeface="Gill Sans MT" panose="020B0502020104020203" pitchFamily="34" charset="0"/>
              </a:rPr>
              <a:t> requires no kernel modifications for its operation and is relatively self-contained. As a cluster workload manager, </a:t>
            </a:r>
            <a:r>
              <a:rPr lang="en-US" sz="1400" dirty="0" err="1">
                <a:solidFill>
                  <a:schemeClr val="tx1"/>
                </a:solidFill>
                <a:latin typeface="Gill Sans MT" panose="020B0502020104020203" pitchFamily="34" charset="0"/>
              </a:rPr>
              <a:t>Slurm</a:t>
            </a:r>
            <a:r>
              <a:rPr lang="en-US" sz="1400" dirty="0">
                <a:solidFill>
                  <a:schemeClr val="tx1"/>
                </a:solidFill>
                <a:latin typeface="Gill Sans MT" panose="020B0502020104020203" pitchFamily="34" charset="0"/>
              </a:rPr>
              <a:t> has three key functions. First, it allocates exclusive and/or non-exclusive access to resources (compute nodes) to users for some duration of time so they can perform work. Second, it provides a framework for starting, executing, and monitoring work (normally a parallel job) on the set of allocated nodes. Finally, it arbitrates contention for resources by managing a queue of pending work.</a:t>
            </a:r>
            <a:r>
              <a:rPr lang="en-US" sz="1400" i="1" dirty="0">
                <a:solidFill>
                  <a:schemeClr val="tx1"/>
                </a:solidFill>
                <a:latin typeface="Gill Sans MT" panose="020B0502020104020203" pitchFamily="34" charset="0"/>
              </a:rPr>
              <a:t>.’</a:t>
            </a:r>
          </a:p>
          <a:p>
            <a:pPr algn="r"/>
            <a:endParaRPr lang="en-GB" sz="1600" i="1" dirty="0">
              <a:solidFill>
                <a:schemeClr val="tx1"/>
              </a:solidFill>
              <a:latin typeface="Gill Sans MT" panose="020B0502020104020203" pitchFamily="34" charset="0"/>
            </a:endParaRPr>
          </a:p>
        </p:txBody>
      </p:sp>
      <p:sp>
        <p:nvSpPr>
          <p:cNvPr id="3" name="Rectangle 2"/>
          <p:cNvSpPr/>
          <p:nvPr/>
        </p:nvSpPr>
        <p:spPr>
          <a:xfrm>
            <a:off x="5105400" y="449981"/>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US" sz="2400" dirty="0">
                <a:solidFill>
                  <a:srgbClr val="7030A0"/>
                </a:solidFill>
                <a:latin typeface="Century Gothic" panose="020B0502020202020204" pitchFamily="34" charset="0"/>
              </a:rPr>
              <a:t>SLURM will allow you to:</a:t>
            </a:r>
          </a:p>
          <a:p>
            <a:endParaRPr lang="en-US" sz="2400" dirty="0">
              <a:solidFill>
                <a:srgbClr val="7030A0"/>
              </a:solidFill>
              <a:latin typeface="Century Gothic" panose="020B0502020202020204" pitchFamily="34" charset="0"/>
            </a:endParaRPr>
          </a:p>
          <a:p>
            <a:pPr marL="285750" indent="-285750">
              <a:buFont typeface="Arial" panose="020B0604020202020204" pitchFamily="34" charset="0"/>
              <a:buChar char="•"/>
            </a:pPr>
            <a:r>
              <a:rPr lang="en-US" sz="1600" dirty="0">
                <a:solidFill>
                  <a:schemeClr val="tx1"/>
                </a:solidFill>
                <a:latin typeface="Gill Sans MT" panose="020B0502020104020203" pitchFamily="34" charset="0"/>
              </a:rPr>
              <a:t>Submit jobs to the cluster.</a:t>
            </a:r>
          </a:p>
          <a:p>
            <a:pPr marL="285750" indent="-285750">
              <a:buFont typeface="Arial" panose="020B0604020202020204" pitchFamily="34" charset="0"/>
              <a:buChar char="•"/>
            </a:pPr>
            <a:endParaRPr lang="en-US" sz="1600"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dirty="0">
                <a:solidFill>
                  <a:schemeClr val="tx1"/>
                </a:solidFill>
                <a:latin typeface="Gill Sans MT" panose="020B0502020104020203" pitchFamily="34" charset="0"/>
              </a:rPr>
              <a:t>Specify which queue/account to submit your jobs to.</a:t>
            </a:r>
          </a:p>
          <a:p>
            <a:pPr marL="285750" indent="-285750">
              <a:buFont typeface="Arial" panose="020B0604020202020204" pitchFamily="34" charset="0"/>
              <a:buChar char="•"/>
            </a:pPr>
            <a:endParaRPr lang="en-US" sz="1600"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dirty="0">
                <a:solidFill>
                  <a:schemeClr val="tx1"/>
                </a:solidFill>
                <a:latin typeface="Gill Sans MT" panose="020B0502020104020203" pitchFamily="34" charset="0"/>
              </a:rPr>
              <a:t>Request memory resources for your jobs.</a:t>
            </a:r>
          </a:p>
          <a:p>
            <a:pPr marL="285750" indent="-285750">
              <a:buFont typeface="Arial" panose="020B0604020202020204" pitchFamily="34" charset="0"/>
              <a:buChar char="•"/>
            </a:pPr>
            <a:endParaRPr lang="en-US" sz="1600"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dirty="0">
                <a:solidFill>
                  <a:schemeClr val="tx1"/>
                </a:solidFill>
                <a:latin typeface="Gill Sans MT" panose="020B0502020104020203" pitchFamily="34" charset="0"/>
              </a:rPr>
              <a:t>Set memory limits for your jobs.</a:t>
            </a:r>
          </a:p>
          <a:p>
            <a:pPr marL="285750" indent="-285750">
              <a:buFont typeface="Arial" panose="020B0604020202020204" pitchFamily="34" charset="0"/>
              <a:buChar char="•"/>
            </a:pPr>
            <a:endParaRPr lang="en-US" sz="1600"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dirty="0">
                <a:solidFill>
                  <a:schemeClr val="tx1"/>
                </a:solidFill>
                <a:latin typeface="Gill Sans MT" panose="020B0502020104020203" pitchFamily="34" charset="0"/>
              </a:rPr>
              <a:t>Set time limits for your jobs</a:t>
            </a:r>
          </a:p>
          <a:p>
            <a:pPr marL="285750" indent="-285750">
              <a:buFont typeface="Arial" panose="020B0604020202020204" pitchFamily="34" charset="0"/>
              <a:buChar char="•"/>
            </a:pPr>
            <a:endParaRPr lang="en-US" sz="1600"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dirty="0">
                <a:solidFill>
                  <a:schemeClr val="tx1"/>
                </a:solidFill>
                <a:latin typeface="Gill Sans MT" panose="020B0502020104020203" pitchFamily="34" charset="0"/>
              </a:rPr>
              <a:t>Check the status of the jobs you have submitted.</a:t>
            </a:r>
          </a:p>
          <a:p>
            <a:pPr marL="285750" indent="-285750">
              <a:buFont typeface="Arial" panose="020B0604020202020204" pitchFamily="34" charset="0"/>
              <a:buChar char="•"/>
            </a:pPr>
            <a:endParaRPr lang="en-US" sz="1600"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dirty="0">
                <a:solidFill>
                  <a:schemeClr val="tx1"/>
                </a:solidFill>
                <a:latin typeface="Gill Sans MT" panose="020B0502020104020203" pitchFamily="34" charset="0"/>
              </a:rPr>
              <a:t>Check the status of the hosts within the cluster.</a:t>
            </a:r>
          </a:p>
          <a:p>
            <a:pPr marL="285750" indent="-285750">
              <a:buFont typeface="Arial" panose="020B0604020202020204" pitchFamily="34" charset="0"/>
              <a:buChar char="•"/>
            </a:pPr>
            <a:endParaRPr lang="en-US" sz="1600"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dirty="0">
                <a:solidFill>
                  <a:schemeClr val="tx1"/>
                </a:solidFill>
                <a:latin typeface="Gill Sans MT" panose="020B0502020104020203" pitchFamily="34" charset="0"/>
              </a:rPr>
              <a:t>Kill jobs that you have submitted to the cluster.</a:t>
            </a:r>
            <a:endParaRPr lang="en-GB" sz="1600"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403674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US" sz="2400" dirty="0">
                <a:solidFill>
                  <a:srgbClr val="7030A0"/>
                </a:solidFill>
                <a:latin typeface="Century Gothic" panose="020B0502020202020204" pitchFamily="34" charset="0"/>
              </a:rPr>
              <a:t>The most useful SLURM commands</a:t>
            </a:r>
          </a:p>
          <a:p>
            <a:endParaRPr lang="en-US" sz="2400" dirty="0">
              <a:solidFill>
                <a:srgbClr val="7030A0"/>
              </a:solidFill>
              <a:latin typeface="Century Gothic" panose="020B0502020202020204" pitchFamily="34" charset="0"/>
            </a:endParaRPr>
          </a:p>
          <a:p>
            <a:r>
              <a:rPr lang="en-US" sz="1600" dirty="0">
                <a:solidFill>
                  <a:schemeClr val="tx1"/>
                </a:solidFill>
                <a:latin typeface="Gill Sans MT" panose="020B0502020104020203" pitchFamily="34" charset="0"/>
              </a:rPr>
              <a:t>These are:</a:t>
            </a:r>
          </a:p>
          <a:p>
            <a:endParaRPr lang="en-US" sz="1600"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b="1" dirty="0" err="1">
                <a:solidFill>
                  <a:schemeClr val="tx1"/>
                </a:solidFill>
                <a:latin typeface="Gill Sans MT" panose="020B0502020104020203" pitchFamily="34" charset="0"/>
              </a:rPr>
              <a:t>srun</a:t>
            </a: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b="1" dirty="0" err="1">
                <a:solidFill>
                  <a:schemeClr val="tx1"/>
                </a:solidFill>
                <a:latin typeface="Gill Sans MT" panose="020B0502020104020203" pitchFamily="34" charset="0"/>
              </a:rPr>
              <a:t>sbatch</a:t>
            </a: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b="1" dirty="0" err="1">
                <a:solidFill>
                  <a:schemeClr val="tx1"/>
                </a:solidFill>
                <a:latin typeface="Gill Sans MT" panose="020B0502020104020203" pitchFamily="34" charset="0"/>
              </a:rPr>
              <a:t>sacct</a:t>
            </a: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b="1">
                <a:solidFill>
                  <a:schemeClr val="tx1"/>
                </a:solidFill>
                <a:latin typeface="Gill Sans MT" panose="020B0502020104020203" pitchFamily="34" charset="0"/>
              </a:rPr>
              <a:t>squeue</a:t>
            </a: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r>
              <a:rPr lang="en-US" sz="1600" b="1" dirty="0" err="1">
                <a:solidFill>
                  <a:schemeClr val="tx1"/>
                </a:solidFill>
                <a:latin typeface="Gill Sans MT" panose="020B0502020104020203" pitchFamily="34" charset="0"/>
              </a:rPr>
              <a:t>scancel</a:t>
            </a:r>
            <a:endParaRPr lang="en-US" sz="1600" b="1" dirty="0">
              <a:solidFill>
                <a:schemeClr val="tx1"/>
              </a:solidFill>
              <a:latin typeface="Gill Sans MT" panose="020B0502020104020203" pitchFamily="34" charset="0"/>
            </a:endParaRPr>
          </a:p>
          <a:p>
            <a:pPr marL="285750" indent="-285750">
              <a:buFont typeface="Arial" panose="020B0604020202020204" pitchFamily="34" charset="0"/>
              <a:buChar char="•"/>
            </a:pPr>
            <a:endParaRPr lang="en-US" sz="1600" b="1" dirty="0">
              <a:solidFill>
                <a:schemeClr val="tx1"/>
              </a:solidFill>
              <a:latin typeface="Gill Sans MT" panose="020B0502020104020203" pitchFamily="34" charset="0"/>
            </a:endParaRPr>
          </a:p>
          <a:p>
            <a:r>
              <a:rPr lang="en-US" sz="1600" dirty="0">
                <a:solidFill>
                  <a:schemeClr val="tx1"/>
                </a:solidFill>
                <a:latin typeface="Gill Sans MT" panose="020B0502020104020203" pitchFamily="34" charset="0"/>
              </a:rPr>
              <a:t>Type command followed by -h for usage details.</a:t>
            </a:r>
          </a:p>
        </p:txBody>
      </p:sp>
      <p:sp>
        <p:nvSpPr>
          <p:cNvPr id="3" name="Rectangle 2"/>
          <p:cNvSpPr/>
          <p:nvPr/>
        </p:nvSpPr>
        <p:spPr>
          <a:xfrm>
            <a:off x="51054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endParaRPr lang="en-US" sz="1200" dirty="0">
              <a:solidFill>
                <a:schemeClr val="tx1"/>
              </a:solidFill>
              <a:latin typeface="Gill Sans MT" panose="020B0502020104020203" pitchFamily="34" charset="0"/>
            </a:endParaRPr>
          </a:p>
          <a:p>
            <a:endParaRPr lang="en-US" sz="1200" dirty="0">
              <a:solidFill>
                <a:schemeClr val="tx1"/>
              </a:solidFill>
              <a:latin typeface="Gill Sans MT" panose="020B0502020104020203" pitchFamily="34" charset="0"/>
            </a:endParaRPr>
          </a:p>
          <a:p>
            <a:endParaRPr lang="en-US" sz="1200" dirty="0">
              <a:solidFill>
                <a:schemeClr val="tx1"/>
              </a:solidFill>
              <a:latin typeface="Gill Sans MT" panose="020B0502020104020203" pitchFamily="34" charset="0"/>
            </a:endParaRPr>
          </a:p>
          <a:p>
            <a:endParaRPr lang="en-US" sz="1200" dirty="0">
              <a:solidFill>
                <a:schemeClr val="tx1"/>
              </a:solidFill>
              <a:latin typeface="Gill Sans MT" panose="020B0502020104020203" pitchFamily="34" charset="0"/>
            </a:endParaRPr>
          </a:p>
          <a:p>
            <a:endParaRPr lang="en-US" sz="1200" dirty="0">
              <a:solidFill>
                <a:schemeClr val="tx1"/>
              </a:solidFill>
              <a:latin typeface="Gill Sans MT" panose="020B0502020104020203" pitchFamily="34" charset="0"/>
            </a:endParaRPr>
          </a:p>
          <a:p>
            <a:r>
              <a:rPr lang="en-US" sz="1200" dirty="0">
                <a:solidFill>
                  <a:schemeClr val="tx1"/>
                </a:solidFill>
                <a:latin typeface="Gill Sans MT" panose="020B0502020104020203" pitchFamily="34" charset="0"/>
              </a:rPr>
              <a:t>Usage: </a:t>
            </a:r>
            <a:r>
              <a:rPr lang="en-US" sz="1200" dirty="0" err="1">
                <a:solidFill>
                  <a:schemeClr val="tx1"/>
                </a:solidFill>
                <a:latin typeface="Gill Sans MT" panose="020B0502020104020203" pitchFamily="34" charset="0"/>
              </a:rPr>
              <a:t>srun</a:t>
            </a:r>
            <a:r>
              <a:rPr lang="en-US" sz="1200" dirty="0">
                <a:solidFill>
                  <a:schemeClr val="tx1"/>
                </a:solidFill>
                <a:latin typeface="Gill Sans MT" panose="020B0502020104020203" pitchFamily="34" charset="0"/>
              </a:rPr>
              <a:t> [OPTIONS...] executable [</a:t>
            </a:r>
            <a:r>
              <a:rPr lang="en-US" sz="1200" dirty="0" err="1">
                <a:solidFill>
                  <a:schemeClr val="tx1"/>
                </a:solidFill>
                <a:latin typeface="Gill Sans MT" panose="020B0502020104020203" pitchFamily="34" charset="0"/>
              </a:rPr>
              <a:t>args</a:t>
            </a:r>
            <a:r>
              <a:rPr lang="en-US" sz="1200" dirty="0">
                <a:solidFill>
                  <a:schemeClr val="tx1"/>
                </a:solidFill>
                <a:latin typeface="Gill Sans MT" panose="020B0502020104020203" pitchFamily="34" charset="0"/>
              </a:rPr>
              <a:t>...]</a:t>
            </a:r>
          </a:p>
          <a:p>
            <a:endParaRPr lang="en-US" sz="1200" dirty="0">
              <a:solidFill>
                <a:schemeClr val="tx1"/>
              </a:solidFill>
              <a:latin typeface="Gill Sans MT" panose="020B0502020104020203" pitchFamily="34" charset="0"/>
            </a:endParaRPr>
          </a:p>
          <a:p>
            <a:r>
              <a:rPr lang="en-US" sz="1200" dirty="0">
                <a:solidFill>
                  <a:schemeClr val="tx1"/>
                </a:solidFill>
                <a:latin typeface="Gill Sans MT" panose="020B0502020104020203" pitchFamily="34" charset="0"/>
              </a:rPr>
              <a:t>Parallel run options:</a:t>
            </a:r>
          </a:p>
          <a:p>
            <a:r>
              <a:rPr lang="en-US" sz="1200" dirty="0">
                <a:solidFill>
                  <a:schemeClr val="tx1"/>
                </a:solidFill>
                <a:latin typeface="Gill Sans MT" panose="020B0502020104020203" pitchFamily="34" charset="0"/>
              </a:rPr>
              <a:t>  -A, --account=name          charge job to specified account</a:t>
            </a:r>
          </a:p>
          <a:p>
            <a:r>
              <a:rPr lang="en-US" sz="1200" dirty="0">
                <a:solidFill>
                  <a:schemeClr val="tx1"/>
                </a:solidFill>
                <a:latin typeface="Gill Sans MT" panose="020B0502020104020203" pitchFamily="34" charset="0"/>
              </a:rPr>
              <a:t>      --</a:t>
            </a:r>
            <a:r>
              <a:rPr lang="en-US" sz="1200" dirty="0" err="1">
                <a:solidFill>
                  <a:schemeClr val="tx1"/>
                </a:solidFill>
                <a:latin typeface="Gill Sans MT" panose="020B0502020104020203" pitchFamily="34" charset="0"/>
              </a:rPr>
              <a:t>acctg-freq</a:t>
            </a:r>
            <a:r>
              <a:rPr lang="en-US" sz="1200" dirty="0">
                <a:solidFill>
                  <a:schemeClr val="tx1"/>
                </a:solidFill>
                <a:latin typeface="Gill Sans MT" panose="020B0502020104020203" pitchFamily="34" charset="0"/>
              </a:rPr>
              <a:t>=&lt;</a:t>
            </a:r>
            <a:r>
              <a:rPr lang="en-US" sz="1200" dirty="0" err="1">
                <a:solidFill>
                  <a:schemeClr val="tx1"/>
                </a:solidFill>
                <a:latin typeface="Gill Sans MT" panose="020B0502020104020203" pitchFamily="34" charset="0"/>
              </a:rPr>
              <a:t>datatype</a:t>
            </a:r>
            <a:r>
              <a:rPr lang="en-US" sz="1200" dirty="0">
                <a:solidFill>
                  <a:schemeClr val="tx1"/>
                </a:solidFill>
                <a:latin typeface="Gill Sans MT" panose="020B0502020104020203" pitchFamily="34" charset="0"/>
              </a:rPr>
              <a:t>&gt;=&lt;interval&gt; accounting and profiling sampling</a:t>
            </a:r>
          </a:p>
          <a:p>
            <a:r>
              <a:rPr lang="en-US" sz="1200" dirty="0">
                <a:solidFill>
                  <a:schemeClr val="tx1"/>
                </a:solidFill>
                <a:latin typeface="Gill Sans MT" panose="020B0502020104020203" pitchFamily="34" charset="0"/>
              </a:rPr>
              <a:t>                              intervals. Supported </a:t>
            </a:r>
            <a:r>
              <a:rPr lang="en-US" sz="1200" dirty="0" err="1">
                <a:solidFill>
                  <a:schemeClr val="tx1"/>
                </a:solidFill>
                <a:latin typeface="Gill Sans MT" panose="020B0502020104020203" pitchFamily="34" charset="0"/>
              </a:rPr>
              <a:t>datatypes</a:t>
            </a:r>
            <a:r>
              <a:rPr lang="en-US" sz="1200" dirty="0">
                <a:solidFill>
                  <a:schemeClr val="tx1"/>
                </a:solidFill>
                <a:latin typeface="Gill Sans MT" panose="020B0502020104020203" pitchFamily="34" charset="0"/>
              </a:rPr>
              <a:t>:</a:t>
            </a:r>
          </a:p>
          <a:p>
            <a:r>
              <a:rPr lang="en-US" sz="1200" dirty="0">
                <a:solidFill>
                  <a:schemeClr val="tx1"/>
                </a:solidFill>
                <a:latin typeface="Gill Sans MT" panose="020B0502020104020203" pitchFamily="34" charset="0"/>
              </a:rPr>
              <a:t>                              task=&lt;interval&gt; energy=&lt;interval&gt;</a:t>
            </a:r>
          </a:p>
          <a:p>
            <a:r>
              <a:rPr lang="en-US" sz="1200" dirty="0">
                <a:solidFill>
                  <a:schemeClr val="tx1"/>
                </a:solidFill>
                <a:latin typeface="Gill Sans MT" panose="020B0502020104020203" pitchFamily="34" charset="0"/>
              </a:rPr>
              <a:t>                              network=&lt;interval&gt; </a:t>
            </a:r>
            <a:r>
              <a:rPr lang="en-US" sz="1200" dirty="0" err="1">
                <a:solidFill>
                  <a:schemeClr val="tx1"/>
                </a:solidFill>
                <a:latin typeface="Gill Sans MT" panose="020B0502020104020203" pitchFamily="34" charset="0"/>
              </a:rPr>
              <a:t>filesystem</a:t>
            </a:r>
            <a:r>
              <a:rPr lang="en-US" sz="1200" dirty="0">
                <a:solidFill>
                  <a:schemeClr val="tx1"/>
                </a:solidFill>
                <a:latin typeface="Gill Sans MT" panose="020B0502020104020203" pitchFamily="34" charset="0"/>
              </a:rPr>
              <a:t>=&lt;interval&gt;</a:t>
            </a:r>
          </a:p>
          <a:p>
            <a:r>
              <a:rPr lang="en-US" sz="1200" dirty="0">
                <a:solidFill>
                  <a:schemeClr val="tx1"/>
                </a:solidFill>
                <a:latin typeface="Gill Sans MT" panose="020B0502020104020203" pitchFamily="34" charset="0"/>
              </a:rPr>
              <a:t>…</a:t>
            </a:r>
          </a:p>
          <a:p>
            <a:r>
              <a:rPr lang="en-US" sz="1200" dirty="0">
                <a:solidFill>
                  <a:schemeClr val="tx1"/>
                </a:solidFill>
                <a:latin typeface="Gill Sans MT" panose="020B0502020104020203" pitchFamily="34" charset="0"/>
              </a:rPr>
              <a:t>Help options:</a:t>
            </a:r>
          </a:p>
          <a:p>
            <a:r>
              <a:rPr lang="en-US" sz="1200" dirty="0">
                <a:solidFill>
                  <a:schemeClr val="tx1"/>
                </a:solidFill>
                <a:latin typeface="Gill Sans MT" panose="020B0502020104020203" pitchFamily="34" charset="0"/>
              </a:rPr>
              <a:t>  -h, --help                  show this help message</a:t>
            </a:r>
          </a:p>
          <a:p>
            <a:r>
              <a:rPr lang="en-US" sz="1200" dirty="0">
                <a:solidFill>
                  <a:schemeClr val="tx1"/>
                </a:solidFill>
                <a:latin typeface="Gill Sans MT" panose="020B0502020104020203" pitchFamily="34" charset="0"/>
              </a:rPr>
              <a:t>      --usage                 display brief usage message</a:t>
            </a:r>
          </a:p>
          <a:p>
            <a:endParaRPr lang="en-US" sz="1200" dirty="0">
              <a:solidFill>
                <a:schemeClr val="tx1"/>
              </a:solidFill>
              <a:latin typeface="Gill Sans MT" panose="020B0502020104020203" pitchFamily="34" charset="0"/>
            </a:endParaRPr>
          </a:p>
          <a:p>
            <a:r>
              <a:rPr lang="en-US" sz="1200" dirty="0">
                <a:solidFill>
                  <a:schemeClr val="tx1"/>
                </a:solidFill>
                <a:latin typeface="Gill Sans MT" panose="020B0502020104020203" pitchFamily="34" charset="0"/>
              </a:rPr>
              <a:t>Other options:</a:t>
            </a:r>
          </a:p>
          <a:p>
            <a:r>
              <a:rPr lang="en-US" sz="1200" dirty="0">
                <a:solidFill>
                  <a:schemeClr val="tx1"/>
                </a:solidFill>
                <a:latin typeface="Gill Sans MT" panose="020B0502020104020203" pitchFamily="34" charset="0"/>
              </a:rPr>
              <a:t>  -V, --version               output version information and exit</a:t>
            </a:r>
            <a:endParaRPr lang="en-GB" sz="1200"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43204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GB" sz="2400" dirty="0">
                <a:solidFill>
                  <a:srgbClr val="7030A0"/>
                </a:solidFill>
                <a:latin typeface="Century Gothic" panose="020B0502020202020204" pitchFamily="34" charset="0"/>
              </a:rPr>
              <a:t>A Job</a:t>
            </a:r>
          </a:p>
          <a:p>
            <a:endParaRPr lang="en-GB" sz="2400" dirty="0">
              <a:solidFill>
                <a:srgbClr val="7030A0"/>
              </a:solidFill>
              <a:latin typeface="Century Gothic" panose="020B0502020202020204" pitchFamily="34" charset="0"/>
            </a:endParaRPr>
          </a:p>
          <a:p>
            <a:r>
              <a:rPr lang="en-US" sz="1600" dirty="0">
                <a:solidFill>
                  <a:schemeClr val="tx1"/>
                </a:solidFill>
                <a:latin typeface="Gill Sans MT" panose="020B0502020104020203" pitchFamily="34" charset="0"/>
              </a:rPr>
              <a:t>A command or series of commands submitted to the cluster with associated resource requirements and limits. </a:t>
            </a:r>
          </a:p>
          <a:p>
            <a:endParaRPr lang="en-US" sz="1600" dirty="0">
              <a:solidFill>
                <a:schemeClr val="tx1"/>
              </a:solidFill>
              <a:latin typeface="Gill Sans MT" panose="020B0502020104020203" pitchFamily="34" charset="0"/>
            </a:endParaRPr>
          </a:p>
          <a:p>
            <a:r>
              <a:rPr lang="en-US" sz="1600" dirty="0">
                <a:solidFill>
                  <a:schemeClr val="tx1"/>
                </a:solidFill>
                <a:latin typeface="Gill Sans MT" panose="020B0502020104020203" pitchFamily="34" charset="0"/>
              </a:rPr>
              <a:t>Status of jobs running on the cluster can be seen with the </a:t>
            </a:r>
            <a:r>
              <a:rPr lang="en-GB" sz="1600" dirty="0">
                <a:solidFill>
                  <a:schemeClr val="tx1"/>
                </a:solidFill>
                <a:latin typeface="Gill Sans MT" panose="020B0502020104020203" pitchFamily="34" charset="0"/>
              </a:rPr>
              <a:t>command</a:t>
            </a:r>
          </a:p>
          <a:p>
            <a:endParaRPr lang="en-GB" sz="1600" dirty="0">
              <a:solidFill>
                <a:schemeClr val="tx1"/>
              </a:solidFill>
              <a:latin typeface="Gill Sans MT" panose="020B0502020104020203" pitchFamily="34" charset="0"/>
            </a:endParaRPr>
          </a:p>
          <a:p>
            <a:endParaRPr lang="en-US" sz="1600" b="1" dirty="0">
              <a:solidFill>
                <a:schemeClr val="tx1"/>
              </a:solidFill>
              <a:latin typeface="Gill Sans MT" panose="020B0502020104020203" pitchFamily="34" charset="0"/>
            </a:endParaRPr>
          </a:p>
          <a:p>
            <a:r>
              <a:rPr lang="en-US" sz="1600" dirty="0">
                <a:solidFill>
                  <a:schemeClr val="tx1"/>
                </a:solidFill>
                <a:latin typeface="Gill Sans MT" panose="020B0502020104020203" pitchFamily="34" charset="0"/>
              </a:rPr>
              <a:t>clust1-headnode $</a:t>
            </a:r>
            <a:r>
              <a:rPr lang="en-US" sz="1600" b="1" dirty="0">
                <a:solidFill>
                  <a:schemeClr val="tx1"/>
                </a:solidFill>
                <a:latin typeface="Gill Sans MT" panose="020B0502020104020203" pitchFamily="34" charset="0"/>
              </a:rPr>
              <a:t> </a:t>
            </a:r>
            <a:r>
              <a:rPr lang="en-US" sz="1600" b="1" dirty="0" err="1">
                <a:solidFill>
                  <a:schemeClr val="tx1"/>
                </a:solidFill>
                <a:latin typeface="Gill Sans MT" panose="020B0502020104020203" pitchFamily="34" charset="0"/>
              </a:rPr>
              <a:t>squeue</a:t>
            </a:r>
            <a:endParaRPr lang="en-GB" sz="1600" b="1" dirty="0">
              <a:solidFill>
                <a:schemeClr val="tx1"/>
              </a:solidFill>
              <a:latin typeface="Gill Sans MT" panose="020B0502020104020203" pitchFamily="34" charset="0"/>
            </a:endParaRPr>
          </a:p>
        </p:txBody>
      </p:sp>
      <p:pic>
        <p:nvPicPr>
          <p:cNvPr id="5" name="Picture 4"/>
          <p:cNvPicPr>
            <a:picLocks noChangeAspect="1"/>
          </p:cNvPicPr>
          <p:nvPr/>
        </p:nvPicPr>
        <p:blipFill>
          <a:blip r:embed="rId2"/>
          <a:stretch>
            <a:fillRect/>
          </a:stretch>
        </p:blipFill>
        <p:spPr>
          <a:xfrm>
            <a:off x="4953000" y="457200"/>
            <a:ext cx="4376018" cy="5760000"/>
          </a:xfrm>
          <a:prstGeom prst="rect">
            <a:avLst/>
          </a:prstGeom>
        </p:spPr>
      </p:pic>
    </p:spTree>
    <p:extLst>
      <p:ext uri="{BB962C8B-B14F-4D97-AF65-F5344CB8AC3E}">
        <p14:creationId xmlns:p14="http://schemas.microsoft.com/office/powerpoint/2010/main" val="356793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GB" sz="2400" dirty="0">
                <a:solidFill>
                  <a:srgbClr val="7030A0"/>
                </a:solidFill>
                <a:latin typeface="Century Gothic" panose="020B0502020202020204" pitchFamily="34" charset="0"/>
              </a:rPr>
              <a:t>Output from SLURM</a:t>
            </a:r>
            <a:endParaRPr lang="en-US" sz="1600" b="1" u="sng" dirty="0">
              <a:solidFill>
                <a:schemeClr val="tx1"/>
              </a:solidFill>
              <a:latin typeface="Gill Sans MT" panose="020B0502020104020203" pitchFamily="34" charset="0"/>
            </a:endParaRPr>
          </a:p>
          <a:p>
            <a:endParaRPr lang="en-US" sz="1600" b="1" dirty="0">
              <a:solidFill>
                <a:schemeClr val="tx1"/>
              </a:solidFill>
              <a:latin typeface="Gill Sans MT" panose="020B0502020104020203" pitchFamily="34" charset="0"/>
            </a:endParaRPr>
          </a:p>
          <a:p>
            <a:r>
              <a:rPr lang="en-US" sz="1600" b="1" dirty="0">
                <a:solidFill>
                  <a:schemeClr val="tx1"/>
                </a:solidFill>
                <a:latin typeface="Gill Sans MT" panose="020B0502020104020203" pitchFamily="34" charset="0"/>
              </a:rPr>
              <a:t>clust1-headnode &gt; </a:t>
            </a:r>
            <a:r>
              <a:rPr lang="en-US" sz="1600" b="1" dirty="0" err="1">
                <a:solidFill>
                  <a:schemeClr val="tx1"/>
                </a:solidFill>
                <a:latin typeface="Gill Sans MT" panose="020B0502020104020203" pitchFamily="34" charset="0"/>
              </a:rPr>
              <a:t>squeue</a:t>
            </a:r>
            <a:endParaRPr lang="en-GB" sz="1600" b="1" dirty="0">
              <a:solidFill>
                <a:schemeClr val="tx1"/>
              </a:solidFill>
              <a:latin typeface="Gill Sans MT" panose="020B0502020104020203" pitchFamily="34" charset="0"/>
            </a:endParaRPr>
          </a:p>
        </p:txBody>
      </p:sp>
      <p:sp>
        <p:nvSpPr>
          <p:cNvPr id="2" name="TextBox 1"/>
          <p:cNvSpPr txBox="1"/>
          <p:nvPr/>
        </p:nvSpPr>
        <p:spPr>
          <a:xfrm>
            <a:off x="762000" y="2590800"/>
            <a:ext cx="8610600" cy="1754327"/>
          </a:xfrm>
          <a:prstGeom prst="rect">
            <a:avLst/>
          </a:prstGeom>
          <a:solidFill>
            <a:schemeClr val="bg1"/>
          </a:solidFill>
          <a:ln>
            <a:solidFill>
              <a:srgbClr val="660066"/>
            </a:solidFill>
          </a:ln>
        </p:spPr>
        <p:txBody>
          <a:bodyPr wrap="square" rtlCol="0">
            <a:spAutoFit/>
          </a:bodyPr>
          <a:lstStyle/>
          <a:p>
            <a:r>
              <a:rPr lang="pl-PL" dirty="0"/>
              <a:t>[obrien04@clust1-headnode ~]$ </a:t>
            </a:r>
            <a:r>
              <a:rPr lang="pl-PL" dirty="0" err="1"/>
              <a:t>squeue</a:t>
            </a:r>
            <a:endParaRPr lang="pl-PL" dirty="0"/>
          </a:p>
          <a:p>
            <a:r>
              <a:rPr lang="pl-PL" dirty="0"/>
              <a:t>             JOBID PARTITION     NAME     USER ST       TIME  NODES NODELIST(REASON)</a:t>
            </a:r>
          </a:p>
          <a:p>
            <a:r>
              <a:rPr lang="pl-PL" dirty="0"/>
              <a:t>            427309   </a:t>
            </a:r>
            <a:r>
              <a:rPr lang="pl-PL" dirty="0" err="1"/>
              <a:t>general</a:t>
            </a:r>
            <a:r>
              <a:rPr lang="pl-PL" dirty="0"/>
              <a:t> RK307bam   lukk01 PD       0:00      1 (</a:t>
            </a:r>
            <a:r>
              <a:rPr lang="pl-PL" dirty="0" err="1"/>
              <a:t>Dependency</a:t>
            </a:r>
            <a:r>
              <a:rPr lang="pl-PL" dirty="0"/>
              <a:t>)</a:t>
            </a:r>
          </a:p>
          <a:p>
            <a:r>
              <a:rPr lang="pl-PL" dirty="0"/>
              <a:t>            427311   </a:t>
            </a:r>
            <a:r>
              <a:rPr lang="pl-PL" dirty="0" err="1"/>
              <a:t>general</a:t>
            </a:r>
            <a:r>
              <a:rPr lang="pl-PL" dirty="0"/>
              <a:t> RK309bam   lukk01 PD       0:00      1 (</a:t>
            </a:r>
            <a:r>
              <a:rPr lang="pl-PL" dirty="0" err="1"/>
              <a:t>Dependency</a:t>
            </a:r>
            <a:r>
              <a:rPr lang="pl-PL" dirty="0"/>
              <a:t>)</a:t>
            </a:r>
          </a:p>
          <a:p>
            <a:r>
              <a:rPr lang="pl-PL" dirty="0"/>
              <a:t>…</a:t>
            </a:r>
          </a:p>
          <a:p>
            <a:r>
              <a:rPr lang="pl-PL" dirty="0"/>
              <a:t>            436869   </a:t>
            </a:r>
            <a:r>
              <a:rPr lang="pl-PL" dirty="0" err="1"/>
              <a:t>general</a:t>
            </a:r>
            <a:r>
              <a:rPr lang="pl-PL" dirty="0"/>
              <a:t> mutect2.    wan01  R    4:25:25      1 clust1-node-16</a:t>
            </a:r>
            <a:endParaRPr lang="en-US" dirty="0"/>
          </a:p>
        </p:txBody>
      </p:sp>
    </p:spTree>
    <p:extLst>
      <p:ext uri="{BB962C8B-B14F-4D97-AF65-F5344CB8AC3E}">
        <p14:creationId xmlns:p14="http://schemas.microsoft.com/office/powerpoint/2010/main" val="4965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endParaRPr lang="en-GB" sz="2400" dirty="0">
              <a:solidFill>
                <a:srgbClr val="7030A0"/>
              </a:solidFill>
              <a:latin typeface="Century Gothic" panose="020B0502020202020204" pitchFamily="34" charset="0"/>
            </a:endParaRPr>
          </a:p>
          <a:p>
            <a:r>
              <a:rPr lang="en-GB" sz="2400" dirty="0">
                <a:solidFill>
                  <a:srgbClr val="7030A0"/>
                </a:solidFill>
                <a:latin typeface="Century Gothic" panose="020B0502020202020204" pitchFamily="34" charset="0"/>
              </a:rPr>
              <a:t>A Queue:</a:t>
            </a:r>
          </a:p>
          <a:p>
            <a:r>
              <a:rPr lang="en-US" sz="1600" dirty="0">
                <a:solidFill>
                  <a:schemeClr val="tx1"/>
                </a:solidFill>
                <a:latin typeface="Gill Sans MT" panose="020B0502020104020203" pitchFamily="34" charset="0"/>
              </a:rPr>
              <a:t>A queue for job submissions associated with specified users and cluster hosts, and</a:t>
            </a:r>
          </a:p>
          <a:p>
            <a:r>
              <a:rPr lang="en-GB" sz="1600" dirty="0">
                <a:solidFill>
                  <a:schemeClr val="tx1"/>
                </a:solidFill>
                <a:latin typeface="Gill Sans MT" panose="020B0502020104020203" pitchFamily="34" charset="0"/>
              </a:rPr>
              <a:t>providing specified default resources.</a:t>
            </a:r>
          </a:p>
          <a:p>
            <a:endParaRPr lang="en-GB" sz="1600" dirty="0">
              <a:solidFill>
                <a:schemeClr val="tx1"/>
              </a:solidFill>
              <a:latin typeface="Gill Sans MT" panose="020B0502020104020203" pitchFamily="34" charset="0"/>
            </a:endParaRPr>
          </a:p>
          <a:p>
            <a:r>
              <a:rPr lang="en-GB" sz="1600" dirty="0">
                <a:solidFill>
                  <a:schemeClr val="tx1"/>
                </a:solidFill>
                <a:latin typeface="Gill Sans MT" panose="020B0502020104020203" pitchFamily="34" charset="0"/>
              </a:rPr>
              <a:t>SLURM calls queues ‘partitions.’</a:t>
            </a:r>
          </a:p>
          <a:p>
            <a:endParaRPr lang="en-GB" sz="1600" dirty="0">
              <a:solidFill>
                <a:schemeClr val="tx1"/>
              </a:solidFill>
              <a:latin typeface="Gill Sans MT" panose="020B0502020104020203" pitchFamily="34" charset="0"/>
            </a:endParaRPr>
          </a:p>
          <a:p>
            <a:endParaRPr lang="en-GB" sz="1600" b="1" dirty="0">
              <a:solidFill>
                <a:schemeClr val="accent4"/>
              </a:solidFill>
              <a:latin typeface="Gill Sans MT" panose="020B0502020104020203" pitchFamily="34" charset="0"/>
            </a:endParaRPr>
          </a:p>
          <a:p>
            <a:endParaRPr lang="en-GB" sz="2000" b="1" dirty="0">
              <a:solidFill>
                <a:schemeClr val="accent4"/>
              </a:solidFill>
              <a:latin typeface="Gill Sans MT" panose="020B0502020104020203" pitchFamily="34" charset="0"/>
            </a:endParaRPr>
          </a:p>
          <a:p>
            <a:r>
              <a:rPr lang="en-GB" sz="2000" dirty="0">
                <a:solidFill>
                  <a:srgbClr val="000000"/>
                </a:solidFill>
                <a:latin typeface="Gill Sans MT" panose="020B0502020104020203" pitchFamily="34" charset="0"/>
              </a:rPr>
              <a:t>We  have a single general ‘partition’, with few restrictions (currently).</a:t>
            </a:r>
          </a:p>
        </p:txBody>
      </p:sp>
      <p:sp>
        <p:nvSpPr>
          <p:cNvPr id="3" name="Rectangle 2"/>
          <p:cNvSpPr/>
          <p:nvPr/>
        </p:nvSpPr>
        <p:spPr>
          <a:xfrm>
            <a:off x="10668000" y="5646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US" sz="1600">
                <a:solidFill>
                  <a:schemeClr val="tx1"/>
                </a:solidFill>
                <a:latin typeface="Gill Sans MT" panose="020B0502020104020203" pitchFamily="34" charset="0"/>
              </a:rPr>
              <a:t>Most CRI cluster queues have a default memory resource limit of 2GB per job.</a:t>
            </a:r>
          </a:p>
          <a:p>
            <a:r>
              <a:rPr lang="en-US" sz="1600">
                <a:solidFill>
                  <a:schemeClr val="tx1"/>
                </a:solidFill>
                <a:latin typeface="Gill Sans MT" panose="020B0502020104020203" pitchFamily="34" charset="0"/>
              </a:rPr>
              <a:t>You can override the default by adding the </a:t>
            </a:r>
          </a:p>
          <a:p>
            <a:r>
              <a:rPr lang="en-US" sz="1600" b="1">
                <a:solidFill>
                  <a:schemeClr val="tx1"/>
                </a:solidFill>
                <a:latin typeface="Gill Sans MT" panose="020B0502020104020203" pitchFamily="34" charset="0"/>
              </a:rPr>
              <a:t>-M &lt;memory size in KB&gt; </a:t>
            </a:r>
          </a:p>
          <a:p>
            <a:r>
              <a:rPr lang="en-US" sz="1600">
                <a:solidFill>
                  <a:schemeClr val="tx1"/>
                </a:solidFill>
                <a:latin typeface="Gill Sans MT" panose="020B0502020104020203" pitchFamily="34" charset="0"/>
              </a:rPr>
              <a:t>to the bsub</a:t>
            </a:r>
          </a:p>
          <a:p>
            <a:r>
              <a:rPr lang="en-GB" sz="1600">
                <a:solidFill>
                  <a:schemeClr val="tx1"/>
                </a:solidFill>
                <a:latin typeface="Gill Sans MT" panose="020B0502020104020203" pitchFamily="34" charset="0"/>
              </a:rPr>
              <a:t>command.</a:t>
            </a:r>
          </a:p>
          <a:p>
            <a:endParaRPr lang="en-GB" sz="1600">
              <a:solidFill>
                <a:schemeClr val="tx1"/>
              </a:solidFill>
              <a:latin typeface="Gill Sans MT" panose="020B0502020104020203" pitchFamily="34" charset="0"/>
            </a:endParaRPr>
          </a:p>
          <a:p>
            <a:r>
              <a:rPr lang="en-US" sz="1600">
                <a:solidFill>
                  <a:schemeClr val="tx1"/>
                </a:solidFill>
                <a:latin typeface="Gill Sans MT" panose="020B0502020104020203" pitchFamily="34" charset="0"/>
              </a:rPr>
              <a:t>An example submission request to the queue named cluster to run a job which overrides the 2GB memory limit allowing the job to use 4GBs and requesting that the host has/hosts have 4GB memory available, may look like this:</a:t>
            </a:r>
          </a:p>
          <a:p>
            <a:endParaRPr lang="en-US" sz="1600">
              <a:solidFill>
                <a:schemeClr val="tx1"/>
              </a:solidFill>
              <a:latin typeface="Gill Sans MT" panose="020B0502020104020203" pitchFamily="34" charset="0"/>
            </a:endParaRPr>
          </a:p>
          <a:p>
            <a:r>
              <a:rPr lang="en-GB" sz="1600" b="1">
                <a:solidFill>
                  <a:schemeClr val="tx1"/>
                </a:solidFill>
                <a:latin typeface="Gill Sans MT" panose="020B0502020104020203" pitchFamily="34" charset="0"/>
              </a:rPr>
              <a:t>uk-cri-lcst01 &gt; </a:t>
            </a:r>
            <a:r>
              <a:rPr lang="en-GB" sz="1600" b="1">
                <a:solidFill>
                  <a:srgbClr val="FF0000"/>
                </a:solidFill>
                <a:latin typeface="Gill Sans MT" panose="020B0502020104020203" pitchFamily="34" charset="0"/>
              </a:rPr>
              <a:t>bsub -q cluster -M 4194304 -R "rusage[mem=4096]" &lt;command&gt;</a:t>
            </a:r>
            <a:endParaRPr lang="en-GB" sz="1600" b="1" dirty="0">
              <a:solidFill>
                <a:srgbClr val="FF0000"/>
              </a:solidFill>
              <a:latin typeface="Gill Sans MT" panose="020B0502020104020203" pitchFamily="34" charset="0"/>
            </a:endParaRPr>
          </a:p>
        </p:txBody>
      </p:sp>
    </p:spTree>
    <p:extLst>
      <p:ext uri="{BB962C8B-B14F-4D97-AF65-F5344CB8AC3E}">
        <p14:creationId xmlns:p14="http://schemas.microsoft.com/office/powerpoint/2010/main" val="2816554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US" sz="2400" dirty="0">
                <a:solidFill>
                  <a:srgbClr val="7030A0"/>
                </a:solidFill>
                <a:latin typeface="Century Gothic" panose="020B0502020202020204" pitchFamily="34" charset="0"/>
              </a:rPr>
              <a:t>Checking the status of hosts within the cluster</a:t>
            </a:r>
          </a:p>
          <a:p>
            <a:endParaRPr lang="en-US" sz="2400" dirty="0">
              <a:solidFill>
                <a:srgbClr val="7030A0"/>
              </a:solidFill>
              <a:latin typeface="Century Gothic" panose="020B0502020202020204" pitchFamily="34" charset="0"/>
            </a:endParaRPr>
          </a:p>
          <a:p>
            <a:endParaRPr lang="en-GB" sz="1600" b="1" dirty="0">
              <a:solidFill>
                <a:srgbClr val="FF0000"/>
              </a:solidFill>
              <a:latin typeface="Gill Sans MT" panose="020B0502020104020203" pitchFamily="34" charset="0"/>
            </a:endParaRPr>
          </a:p>
          <a:p>
            <a:r>
              <a:rPr lang="en-GB" sz="1600" b="1" u="sng" dirty="0">
                <a:solidFill>
                  <a:srgbClr val="000000"/>
                </a:solidFill>
                <a:latin typeface="Gill Sans MT" panose="020B0502020104020203" pitchFamily="34" charset="0"/>
              </a:rPr>
              <a:t>SLURM</a:t>
            </a:r>
          </a:p>
          <a:p>
            <a:endParaRPr lang="en-GB" sz="1600" b="1" u="sng" dirty="0">
              <a:solidFill>
                <a:srgbClr val="000000"/>
              </a:solidFill>
              <a:latin typeface="Gill Sans MT" panose="020B0502020104020203" pitchFamily="34" charset="0"/>
            </a:endParaRPr>
          </a:p>
          <a:p>
            <a:r>
              <a:rPr lang="en-GB" sz="1600" b="1" dirty="0">
                <a:solidFill>
                  <a:srgbClr val="000000"/>
                </a:solidFill>
                <a:latin typeface="Gill Sans MT" panose="020B0502020104020203" pitchFamily="34" charset="0"/>
              </a:rPr>
              <a:t>Clust1-headnode &gt; </a:t>
            </a:r>
            <a:r>
              <a:rPr lang="en-GB" sz="1600" b="1" dirty="0" err="1">
                <a:solidFill>
                  <a:srgbClr val="FF0000"/>
                </a:solidFill>
                <a:latin typeface="Gill Sans MT" panose="020B0502020104020203" pitchFamily="34" charset="0"/>
              </a:rPr>
              <a:t>sinfo</a:t>
            </a:r>
            <a:endParaRPr lang="en-GB" sz="1600" b="1" dirty="0">
              <a:solidFill>
                <a:srgbClr val="000000"/>
              </a:solidFill>
              <a:latin typeface="Gill Sans MT" panose="020B0502020104020203" pitchFamily="34" charset="0"/>
            </a:endParaRPr>
          </a:p>
          <a:p>
            <a:endParaRPr lang="en-GB" sz="1600" b="1" dirty="0">
              <a:solidFill>
                <a:srgbClr val="FF0000"/>
              </a:solidFill>
              <a:latin typeface="Gill Sans MT" panose="020B0502020104020203" pitchFamily="34" charset="0"/>
            </a:endParaRPr>
          </a:p>
          <a:p>
            <a:endParaRPr lang="en-GB" sz="1600" b="1" dirty="0">
              <a:solidFill>
                <a:srgbClr val="FF0000"/>
              </a:solidFill>
              <a:latin typeface="Gill Sans MT" panose="020B0502020104020203" pitchFamily="34" charset="0"/>
            </a:endParaRPr>
          </a:p>
        </p:txBody>
      </p:sp>
      <p:sp>
        <p:nvSpPr>
          <p:cNvPr id="2" name="TextBox 1"/>
          <p:cNvSpPr txBox="1"/>
          <p:nvPr/>
        </p:nvSpPr>
        <p:spPr>
          <a:xfrm>
            <a:off x="152400" y="4343400"/>
            <a:ext cx="9601200" cy="1077218"/>
          </a:xfrm>
          <a:prstGeom prst="rect">
            <a:avLst/>
          </a:prstGeom>
          <a:solidFill>
            <a:schemeClr val="bg1"/>
          </a:solidFill>
          <a:ln>
            <a:solidFill>
              <a:srgbClr val="660066"/>
            </a:solidFill>
          </a:ln>
        </p:spPr>
        <p:txBody>
          <a:bodyPr wrap="square" rtlCol="0">
            <a:spAutoFit/>
          </a:bodyPr>
          <a:lstStyle/>
          <a:p>
            <a:r>
              <a:rPr lang="en-US" sz="1600" dirty="0">
                <a:latin typeface="Courier New" charset="0"/>
                <a:ea typeface="Courier New" charset="0"/>
                <a:cs typeface="Courier New" charset="0"/>
              </a:rPr>
              <a:t>[obrien04@clust1-headnode ~]$ </a:t>
            </a:r>
            <a:r>
              <a:rPr lang="en-US" sz="1600" dirty="0" err="1">
                <a:latin typeface="Courier New" charset="0"/>
                <a:ea typeface="Courier New" charset="0"/>
                <a:cs typeface="Courier New" charset="0"/>
              </a:rPr>
              <a:t>sinfo</a:t>
            </a:r>
            <a:endParaRPr lang="en-US" sz="1600" dirty="0">
              <a:latin typeface="Courier New" charset="0"/>
              <a:ea typeface="Courier New" charset="0"/>
              <a:cs typeface="Courier New" charset="0"/>
            </a:endParaRPr>
          </a:p>
          <a:p>
            <a:r>
              <a:rPr lang="en-US" sz="1600" dirty="0">
                <a:latin typeface="Courier New" charset="0"/>
                <a:ea typeface="Courier New" charset="0"/>
                <a:cs typeface="Courier New" charset="0"/>
              </a:rPr>
              <a:t>PARTITION AVAIL  TIMELIMIT  NODES  STATE NODELIST</a:t>
            </a:r>
          </a:p>
          <a:p>
            <a:r>
              <a:rPr lang="en-US" sz="1600" dirty="0">
                <a:latin typeface="Courier New" charset="0"/>
                <a:ea typeface="Courier New" charset="0"/>
                <a:cs typeface="Courier New" charset="0"/>
              </a:rPr>
              <a:t>general*     up   infinite     15    mix clust1-node-[1-7,9,12-16,18,21]</a:t>
            </a:r>
          </a:p>
          <a:p>
            <a:r>
              <a:rPr lang="en-US" sz="1600" dirty="0">
                <a:latin typeface="Courier New" charset="0"/>
                <a:ea typeface="Courier New" charset="0"/>
                <a:cs typeface="Courier New" charset="0"/>
              </a:rPr>
              <a:t>general*     up   infinite     18   idle clust1-node-[8,10-11,17,19-20,22-33]</a:t>
            </a:r>
          </a:p>
        </p:txBody>
      </p:sp>
    </p:spTree>
    <p:extLst>
      <p:ext uri="{BB962C8B-B14F-4D97-AF65-F5344CB8AC3E}">
        <p14:creationId xmlns:p14="http://schemas.microsoft.com/office/powerpoint/2010/main" val="31039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US" sz="2800" dirty="0">
                <a:solidFill>
                  <a:schemeClr val="accent4"/>
                </a:solidFill>
                <a:latin typeface="Gill Sans MT" panose="020B0502020104020203" pitchFamily="34" charset="0"/>
              </a:rPr>
              <a:t>Killing jobs with </a:t>
            </a:r>
            <a:r>
              <a:rPr lang="en-US" sz="2800" dirty="0" err="1">
                <a:solidFill>
                  <a:schemeClr val="accent4"/>
                </a:solidFill>
                <a:latin typeface="Gill Sans MT" panose="020B0502020104020203" pitchFamily="34" charset="0"/>
              </a:rPr>
              <a:t>scancel</a:t>
            </a:r>
            <a:endParaRPr lang="en-US" sz="2800" dirty="0">
              <a:solidFill>
                <a:schemeClr val="accent4"/>
              </a:solidFill>
              <a:latin typeface="Gill Sans MT" panose="020B0502020104020203" pitchFamily="34" charset="0"/>
            </a:endParaRPr>
          </a:p>
          <a:p>
            <a:endParaRPr lang="en-US" b="1" dirty="0">
              <a:solidFill>
                <a:schemeClr val="accent4"/>
              </a:solidFill>
              <a:latin typeface="Gill Sans MT" panose="020B0502020104020203" pitchFamily="34" charset="0"/>
            </a:endParaRPr>
          </a:p>
          <a:p>
            <a:r>
              <a:rPr lang="en-US" dirty="0">
                <a:solidFill>
                  <a:schemeClr val="tx1"/>
                </a:solidFill>
                <a:latin typeface="Gill Sans MT" panose="020B0502020104020203" pitchFamily="34" charset="0"/>
              </a:rPr>
              <a:t>clust1-headnode $</a:t>
            </a:r>
            <a:r>
              <a:rPr lang="en-US" b="1" dirty="0">
                <a:solidFill>
                  <a:schemeClr val="tx1"/>
                </a:solidFill>
                <a:latin typeface="Gill Sans MT" panose="020B0502020104020203" pitchFamily="34" charset="0"/>
              </a:rPr>
              <a:t> </a:t>
            </a:r>
            <a:r>
              <a:rPr lang="en-US" b="1" dirty="0" err="1">
                <a:solidFill>
                  <a:srgbClr val="FF0000"/>
                </a:solidFill>
                <a:latin typeface="Gill Sans MT" panose="020B0502020104020203" pitchFamily="34" charset="0"/>
              </a:rPr>
              <a:t>scancel</a:t>
            </a:r>
            <a:r>
              <a:rPr lang="en-US" b="1" dirty="0">
                <a:solidFill>
                  <a:schemeClr val="accent4"/>
                </a:solidFill>
                <a:latin typeface="Gill Sans MT" panose="020B0502020104020203" pitchFamily="34" charset="0"/>
              </a:rPr>
              <a:t> </a:t>
            </a:r>
            <a:r>
              <a:rPr lang="en-US" b="1" dirty="0">
                <a:solidFill>
                  <a:schemeClr val="tx1"/>
                </a:solidFill>
                <a:latin typeface="Gill Sans MT" panose="020B0502020104020203" pitchFamily="34" charset="0"/>
              </a:rPr>
              <a:t>&lt;job-id&gt;</a:t>
            </a:r>
            <a:endParaRPr lang="en-GB" b="1"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322374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57200" y="457200"/>
            <a:ext cx="4320000" cy="576000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r>
              <a:rPr lang="en-GB" sz="1600" b="1" dirty="0">
                <a:solidFill>
                  <a:schemeClr val="accent4"/>
                </a:solidFill>
                <a:latin typeface="Gill Sans MT" panose="020B0502020104020203" pitchFamily="34" charset="0"/>
              </a:rPr>
              <a:t>Running scripts with SLURM</a:t>
            </a:r>
          </a:p>
          <a:p>
            <a:endParaRPr lang="en-GB" sz="1600" b="1" dirty="0">
              <a:solidFill>
                <a:schemeClr val="accent4"/>
              </a:solidFill>
              <a:latin typeface="Gill Sans MT" panose="020B0502020104020203" pitchFamily="34" charset="0"/>
            </a:endParaRPr>
          </a:p>
          <a:p>
            <a:r>
              <a:rPr lang="en-GB" sz="1600" b="1" dirty="0">
                <a:solidFill>
                  <a:schemeClr val="accent4"/>
                </a:solidFill>
                <a:latin typeface="Gill Sans MT" panose="020B0502020104020203" pitchFamily="34" charset="0"/>
              </a:rPr>
              <a:t>(See practical exercise II)…</a:t>
            </a:r>
          </a:p>
        </p:txBody>
      </p:sp>
    </p:spTree>
    <p:extLst>
      <p:ext uri="{BB962C8B-B14F-4D97-AF65-F5344CB8AC3E}">
        <p14:creationId xmlns:p14="http://schemas.microsoft.com/office/powerpoint/2010/main" val="3223745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CD462874CE0C46A04B79CE3BA52F53" ma:contentTypeVersion="0" ma:contentTypeDescription="Create a new document." ma:contentTypeScope="" ma:versionID="cab34115d545c224939113a9716b295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2DFB08-6821-4DD0-93FA-AE60227F9C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C642D04-C0EC-45BC-BC23-F61910EFFF5F}">
  <ds:schemaRefs>
    <ds:schemaRef ds:uri="http://schemas.microsoft.com/sharepoint/v3/contenttype/forms"/>
  </ds:schemaRefs>
</ds:datastoreItem>
</file>

<file path=customXml/itemProps3.xml><?xml version="1.0" encoding="utf-8"?>
<ds:datastoreItem xmlns:ds="http://schemas.openxmlformats.org/officeDocument/2006/customXml" ds:itemID="{5C1CCB70-D7D7-4EE8-AAC2-45E3107A8340}">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http://purl.org/dc/term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317</TotalTime>
  <Words>1139</Words>
  <Application>Microsoft Macintosh PowerPoint</Application>
  <PresentationFormat>A4 Paper (210x297 mm)</PresentationFormat>
  <Paragraphs>174</Paragraphs>
  <Slides>14</Slides>
  <Notes>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Courier New</vt:lpstr>
      <vt:lpstr>Gill Sans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Maccallum</dc:creator>
  <cp:lastModifiedBy>Microsoft Office User</cp:lastModifiedBy>
  <cp:revision>41</cp:revision>
  <cp:lastPrinted>2015-05-15T10:27:41Z</cp:lastPrinted>
  <dcterms:created xsi:type="dcterms:W3CDTF">2006-08-16T00:00:00Z</dcterms:created>
  <dcterms:modified xsi:type="dcterms:W3CDTF">2018-11-14T10:05:53Z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0x01010012CD462874CE0C46A04B79CE3BA52F53</vt:lpwstr>
  </property>
</Properties>
</file>