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73" r:id="rId2"/>
    <p:sldId id="428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92" r:id="rId12"/>
    <p:sldId id="493" r:id="rId13"/>
    <p:sldId id="494" r:id="rId14"/>
    <p:sldId id="500" r:id="rId15"/>
    <p:sldId id="501" r:id="rId16"/>
    <p:sldId id="502" r:id="rId17"/>
    <p:sldId id="503" r:id="rId18"/>
    <p:sldId id="504" r:id="rId19"/>
    <p:sldId id="495" r:id="rId20"/>
    <p:sldId id="434" r:id="rId21"/>
    <p:sldId id="499" r:id="rId22"/>
    <p:sldId id="496" r:id="rId23"/>
    <p:sldId id="497" r:id="rId24"/>
    <p:sldId id="498" r:id="rId25"/>
    <p:sldId id="505" r:id="rId26"/>
    <p:sldId id="430" r:id="rId27"/>
    <p:sldId id="469" r:id="rId28"/>
    <p:sldId id="471" r:id="rId29"/>
    <p:sldId id="472" r:id="rId30"/>
    <p:sldId id="484" r:id="rId31"/>
    <p:sldId id="485" r:id="rId32"/>
    <p:sldId id="486" r:id="rId33"/>
    <p:sldId id="487" r:id="rId34"/>
    <p:sldId id="488" r:id="rId35"/>
    <p:sldId id="489" r:id="rId36"/>
    <p:sldId id="4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28"/>
    <a:srgbClr val="FFE655"/>
    <a:srgbClr val="A59C22"/>
    <a:srgbClr val="00F406"/>
    <a:srgbClr val="FF9068"/>
    <a:srgbClr val="FF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81497" autoAdjust="0"/>
  </p:normalViewPr>
  <p:slideViewPr>
    <p:cSldViewPr snapToGrid="0" snapToObjects="1">
      <p:cViewPr varScale="1">
        <p:scale>
          <a:sx n="103" d="100"/>
          <a:sy n="103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4B0E-97DB-1042-9CEB-6865DD4B7E4A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74089-06F4-7446-BD90-CEBAF3F0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44A5-04A2-564A-8737-8CDF418CA018}" type="datetimeFigureOut">
              <a:rPr lang="en-US" smtClean="0"/>
              <a:pPr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8FB7-AF66-1444-92BC-783D9766D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8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6201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820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8073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63351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1334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4430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7767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378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8904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3361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2383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550346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6134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18753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61929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C3FF0-0D6B-124F-BBB2-24ED1BCF652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Arial"/>
              <a:buNone/>
            </a:pPr>
            <a:endParaRPr lang="en-GB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41FA-B750-0B4E-B22E-AA49A77AC72E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1238-41D9-C948-B327-B642EF8D80B4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CD6A-C2B9-A942-BCA5-83707EAAF617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7022-EFB5-DC4D-8DF5-9F32F31664AC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31AE-4682-9640-BC0E-A0F0173C11AB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9F22-265C-FF48-A911-7C5BDCD8EB69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3823-5D97-7546-B55A-456879EB4A68}" type="datetime1">
              <a:rPr lang="en-GB" smtClean="0"/>
              <a:t>07/02/2023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723F-EF3A-5F44-9009-CE215B2A0D21}" type="datetime1">
              <a:rPr lang="en-GB" smtClean="0"/>
              <a:t>07/02/2023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2B54-C0CD-254A-A948-20CBDF857712}" type="datetime1">
              <a:rPr lang="en-GB" smtClean="0"/>
              <a:t>07/02/2023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AB8A-4AE0-1A4A-9F1E-E5BF5687B8CB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48AA-EF4E-E44A-A482-F2C9C20A5B8D}" type="datetime1">
              <a:rPr lang="en-GB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732F-4F0E-FB45-B77D-F0CB1338AD2F}" type="datetime1">
              <a:rPr lang="en-GB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477B-4174-3A48-8EC8-71149578A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3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package" Target="../embeddings/Microsoft_Word_Document4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6.docx"/><Relationship Id="rId13" Type="http://schemas.openxmlformats.org/officeDocument/2006/relationships/image" Target="../media/image26.png"/><Relationship Id="rId3" Type="http://schemas.openxmlformats.org/officeDocument/2006/relationships/package" Target="../embeddings/Microsoft_Word_Document44.docx"/><Relationship Id="rId7" Type="http://schemas.openxmlformats.org/officeDocument/2006/relationships/image" Target="../media/image18.emf"/><Relationship Id="rId12" Type="http://schemas.openxmlformats.org/officeDocument/2006/relationships/package" Target="../embeddings/Microsoft_Word_Document48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package" Target="../embeddings/Microsoft_Word_Document45.docx"/><Relationship Id="rId10" Type="http://schemas.openxmlformats.org/officeDocument/2006/relationships/package" Target="../embeddings/Microsoft_Word_Document47.docx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package" Target="../embeddings/Microsoft_Word_Document51.docx"/><Relationship Id="rId7" Type="http://schemas.openxmlformats.org/officeDocument/2006/relationships/package" Target="../embeddings/Microsoft_Word_Document53.doc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package" Target="../embeddings/Microsoft_Word_Document54.docx"/><Relationship Id="rId7" Type="http://schemas.openxmlformats.org/officeDocument/2006/relationships/package" Target="../embeddings/Microsoft_Word_Document56.doc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package" Target="../embeddings/Microsoft_Word_Document55.docx"/><Relationship Id="rId10" Type="http://schemas.openxmlformats.org/officeDocument/2006/relationships/image" Target="../media/image31.emf"/><Relationship Id="rId4" Type="http://schemas.openxmlformats.org/officeDocument/2006/relationships/image" Target="../media/image27.png"/><Relationship Id="rId9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2.jp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package" Target="../embeddings/Microsoft_Word_Document62.docx"/><Relationship Id="rId18" Type="http://schemas.openxmlformats.org/officeDocument/2006/relationships/image" Target="../media/image19.emf"/><Relationship Id="rId3" Type="http://schemas.openxmlformats.org/officeDocument/2006/relationships/package" Target="../embeddings/Microsoft_Word_Document57.docx"/><Relationship Id="rId7" Type="http://schemas.openxmlformats.org/officeDocument/2006/relationships/package" Target="../embeddings/Microsoft_Word_Document59.docx"/><Relationship Id="rId12" Type="http://schemas.openxmlformats.org/officeDocument/2006/relationships/image" Target="../media/image27.png"/><Relationship Id="rId17" Type="http://schemas.openxmlformats.org/officeDocument/2006/relationships/package" Target="../embeddings/Microsoft_Word_Document64.docx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package" Target="../embeddings/Microsoft_Word_Document61.docx"/><Relationship Id="rId5" Type="http://schemas.openxmlformats.org/officeDocument/2006/relationships/package" Target="../embeddings/Microsoft_Word_Document58.docx"/><Relationship Id="rId15" Type="http://schemas.openxmlformats.org/officeDocument/2006/relationships/package" Target="../embeddings/Microsoft_Word_Document63.docx"/><Relationship Id="rId10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package" Target="../embeddings/Microsoft_Word_Document60.docx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package" Target="../embeddings/Microsoft_Word_Document8.docx"/><Relationship Id="rId3" Type="http://schemas.openxmlformats.org/officeDocument/2006/relationships/package" Target="../embeddings/Microsoft_Word_Document3.docx"/><Relationship Id="rId7" Type="http://schemas.openxmlformats.org/officeDocument/2006/relationships/package" Target="../embeddings/Microsoft_Word_Document5.docx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package" Target="../embeddings/Microsoft_Word_Document7.docx"/><Relationship Id="rId5" Type="http://schemas.openxmlformats.org/officeDocument/2006/relationships/package" Target="../embeddings/Microsoft_Word_Document4.docx"/><Relationship Id="rId15" Type="http://schemas.openxmlformats.org/officeDocument/2006/relationships/package" Target="../embeddings/Microsoft_Word_Document9.docx"/><Relationship Id="rId10" Type="http://schemas.openxmlformats.org/officeDocument/2006/relationships/image" Target="../media/image3.png"/><Relationship Id="rId4" Type="http://schemas.openxmlformats.org/officeDocument/2006/relationships/image" Target="../media/image6.emf"/><Relationship Id="rId9" Type="http://schemas.openxmlformats.org/officeDocument/2006/relationships/package" Target="../embeddings/Microsoft_Word_Document6.docx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package" Target="../embeddings/Microsoft_Word_Document66.docx"/><Relationship Id="rId7" Type="http://schemas.openxmlformats.org/officeDocument/2006/relationships/package" Target="../embeddings/Microsoft_Word_Document68.doc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package" Target="../embeddings/Microsoft_Word_Document67.docx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package" Target="../embeddings/Microsoft_Word_Document15.docx"/><Relationship Id="rId3" Type="http://schemas.openxmlformats.org/officeDocument/2006/relationships/package" Target="../embeddings/Microsoft_Word_Document10.docx"/><Relationship Id="rId7" Type="http://schemas.openxmlformats.org/officeDocument/2006/relationships/package" Target="../embeddings/Microsoft_Word_Document12.docx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package" Target="../embeddings/Microsoft_Word_Document14.docx"/><Relationship Id="rId5" Type="http://schemas.openxmlformats.org/officeDocument/2006/relationships/package" Target="../embeddings/Microsoft_Word_Document11.docx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package" Target="../embeddings/Microsoft_Word_Document13.docx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Word_Document16.docx"/><Relationship Id="rId7" Type="http://schemas.openxmlformats.org/officeDocument/2006/relationships/package" Target="../embeddings/Microsoft_Word_Document18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17.docx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package" Target="../embeddings/Microsoft_Word_Document19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Word_Document20.docx"/><Relationship Id="rId7" Type="http://schemas.openxmlformats.org/officeDocument/2006/relationships/package" Target="../embeddings/Microsoft_Word_Document22.docx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24.docx"/><Relationship Id="rId5" Type="http://schemas.openxmlformats.org/officeDocument/2006/relationships/package" Target="../embeddings/Microsoft_Word_Document21.docx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package" Target="../embeddings/Microsoft_Word_Document23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package" Target="../embeddings/Microsoft_Word_Document30.docx"/><Relationship Id="rId3" Type="http://schemas.openxmlformats.org/officeDocument/2006/relationships/package" Target="../embeddings/Microsoft_Word_Document25.docx"/><Relationship Id="rId7" Type="http://schemas.openxmlformats.org/officeDocument/2006/relationships/package" Target="../embeddings/Microsoft_Word_Document27.docx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29.docx"/><Relationship Id="rId5" Type="http://schemas.openxmlformats.org/officeDocument/2006/relationships/package" Target="../embeddings/Microsoft_Word_Document26.docx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package" Target="../embeddings/Microsoft_Word_Document28.docx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package" Target="../embeddings/Microsoft_Word_Document36.docx"/><Relationship Id="rId3" Type="http://schemas.openxmlformats.org/officeDocument/2006/relationships/package" Target="../embeddings/Microsoft_Word_Document31.docx"/><Relationship Id="rId7" Type="http://schemas.openxmlformats.org/officeDocument/2006/relationships/package" Target="../embeddings/Microsoft_Word_Document33.docx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package" Target="../embeddings/Microsoft_Word_Document35.docx"/><Relationship Id="rId5" Type="http://schemas.openxmlformats.org/officeDocument/2006/relationships/package" Target="../embeddings/Microsoft_Word_Document32.docx"/><Relationship Id="rId15" Type="http://schemas.openxmlformats.org/officeDocument/2006/relationships/package" Target="../embeddings/Microsoft_Word_Document37.docx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package" Target="../embeddings/Microsoft_Word_Document34.docx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ont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74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5409" y="4488020"/>
            <a:ext cx="836734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latin typeface="Abadi MT Condensed Extra Bold"/>
                <a:cs typeface="Abadi MT Condensed Extra Bold"/>
              </a:rPr>
              <a:t>Linear </a:t>
            </a:r>
            <a:r>
              <a:rPr lang="en-US" sz="3600" dirty="0" err="1">
                <a:latin typeface="Abadi MT Condensed Extra Bold"/>
                <a:cs typeface="Abadi MT Condensed Extra Bold"/>
              </a:rPr>
              <a:t>Modelling</a:t>
            </a:r>
            <a:r>
              <a:rPr lang="en-US" sz="3600" dirty="0">
                <a:latin typeface="Abadi MT Condensed Extra Bold"/>
                <a:cs typeface="Abadi MT Condensed Extra Bold"/>
              </a:rPr>
              <a:t>: Multiple Regression</a:t>
            </a:r>
            <a:endParaRPr lang="en-US" sz="3600" dirty="0"/>
          </a:p>
        </p:txBody>
      </p:sp>
      <p:pic>
        <p:nvPicPr>
          <p:cNvPr id="4" name="Picture 3" descr="LM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28" y="1185280"/>
            <a:ext cx="3593604" cy="1063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C48F71-2D06-4D6F-969A-3EED2FF1C1F8}"/>
              </a:ext>
            </a:extLst>
          </p:cNvPr>
          <p:cNvSpPr txBox="1"/>
          <p:nvPr/>
        </p:nvSpPr>
        <p:spPr>
          <a:xfrm>
            <a:off x="629920" y="5268134"/>
            <a:ext cx="587445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E3A94"/>
                </a:solidFill>
                <a:latin typeface="Arial"/>
                <a:cs typeface="Arial"/>
              </a:rPr>
              <a:t>7</a:t>
            </a:r>
            <a:r>
              <a:rPr lang="en-US" sz="2000" baseline="30000" dirty="0">
                <a:solidFill>
                  <a:srgbClr val="CE3A94"/>
                </a:solidFill>
                <a:latin typeface="Arial"/>
                <a:cs typeface="Arial"/>
              </a:rPr>
              <a:t>th</a:t>
            </a:r>
            <a:r>
              <a:rPr lang="en-US" sz="2000" dirty="0">
                <a:solidFill>
                  <a:srgbClr val="CE3A94"/>
                </a:solidFill>
                <a:latin typeface="Arial"/>
                <a:cs typeface="Arial"/>
              </a:rPr>
              <a:t> of February 2023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R. Nicholls / D.-L. Couturier / C.S.R.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Chilamakuri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5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example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6" y="1864756"/>
            <a:ext cx="4610100" cy="4711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64C0D1-D636-08E9-D1FB-B691EF46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39516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6FDDF-91DC-D261-959B-7BE911CB1B06}"/>
              </a:ext>
            </a:extLst>
          </p:cNvPr>
          <p:cNvSpPr txBox="1"/>
          <p:nvPr/>
        </p:nvSpPr>
        <p:spPr>
          <a:xfrm>
            <a:off x="251520" y="14724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Regression</a:t>
            </a:r>
          </a:p>
        </p:txBody>
      </p:sp>
      <p:pic>
        <p:nvPicPr>
          <p:cNvPr id="17" name="Picture 16" descr="example3.pdf">
            <a:extLst>
              <a:ext uri="{FF2B5EF4-FFF2-40B4-BE49-F238E27FC236}">
                <a16:creationId xmlns:a16="http://schemas.microsoft.com/office/drawing/2014/main" id="{580260FD-8D50-D563-3D5B-A2A06B78F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4392"/>
            <a:ext cx="3687329" cy="37685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064E71-FDC8-89EB-6B30-5342E474424F}"/>
              </a:ext>
            </a:extLst>
          </p:cNvPr>
          <p:cNvSpPr/>
          <p:nvPr/>
        </p:nvSpPr>
        <p:spPr>
          <a:xfrm>
            <a:off x="3538023" y="2696560"/>
            <a:ext cx="2114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 = Girth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57DCBB-8B0B-2452-D10D-4DE0E266D416}"/>
              </a:ext>
            </a:extLst>
          </p:cNvPr>
          <p:cNvSpPr/>
          <p:nvPr/>
        </p:nvSpPr>
        <p:spPr>
          <a:xfrm>
            <a:off x="500264" y="3704672"/>
            <a:ext cx="5655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Monaco"/>
                <a:cs typeface="Monaco"/>
              </a:rPr>
              <a:t> 	</a:t>
            </a:r>
            <a:r>
              <a:rPr lang="de-DE" sz="1000" dirty="0" err="1">
                <a:latin typeface="Monaco"/>
                <a:cs typeface="Monaco"/>
              </a:rPr>
              <a:t>Estimate</a:t>
            </a:r>
            <a:r>
              <a:rPr lang="de-DE" sz="1000" dirty="0">
                <a:latin typeface="Monaco"/>
                <a:cs typeface="Monaco"/>
              </a:rPr>
              <a:t> Std. Error t 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Pr</a:t>
            </a:r>
            <a:r>
              <a:rPr lang="de-DE" sz="1000" dirty="0">
                <a:latin typeface="Monaco"/>
                <a:cs typeface="Monaco"/>
              </a:rPr>
              <a:t>(&gt;|t|)    </a:t>
            </a:r>
          </a:p>
          <a:p>
            <a:r>
              <a:rPr lang="de-DE" sz="1000" dirty="0">
                <a:latin typeface="Monaco"/>
                <a:cs typeface="Monaco"/>
              </a:rPr>
              <a:t>(</a:t>
            </a:r>
            <a:r>
              <a:rPr lang="de-DE" sz="1000" dirty="0" err="1">
                <a:latin typeface="Monaco"/>
                <a:cs typeface="Monaco"/>
              </a:rPr>
              <a:t>Intercept</a:t>
            </a:r>
            <a:r>
              <a:rPr lang="de-DE" sz="1000" dirty="0">
                <a:latin typeface="Monaco"/>
                <a:cs typeface="Monaco"/>
              </a:rPr>
              <a:t>) -36.9435     3.3651  -10.98 7.62e-12 ***</a:t>
            </a:r>
          </a:p>
          <a:p>
            <a:r>
              <a:rPr lang="de-DE" sz="1000" dirty="0" err="1">
                <a:latin typeface="Monaco"/>
                <a:cs typeface="Monaco"/>
              </a:rPr>
              <a:t>Girth</a:t>
            </a:r>
            <a:r>
              <a:rPr lang="de-DE" sz="1000" dirty="0">
                <a:latin typeface="Monaco"/>
                <a:cs typeface="Monaco"/>
              </a:rPr>
              <a:t>         5.0659     0.2474   20.48  &lt; 2e-16 ***</a:t>
            </a:r>
          </a:p>
          <a:p>
            <a:r>
              <a:rPr lang="de-DE" sz="1000" dirty="0">
                <a:latin typeface="Monaco"/>
                <a:cs typeface="Monaco"/>
              </a:rPr>
              <a:t>---</a:t>
            </a:r>
          </a:p>
          <a:p>
            <a:r>
              <a:rPr lang="de-DE" sz="1000" dirty="0" err="1">
                <a:latin typeface="Monaco"/>
                <a:cs typeface="Monaco"/>
              </a:rPr>
              <a:t>Signif</a:t>
            </a:r>
            <a:r>
              <a:rPr lang="de-DE" sz="1000" dirty="0">
                <a:latin typeface="Monaco"/>
                <a:cs typeface="Monaco"/>
              </a:rPr>
              <a:t>. </a:t>
            </a:r>
            <a:r>
              <a:rPr lang="de-DE" sz="1000" dirty="0" err="1">
                <a:latin typeface="Monaco"/>
                <a:cs typeface="Monaco"/>
              </a:rPr>
              <a:t>codes</a:t>
            </a:r>
            <a:r>
              <a:rPr lang="de-DE" sz="10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Residual </a:t>
            </a:r>
            <a:r>
              <a:rPr lang="de-DE" sz="1000" dirty="0" err="1">
                <a:latin typeface="Monaco"/>
                <a:cs typeface="Monaco"/>
              </a:rPr>
              <a:t>standard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error</a:t>
            </a:r>
            <a:r>
              <a:rPr lang="de-DE" sz="1000" dirty="0">
                <a:latin typeface="Monaco"/>
                <a:cs typeface="Monaco"/>
              </a:rPr>
              <a:t>: 4.252 on 29 </a:t>
            </a:r>
            <a:r>
              <a:rPr lang="de-DE" sz="1000" dirty="0" err="1">
                <a:latin typeface="Monaco"/>
                <a:cs typeface="Monaco"/>
              </a:rPr>
              <a:t>degrees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of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freedom</a:t>
            </a:r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Multiple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0.9353,	</a:t>
            </a:r>
            <a:r>
              <a:rPr lang="de-DE" sz="1000" dirty="0" err="1">
                <a:latin typeface="Monaco"/>
                <a:cs typeface="Monaco"/>
              </a:rPr>
              <a:t>Adjusted</a:t>
            </a:r>
            <a:r>
              <a:rPr lang="de-DE" sz="1000" dirty="0">
                <a:latin typeface="Monaco"/>
                <a:cs typeface="Monaco"/>
              </a:rPr>
              <a:t>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0.9331 </a:t>
            </a:r>
          </a:p>
          <a:p>
            <a:r>
              <a:rPr lang="de-DE" sz="1000" dirty="0">
                <a:latin typeface="Monaco"/>
                <a:cs typeface="Monaco"/>
              </a:rPr>
              <a:t>F-</a:t>
            </a:r>
            <a:r>
              <a:rPr lang="de-DE" sz="1000" dirty="0" err="1">
                <a:latin typeface="Monaco"/>
                <a:cs typeface="Monaco"/>
              </a:rPr>
              <a:t>statistic</a:t>
            </a:r>
            <a:r>
              <a:rPr lang="de-DE" sz="1000" dirty="0">
                <a:latin typeface="Monaco"/>
                <a:cs typeface="Monaco"/>
              </a:rPr>
              <a:t>: 419.4 on 1 </a:t>
            </a:r>
            <a:r>
              <a:rPr lang="de-DE" sz="1000" dirty="0" err="1">
                <a:latin typeface="Monaco"/>
                <a:cs typeface="Monaco"/>
              </a:rPr>
              <a:t>and</a:t>
            </a:r>
            <a:r>
              <a:rPr lang="de-DE" sz="1000" dirty="0">
                <a:latin typeface="Monaco"/>
                <a:cs typeface="Monaco"/>
              </a:rPr>
              <a:t> 29 DF,  p-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: &lt; 2.2e-16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0DDD63A-B41C-E287-44B4-6E51689B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58539"/>
              </p:ext>
            </p:extLst>
          </p:nvPr>
        </p:nvGraphicFramePr>
        <p:xfrm>
          <a:off x="-1260648" y="2204864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57900" imgH="292100" progId="Word.Document.12">
                  <p:embed/>
                </p:oleObj>
              </mc:Choice>
              <mc:Fallback>
                <p:oleObj name="Document" r:id="rId4" imgW="6057900" imgH="29210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60648" y="2204864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43A48038-5A61-B7BA-428D-DCA35E81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297215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32066-9040-98D8-4EA4-5C24B408DF83}"/>
              </a:ext>
            </a:extLst>
          </p:cNvPr>
          <p:cNvSpPr txBox="1"/>
          <p:nvPr/>
        </p:nvSpPr>
        <p:spPr>
          <a:xfrm>
            <a:off x="179512" y="148478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Regression </a:t>
            </a:r>
            <a:r>
              <a:rPr lang="mr-IN" dirty="0"/>
              <a:t>–</a:t>
            </a:r>
            <a:r>
              <a:rPr lang="en-GB" dirty="0"/>
              <a:t> main effects only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83345-102C-007D-4B9D-2EF611372223}"/>
              </a:ext>
            </a:extLst>
          </p:cNvPr>
          <p:cNvSpPr/>
          <p:nvPr/>
        </p:nvSpPr>
        <p:spPr>
          <a:xfrm>
            <a:off x="428256" y="3717032"/>
            <a:ext cx="5367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Monaco"/>
                <a:cs typeface="Monaco"/>
              </a:rPr>
              <a:t>	</a:t>
            </a:r>
            <a:r>
              <a:rPr lang="de-DE" sz="1000" dirty="0" err="1">
                <a:latin typeface="Monaco"/>
                <a:cs typeface="Monaco"/>
              </a:rPr>
              <a:t>Estimate</a:t>
            </a:r>
            <a:r>
              <a:rPr lang="de-DE" sz="1000" dirty="0">
                <a:latin typeface="Monaco"/>
                <a:cs typeface="Monaco"/>
              </a:rPr>
              <a:t> Std. Error t 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Pr</a:t>
            </a:r>
            <a:r>
              <a:rPr lang="de-DE" sz="1000" dirty="0">
                <a:latin typeface="Monaco"/>
                <a:cs typeface="Monaco"/>
              </a:rPr>
              <a:t>(&gt;|t|)    </a:t>
            </a:r>
          </a:p>
          <a:p>
            <a:r>
              <a:rPr lang="de-DE" sz="1000" dirty="0">
                <a:latin typeface="Monaco"/>
                <a:cs typeface="Monaco"/>
              </a:rPr>
              <a:t>(</a:t>
            </a:r>
            <a:r>
              <a:rPr lang="de-DE" sz="1000" dirty="0" err="1">
                <a:latin typeface="Monaco"/>
                <a:cs typeface="Monaco"/>
              </a:rPr>
              <a:t>Intercept</a:t>
            </a:r>
            <a:r>
              <a:rPr lang="de-DE" sz="1000" dirty="0">
                <a:latin typeface="Monaco"/>
                <a:cs typeface="Monaco"/>
              </a:rPr>
              <a:t>) -57.9877     8.6382  -6.713 2.75e-07 ***</a:t>
            </a:r>
          </a:p>
          <a:p>
            <a:r>
              <a:rPr lang="de-DE" sz="1000" dirty="0" err="1">
                <a:latin typeface="Monaco"/>
                <a:cs typeface="Monaco"/>
              </a:rPr>
              <a:t>Girth</a:t>
            </a:r>
            <a:r>
              <a:rPr lang="de-DE" sz="1000" dirty="0">
                <a:latin typeface="Monaco"/>
                <a:cs typeface="Monaco"/>
              </a:rPr>
              <a:t>         4.7082     0.2643  17.816  &lt; 2e-16 ***</a:t>
            </a:r>
          </a:p>
          <a:p>
            <a:r>
              <a:rPr lang="de-DE" sz="1000" dirty="0">
                <a:latin typeface="Monaco"/>
                <a:cs typeface="Monaco"/>
              </a:rPr>
              <a:t>Height        0.3393     0.1302   2.607   0.0145 *  </a:t>
            </a:r>
          </a:p>
          <a:p>
            <a:r>
              <a:rPr lang="de-DE" sz="1000" dirty="0">
                <a:latin typeface="Monaco"/>
                <a:cs typeface="Monaco"/>
              </a:rPr>
              <a:t>---</a:t>
            </a:r>
          </a:p>
          <a:p>
            <a:r>
              <a:rPr lang="de-DE" sz="1000" dirty="0" err="1">
                <a:latin typeface="Monaco"/>
                <a:cs typeface="Monaco"/>
              </a:rPr>
              <a:t>Signif</a:t>
            </a:r>
            <a:r>
              <a:rPr lang="de-DE" sz="1000" dirty="0">
                <a:latin typeface="Monaco"/>
                <a:cs typeface="Monaco"/>
              </a:rPr>
              <a:t>. </a:t>
            </a:r>
            <a:r>
              <a:rPr lang="de-DE" sz="1000" dirty="0" err="1">
                <a:latin typeface="Monaco"/>
                <a:cs typeface="Monaco"/>
              </a:rPr>
              <a:t>codes</a:t>
            </a:r>
            <a:r>
              <a:rPr lang="de-DE" sz="10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Residual </a:t>
            </a:r>
            <a:r>
              <a:rPr lang="de-DE" sz="1000" dirty="0" err="1">
                <a:latin typeface="Monaco"/>
                <a:cs typeface="Monaco"/>
              </a:rPr>
              <a:t>standard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error</a:t>
            </a:r>
            <a:r>
              <a:rPr lang="de-DE" sz="1000" dirty="0">
                <a:latin typeface="Monaco"/>
                <a:cs typeface="Monaco"/>
              </a:rPr>
              <a:t>: 3.882 on 28 </a:t>
            </a:r>
            <a:r>
              <a:rPr lang="de-DE" sz="1000" dirty="0" err="1">
                <a:latin typeface="Monaco"/>
                <a:cs typeface="Monaco"/>
              </a:rPr>
              <a:t>degrees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of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freedom</a:t>
            </a:r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Multiple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0.948,	</a:t>
            </a:r>
            <a:r>
              <a:rPr lang="de-DE" sz="1000" dirty="0" err="1">
                <a:latin typeface="Monaco"/>
                <a:cs typeface="Monaco"/>
              </a:rPr>
              <a:t>Adjusted</a:t>
            </a:r>
            <a:r>
              <a:rPr lang="de-DE" sz="1000" dirty="0">
                <a:latin typeface="Monaco"/>
                <a:cs typeface="Monaco"/>
              </a:rPr>
              <a:t>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0.9442 </a:t>
            </a:r>
          </a:p>
          <a:p>
            <a:r>
              <a:rPr lang="de-DE" sz="1000" dirty="0">
                <a:latin typeface="Monaco"/>
                <a:cs typeface="Monaco"/>
              </a:rPr>
              <a:t>F-</a:t>
            </a:r>
            <a:r>
              <a:rPr lang="de-DE" sz="1000" dirty="0" err="1">
                <a:latin typeface="Monaco"/>
                <a:cs typeface="Monaco"/>
              </a:rPr>
              <a:t>statistic</a:t>
            </a:r>
            <a:r>
              <a:rPr lang="de-DE" sz="1000" dirty="0">
                <a:latin typeface="Monaco"/>
                <a:cs typeface="Monaco"/>
              </a:rPr>
              <a:t>:   255 on 2 </a:t>
            </a:r>
            <a:r>
              <a:rPr lang="de-DE" sz="1000" dirty="0" err="1">
                <a:latin typeface="Monaco"/>
                <a:cs typeface="Monaco"/>
              </a:rPr>
              <a:t>and</a:t>
            </a:r>
            <a:r>
              <a:rPr lang="de-DE" sz="1000" dirty="0">
                <a:latin typeface="Monaco"/>
                <a:cs typeface="Monaco"/>
              </a:rPr>
              <a:t> 28 DF,  p-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: &lt; 2.2e-16</a:t>
            </a:r>
          </a:p>
        </p:txBody>
      </p:sp>
      <p:pic>
        <p:nvPicPr>
          <p:cNvPr id="5" name="Picture 4" descr="example3.pdf">
            <a:extLst>
              <a:ext uri="{FF2B5EF4-FFF2-40B4-BE49-F238E27FC236}">
                <a16:creationId xmlns:a16="http://schemas.microsoft.com/office/drawing/2014/main" id="{C5663272-303B-A3D7-FAA5-6EF3E13FC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D66CC2-8E5B-4872-ED2E-B5DC35F8A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20892"/>
              </p:ext>
            </p:extLst>
          </p:nvPr>
        </p:nvGraphicFramePr>
        <p:xfrm>
          <a:off x="-972616" y="2217224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57900" imgH="292100" progId="Word.Document.12">
                  <p:embed/>
                </p:oleObj>
              </mc:Choice>
              <mc:Fallback>
                <p:oleObj name="Document" r:id="rId4" imgW="6057900" imgH="292100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72616" y="2217224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E630357-3EC6-9DE4-7F70-4C88C4F9CF74}"/>
              </a:ext>
            </a:extLst>
          </p:cNvPr>
          <p:cNvSpPr/>
          <p:nvPr/>
        </p:nvSpPr>
        <p:spPr>
          <a:xfrm>
            <a:off x="3466015" y="270892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0139F-765C-75BD-E781-BC2C09827A1B}"/>
              </a:ext>
            </a:extLst>
          </p:cNvPr>
          <p:cNvSpPr/>
          <p:nvPr/>
        </p:nvSpPr>
        <p:spPr>
          <a:xfrm>
            <a:off x="5580112" y="4965345"/>
            <a:ext cx="3347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is improved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Height term is significant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But less significant than Girth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A409A2-37E2-3EDE-F8E2-58A3B2A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30595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1FF7F-5EED-7292-B611-282CDBD0D09E}"/>
              </a:ext>
            </a:extLst>
          </p:cNvPr>
          <p:cNvSpPr txBox="1"/>
          <p:nvPr/>
        </p:nvSpPr>
        <p:spPr>
          <a:xfrm>
            <a:off x="179512" y="148478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Regression </a:t>
            </a:r>
            <a:r>
              <a:rPr lang="mr-IN" dirty="0"/>
              <a:t>–</a:t>
            </a:r>
            <a:r>
              <a:rPr lang="en-GB" dirty="0"/>
              <a:t> including interaction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CE4-1C73-84DC-D718-50641531608A}"/>
              </a:ext>
            </a:extLst>
          </p:cNvPr>
          <p:cNvSpPr/>
          <p:nvPr/>
        </p:nvSpPr>
        <p:spPr>
          <a:xfrm>
            <a:off x="428256" y="3717032"/>
            <a:ext cx="5439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Monaco"/>
                <a:cs typeface="Monaco"/>
              </a:rPr>
              <a:t> 	</a:t>
            </a:r>
            <a:r>
              <a:rPr lang="de-DE" sz="1000" dirty="0" err="1">
                <a:latin typeface="Monaco"/>
                <a:cs typeface="Monaco"/>
              </a:rPr>
              <a:t>Estimate</a:t>
            </a:r>
            <a:r>
              <a:rPr lang="de-DE" sz="1000" dirty="0">
                <a:latin typeface="Monaco"/>
                <a:cs typeface="Monaco"/>
              </a:rPr>
              <a:t> Std. Error t 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Pr</a:t>
            </a:r>
            <a:r>
              <a:rPr lang="de-DE" sz="1000" dirty="0">
                <a:latin typeface="Monaco"/>
                <a:cs typeface="Monaco"/>
              </a:rPr>
              <a:t>(&gt;|t|)    </a:t>
            </a:r>
          </a:p>
          <a:p>
            <a:r>
              <a:rPr lang="de-DE" sz="1000" dirty="0">
                <a:latin typeface="Monaco"/>
                <a:cs typeface="Monaco"/>
              </a:rPr>
              <a:t>(</a:t>
            </a:r>
            <a:r>
              <a:rPr lang="de-DE" sz="1000" dirty="0" err="1">
                <a:latin typeface="Monaco"/>
                <a:cs typeface="Monaco"/>
              </a:rPr>
              <a:t>Intercept</a:t>
            </a:r>
            <a:r>
              <a:rPr lang="de-DE" sz="1000" dirty="0">
                <a:latin typeface="Monaco"/>
                <a:cs typeface="Monaco"/>
              </a:rPr>
              <a:t>)  69.39632   23.83575   2.911  0.00713 ** </a:t>
            </a:r>
          </a:p>
          <a:p>
            <a:r>
              <a:rPr lang="de-DE" sz="1000" dirty="0" err="1">
                <a:latin typeface="Monaco"/>
                <a:cs typeface="Monaco"/>
              </a:rPr>
              <a:t>Girth</a:t>
            </a:r>
            <a:r>
              <a:rPr lang="de-DE" sz="1000" dirty="0">
                <a:latin typeface="Monaco"/>
                <a:cs typeface="Monaco"/>
              </a:rPr>
              <a:t>        -5.85585    1.92134  -3.048  0.00511 ** </a:t>
            </a:r>
          </a:p>
          <a:p>
            <a:r>
              <a:rPr lang="de-DE" sz="1000" dirty="0">
                <a:latin typeface="Monaco"/>
                <a:cs typeface="Monaco"/>
              </a:rPr>
              <a:t>Height       -1.29708    0.30984  -4.186  0.00027 ***</a:t>
            </a:r>
          </a:p>
          <a:p>
            <a:r>
              <a:rPr lang="de-DE" sz="1000" dirty="0" err="1">
                <a:latin typeface="Monaco"/>
                <a:cs typeface="Monaco"/>
              </a:rPr>
              <a:t>Girth:Height</a:t>
            </a:r>
            <a:r>
              <a:rPr lang="de-DE" sz="1000" dirty="0">
                <a:latin typeface="Monaco"/>
                <a:cs typeface="Monaco"/>
              </a:rPr>
              <a:t>  0.13465    0.02438   5.524 7.48e-06 ***</a:t>
            </a:r>
          </a:p>
          <a:p>
            <a:r>
              <a:rPr lang="de-DE" sz="1000" dirty="0">
                <a:latin typeface="Monaco"/>
                <a:cs typeface="Monaco"/>
              </a:rPr>
              <a:t>---</a:t>
            </a:r>
          </a:p>
          <a:p>
            <a:r>
              <a:rPr lang="de-DE" sz="1000" dirty="0" err="1">
                <a:latin typeface="Monaco"/>
                <a:cs typeface="Monaco"/>
              </a:rPr>
              <a:t>Signif</a:t>
            </a:r>
            <a:r>
              <a:rPr lang="de-DE" sz="1000" dirty="0">
                <a:latin typeface="Monaco"/>
                <a:cs typeface="Monaco"/>
              </a:rPr>
              <a:t>. </a:t>
            </a:r>
            <a:r>
              <a:rPr lang="de-DE" sz="1000" dirty="0" err="1">
                <a:latin typeface="Monaco"/>
                <a:cs typeface="Monaco"/>
              </a:rPr>
              <a:t>codes</a:t>
            </a:r>
            <a:r>
              <a:rPr lang="de-DE" sz="10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Residual </a:t>
            </a:r>
            <a:r>
              <a:rPr lang="de-DE" sz="1000" dirty="0" err="1">
                <a:latin typeface="Monaco"/>
                <a:cs typeface="Monaco"/>
              </a:rPr>
              <a:t>standard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error</a:t>
            </a:r>
            <a:r>
              <a:rPr lang="de-DE" sz="1000" dirty="0">
                <a:latin typeface="Monaco"/>
                <a:cs typeface="Monaco"/>
              </a:rPr>
              <a:t>: 2.709 on 27 </a:t>
            </a:r>
            <a:r>
              <a:rPr lang="de-DE" sz="1000" dirty="0" err="1">
                <a:latin typeface="Monaco"/>
                <a:cs typeface="Monaco"/>
              </a:rPr>
              <a:t>degrees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of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freedom</a:t>
            </a:r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Multiple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0.9756,	</a:t>
            </a:r>
            <a:r>
              <a:rPr lang="de-DE" sz="1000" dirty="0" err="1">
                <a:latin typeface="Monaco"/>
                <a:cs typeface="Monaco"/>
              </a:rPr>
              <a:t>Adjusted</a:t>
            </a:r>
            <a:r>
              <a:rPr lang="de-DE" sz="1000" dirty="0">
                <a:latin typeface="Monaco"/>
                <a:cs typeface="Monaco"/>
              </a:rPr>
              <a:t>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0.9728 </a:t>
            </a:r>
          </a:p>
          <a:p>
            <a:r>
              <a:rPr lang="de-DE" sz="1000" dirty="0">
                <a:latin typeface="Monaco"/>
                <a:cs typeface="Monaco"/>
              </a:rPr>
              <a:t>F-</a:t>
            </a:r>
            <a:r>
              <a:rPr lang="de-DE" sz="1000" dirty="0" err="1">
                <a:latin typeface="Monaco"/>
                <a:cs typeface="Monaco"/>
              </a:rPr>
              <a:t>statistic</a:t>
            </a:r>
            <a:r>
              <a:rPr lang="de-DE" sz="1000" dirty="0">
                <a:latin typeface="Monaco"/>
                <a:cs typeface="Monaco"/>
              </a:rPr>
              <a:t>: 359.3 on 3 </a:t>
            </a:r>
            <a:r>
              <a:rPr lang="de-DE" sz="1000" dirty="0" err="1">
                <a:latin typeface="Monaco"/>
                <a:cs typeface="Monaco"/>
              </a:rPr>
              <a:t>and</a:t>
            </a:r>
            <a:r>
              <a:rPr lang="de-DE" sz="1000" dirty="0">
                <a:latin typeface="Monaco"/>
                <a:cs typeface="Monaco"/>
              </a:rPr>
              <a:t> 27 DF,  p-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: &lt; 2.2e-16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38F22-B994-2B83-E663-385F3EAAB6E2}"/>
              </a:ext>
            </a:extLst>
          </p:cNvPr>
          <p:cNvSpPr/>
          <p:nvPr/>
        </p:nvSpPr>
        <p:spPr>
          <a:xfrm>
            <a:off x="3466015" y="270892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67FD4AD-27D3-591A-1032-A498E7D06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8845"/>
              </p:ext>
            </p:extLst>
          </p:nvPr>
        </p:nvGraphicFramePr>
        <p:xfrm>
          <a:off x="-477021" y="2204864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77021" y="2204864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B7715A0-A81D-227E-C4E3-24CF5899242A}"/>
              </a:ext>
            </a:extLst>
          </p:cNvPr>
          <p:cNvSpPr/>
          <p:nvPr/>
        </p:nvSpPr>
        <p:spPr>
          <a:xfrm>
            <a:off x="5580112" y="4965345"/>
            <a:ext cx="3347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is improved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All terms are significant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Height term is more significant(!)</a:t>
            </a:r>
          </a:p>
        </p:txBody>
      </p:sp>
      <p:pic>
        <p:nvPicPr>
          <p:cNvPr id="8" name="Picture 7" descr="example3.pdf">
            <a:extLst>
              <a:ext uri="{FF2B5EF4-FFF2-40B4-BE49-F238E27FC236}">
                <a16:creationId xmlns:a16="http://schemas.microsoft.com/office/drawing/2014/main" id="{6F55D816-ED10-5BB0-FA00-B83676197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190D-BB28-F407-0C8D-0D0E2EA4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217719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5A4CE-DECE-7A7E-7216-F719D129E423}"/>
              </a:ext>
            </a:extLst>
          </p:cNvPr>
          <p:cNvSpPr txBox="1"/>
          <p:nvPr/>
        </p:nvSpPr>
        <p:spPr>
          <a:xfrm>
            <a:off x="179512" y="14847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Log-transform response and predictors? No interaction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E08C8-3AED-B898-FF26-2F6DF3EBA1B3}"/>
              </a:ext>
            </a:extLst>
          </p:cNvPr>
          <p:cNvSpPr/>
          <p:nvPr/>
        </p:nvSpPr>
        <p:spPr>
          <a:xfrm>
            <a:off x="428256" y="3717032"/>
            <a:ext cx="5367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 	Estimate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(Intercept) -6.63162    0.79979  -8.292 5.06e-09 ***</a:t>
            </a:r>
          </a:p>
          <a:p>
            <a:r>
              <a:rPr lang="en-US" sz="1000" dirty="0">
                <a:latin typeface="Monaco"/>
                <a:cs typeface="Monaco"/>
              </a:rPr>
              <a:t>log(Girth)   1.98265    0.07501  26.432  &lt; 2e-16 ***</a:t>
            </a:r>
          </a:p>
          <a:p>
            <a:r>
              <a:rPr lang="en-US" sz="1000" dirty="0">
                <a:latin typeface="Monaco"/>
                <a:cs typeface="Monaco"/>
              </a:rPr>
              <a:t>log(Height)  1.11712    0.20444   5.464 7.81e-06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0.08139 on 28 degrees of freedom</a:t>
            </a:r>
          </a:p>
          <a:p>
            <a:r>
              <a:rPr lang="en-US" sz="1000" dirty="0">
                <a:latin typeface="Monaco"/>
                <a:cs typeface="Monaco"/>
              </a:rPr>
              <a:t>Multiple R-squared:  0.9777,	Adjusted R-squared:  0.9761 </a:t>
            </a:r>
          </a:p>
          <a:p>
            <a:r>
              <a:rPr lang="en-US" sz="1000" dirty="0">
                <a:latin typeface="Monaco"/>
                <a:cs typeface="Monaco"/>
              </a:rPr>
              <a:t>F-statistic: 613.2 on 2 and 28 DF,  p-value: &lt; 2.2e-16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33184-8672-A001-5C52-4003BE20A7F9}"/>
              </a:ext>
            </a:extLst>
          </p:cNvPr>
          <p:cNvSpPr/>
          <p:nvPr/>
        </p:nvSpPr>
        <p:spPr>
          <a:xfrm>
            <a:off x="3466015" y="270892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68732-1C4B-94A7-DAC8-EEB1F7C4F360}"/>
              </a:ext>
            </a:extLst>
          </p:cNvPr>
          <p:cNvSpPr/>
          <p:nvPr/>
        </p:nvSpPr>
        <p:spPr>
          <a:xfrm>
            <a:off x="5580112" y="4965345"/>
            <a:ext cx="3347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is improved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Fewer parameters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All terms are significant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Residual standard error!!!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2ED1EA-2FCE-99CF-C0FB-0EFFB3CED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372517"/>
              </p:ext>
            </p:extLst>
          </p:nvPr>
        </p:nvGraphicFramePr>
        <p:xfrm>
          <a:off x="-396069" y="2204864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96069" y="2204864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example3.pdf">
            <a:extLst>
              <a:ext uri="{FF2B5EF4-FFF2-40B4-BE49-F238E27FC236}">
                <a16:creationId xmlns:a16="http://schemas.microsoft.com/office/drawing/2014/main" id="{AAF40D3F-6299-011C-595F-4A62F109A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9FC916-1D57-1ED9-8E31-3AC2763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127702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38244-A359-0778-4ADB-1B916FF679DA}"/>
              </a:ext>
            </a:extLst>
          </p:cNvPr>
          <p:cNvSpPr txBox="1"/>
          <p:nvPr/>
        </p:nvSpPr>
        <p:spPr>
          <a:xfrm>
            <a:off x="179512" y="14847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Log-transform response and predictors? With interaction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E7D38-884A-33ED-7CD2-7F37779126C3}"/>
              </a:ext>
            </a:extLst>
          </p:cNvPr>
          <p:cNvSpPr/>
          <p:nvPr/>
        </p:nvSpPr>
        <p:spPr>
          <a:xfrm>
            <a:off x="428256" y="3717032"/>
            <a:ext cx="5367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Monaco"/>
                <a:cs typeface="Monaco"/>
              </a:rPr>
              <a:t>		</a:t>
            </a:r>
            <a:r>
              <a:rPr lang="de-DE" sz="1000" dirty="0" err="1">
                <a:latin typeface="Monaco"/>
                <a:cs typeface="Monaco"/>
              </a:rPr>
              <a:t>Estimate</a:t>
            </a:r>
            <a:r>
              <a:rPr lang="de-DE" sz="1000" dirty="0">
                <a:latin typeface="Monaco"/>
                <a:cs typeface="Monaco"/>
              </a:rPr>
              <a:t> Std. Error t 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Pr</a:t>
            </a:r>
            <a:r>
              <a:rPr lang="de-DE" sz="1000" dirty="0">
                <a:latin typeface="Monaco"/>
                <a:cs typeface="Monaco"/>
              </a:rPr>
              <a:t>(&gt;|t|)</a:t>
            </a:r>
          </a:p>
          <a:p>
            <a:r>
              <a:rPr lang="de-DE" sz="1000" dirty="0">
                <a:latin typeface="Monaco"/>
                <a:cs typeface="Monaco"/>
              </a:rPr>
              <a:t>(</a:t>
            </a:r>
            <a:r>
              <a:rPr lang="de-DE" sz="1000" dirty="0" err="1">
                <a:latin typeface="Monaco"/>
                <a:cs typeface="Monaco"/>
              </a:rPr>
              <a:t>Intercept</a:t>
            </a:r>
            <a:r>
              <a:rPr lang="de-DE" sz="1000" dirty="0">
                <a:latin typeface="Monaco"/>
                <a:cs typeface="Monaco"/>
              </a:rPr>
              <a:t>)             -3.6869     7.6996  -0.479    0.636</a:t>
            </a:r>
          </a:p>
          <a:p>
            <a:r>
              <a:rPr lang="de-DE" sz="1000" dirty="0">
                <a:latin typeface="Monaco"/>
                <a:cs typeface="Monaco"/>
              </a:rPr>
              <a:t>log(</a:t>
            </a:r>
            <a:r>
              <a:rPr lang="de-DE" sz="1000" dirty="0" err="1">
                <a:latin typeface="Monaco"/>
                <a:cs typeface="Monaco"/>
              </a:rPr>
              <a:t>Girth</a:t>
            </a:r>
            <a:r>
              <a:rPr lang="de-DE" sz="1000" dirty="0">
                <a:latin typeface="Monaco"/>
                <a:cs typeface="Monaco"/>
              </a:rPr>
              <a:t>)               0.7942     3.0910   0.257    0.799</a:t>
            </a:r>
          </a:p>
          <a:p>
            <a:r>
              <a:rPr lang="de-DE" sz="1000" dirty="0">
                <a:latin typeface="Monaco"/>
                <a:cs typeface="Monaco"/>
              </a:rPr>
              <a:t>log(Height)              0.4377     1.7788   0.246    0.808</a:t>
            </a:r>
          </a:p>
          <a:p>
            <a:r>
              <a:rPr lang="de-DE" sz="1000" dirty="0">
                <a:latin typeface="Monaco"/>
                <a:cs typeface="Monaco"/>
              </a:rPr>
              <a:t>log(</a:t>
            </a:r>
            <a:r>
              <a:rPr lang="de-DE" sz="1000" dirty="0" err="1">
                <a:latin typeface="Monaco"/>
                <a:cs typeface="Monaco"/>
              </a:rPr>
              <a:t>Girth</a:t>
            </a:r>
            <a:r>
              <a:rPr lang="de-DE" sz="1000" dirty="0">
                <a:latin typeface="Monaco"/>
                <a:cs typeface="Monaco"/>
              </a:rPr>
              <a:t>):log(Height)   0.2740     0.7124   0.385    0.704</a:t>
            </a:r>
          </a:p>
          <a:p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Residual </a:t>
            </a:r>
            <a:r>
              <a:rPr lang="de-DE" sz="1000" dirty="0" err="1">
                <a:latin typeface="Monaco"/>
                <a:cs typeface="Monaco"/>
              </a:rPr>
              <a:t>standard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error</a:t>
            </a:r>
            <a:r>
              <a:rPr lang="de-DE" sz="1000" dirty="0">
                <a:latin typeface="Monaco"/>
                <a:cs typeface="Monaco"/>
              </a:rPr>
              <a:t>: 0.08265 on 27 </a:t>
            </a:r>
            <a:r>
              <a:rPr lang="de-DE" sz="1000" dirty="0" err="1">
                <a:latin typeface="Monaco"/>
                <a:cs typeface="Monaco"/>
              </a:rPr>
              <a:t>degrees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of</a:t>
            </a:r>
            <a:r>
              <a:rPr lang="de-DE" sz="1000" dirty="0">
                <a:latin typeface="Monaco"/>
                <a:cs typeface="Monaco"/>
              </a:rPr>
              <a:t> </a:t>
            </a:r>
            <a:r>
              <a:rPr lang="de-DE" sz="1000" dirty="0" err="1">
                <a:latin typeface="Monaco"/>
                <a:cs typeface="Monaco"/>
              </a:rPr>
              <a:t>freedom</a:t>
            </a:r>
            <a:endParaRPr lang="de-DE" sz="1000" dirty="0">
              <a:latin typeface="Monaco"/>
              <a:cs typeface="Monaco"/>
            </a:endParaRPr>
          </a:p>
          <a:p>
            <a:r>
              <a:rPr lang="de-DE" sz="1000" dirty="0">
                <a:latin typeface="Monaco"/>
                <a:cs typeface="Monaco"/>
              </a:rPr>
              <a:t>Multiple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0.9778,	</a:t>
            </a:r>
            <a:r>
              <a:rPr lang="de-DE" sz="1000" dirty="0" err="1">
                <a:latin typeface="Monaco"/>
                <a:cs typeface="Monaco"/>
              </a:rPr>
              <a:t>Adjusted</a:t>
            </a:r>
            <a:r>
              <a:rPr lang="de-DE" sz="1000" dirty="0">
                <a:latin typeface="Monaco"/>
                <a:cs typeface="Monaco"/>
              </a:rPr>
              <a:t> R-</a:t>
            </a:r>
            <a:r>
              <a:rPr lang="de-DE" sz="1000" dirty="0" err="1">
                <a:latin typeface="Monaco"/>
                <a:cs typeface="Monaco"/>
              </a:rPr>
              <a:t>squared</a:t>
            </a:r>
            <a:r>
              <a:rPr lang="de-DE" sz="1000" dirty="0">
                <a:latin typeface="Monaco"/>
                <a:cs typeface="Monaco"/>
              </a:rPr>
              <a:t>:  0.9753 </a:t>
            </a:r>
          </a:p>
          <a:p>
            <a:r>
              <a:rPr lang="de-DE" sz="1000" dirty="0">
                <a:latin typeface="Monaco"/>
                <a:cs typeface="Monaco"/>
              </a:rPr>
              <a:t>F-</a:t>
            </a:r>
            <a:r>
              <a:rPr lang="de-DE" sz="1000" dirty="0" err="1">
                <a:latin typeface="Monaco"/>
                <a:cs typeface="Monaco"/>
              </a:rPr>
              <a:t>statistic</a:t>
            </a:r>
            <a:r>
              <a:rPr lang="de-DE" sz="1000" dirty="0">
                <a:latin typeface="Monaco"/>
                <a:cs typeface="Monaco"/>
              </a:rPr>
              <a:t>: 396.4 on 3 </a:t>
            </a:r>
            <a:r>
              <a:rPr lang="de-DE" sz="1000" dirty="0" err="1">
                <a:latin typeface="Monaco"/>
                <a:cs typeface="Monaco"/>
              </a:rPr>
              <a:t>and</a:t>
            </a:r>
            <a:r>
              <a:rPr lang="de-DE" sz="1000" dirty="0">
                <a:latin typeface="Monaco"/>
                <a:cs typeface="Monaco"/>
              </a:rPr>
              <a:t> 27 DF,  p-</a:t>
            </a:r>
            <a:r>
              <a:rPr lang="de-DE" sz="1000" dirty="0" err="1">
                <a:latin typeface="Monaco"/>
                <a:cs typeface="Monaco"/>
              </a:rPr>
              <a:t>value</a:t>
            </a:r>
            <a:r>
              <a:rPr lang="de-DE" sz="1000" dirty="0">
                <a:latin typeface="Monaco"/>
                <a:cs typeface="Monaco"/>
              </a:rPr>
              <a:t>: &lt; 2.2e-16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0FEE7-8AD0-82A2-80EB-4B0D7C60BF3A}"/>
              </a:ext>
            </a:extLst>
          </p:cNvPr>
          <p:cNvSpPr/>
          <p:nvPr/>
        </p:nvSpPr>
        <p:spPr>
          <a:xfrm>
            <a:off x="3466015" y="270892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DB474-54E6-987C-14C5-9FBA1D689343}"/>
              </a:ext>
            </a:extLst>
          </p:cNvPr>
          <p:cNvSpPr/>
          <p:nvPr/>
        </p:nvSpPr>
        <p:spPr>
          <a:xfrm>
            <a:off x="5580112" y="4965345"/>
            <a:ext cx="334786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marginally improved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No terms are significant!!!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4D8CF1-8E9D-DF97-9047-3C289949F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065758"/>
              </p:ext>
            </p:extLst>
          </p:nvPr>
        </p:nvGraphicFramePr>
        <p:xfrm>
          <a:off x="251520" y="2177981"/>
          <a:ext cx="5544616" cy="24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292100" progId="Word.Document.12">
                  <p:embed/>
                </p:oleObj>
              </mc:Choice>
              <mc:Fallback>
                <p:oleObj name="Document" r:id="rId3" imgW="6667500" imgH="292100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177981"/>
                        <a:ext cx="5544616" cy="24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example3.pdf">
            <a:extLst>
              <a:ext uri="{FF2B5EF4-FFF2-40B4-BE49-F238E27FC236}">
                <a16:creationId xmlns:a16="http://schemas.microsoft.com/office/drawing/2014/main" id="{D2CF51EB-4436-8745-8ACE-3FE49DE85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B4D91C-CBBE-5180-D92E-7BEF378D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5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CEFC963-40C4-391B-938E-FF2F0B7EA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575103"/>
              </p:ext>
            </p:extLst>
          </p:nvPr>
        </p:nvGraphicFramePr>
        <p:xfrm>
          <a:off x="653813" y="5775796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317500" progId="Word.Document.12">
                  <p:embed/>
                </p:oleObj>
              </mc:Choice>
              <mc:Fallback>
                <p:oleObj name="Document" r:id="rId3" imgW="6057900" imgH="317500" progId="Word.Document.12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813" y="5775796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C76781-4035-2DCF-F1FC-DE092965C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38005"/>
              </p:ext>
            </p:extLst>
          </p:nvPr>
        </p:nvGraphicFramePr>
        <p:xfrm>
          <a:off x="653813" y="5421591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317500" progId="Word.Document.12">
                  <p:embed/>
                </p:oleObj>
              </mc:Choice>
              <mc:Fallback>
                <p:oleObj name="Document" r:id="rId5" imgW="6057900" imgH="317500" progId="Word.Document.12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813" y="5421591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E42D51-B0DD-8BD6-BBEA-86C2CFDFFB36}"/>
              </a:ext>
            </a:extLst>
          </p:cNvPr>
          <p:cNvSpPr txBox="1"/>
          <p:nvPr/>
        </p:nvSpPr>
        <p:spPr>
          <a:xfrm>
            <a:off x="179512" y="14847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Favourite</a:t>
            </a:r>
            <a:r>
              <a:rPr lang="en-US" dirty="0"/>
              <a:t> model so far: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6B1C-FE75-2AA9-9F1A-8DF200591486}"/>
              </a:ext>
            </a:extLst>
          </p:cNvPr>
          <p:cNvSpPr/>
          <p:nvPr/>
        </p:nvSpPr>
        <p:spPr>
          <a:xfrm>
            <a:off x="428256" y="2708920"/>
            <a:ext cx="5367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 	Estimate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(Intercept) -6.63162    0.79979  -8.292 5.06e-09 ***</a:t>
            </a:r>
          </a:p>
          <a:p>
            <a:r>
              <a:rPr lang="en-US" sz="1000" dirty="0">
                <a:latin typeface="Monaco"/>
                <a:cs typeface="Monaco"/>
              </a:rPr>
              <a:t>log(Girth)   1.98265    0.07501  26.432  &lt; 2e-16 ***</a:t>
            </a:r>
          </a:p>
          <a:p>
            <a:r>
              <a:rPr lang="en-US" sz="1000" dirty="0">
                <a:latin typeface="Monaco"/>
                <a:cs typeface="Monaco"/>
              </a:rPr>
              <a:t>log(Height)  1.11712    0.20444   5.464 7.81e-06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0.08139 on 28 degrees of freedom</a:t>
            </a:r>
          </a:p>
          <a:p>
            <a:r>
              <a:rPr lang="en-US" sz="1000" dirty="0">
                <a:latin typeface="Monaco"/>
                <a:cs typeface="Monaco"/>
              </a:rPr>
              <a:t>Multiple R-squared:  0.9777,	Adjusted R-squared:  0.9761 </a:t>
            </a:r>
          </a:p>
          <a:p>
            <a:r>
              <a:rPr lang="en-US" sz="1000" dirty="0">
                <a:latin typeface="Monaco"/>
                <a:cs typeface="Monaco"/>
              </a:rPr>
              <a:t>F-statistic: 613.2 on 2 and 28 DF,  p-value: &lt; 2.2e-16</a:t>
            </a:r>
          </a:p>
        </p:txBody>
      </p:sp>
      <p:pic>
        <p:nvPicPr>
          <p:cNvPr id="7" name="Picture 6" descr="example3.pdf">
            <a:extLst>
              <a:ext uri="{FF2B5EF4-FFF2-40B4-BE49-F238E27FC236}">
                <a16:creationId xmlns:a16="http://schemas.microsoft.com/office/drawing/2014/main" id="{CCC5983B-A6E9-212D-3BC1-3B3B492CF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31B6DD-4493-2B21-EF15-5A1A39A845DD}"/>
              </a:ext>
            </a:extLst>
          </p:cNvPr>
          <p:cNvSpPr/>
          <p:nvPr/>
        </p:nvSpPr>
        <p:spPr>
          <a:xfrm>
            <a:off x="3682763" y="1340768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8E99A7-2161-BF60-BD87-D2CEDE9A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68500"/>
              </p:ext>
            </p:extLst>
          </p:nvPr>
        </p:nvGraphicFramePr>
        <p:xfrm>
          <a:off x="-396069" y="2204864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057900" imgH="292100" progId="Word.Document.12">
                  <p:embed/>
                </p:oleObj>
              </mc:Choice>
              <mc:Fallback>
                <p:oleObj name="Document" r:id="rId8" imgW="6057900" imgH="292100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396069" y="2204864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42976F-96CC-6EB0-1B14-C5B7AEECE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91099"/>
              </p:ext>
            </p:extLst>
          </p:nvPr>
        </p:nvGraphicFramePr>
        <p:xfrm>
          <a:off x="-1332656" y="4509120"/>
          <a:ext cx="605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6057900" imgH="381000" progId="Word.Document.12">
                  <p:embed/>
                </p:oleObj>
              </mc:Choice>
              <mc:Fallback>
                <p:oleObj name="Document" r:id="rId10" imgW="6057900" imgH="381000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1332656" y="4509120"/>
                        <a:ext cx="605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5A60FBB-2D08-1FF6-68EE-734992729C06}"/>
              </a:ext>
            </a:extLst>
          </p:cNvPr>
          <p:cNvSpPr/>
          <p:nvPr/>
        </p:nvSpPr>
        <p:spPr>
          <a:xfrm>
            <a:off x="504056" y="5000689"/>
            <a:ext cx="4572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Intervals</a:t>
            </a:r>
            <a:r>
              <a:rPr lang="de-DE" sz="1200" dirty="0"/>
              <a:t>:</a:t>
            </a:r>
          </a:p>
          <a:p>
            <a:endParaRPr lang="de-DE" sz="500" dirty="0"/>
          </a:p>
          <a:p>
            <a:r>
              <a:rPr lang="de-DE" sz="1200" dirty="0"/>
              <a:t> 	2.5 %    	97.5 %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Intercept</a:t>
            </a:r>
            <a:r>
              <a:rPr lang="de-DE" sz="1200" dirty="0"/>
              <a:t>)	-8.269912 	-4.993322</a:t>
            </a:r>
          </a:p>
          <a:p>
            <a:r>
              <a:rPr lang="de-DE" sz="1200" dirty="0"/>
              <a:t>log(</a:t>
            </a:r>
            <a:r>
              <a:rPr lang="de-DE" sz="1200" dirty="0" err="1"/>
              <a:t>Girth</a:t>
            </a:r>
            <a:r>
              <a:rPr lang="de-DE" sz="1200" dirty="0"/>
              <a:t>)   	1.828998  	2.136302</a:t>
            </a:r>
          </a:p>
          <a:p>
            <a:r>
              <a:rPr lang="de-DE" sz="1200" dirty="0"/>
              <a:t>log(Height)  	0.698353  	1.535894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B1BD9-82A8-79FF-E9F6-78EAB268FD81}"/>
              </a:ext>
            </a:extLst>
          </p:cNvPr>
          <p:cNvSpPr/>
          <p:nvPr/>
        </p:nvSpPr>
        <p:spPr>
          <a:xfrm>
            <a:off x="2964502" y="4816023"/>
            <a:ext cx="3747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Volume </a:t>
            </a:r>
            <a:r>
              <a:rPr lang="en-US" dirty="0"/>
              <a:t>∝</a:t>
            </a:r>
            <a:r>
              <a:rPr lang="en-GB" dirty="0"/>
              <a:t> Girth</a:t>
            </a:r>
            <a:r>
              <a:rPr lang="en-GB" baseline="30000" dirty="0"/>
              <a:t>2</a:t>
            </a:r>
            <a:r>
              <a:rPr lang="en-GB" dirty="0"/>
              <a:t> x Height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D10F26-F620-6345-E58B-5BFCB6FF5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77252"/>
              </p:ext>
            </p:extLst>
          </p:nvPr>
        </p:nvGraphicFramePr>
        <p:xfrm>
          <a:off x="3667723" y="5194095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6057900" imgH="292100" progId="Word.Document.12">
                  <p:embed/>
                </p:oleObj>
              </mc:Choice>
              <mc:Fallback>
                <p:oleObj name="Document" r:id="rId12" imgW="6057900" imgH="292100" progId="Word.Documen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67723" y="5194095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A3A236DA-9207-9078-D987-29ACDCB1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8982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7CCE235-4D6C-7B14-FEE8-8B6BB35E1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003285"/>
              </p:ext>
            </p:extLst>
          </p:nvPr>
        </p:nvGraphicFramePr>
        <p:xfrm>
          <a:off x="-1332656" y="2743200"/>
          <a:ext cx="605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685800" progId="Word.Document.12">
                  <p:embed/>
                </p:oleObj>
              </mc:Choice>
              <mc:Fallback>
                <p:oleObj name="Document" r:id="rId3" imgW="6057900" imgH="685800" progId="Word.Document.12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332656" y="2743200"/>
                        <a:ext cx="605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AC2EE7-7E7E-2E4B-BE20-78FDB14F5A08}"/>
              </a:ext>
            </a:extLst>
          </p:cNvPr>
          <p:cNvSpPr txBox="1"/>
          <p:nvPr/>
        </p:nvSpPr>
        <p:spPr>
          <a:xfrm>
            <a:off x="251520" y="146620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parameters to mechanistically sensible values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27305-82CB-8EA5-506B-64BFD7428DE6}"/>
              </a:ext>
            </a:extLst>
          </p:cNvPr>
          <p:cNvSpPr/>
          <p:nvPr/>
        </p:nvSpPr>
        <p:spPr>
          <a:xfrm>
            <a:off x="500264" y="3698448"/>
            <a:ext cx="5367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 	Estimate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(Intercept) -6.16917    0.01421  -434.3   &lt;2e-16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0.0791 on 30 degrees of freedom</a:t>
            </a:r>
            <a:endParaRPr lang="de-DE" sz="1000" dirty="0">
              <a:latin typeface="Monaco"/>
              <a:cs typeface="Monac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8D5AE-AD4E-E946-3F46-3FAD005B033F}"/>
              </a:ext>
            </a:extLst>
          </p:cNvPr>
          <p:cNvSpPr/>
          <p:nvPr/>
        </p:nvSpPr>
        <p:spPr>
          <a:xfrm>
            <a:off x="3538023" y="2690336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2BAB1-2DD5-0918-FE83-71157CD812D3}"/>
              </a:ext>
            </a:extLst>
          </p:cNvPr>
          <p:cNvSpPr/>
          <p:nvPr/>
        </p:nvSpPr>
        <p:spPr>
          <a:xfrm>
            <a:off x="5652120" y="4946761"/>
            <a:ext cx="33478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No 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Intercept is significant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Again, can’t compare RSE</a:t>
            </a:r>
            <a:r>
              <a:rPr lang="is-IS" sz="1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365763-4FC4-9B5E-F26F-ED217B1B5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07443"/>
              </p:ext>
            </p:extLst>
          </p:nvPr>
        </p:nvGraphicFramePr>
        <p:xfrm>
          <a:off x="-434800" y="2114272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434800" y="2114272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example3.pdf">
            <a:extLst>
              <a:ext uri="{FF2B5EF4-FFF2-40B4-BE49-F238E27FC236}">
                <a16:creationId xmlns:a16="http://schemas.microsoft.com/office/drawing/2014/main" id="{B6BF8767-00D9-A7B3-F0E2-6B9556056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6752"/>
            <a:ext cx="3687329" cy="3768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57DE8DE-0C18-C487-C39F-8822F744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28809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F5921CF-F4B9-3E93-E7D5-9F40F3E81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18002"/>
              </p:ext>
            </p:extLst>
          </p:nvPr>
        </p:nvGraphicFramePr>
        <p:xfrm>
          <a:off x="-1433715" y="2188105"/>
          <a:ext cx="605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685800" progId="Word.Document.12">
                  <p:embed/>
                </p:oleObj>
              </mc:Choice>
              <mc:Fallback>
                <p:oleObj name="Document" r:id="rId3" imgW="6057900" imgH="685800" progId="Word.Document.12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33715" y="2188105"/>
                        <a:ext cx="605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3AD071-D1EC-90EC-D806-94713BE8BBF5}"/>
              </a:ext>
            </a:extLst>
          </p:cNvPr>
          <p:cNvSpPr txBox="1"/>
          <p:nvPr/>
        </p:nvSpPr>
        <p:spPr>
          <a:xfrm>
            <a:off x="294477" y="146802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parameters to mechanistically sensible values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6E6E0-11CB-BB81-EE53-0CCB27BDA504}"/>
              </a:ext>
            </a:extLst>
          </p:cNvPr>
          <p:cNvSpPr/>
          <p:nvPr/>
        </p:nvSpPr>
        <p:spPr>
          <a:xfrm>
            <a:off x="3731217" y="2044089"/>
            <a:ext cx="5367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 	Estimate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(Intercept) -6.16917    0.01421  -434.3   &lt;2e-16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0.0791 on 30 degrees of freedom</a:t>
            </a:r>
            <a:endParaRPr lang="de-DE" sz="1000" dirty="0">
              <a:latin typeface="Monaco"/>
              <a:cs typeface="Monaco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2BFD54-A2B0-9D64-E83F-70BC8FDF7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4093"/>
              </p:ext>
            </p:extLst>
          </p:nvPr>
        </p:nvGraphicFramePr>
        <p:xfrm>
          <a:off x="-1620688" y="4221088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317500" progId="Word.Document.12">
                  <p:embed/>
                </p:oleObj>
              </mc:Choice>
              <mc:Fallback>
                <p:oleObj name="Document" r:id="rId5" imgW="6057900" imgH="317500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620688" y="4221088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C32C1EC-DCE5-0944-448B-93EAB69CA56E}"/>
              </a:ext>
            </a:extLst>
          </p:cNvPr>
          <p:cNvSpPr/>
          <p:nvPr/>
        </p:nvSpPr>
        <p:spPr>
          <a:xfrm>
            <a:off x="3731217" y="3772281"/>
            <a:ext cx="5367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	      Estimate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I(Girth^2):Height 2.108e-03  2.722e-05   77.44   &lt;2e-16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2.455 on 30 degrees of freedom</a:t>
            </a:r>
          </a:p>
          <a:p>
            <a:r>
              <a:rPr lang="en-US" sz="1000" dirty="0">
                <a:latin typeface="Monaco"/>
                <a:cs typeface="Monaco"/>
              </a:rPr>
              <a:t>Multiple R-squared:  0.995,	Adjusted R-squared:  0.9949 </a:t>
            </a:r>
          </a:p>
          <a:p>
            <a:r>
              <a:rPr lang="en-US" sz="1000" dirty="0">
                <a:latin typeface="Monaco"/>
                <a:cs typeface="Monaco"/>
              </a:rPr>
              <a:t>F-statistic:  5996 on 1 and 30 DF,  p-value: &lt; 2.2e-16</a:t>
            </a:r>
            <a:endParaRPr lang="de-DE" sz="1000" dirty="0">
              <a:latin typeface="Monaco"/>
              <a:cs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9288A-3922-BE60-D6D6-85A53C673111}"/>
              </a:ext>
            </a:extLst>
          </p:cNvPr>
          <p:cNvSpPr txBox="1"/>
          <p:nvPr/>
        </p:nvSpPr>
        <p:spPr>
          <a:xfrm>
            <a:off x="294477" y="3330941"/>
            <a:ext cx="88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not instead fix the intercept, and estimate the coefficient of 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???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80786-E4EA-DE67-FB47-31BCF00E1ECF}"/>
              </a:ext>
            </a:extLst>
          </p:cNvPr>
          <p:cNvSpPr/>
          <p:nvPr/>
        </p:nvSpPr>
        <p:spPr>
          <a:xfrm>
            <a:off x="499139" y="5118402"/>
            <a:ext cx="4835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Produces 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But</a:t>
            </a:r>
            <a:r>
              <a:rPr lang="mr-IN" sz="1600" dirty="0">
                <a:solidFill>
                  <a:srgbClr val="FF0000"/>
                </a:solidFill>
              </a:rPr>
              <a:t>…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FF0000"/>
                </a:solidFill>
              </a:rPr>
              <a:t>R</a:t>
            </a:r>
            <a:r>
              <a:rPr lang="en-GB" sz="1600" baseline="30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rgbClr val="FF0000"/>
                </a:solidFill>
              </a:rPr>
              <a:t> incomparable when intercept is fixed.</a:t>
            </a:r>
          </a:p>
          <a:p>
            <a:r>
              <a:rPr lang="en-GB" sz="1600" dirty="0">
                <a:solidFill>
                  <a:srgbClr val="FF0000"/>
                </a:solidFill>
              </a:rPr>
              <a:t>Again, can’t compare RSE</a:t>
            </a:r>
            <a:r>
              <a:rPr lang="is-IS" sz="16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E082AE-EB7D-C4F0-BA41-14200B18700F}"/>
              </a:ext>
            </a:extLst>
          </p:cNvPr>
          <p:cNvSpPr/>
          <p:nvPr/>
        </p:nvSpPr>
        <p:spPr>
          <a:xfrm>
            <a:off x="3995290" y="5735411"/>
            <a:ext cx="485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Hang on</a:t>
            </a:r>
            <a:r>
              <a:rPr lang="mr-IN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GB" b="1" dirty="0" err="1">
                <a:solidFill>
                  <a:srgbClr val="FF0000"/>
                </a:solidFill>
              </a:rPr>
              <a:t>exp</a:t>
            </a:r>
            <a:r>
              <a:rPr lang="en-GB" b="1" dirty="0">
                <a:solidFill>
                  <a:srgbClr val="FF0000"/>
                </a:solidFill>
              </a:rPr>
              <a:t>(-6.16917) = 2.092e-03 </a:t>
            </a:r>
            <a:r>
              <a:rPr lang="is-IS" b="1" dirty="0">
                <a:solidFill>
                  <a:srgbClr val="FF0000"/>
                </a:solidFill>
              </a:rPr>
              <a:t>…?!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83AC787-F091-2462-BD87-53047454F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57357"/>
              </p:ext>
            </p:extLst>
          </p:nvPr>
        </p:nvGraphicFramePr>
        <p:xfrm>
          <a:off x="-722864" y="2991963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317500" progId="Word.Document.12">
                  <p:embed/>
                </p:oleObj>
              </mc:Choice>
              <mc:Fallback>
                <p:oleObj name="Document" r:id="rId7" imgW="6057900" imgH="317500" progId="Word.Documen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722864" y="2991963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2F272D7C-6F75-1158-107D-3C0E95DB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15450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6EE96BC-A98B-E6C9-91F7-77E552149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48312"/>
              </p:ext>
            </p:extLst>
          </p:nvPr>
        </p:nvGraphicFramePr>
        <p:xfrm>
          <a:off x="-1433715" y="2234332"/>
          <a:ext cx="605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685800" progId="Word.Document.12">
                  <p:embed/>
                </p:oleObj>
              </mc:Choice>
              <mc:Fallback>
                <p:oleObj name="Document" r:id="rId3" imgW="6057900" imgH="685800" progId="Word.Document.12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33715" y="2234332"/>
                        <a:ext cx="605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0800A5-1CF8-1648-AD32-BA4B2F63D4B7}"/>
              </a:ext>
            </a:extLst>
          </p:cNvPr>
          <p:cNvSpPr txBox="1"/>
          <p:nvPr/>
        </p:nvSpPr>
        <p:spPr>
          <a:xfrm>
            <a:off x="294477" y="151425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Multiplicative error model:</a:t>
            </a:r>
            <a:endParaRPr lang="en-GB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D0501D-8899-DE9B-08FD-48F22BF4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85"/>
              </p:ext>
            </p:extLst>
          </p:nvPr>
        </p:nvGraphicFramePr>
        <p:xfrm>
          <a:off x="-1620688" y="4581128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317500" progId="Word.Document.12">
                  <p:embed/>
                </p:oleObj>
              </mc:Choice>
              <mc:Fallback>
                <p:oleObj name="Document" r:id="rId5" imgW="6057900" imgH="317500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620688" y="4581128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F4501C6-89D4-A4E3-D930-E2231A314E6F}"/>
              </a:ext>
            </a:extLst>
          </p:cNvPr>
          <p:cNvSpPr txBox="1"/>
          <p:nvPr/>
        </p:nvSpPr>
        <p:spPr>
          <a:xfrm>
            <a:off x="272992" y="3873945"/>
            <a:ext cx="88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Additive error model:</a:t>
            </a:r>
            <a:endParaRPr lang="en-GB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F2534A8-C151-2272-A3AB-31E968DB9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377849"/>
              </p:ext>
            </p:extLst>
          </p:nvPr>
        </p:nvGraphicFramePr>
        <p:xfrm>
          <a:off x="-722864" y="3038190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317500" progId="Word.Document.12">
                  <p:embed/>
                </p:oleObj>
              </mc:Choice>
              <mc:Fallback>
                <p:oleObj name="Document" r:id="rId7" imgW="6057900" imgH="317500" progId="Word.Documen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722864" y="3038190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example3_2.pdf">
            <a:extLst>
              <a:ext uri="{FF2B5EF4-FFF2-40B4-BE49-F238E27FC236}">
                <a16:creationId xmlns:a16="http://schemas.microsoft.com/office/drawing/2014/main" id="{149FA2BB-7311-621C-5007-27868B350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29" y="995129"/>
            <a:ext cx="3276600" cy="3327400"/>
          </a:xfrm>
          <a:prstGeom prst="rect">
            <a:avLst/>
          </a:prstGeom>
        </p:spPr>
      </p:pic>
      <p:pic>
        <p:nvPicPr>
          <p:cNvPr id="17" name="Picture 16" descr="example3_3.pdf">
            <a:extLst>
              <a:ext uri="{FF2B5EF4-FFF2-40B4-BE49-F238E27FC236}">
                <a16:creationId xmlns:a16="http://schemas.microsoft.com/office/drawing/2014/main" id="{8E9BE777-901B-6D0F-DD02-DF5FFB74E4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0" b="17557"/>
          <a:stretch/>
        </p:blipFill>
        <p:spPr>
          <a:xfrm>
            <a:off x="3465294" y="3764756"/>
            <a:ext cx="3276600" cy="228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4047A-0E51-D626-A2A8-66A85D939839}"/>
              </a:ext>
            </a:extLst>
          </p:cNvPr>
          <p:cNvSpPr/>
          <p:nvPr/>
        </p:nvSpPr>
        <p:spPr>
          <a:xfrm>
            <a:off x="6645515" y="1539997"/>
            <a:ext cx="192920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Shapiro-</a:t>
            </a:r>
            <a:r>
              <a:rPr lang="en-US" dirty="0" err="1"/>
              <a:t>Wilk</a:t>
            </a:r>
            <a:r>
              <a:rPr lang="en-US" dirty="0"/>
              <a:t> test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p-value: 0.5225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p-value: 0.2655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78239C-FD63-2BDE-14A6-D457B20D9560}"/>
              </a:ext>
            </a:extLst>
          </p:cNvPr>
          <p:cNvSpPr/>
          <p:nvPr/>
        </p:nvSpPr>
        <p:spPr>
          <a:xfrm>
            <a:off x="1486156" y="5273476"/>
            <a:ext cx="6276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decide which is the best model?</a:t>
            </a:r>
            <a:endParaRPr lang="is-IS" sz="2400" dirty="0">
              <a:solidFill>
                <a:srgbClr val="FF00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FEA07A-D148-1842-B950-BFFD1FFB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39572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40987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34518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926585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62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56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Model Selection: </a:t>
            </a:r>
            <a:r>
              <a:rPr lang="en-US" sz="2400" b="1" dirty="0"/>
              <a:t>Choosing the best model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b="1" dirty="0"/>
              <a:t>Occam’s Razor: </a:t>
            </a:r>
          </a:p>
          <a:p>
            <a:r>
              <a:rPr lang="en-US" i="1" dirty="0"/>
              <a:t>Among competing hypotheses, the one with the fewest assumptions should be selected</a:t>
            </a:r>
          </a:p>
          <a:p>
            <a:endParaRPr lang="en-GB" dirty="0"/>
          </a:p>
          <a:p>
            <a:endParaRPr lang="en-GB" dirty="0"/>
          </a:p>
          <a:p>
            <a:r>
              <a:rPr lang="en-US" sz="2000" b="1" dirty="0"/>
              <a:t>Parsimonious </a:t>
            </a:r>
            <a:r>
              <a:rPr lang="en-US" sz="2000" b="1" dirty="0" err="1"/>
              <a:t>modelling</a:t>
            </a:r>
            <a:r>
              <a:rPr lang="en-US" sz="2000" b="1" dirty="0"/>
              <a:t>: </a:t>
            </a:r>
          </a:p>
          <a:p>
            <a:r>
              <a:rPr lang="en-US" dirty="0"/>
              <a:t>Only choose a more complex model if the benefits are sufficiently substantial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want: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 that fits the data the best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 to suffer from excessive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Objective solution: use “information criteria”</a:t>
            </a:r>
          </a:p>
          <a:p>
            <a:endParaRPr lang="en-US" sz="1600" i="1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7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63CD597-2568-8841-91CE-5A2046DCF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86" y="1556792"/>
            <a:ext cx="2191548" cy="2016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299D57-2DDC-7674-B06B-4B1811A9207A}"/>
              </a:ext>
            </a:extLst>
          </p:cNvPr>
          <p:cNvSpPr txBox="1">
            <a:spLocks/>
          </p:cNvSpPr>
          <p:nvPr/>
        </p:nvSpPr>
        <p:spPr bwMode="auto">
          <a:xfrm>
            <a:off x="384175" y="1708151"/>
            <a:ext cx="6178648" cy="373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err="1"/>
              <a:t>Akaike</a:t>
            </a:r>
            <a:r>
              <a:rPr lang="en-GB" sz="2400" kern="0" dirty="0"/>
              <a:t> information criterion </a:t>
            </a:r>
            <a:r>
              <a:rPr lang="mr-IN" sz="2400" kern="0" dirty="0"/>
              <a:t>–</a:t>
            </a:r>
            <a:r>
              <a:rPr lang="en-GB" sz="2400" kern="0" dirty="0"/>
              <a:t> AIC (1974)</a:t>
            </a:r>
          </a:p>
          <a:p>
            <a:pPr lvl="1"/>
            <a:r>
              <a:rPr lang="en-GB" sz="1800" kern="0" dirty="0"/>
              <a:t>Measures a trade-off between model goodness-of-fit and complexity (i.e. number of parameters)</a:t>
            </a:r>
          </a:p>
          <a:p>
            <a:pPr lvl="1"/>
            <a:r>
              <a:rPr lang="en-GB" sz="1800" kern="0" dirty="0"/>
              <a:t>Used for comparing models – relative only</a:t>
            </a:r>
          </a:p>
          <a:p>
            <a:pPr lvl="1"/>
            <a:endParaRPr lang="en-GB" sz="1800" b="1" kern="0" dirty="0">
              <a:solidFill>
                <a:srgbClr val="FF0000"/>
              </a:solidFill>
            </a:endParaRPr>
          </a:p>
          <a:p>
            <a:pPr marL="271463" lvl="1" indent="0">
              <a:buNone/>
            </a:pPr>
            <a:r>
              <a:rPr lang="en-GB" sz="1800" i="1" dirty="0"/>
              <a:t>k  </a:t>
            </a:r>
            <a:r>
              <a:rPr lang="en-GB" sz="1800" dirty="0"/>
              <a:t>: number of parameters</a:t>
            </a:r>
            <a:br>
              <a:rPr lang="en-GB" sz="1800" dirty="0"/>
            </a:br>
            <a:r>
              <a:rPr lang="en-GB" sz="1800" i="1" dirty="0"/>
              <a:t>L   </a:t>
            </a:r>
            <a:r>
              <a:rPr lang="en-GB" sz="1800" dirty="0"/>
              <a:t>: maximum of the likelihood function.</a:t>
            </a:r>
            <a:endParaRPr lang="en-GB" sz="1800" b="1" kern="0" dirty="0">
              <a:solidFill>
                <a:srgbClr val="FF0000"/>
              </a:solidFill>
            </a:endParaRPr>
          </a:p>
          <a:p>
            <a:pPr lvl="1"/>
            <a:r>
              <a:rPr lang="en-GB" sz="1800" b="1" kern="0" dirty="0">
                <a:solidFill>
                  <a:srgbClr val="FF0000"/>
                </a:solidFill>
              </a:rPr>
              <a:t>Lower</a:t>
            </a:r>
            <a:r>
              <a:rPr lang="en-GB" sz="1800" kern="0" dirty="0"/>
              <a:t> AIC indicates higher quality model</a:t>
            </a:r>
          </a:p>
          <a:p>
            <a:pPr marL="271463" lvl="1" indent="0">
              <a:buNone/>
            </a:pPr>
            <a:endParaRPr lang="en-GB" sz="1050" kern="0" dirty="0"/>
          </a:p>
          <a:p>
            <a:r>
              <a:rPr lang="en-GB" sz="2400" kern="0" dirty="0"/>
              <a:t>Bayesian information criterion </a:t>
            </a:r>
            <a:r>
              <a:rPr lang="mr-IN" sz="2400" kern="0" dirty="0"/>
              <a:t>–</a:t>
            </a:r>
            <a:r>
              <a:rPr lang="en-GB" sz="2400" kern="0" dirty="0"/>
              <a:t> BIC (1978)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endParaRPr lang="en-GB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3A48F-C879-3576-452F-49BC552FE599}"/>
              </a:ext>
            </a:extLst>
          </p:cNvPr>
          <p:cNvSpPr txBox="1"/>
          <p:nvPr/>
        </p:nvSpPr>
        <p:spPr>
          <a:xfrm>
            <a:off x="7092280" y="364502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Hirotugu</a:t>
            </a:r>
            <a:r>
              <a:rPr lang="en-GB" sz="1100" dirty="0"/>
              <a:t> </a:t>
            </a:r>
            <a:r>
              <a:rPr lang="en-GB" sz="1100" dirty="0" err="1"/>
              <a:t>Akaike</a:t>
            </a:r>
            <a:endParaRPr lang="en-GB" sz="11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AA833B8-929E-669A-45BF-B3CB910FC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7" y="3505233"/>
          <a:ext cx="2952328" cy="48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203200" progId="Equation.3">
                  <p:embed/>
                </p:oleObj>
              </mc:Choice>
              <mc:Fallback>
                <p:oleObj name="Equation" r:id="rId4" imgW="1231900" imgH="203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AA833B8-929E-669A-45BF-B3CB910FC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3505233"/>
                        <a:ext cx="2952328" cy="485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F86C21-D606-6698-AEB8-F2254F7E4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6017976"/>
          <a:ext cx="36496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203200" progId="Equation.3">
                  <p:embed/>
                </p:oleObj>
              </mc:Choice>
              <mc:Fallback>
                <p:oleObj name="Equation" r:id="rId6" imgW="1524000" imgH="203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F86C21-D606-6698-AEB8-F2254F7E4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6017976"/>
                        <a:ext cx="3649663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hotoNormal.jpeg">
            <a:extLst>
              <a:ext uri="{FF2B5EF4-FFF2-40B4-BE49-F238E27FC236}">
                <a16:creationId xmlns:a16="http://schemas.microsoft.com/office/drawing/2014/main" id="{DF8E4CEE-67CF-F25A-219B-A13E89F22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23" y="4212534"/>
            <a:ext cx="2220031" cy="1520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C5D18-667C-9C9D-3C26-13F15B413C5C}"/>
              </a:ext>
            </a:extLst>
          </p:cNvPr>
          <p:cNvSpPr txBox="1"/>
          <p:nvPr/>
        </p:nvSpPr>
        <p:spPr>
          <a:xfrm>
            <a:off x="7092280" y="5766778"/>
            <a:ext cx="1384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Gideon Schwarz</a:t>
            </a:r>
          </a:p>
        </p:txBody>
      </p:sp>
    </p:spTree>
    <p:extLst>
      <p:ext uri="{BB962C8B-B14F-4D97-AF65-F5344CB8AC3E}">
        <p14:creationId xmlns:p14="http://schemas.microsoft.com/office/powerpoint/2010/main" val="14074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D5934-02AE-7DD4-5D44-A840B8D6F1B6}"/>
              </a:ext>
            </a:extLst>
          </p:cNvPr>
          <p:cNvSpPr txBox="1"/>
          <p:nvPr/>
        </p:nvSpPr>
        <p:spPr>
          <a:xfrm>
            <a:off x="179512" y="14847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best model</a:t>
            </a:r>
            <a:r>
              <a:rPr lang="mr-IN" dirty="0"/>
              <a:t>…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57F402-3AFF-45E2-B60E-D40A53C28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56441"/>
              </p:ext>
            </p:extLst>
          </p:nvPr>
        </p:nvGraphicFramePr>
        <p:xfrm>
          <a:off x="2114500" y="5036499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317500" progId="Word.Document.12">
                  <p:embed/>
                </p:oleObj>
              </mc:Choice>
              <mc:Fallback>
                <p:oleObj name="Document" r:id="rId3" imgW="6057900" imgH="317500" progId="Word.Documen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500" y="5036499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99097C-B4C1-853C-6263-B8B931C90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71043"/>
              </p:ext>
            </p:extLst>
          </p:nvPr>
        </p:nvGraphicFramePr>
        <p:xfrm>
          <a:off x="-916086" y="282479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16086" y="282479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F43D9D-7E8B-3ABB-6640-8CC472F62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28170"/>
              </p:ext>
            </p:extLst>
          </p:nvPr>
        </p:nvGraphicFramePr>
        <p:xfrm>
          <a:off x="-381956" y="3331452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81956" y="3331452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37622C-787B-E8B2-CED9-04F48DDDD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50241"/>
              </p:ext>
            </p:extLst>
          </p:nvPr>
        </p:nvGraphicFramePr>
        <p:xfrm>
          <a:off x="-652023" y="3895622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652023" y="3895622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AD08D31-C932-4D9A-7D9E-C5284F5A0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72148"/>
              </p:ext>
            </p:extLst>
          </p:nvPr>
        </p:nvGraphicFramePr>
        <p:xfrm>
          <a:off x="-1736891" y="4872221"/>
          <a:ext cx="605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685800" progId="Word.Document.12">
                  <p:embed/>
                </p:oleObj>
              </mc:Choice>
              <mc:Fallback>
                <p:oleObj name="Document" r:id="rId11" imgW="6057900" imgH="685800" progId="Word.Document.12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1736891" y="4872221"/>
                        <a:ext cx="605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5EE00D9-BC34-247F-CFEE-EDE667F18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3538"/>
              </p:ext>
            </p:extLst>
          </p:nvPr>
        </p:nvGraphicFramePr>
        <p:xfrm>
          <a:off x="-1482891" y="5665677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6057900" imgH="317500" progId="Word.Document.12">
                  <p:embed/>
                </p:oleObj>
              </mc:Choice>
              <mc:Fallback>
                <p:oleObj name="Document" r:id="rId13" imgW="6057900" imgH="317500" progId="Word.Document.12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1482891" y="5665677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013B95D-6E45-2B95-51EA-54E11DEEE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21284"/>
              </p:ext>
            </p:extLst>
          </p:nvPr>
        </p:nvGraphicFramePr>
        <p:xfrm>
          <a:off x="111596" y="4391700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6667500" imgH="292100" progId="Word.Document.12">
                  <p:embed/>
                </p:oleObj>
              </mc:Choice>
              <mc:Fallback>
                <p:oleObj name="Document" r:id="rId15" imgW="6667500" imgH="292100" progId="Word.Document.12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596" y="4391700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C291A6-EC96-AE7F-76C8-D94387F42C31}"/>
              </a:ext>
            </a:extLst>
          </p:cNvPr>
          <p:cNvSpPr/>
          <p:nvPr/>
        </p:nvSpPr>
        <p:spPr>
          <a:xfrm>
            <a:off x="4575009" y="191478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50336-AE36-02D7-8D76-D2CD0D86A8AF}"/>
              </a:ext>
            </a:extLst>
          </p:cNvPr>
          <p:cNvSpPr/>
          <p:nvPr/>
        </p:nvSpPr>
        <p:spPr>
          <a:xfrm>
            <a:off x="6955932" y="1635493"/>
            <a:ext cx="218806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</a:t>
            </a:r>
            <a:r>
              <a:rPr lang="en-GB" baseline="30000" dirty="0"/>
              <a:t>2</a:t>
            </a:r>
            <a:r>
              <a:rPr lang="en-GB" dirty="0"/>
              <a:t>	AIC</a:t>
            </a:r>
          </a:p>
          <a:p>
            <a:endParaRPr lang="en-GB" dirty="0"/>
          </a:p>
          <a:p>
            <a:r>
              <a:rPr lang="en-US" dirty="0"/>
              <a:t>0.9353	181.6</a:t>
            </a:r>
          </a:p>
          <a:p>
            <a:endParaRPr lang="en-US" dirty="0"/>
          </a:p>
          <a:p>
            <a:r>
              <a:rPr lang="en-US" dirty="0"/>
              <a:t>0.9480	176.9</a:t>
            </a:r>
          </a:p>
          <a:p>
            <a:endParaRPr lang="en-US" dirty="0"/>
          </a:p>
          <a:p>
            <a:r>
              <a:rPr lang="en-US" dirty="0"/>
              <a:t>0.9756	155.5</a:t>
            </a:r>
          </a:p>
          <a:p>
            <a:endParaRPr lang="en-US" dirty="0"/>
          </a:p>
          <a:p>
            <a:r>
              <a:rPr lang="en-US" dirty="0"/>
              <a:t>0.9777	-62.71</a:t>
            </a:r>
          </a:p>
          <a:p>
            <a:endParaRPr lang="en-US" dirty="0"/>
          </a:p>
          <a:p>
            <a:r>
              <a:rPr lang="en-US" dirty="0"/>
              <a:t>0.9778	-60.88</a:t>
            </a:r>
          </a:p>
          <a:p>
            <a:endParaRPr lang="en-US" sz="2400" dirty="0"/>
          </a:p>
          <a:p>
            <a:r>
              <a:rPr lang="en-US" dirty="0"/>
              <a:t>NA		-66.34</a:t>
            </a:r>
          </a:p>
          <a:p>
            <a:endParaRPr lang="en-US" sz="2400" dirty="0"/>
          </a:p>
          <a:p>
            <a:r>
              <a:rPr lang="en-US" dirty="0"/>
              <a:t>0.9950	146.6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75781-ADEA-A1CF-D10F-C18EB2E1B9FD}"/>
              </a:ext>
            </a:extLst>
          </p:cNvPr>
          <p:cNvSpPr/>
          <p:nvPr/>
        </p:nvSpPr>
        <p:spPr>
          <a:xfrm>
            <a:off x="2195736" y="6322680"/>
            <a:ext cx="627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how could we compare the two best models (4) and (6)?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9C9B81F-507E-C426-8410-C61FF05EB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90098"/>
              </p:ext>
            </p:extLst>
          </p:nvPr>
        </p:nvGraphicFramePr>
        <p:xfrm>
          <a:off x="-1404664" y="2276872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7" imgW="6057900" imgH="292100" progId="Word.Document.12">
                  <p:embed/>
                </p:oleObj>
              </mc:Choice>
              <mc:Fallback>
                <p:oleObj name="Document" r:id="rId17" imgW="6057900" imgH="2921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662DF62-4B8A-20DB-7DFE-F37CDE0E4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1404664" y="2276872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5126B908-CD71-C6A3-8B7F-D18B91ED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23536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D0C0D-431C-6805-BDF7-EBE476343682}"/>
              </a:ext>
            </a:extLst>
          </p:cNvPr>
          <p:cNvSpPr txBox="1"/>
          <p:nvPr/>
        </p:nvSpPr>
        <p:spPr>
          <a:xfrm>
            <a:off x="179512" y="148478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if we *really* wanted to try to estimate parameters for this model?</a:t>
            </a:r>
            <a:endParaRPr lang="en-GB" i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B8BE2D2-18BC-3CA2-63C0-B1CB0FD4B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09425"/>
              </p:ext>
            </p:extLst>
          </p:nvPr>
        </p:nvGraphicFramePr>
        <p:xfrm>
          <a:off x="-1456090" y="2066784"/>
          <a:ext cx="666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81000" progId="Word.Document.12">
                  <p:embed/>
                </p:oleObj>
              </mc:Choice>
              <mc:Fallback>
                <p:oleObj name="Document" r:id="rId3" imgW="6667500" imgH="3810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ADBFAA-CD7A-2386-6763-507EB96A8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56090" y="2066784"/>
                        <a:ext cx="666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23A3C4F-F958-7C4C-197B-D6AA327456D0}"/>
              </a:ext>
            </a:extLst>
          </p:cNvPr>
          <p:cNvSpPr/>
          <p:nvPr/>
        </p:nvSpPr>
        <p:spPr>
          <a:xfrm>
            <a:off x="4575009" y="191478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5649E-F6E1-0A4D-56F4-F31DEE2771BA}"/>
              </a:ext>
            </a:extLst>
          </p:cNvPr>
          <p:cNvSpPr/>
          <p:nvPr/>
        </p:nvSpPr>
        <p:spPr>
          <a:xfrm>
            <a:off x="179512" y="2814027"/>
            <a:ext cx="8964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Can’t solve using the standard linear regression approach.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A5FCEE-A448-A896-3869-D1485E6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99801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92624-7BD6-5508-FED8-CA005D35E4A4}"/>
              </a:ext>
            </a:extLst>
          </p:cNvPr>
          <p:cNvSpPr txBox="1"/>
          <p:nvPr/>
        </p:nvSpPr>
        <p:spPr>
          <a:xfrm>
            <a:off x="179512" y="148478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if we *really* wanted to try to estimate parameters for this model?</a:t>
            </a:r>
            <a:endParaRPr lang="en-GB" i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ADBFAA-CD7A-2386-6763-507EB96A8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46814"/>
              </p:ext>
            </p:extLst>
          </p:nvPr>
        </p:nvGraphicFramePr>
        <p:xfrm>
          <a:off x="-1456090" y="2066784"/>
          <a:ext cx="666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81000" progId="Word.Document.12">
                  <p:embed/>
                </p:oleObj>
              </mc:Choice>
              <mc:Fallback>
                <p:oleObj name="Document" r:id="rId3" imgW="6667500" imgH="381000" progId="Word.Document.12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56090" y="2066784"/>
                        <a:ext cx="666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62ECF8-46BF-2BE6-2DBD-0407AF7BB985}"/>
              </a:ext>
            </a:extLst>
          </p:cNvPr>
          <p:cNvSpPr/>
          <p:nvPr/>
        </p:nvSpPr>
        <p:spPr>
          <a:xfrm>
            <a:off x="4575009" y="191478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50C0E-082B-F4F8-0213-CF369FC45A03}"/>
              </a:ext>
            </a:extLst>
          </p:cNvPr>
          <p:cNvSpPr/>
          <p:nvPr/>
        </p:nvSpPr>
        <p:spPr>
          <a:xfrm>
            <a:off x="179512" y="2814027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Can’t solve using the standard linear regression approach.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Instead, use a library that can estimate parameters for non-linear models, e.g. “</a:t>
            </a:r>
            <a:r>
              <a:rPr lang="en-GB" sz="1600" dirty="0" err="1">
                <a:cs typeface="Lucida Grande"/>
              </a:rPr>
              <a:t>nls</a:t>
            </a:r>
            <a:r>
              <a:rPr lang="en-GB" sz="1600" dirty="0">
                <a:cs typeface="Lucida Grande"/>
              </a:rPr>
              <a:t>” in 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72716-DDE9-56D9-E4ED-ACBD03D845FE}"/>
              </a:ext>
            </a:extLst>
          </p:cNvPr>
          <p:cNvSpPr/>
          <p:nvPr/>
        </p:nvSpPr>
        <p:spPr>
          <a:xfrm>
            <a:off x="179512" y="3676400"/>
            <a:ext cx="439549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Parameters:</a:t>
            </a:r>
          </a:p>
          <a:p>
            <a:r>
              <a:rPr lang="en-US" sz="1000" dirty="0">
                <a:latin typeface="Monaco"/>
                <a:cs typeface="Monaco"/>
              </a:rPr>
              <a:t>      	Estimate   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beta0 0.001449   0.001367   1.060 0.298264    </a:t>
            </a:r>
          </a:p>
          <a:p>
            <a:r>
              <a:rPr lang="en-US" sz="1000" dirty="0">
                <a:latin typeface="Monaco"/>
                <a:cs typeface="Monaco"/>
              </a:rPr>
              <a:t>beta1 1.996921   0.082077  24.330  &lt; 2e-16 ***</a:t>
            </a:r>
          </a:p>
          <a:p>
            <a:r>
              <a:rPr lang="en-US" sz="1000" dirty="0">
                <a:latin typeface="Monaco"/>
                <a:cs typeface="Monaco"/>
              </a:rPr>
              <a:t>beta2 1.087647   0.242159   4.491 0.000111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2.533 on 28 degrees of freedom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Number of iterations to convergence: 5 </a:t>
            </a:r>
          </a:p>
          <a:p>
            <a:r>
              <a:rPr lang="en-US" sz="1000" dirty="0">
                <a:latin typeface="Monaco"/>
                <a:cs typeface="Monaco"/>
              </a:rPr>
              <a:t>Achieved convergence tolerance: 8.255e-07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600" dirty="0"/>
              <a:t>AIC = 150.4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00B13-7722-53AC-4766-D792703B5C86}"/>
              </a:ext>
            </a:extLst>
          </p:cNvPr>
          <p:cNvSpPr/>
          <p:nvPr/>
        </p:nvSpPr>
        <p:spPr>
          <a:xfrm>
            <a:off x="4712695" y="3645024"/>
            <a:ext cx="4395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onaco"/>
                <a:cs typeface="Monaco"/>
              </a:rPr>
              <a:t>Parameters:</a:t>
            </a:r>
          </a:p>
          <a:p>
            <a:r>
              <a:rPr lang="en-US" sz="1000" dirty="0">
                <a:latin typeface="Monaco"/>
                <a:cs typeface="Monaco"/>
              </a:rPr>
              <a:t>      	Estimate    Std. Error t value </a:t>
            </a:r>
            <a:r>
              <a:rPr lang="en-US" sz="1000" dirty="0" err="1">
                <a:latin typeface="Monaco"/>
                <a:cs typeface="Monaco"/>
              </a:rPr>
              <a:t>Pr</a:t>
            </a:r>
            <a:r>
              <a:rPr lang="en-US" sz="1000" dirty="0">
                <a:latin typeface="Monaco"/>
                <a:cs typeface="Monaco"/>
              </a:rPr>
              <a:t>(&gt;|t|)    </a:t>
            </a:r>
          </a:p>
          <a:p>
            <a:r>
              <a:rPr lang="en-US" sz="1000" dirty="0">
                <a:latin typeface="Monaco"/>
                <a:cs typeface="Monaco"/>
              </a:rPr>
              <a:t>beta1  2.27405    0.12967   17.54  &lt; 2e-16 ***</a:t>
            </a:r>
          </a:p>
          <a:p>
            <a:r>
              <a:rPr lang="en-US" sz="1000" dirty="0">
                <a:latin typeface="Monaco"/>
                <a:cs typeface="Monaco"/>
              </a:rPr>
              <a:t>beta2 -0.58432    0.08242   -7.09 8.44e-08 ***</a:t>
            </a:r>
          </a:p>
          <a:p>
            <a:r>
              <a:rPr lang="en-US" sz="1000" dirty="0">
                <a:latin typeface="Monaco"/>
                <a:cs typeface="Monaco"/>
              </a:rPr>
              <a:t>---</a:t>
            </a:r>
          </a:p>
          <a:p>
            <a:r>
              <a:rPr lang="en-US" sz="1000" dirty="0" err="1">
                <a:latin typeface="Monaco"/>
                <a:cs typeface="Monaco"/>
              </a:rPr>
              <a:t>Signif</a:t>
            </a:r>
            <a:r>
              <a:rPr lang="en-US" sz="1000" dirty="0"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Residual standard error: 4.216 on 29 degrees of freedom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Number of iterations to convergence: 10 </a:t>
            </a:r>
          </a:p>
          <a:p>
            <a:r>
              <a:rPr lang="en-US" sz="1000" dirty="0">
                <a:latin typeface="Monaco"/>
                <a:cs typeface="Monaco"/>
              </a:rPr>
              <a:t>Achieved convergence tolerance: 8.673e-06</a:t>
            </a:r>
          </a:p>
          <a:p>
            <a:endParaRPr lang="en-US" sz="1000" dirty="0">
              <a:latin typeface="Monaco"/>
              <a:cs typeface="Monaco"/>
            </a:endParaRPr>
          </a:p>
          <a:p>
            <a:r>
              <a:rPr lang="en-US" sz="1600" dirty="0"/>
              <a:t>AIC = 181.1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Poor parameter interpretation</a:t>
            </a:r>
          </a:p>
          <a:p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67BCB-3379-0BA2-4FCC-BC51065FD0B9}"/>
              </a:ext>
            </a:extLst>
          </p:cNvPr>
          <p:cNvSpPr/>
          <p:nvPr/>
        </p:nvSpPr>
        <p:spPr>
          <a:xfrm>
            <a:off x="1979712" y="6165304"/>
            <a:ext cx="6712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Conclusion: the simpler model with only β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is better (AIC: 146.6)</a:t>
            </a:r>
          </a:p>
          <a:p>
            <a:r>
              <a:rPr lang="en-US" dirty="0">
                <a:solidFill>
                  <a:srgbClr val="FF0000"/>
                </a:solidFill>
              </a:rPr>
              <a:t>And we prefer the multiplicative log-Normal error model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0AE254-3C79-E195-7B2D-4E22795B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11860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92624-7BD6-5508-FED8-CA005D35E4A4}"/>
              </a:ext>
            </a:extLst>
          </p:cNvPr>
          <p:cNvSpPr txBox="1"/>
          <p:nvPr/>
        </p:nvSpPr>
        <p:spPr>
          <a:xfrm>
            <a:off x="179512" y="148478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if we *really* wanted to try to estimate parameters for this model?</a:t>
            </a:r>
            <a:endParaRPr lang="en-GB" i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ADBFAA-CD7A-2386-6763-507EB96A8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456090" y="2066784"/>
          <a:ext cx="666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81000" progId="Word.Document.12">
                  <p:embed/>
                </p:oleObj>
              </mc:Choice>
              <mc:Fallback>
                <p:oleObj name="Document" r:id="rId3" imgW="6667500" imgH="3810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ADBFAA-CD7A-2386-6763-507EB96A8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56090" y="2066784"/>
                        <a:ext cx="666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62ECF8-46BF-2BE6-2DBD-0407AF7BB985}"/>
              </a:ext>
            </a:extLst>
          </p:cNvPr>
          <p:cNvSpPr/>
          <p:nvPr/>
        </p:nvSpPr>
        <p:spPr>
          <a:xfrm>
            <a:off x="4575009" y="1914780"/>
            <a:ext cx="2114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Response: 	y = Volume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1</a:t>
            </a:r>
            <a:r>
              <a:rPr lang="en-GB" sz="1400" dirty="0"/>
              <a:t> = Girth</a:t>
            </a:r>
          </a:p>
          <a:p>
            <a:r>
              <a:rPr lang="en-GB" sz="1400" dirty="0"/>
              <a:t>Predictor: 	x</a:t>
            </a:r>
            <a:r>
              <a:rPr lang="en-GB" sz="1400" baseline="-25000" dirty="0"/>
              <a:t>2</a:t>
            </a:r>
            <a:r>
              <a:rPr lang="en-GB" sz="1400" dirty="0"/>
              <a:t> = Height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50C0E-082B-F4F8-0213-CF369FC45A03}"/>
              </a:ext>
            </a:extLst>
          </p:cNvPr>
          <p:cNvSpPr/>
          <p:nvPr/>
        </p:nvSpPr>
        <p:spPr>
          <a:xfrm>
            <a:off x="179512" y="2814027"/>
            <a:ext cx="8964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Can’t solve using the standard linear regression approach.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Instead, use a library that can estimate parameters for non-linear models, e.g. “</a:t>
            </a:r>
            <a:r>
              <a:rPr lang="en-GB" sz="1600" dirty="0" err="1">
                <a:cs typeface="Lucida Grande"/>
              </a:rPr>
              <a:t>nls</a:t>
            </a:r>
            <a:r>
              <a:rPr lang="en-GB" sz="1600" dirty="0">
                <a:cs typeface="Lucida Grande"/>
              </a:rPr>
              <a:t>” in 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Con’s: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May require initial parameter estimates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May not find globally optimal solution – depends on initial parameter estimates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May not converge at all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Slower – iterative approach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Becomes slower and less reliable as the function becomes more complex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cs typeface="Lucida Grande"/>
              </a:rPr>
              <a:t>Pro’s: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sz="1600" dirty="0">
                <a:cs typeface="Lucida Grande"/>
              </a:rPr>
              <a:t>Allows dealing with a wider class of model functional forms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B103B2-F28D-EF1B-B7C1-6B2B3956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333078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Model Selection: </a:t>
            </a:r>
            <a:r>
              <a:rPr lang="en-US" sz="2400" b="1" dirty="0"/>
              <a:t>Choosing the best model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r>
              <a:rPr lang="en-GB" sz="1600" dirty="0">
                <a:latin typeface="Lucida Grande"/>
                <a:cs typeface="Lucida Grande"/>
              </a:rPr>
              <a:t>Sometimes selecting the best model can be difficult (time consuming &amp; subjective)</a:t>
            </a:r>
          </a:p>
          <a:p>
            <a:endParaRPr lang="en-GB" sz="1600" dirty="0">
              <a:latin typeface="Lucida Grande"/>
              <a:cs typeface="Lucida Grande"/>
            </a:endParaRPr>
          </a:p>
          <a:p>
            <a:r>
              <a:rPr lang="en-GB" sz="1600" dirty="0">
                <a:latin typeface="Lucida Grande"/>
                <a:cs typeface="Lucida Grande"/>
              </a:rPr>
              <a:t>Especially when there are a huge number of independent variables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2000" b="1" dirty="0"/>
              <a:t>Stepwise Regression </a:t>
            </a:r>
            <a:r>
              <a:rPr lang="en-GB" dirty="0"/>
              <a:t>– automatically selects “the best” model: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Start from a given model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Add or remove terms one at a time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Score model (AIC)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Repeat until optimal solution is found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r>
              <a:rPr lang="en-GB" dirty="0"/>
              <a:t>Two options: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Forward selection – start from simple model and add terms one at a time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Backward elimination – start from a complex model and remove terms one at a time</a:t>
            </a:r>
          </a:p>
          <a:p>
            <a:endParaRPr lang="en-GB" dirty="0"/>
          </a:p>
          <a:p>
            <a:r>
              <a:rPr lang="en-GB" dirty="0"/>
              <a:t>Warning:</a:t>
            </a:r>
          </a:p>
          <a:p>
            <a:r>
              <a:rPr lang="en-GB" dirty="0"/>
              <a:t>These strategies can lead to different models being selected</a:t>
            </a:r>
          </a:p>
          <a:p>
            <a:r>
              <a:rPr lang="en-GB" dirty="0"/>
              <a:t>Neither strategy guarantees the optimal solution, but they are quick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2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Stepwise Regression: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980" y="1495424"/>
            <a:ext cx="7878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Example: </a:t>
            </a:r>
            <a:r>
              <a:rPr lang="en-GB" i="1" dirty="0"/>
              <a:t>Swiss fertility and socioeconomic indicators</a:t>
            </a:r>
          </a:p>
          <a:p>
            <a:endParaRPr lang="en-GB" i="1" dirty="0"/>
          </a:p>
          <a:p>
            <a:r>
              <a:rPr lang="en-GB" dirty="0"/>
              <a:t>Regress Fertility against all available indicators: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980" y="2721171"/>
            <a:ext cx="78784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latin typeface="Monaco"/>
                <a:cs typeface="Monaco"/>
              </a:rPr>
              <a:t> 			  </a:t>
            </a:r>
            <a:r>
              <a:rPr lang="de-DE" sz="1200" dirty="0" err="1">
                <a:latin typeface="Monaco"/>
                <a:cs typeface="Monaco"/>
              </a:rPr>
              <a:t>Estimate</a:t>
            </a:r>
            <a:r>
              <a:rPr lang="de-DE" sz="1200" dirty="0">
                <a:latin typeface="Monaco"/>
                <a:cs typeface="Monaco"/>
              </a:rPr>
              <a:t> Std. Error t </a:t>
            </a:r>
            <a:r>
              <a:rPr lang="de-DE" sz="1200" dirty="0" err="1">
                <a:latin typeface="Monaco"/>
                <a:cs typeface="Monaco"/>
              </a:rPr>
              <a:t>value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Pr</a:t>
            </a:r>
            <a:r>
              <a:rPr lang="de-DE" sz="1200" dirty="0">
                <a:latin typeface="Monaco"/>
                <a:cs typeface="Monaco"/>
              </a:rPr>
              <a:t>(&gt;|t|)    </a:t>
            </a:r>
          </a:p>
          <a:p>
            <a:r>
              <a:rPr lang="de-DE" sz="1200" dirty="0">
                <a:latin typeface="Monaco"/>
                <a:cs typeface="Monaco"/>
              </a:rPr>
              <a:t>(</a:t>
            </a:r>
            <a:r>
              <a:rPr lang="de-DE" sz="1200" dirty="0" err="1">
                <a:latin typeface="Monaco"/>
                <a:cs typeface="Monaco"/>
              </a:rPr>
              <a:t>Intercept</a:t>
            </a:r>
            <a:r>
              <a:rPr lang="de-DE" sz="1200" dirty="0">
                <a:latin typeface="Monaco"/>
                <a:cs typeface="Monaco"/>
              </a:rPr>
              <a:t>)      66.91518   10.70604   6.250 1.91e-07 ***</a:t>
            </a:r>
          </a:p>
          <a:p>
            <a:r>
              <a:rPr lang="de-DE" sz="1200" dirty="0" err="1">
                <a:latin typeface="Monaco"/>
                <a:cs typeface="Monaco"/>
              </a:rPr>
              <a:t>Agriculture</a:t>
            </a:r>
            <a:r>
              <a:rPr lang="de-DE" sz="1200" dirty="0">
                <a:latin typeface="Monaco"/>
                <a:cs typeface="Monaco"/>
              </a:rPr>
              <a:t>      -0.17211    0.07030  -2.448  0.01873 *  </a:t>
            </a:r>
          </a:p>
          <a:p>
            <a:r>
              <a:rPr lang="de-DE" sz="1200" dirty="0" err="1">
                <a:latin typeface="Monaco"/>
                <a:cs typeface="Monaco"/>
              </a:rPr>
              <a:t>Examination</a:t>
            </a:r>
            <a:r>
              <a:rPr lang="de-DE" sz="1200" dirty="0">
                <a:latin typeface="Monaco"/>
                <a:cs typeface="Monaco"/>
              </a:rPr>
              <a:t>      -0.25801    0.25388  -1.016  0.31546    </a:t>
            </a:r>
          </a:p>
          <a:p>
            <a:r>
              <a:rPr lang="de-DE" sz="1200" dirty="0">
                <a:latin typeface="Monaco"/>
                <a:cs typeface="Monaco"/>
              </a:rPr>
              <a:t>Education        -0.87094    0.18303  -4.758 2.43e-05 ***</a:t>
            </a:r>
          </a:p>
          <a:p>
            <a:r>
              <a:rPr lang="de-DE" sz="1200" dirty="0" err="1">
                <a:latin typeface="Monaco"/>
                <a:cs typeface="Monaco"/>
              </a:rPr>
              <a:t>Catholic</a:t>
            </a:r>
            <a:r>
              <a:rPr lang="de-DE" sz="1200" dirty="0">
                <a:latin typeface="Monaco"/>
                <a:cs typeface="Monaco"/>
              </a:rPr>
              <a:t>          0.10412    0.03526   2.953  0.00519 ** </a:t>
            </a:r>
          </a:p>
          <a:p>
            <a:r>
              <a:rPr lang="de-DE" sz="1200" dirty="0" err="1">
                <a:latin typeface="Monaco"/>
                <a:cs typeface="Monaco"/>
              </a:rPr>
              <a:t>Infant.Mortality</a:t>
            </a:r>
            <a:r>
              <a:rPr lang="de-DE" sz="1200" dirty="0">
                <a:latin typeface="Monaco"/>
                <a:cs typeface="Monaco"/>
              </a:rPr>
              <a:t>  1.07705    0.38172   2.822  0.00734 ** </a:t>
            </a:r>
          </a:p>
          <a:p>
            <a:r>
              <a:rPr lang="de-DE" sz="1200" dirty="0">
                <a:latin typeface="Monaco"/>
                <a:cs typeface="Monaco"/>
              </a:rPr>
              <a:t>---</a:t>
            </a:r>
          </a:p>
          <a:p>
            <a:r>
              <a:rPr lang="de-DE" sz="1200" dirty="0" err="1">
                <a:latin typeface="Monaco"/>
                <a:cs typeface="Monaco"/>
              </a:rPr>
              <a:t>Signif</a:t>
            </a:r>
            <a:r>
              <a:rPr lang="de-DE" sz="1200" dirty="0">
                <a:latin typeface="Monaco"/>
                <a:cs typeface="Monaco"/>
              </a:rPr>
              <a:t>. </a:t>
            </a:r>
            <a:r>
              <a:rPr lang="de-DE" sz="1200" dirty="0" err="1">
                <a:latin typeface="Monaco"/>
                <a:cs typeface="Monaco"/>
              </a:rPr>
              <a:t>codes</a:t>
            </a:r>
            <a:r>
              <a:rPr lang="de-DE" sz="12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1200" dirty="0">
              <a:latin typeface="Monaco"/>
              <a:cs typeface="Monaco"/>
            </a:endParaRPr>
          </a:p>
          <a:p>
            <a:r>
              <a:rPr lang="de-DE" sz="1200" dirty="0">
                <a:latin typeface="Monaco"/>
                <a:cs typeface="Monaco"/>
              </a:rPr>
              <a:t>Residual </a:t>
            </a:r>
            <a:r>
              <a:rPr lang="de-DE" sz="1200" dirty="0" err="1">
                <a:latin typeface="Monaco"/>
                <a:cs typeface="Monaco"/>
              </a:rPr>
              <a:t>standard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error</a:t>
            </a:r>
            <a:r>
              <a:rPr lang="de-DE" sz="1200" dirty="0">
                <a:latin typeface="Monaco"/>
                <a:cs typeface="Monaco"/>
              </a:rPr>
              <a:t>: 7.165 on 41 </a:t>
            </a:r>
            <a:r>
              <a:rPr lang="de-DE" sz="1200" dirty="0" err="1">
                <a:latin typeface="Monaco"/>
                <a:cs typeface="Monaco"/>
              </a:rPr>
              <a:t>degrees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of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freedom</a:t>
            </a:r>
            <a:endParaRPr lang="de-DE" sz="1200" dirty="0">
              <a:latin typeface="Monaco"/>
              <a:cs typeface="Monaco"/>
            </a:endParaRPr>
          </a:p>
          <a:p>
            <a:r>
              <a:rPr lang="de-DE" sz="1200" dirty="0">
                <a:latin typeface="Monaco"/>
                <a:cs typeface="Monaco"/>
              </a:rPr>
              <a:t>Multiple R-</a:t>
            </a:r>
            <a:r>
              <a:rPr lang="de-DE" sz="1200" dirty="0" err="1">
                <a:latin typeface="Monaco"/>
                <a:cs typeface="Monaco"/>
              </a:rPr>
              <a:t>squared</a:t>
            </a:r>
            <a:r>
              <a:rPr lang="de-DE" sz="1200" dirty="0">
                <a:latin typeface="Monaco"/>
                <a:cs typeface="Monaco"/>
              </a:rPr>
              <a:t>:  0.7067,	</a:t>
            </a:r>
            <a:r>
              <a:rPr lang="de-DE" sz="1200" dirty="0" err="1">
                <a:latin typeface="Monaco"/>
                <a:cs typeface="Monaco"/>
              </a:rPr>
              <a:t>Adjusted</a:t>
            </a:r>
            <a:r>
              <a:rPr lang="de-DE" sz="1200" dirty="0">
                <a:latin typeface="Monaco"/>
                <a:cs typeface="Monaco"/>
              </a:rPr>
              <a:t> R-</a:t>
            </a:r>
            <a:r>
              <a:rPr lang="de-DE" sz="1200" dirty="0" err="1">
                <a:latin typeface="Monaco"/>
                <a:cs typeface="Monaco"/>
              </a:rPr>
              <a:t>squared</a:t>
            </a:r>
            <a:r>
              <a:rPr lang="de-DE" sz="1200" dirty="0">
                <a:latin typeface="Monaco"/>
                <a:cs typeface="Monaco"/>
              </a:rPr>
              <a:t>:  0.671 </a:t>
            </a:r>
          </a:p>
          <a:p>
            <a:r>
              <a:rPr lang="de-DE" sz="1200" dirty="0">
                <a:latin typeface="Monaco"/>
                <a:cs typeface="Monaco"/>
              </a:rPr>
              <a:t>F-</a:t>
            </a:r>
            <a:r>
              <a:rPr lang="de-DE" sz="1200" dirty="0" err="1">
                <a:latin typeface="Monaco"/>
                <a:cs typeface="Monaco"/>
              </a:rPr>
              <a:t>statistic</a:t>
            </a:r>
            <a:r>
              <a:rPr lang="de-DE" sz="1200" dirty="0">
                <a:latin typeface="Monaco"/>
                <a:cs typeface="Monaco"/>
              </a:rPr>
              <a:t>: 19.76 on 5 </a:t>
            </a:r>
            <a:r>
              <a:rPr lang="de-DE" sz="1200" dirty="0" err="1">
                <a:latin typeface="Monaco"/>
                <a:cs typeface="Monaco"/>
              </a:rPr>
              <a:t>and</a:t>
            </a:r>
            <a:r>
              <a:rPr lang="de-DE" sz="1200" dirty="0">
                <a:latin typeface="Monaco"/>
                <a:cs typeface="Monaco"/>
              </a:rPr>
              <a:t> 41 DF,  p-</a:t>
            </a:r>
            <a:r>
              <a:rPr lang="de-DE" sz="1200" dirty="0" err="1">
                <a:latin typeface="Monaco"/>
                <a:cs typeface="Monaco"/>
              </a:rPr>
              <a:t>value</a:t>
            </a:r>
            <a:r>
              <a:rPr lang="de-DE" sz="1200" dirty="0">
                <a:latin typeface="Monaco"/>
                <a:cs typeface="Monaco"/>
              </a:rPr>
              <a:t>: 5.594e-10</a:t>
            </a: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84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Stepwise Regression: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980" y="1495424"/>
            <a:ext cx="7878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Example: </a:t>
            </a:r>
            <a:r>
              <a:rPr lang="en-GB" i="1" dirty="0"/>
              <a:t>Swiss fertility and socioeconomic indicators</a:t>
            </a:r>
          </a:p>
          <a:p>
            <a:endParaRPr lang="en-GB" i="1" dirty="0"/>
          </a:p>
          <a:p>
            <a:r>
              <a:rPr lang="en-GB" dirty="0"/>
              <a:t>Regress Fertility against all available indicators: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0560" y="3129719"/>
            <a:ext cx="389359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 err="1">
                <a:latin typeface="Monaco"/>
                <a:cs typeface="Monaco"/>
              </a:rPr>
              <a:t>Step</a:t>
            </a:r>
            <a:r>
              <a:rPr lang="de-DE" sz="1050" dirty="0">
                <a:latin typeface="Monaco"/>
                <a:cs typeface="Monaco"/>
              </a:rPr>
              <a:t>:  AIC=189.86</a:t>
            </a:r>
          </a:p>
          <a:p>
            <a:r>
              <a:rPr lang="de-DE" sz="1050" dirty="0" err="1">
                <a:latin typeface="Monaco"/>
                <a:cs typeface="Monaco"/>
              </a:rPr>
              <a:t>Fertility</a:t>
            </a:r>
            <a:r>
              <a:rPr lang="de-DE" sz="1050" dirty="0">
                <a:latin typeface="Monaco"/>
                <a:cs typeface="Monaco"/>
              </a:rPr>
              <a:t> ~ </a:t>
            </a:r>
            <a:r>
              <a:rPr lang="de-DE" sz="1050" dirty="0" err="1">
                <a:latin typeface="Monaco"/>
                <a:cs typeface="Monaco"/>
              </a:rPr>
              <a:t>Agriculture</a:t>
            </a:r>
            <a:r>
              <a:rPr lang="de-DE" sz="1050" dirty="0">
                <a:latin typeface="Monaco"/>
                <a:cs typeface="Monaco"/>
              </a:rPr>
              <a:t> + Education + </a:t>
            </a:r>
            <a:r>
              <a:rPr lang="de-DE" sz="1050" dirty="0" err="1">
                <a:latin typeface="Monaco"/>
                <a:cs typeface="Monaco"/>
              </a:rPr>
              <a:t>Catholic</a:t>
            </a:r>
            <a:r>
              <a:rPr lang="de-DE" sz="1050" dirty="0">
                <a:latin typeface="Monaco"/>
                <a:cs typeface="Monaco"/>
              </a:rPr>
              <a:t> + </a:t>
            </a:r>
            <a:r>
              <a:rPr lang="de-DE" sz="1050" dirty="0" err="1">
                <a:latin typeface="Monaco"/>
                <a:cs typeface="Monaco"/>
              </a:rPr>
              <a:t>Infant.Mortality</a:t>
            </a:r>
            <a:endParaRPr lang="de-DE" sz="1050" dirty="0">
              <a:latin typeface="Monaco"/>
              <a:cs typeface="Monaco"/>
            </a:endParaRPr>
          </a:p>
          <a:p>
            <a:endParaRPr lang="de-DE" sz="1050" dirty="0">
              <a:latin typeface="Monaco"/>
              <a:cs typeface="Monaco"/>
            </a:endParaRPr>
          </a:p>
          <a:p>
            <a:r>
              <a:rPr lang="de-DE" sz="1050" dirty="0">
                <a:latin typeface="Monaco"/>
                <a:cs typeface="Monaco"/>
              </a:rPr>
              <a:t>                   </a:t>
            </a:r>
            <a:r>
              <a:rPr lang="de-DE" sz="1050" dirty="0" err="1">
                <a:latin typeface="Monaco"/>
                <a:cs typeface="Monaco"/>
              </a:rPr>
              <a:t>Df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Sum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of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Sq</a:t>
            </a:r>
            <a:r>
              <a:rPr lang="de-DE" sz="1050" dirty="0">
                <a:latin typeface="Monaco"/>
                <a:cs typeface="Monaco"/>
              </a:rPr>
              <a:t>    RSS    AIC</a:t>
            </a:r>
          </a:p>
          <a:p>
            <a:r>
              <a:rPr lang="de-DE" sz="1050" dirty="0">
                <a:latin typeface="Monaco"/>
                <a:cs typeface="Monaco"/>
              </a:rPr>
              <a:t>&lt;</a:t>
            </a:r>
            <a:r>
              <a:rPr lang="de-DE" sz="1050" dirty="0" err="1">
                <a:latin typeface="Monaco"/>
                <a:cs typeface="Monaco"/>
              </a:rPr>
              <a:t>none</a:t>
            </a:r>
            <a:r>
              <a:rPr lang="de-DE" sz="1050" dirty="0">
                <a:latin typeface="Monaco"/>
                <a:cs typeface="Monaco"/>
              </a:rPr>
              <a:t>&gt;                          2158.1 189.86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Agriculture</a:t>
            </a:r>
            <a:r>
              <a:rPr lang="de-DE" sz="1050" dirty="0">
                <a:latin typeface="Monaco"/>
                <a:cs typeface="Monaco"/>
              </a:rPr>
              <a:t>       1    264.18 2422.2 193.29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Infant.Mortality</a:t>
            </a:r>
            <a:r>
              <a:rPr lang="de-DE" sz="1050" dirty="0">
                <a:latin typeface="Monaco"/>
                <a:cs typeface="Monaco"/>
              </a:rPr>
              <a:t>  1    409.81 2567.9 196.03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Catholic</a:t>
            </a:r>
            <a:r>
              <a:rPr lang="de-DE" sz="1050" dirty="0">
                <a:latin typeface="Monaco"/>
                <a:cs typeface="Monaco"/>
              </a:rPr>
              <a:t>          1    956.57 3114.6 205.10</a:t>
            </a:r>
          </a:p>
          <a:p>
            <a:r>
              <a:rPr lang="de-DE" sz="1050" dirty="0">
                <a:latin typeface="Monaco"/>
                <a:cs typeface="Monaco"/>
              </a:rPr>
              <a:t>- Education         1   2249.97 4408.0 221.43</a:t>
            </a:r>
            <a:endParaRPr lang="en-US" sz="105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980" y="3129719"/>
            <a:ext cx="3893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latin typeface="Monaco"/>
                <a:cs typeface="Monaco"/>
              </a:rPr>
              <a:t>Start:  AIC=190.69</a:t>
            </a:r>
          </a:p>
          <a:p>
            <a:r>
              <a:rPr lang="de-DE" sz="1050" dirty="0" err="1">
                <a:latin typeface="Monaco"/>
                <a:cs typeface="Monaco"/>
              </a:rPr>
              <a:t>Fertility</a:t>
            </a:r>
            <a:r>
              <a:rPr lang="de-DE" sz="1050" dirty="0">
                <a:latin typeface="Monaco"/>
                <a:cs typeface="Monaco"/>
              </a:rPr>
              <a:t> ~ </a:t>
            </a:r>
            <a:r>
              <a:rPr lang="de-DE" sz="1050" dirty="0" err="1">
                <a:latin typeface="Monaco"/>
                <a:cs typeface="Monaco"/>
              </a:rPr>
              <a:t>Agriculture</a:t>
            </a:r>
            <a:r>
              <a:rPr lang="de-DE" sz="1050" dirty="0">
                <a:latin typeface="Monaco"/>
                <a:cs typeface="Monaco"/>
              </a:rPr>
              <a:t> + </a:t>
            </a:r>
            <a:r>
              <a:rPr lang="de-DE" sz="1050" dirty="0" err="1">
                <a:latin typeface="Monaco"/>
                <a:cs typeface="Monaco"/>
              </a:rPr>
              <a:t>Examination</a:t>
            </a:r>
            <a:r>
              <a:rPr lang="de-DE" sz="1050" dirty="0">
                <a:latin typeface="Monaco"/>
                <a:cs typeface="Monaco"/>
              </a:rPr>
              <a:t> + Education + </a:t>
            </a:r>
            <a:r>
              <a:rPr lang="de-DE" sz="1050" dirty="0" err="1">
                <a:latin typeface="Monaco"/>
                <a:cs typeface="Monaco"/>
              </a:rPr>
              <a:t>Catholic</a:t>
            </a:r>
            <a:r>
              <a:rPr lang="de-DE" sz="1050" dirty="0">
                <a:latin typeface="Monaco"/>
                <a:cs typeface="Monaco"/>
              </a:rPr>
              <a:t> + </a:t>
            </a:r>
            <a:r>
              <a:rPr lang="de-DE" sz="1050" dirty="0" err="1">
                <a:latin typeface="Monaco"/>
                <a:cs typeface="Monaco"/>
              </a:rPr>
              <a:t>Infant.Mortality</a:t>
            </a:r>
            <a:endParaRPr lang="de-DE" sz="1050" dirty="0">
              <a:latin typeface="Monaco"/>
              <a:cs typeface="Monaco"/>
            </a:endParaRPr>
          </a:p>
          <a:p>
            <a:endParaRPr lang="de-DE" sz="1050" dirty="0">
              <a:latin typeface="Monaco"/>
              <a:cs typeface="Monaco"/>
            </a:endParaRPr>
          </a:p>
          <a:p>
            <a:r>
              <a:rPr lang="de-DE" sz="1050" dirty="0">
                <a:latin typeface="Monaco"/>
                <a:cs typeface="Monaco"/>
              </a:rPr>
              <a:t>                   </a:t>
            </a:r>
            <a:r>
              <a:rPr lang="de-DE" sz="1050" dirty="0" err="1">
                <a:latin typeface="Monaco"/>
                <a:cs typeface="Monaco"/>
              </a:rPr>
              <a:t>Df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Sum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of</a:t>
            </a:r>
            <a:r>
              <a:rPr lang="de-DE" sz="1050" dirty="0">
                <a:latin typeface="Monaco"/>
                <a:cs typeface="Monaco"/>
              </a:rPr>
              <a:t> </a:t>
            </a:r>
            <a:r>
              <a:rPr lang="de-DE" sz="1050" dirty="0" err="1">
                <a:latin typeface="Monaco"/>
                <a:cs typeface="Monaco"/>
              </a:rPr>
              <a:t>Sq</a:t>
            </a:r>
            <a:r>
              <a:rPr lang="de-DE" sz="1050" dirty="0">
                <a:latin typeface="Monaco"/>
                <a:cs typeface="Monaco"/>
              </a:rPr>
              <a:t>    RSS    AIC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Examination</a:t>
            </a:r>
            <a:r>
              <a:rPr lang="de-DE" sz="1050" dirty="0">
                <a:latin typeface="Monaco"/>
                <a:cs typeface="Monaco"/>
              </a:rPr>
              <a:t>       1     53.03 2158.1 189.86</a:t>
            </a:r>
          </a:p>
          <a:p>
            <a:r>
              <a:rPr lang="de-DE" sz="1050" dirty="0">
                <a:latin typeface="Monaco"/>
                <a:cs typeface="Monaco"/>
              </a:rPr>
              <a:t>&lt;</a:t>
            </a:r>
            <a:r>
              <a:rPr lang="de-DE" sz="1050" dirty="0" err="1">
                <a:latin typeface="Monaco"/>
                <a:cs typeface="Monaco"/>
              </a:rPr>
              <a:t>none</a:t>
            </a:r>
            <a:r>
              <a:rPr lang="de-DE" sz="1050" dirty="0">
                <a:latin typeface="Monaco"/>
                <a:cs typeface="Monaco"/>
              </a:rPr>
              <a:t>&gt;                          2105.0 190.69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Agriculture</a:t>
            </a:r>
            <a:r>
              <a:rPr lang="de-DE" sz="1050" dirty="0">
                <a:latin typeface="Monaco"/>
                <a:cs typeface="Monaco"/>
              </a:rPr>
              <a:t>       1    307.72 2412.8 195.10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Infant.Mortality</a:t>
            </a:r>
            <a:r>
              <a:rPr lang="de-DE" sz="1050" dirty="0">
                <a:latin typeface="Monaco"/>
                <a:cs typeface="Monaco"/>
              </a:rPr>
              <a:t>  1    408.75 2513.8 197.03</a:t>
            </a:r>
          </a:p>
          <a:p>
            <a:r>
              <a:rPr lang="de-DE" sz="1050" dirty="0">
                <a:latin typeface="Monaco"/>
                <a:cs typeface="Monaco"/>
              </a:rPr>
              <a:t>- </a:t>
            </a:r>
            <a:r>
              <a:rPr lang="de-DE" sz="1050" dirty="0" err="1">
                <a:latin typeface="Monaco"/>
                <a:cs typeface="Monaco"/>
              </a:rPr>
              <a:t>Catholic</a:t>
            </a:r>
            <a:r>
              <a:rPr lang="de-DE" sz="1050" dirty="0">
                <a:latin typeface="Monaco"/>
                <a:cs typeface="Monaco"/>
              </a:rPr>
              <a:t>          1    447.71 2552.8 197.75</a:t>
            </a:r>
          </a:p>
          <a:p>
            <a:pPr marL="171450" indent="-171450">
              <a:buFontTx/>
              <a:buChar char="-"/>
            </a:pPr>
            <a:r>
              <a:rPr lang="de-DE" sz="1050" dirty="0">
                <a:latin typeface="Monaco"/>
                <a:cs typeface="Monaco"/>
              </a:rPr>
              <a:t>Education         1   1162.56 3267.6 209.36</a:t>
            </a:r>
          </a:p>
          <a:p>
            <a:endParaRPr lang="de-DE" sz="105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881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Stepwise Regression: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980" y="1495424"/>
            <a:ext cx="7878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Example: </a:t>
            </a:r>
            <a:r>
              <a:rPr lang="en-GB" i="1" dirty="0"/>
              <a:t>Swiss fertility and socioeconomic indicators</a:t>
            </a:r>
          </a:p>
          <a:p>
            <a:endParaRPr lang="en-GB" i="1" dirty="0"/>
          </a:p>
          <a:p>
            <a:r>
              <a:rPr lang="en-GB" dirty="0"/>
              <a:t>Regress Fertility against all available indicators: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980" y="2721171"/>
            <a:ext cx="737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latin typeface="Monaco"/>
                <a:cs typeface="Monaco"/>
              </a:rPr>
              <a:t> 			  </a:t>
            </a:r>
            <a:r>
              <a:rPr lang="de-DE" sz="1200" dirty="0" err="1">
                <a:latin typeface="Monaco"/>
                <a:cs typeface="Monaco"/>
              </a:rPr>
              <a:t>Estimate</a:t>
            </a:r>
            <a:r>
              <a:rPr lang="de-DE" sz="1200" dirty="0">
                <a:latin typeface="Monaco"/>
                <a:cs typeface="Monaco"/>
              </a:rPr>
              <a:t> Std. Error t </a:t>
            </a:r>
            <a:r>
              <a:rPr lang="de-DE" sz="1200" dirty="0" err="1">
                <a:latin typeface="Monaco"/>
                <a:cs typeface="Monaco"/>
              </a:rPr>
              <a:t>value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Pr</a:t>
            </a:r>
            <a:r>
              <a:rPr lang="de-DE" sz="1200" dirty="0">
                <a:latin typeface="Monaco"/>
                <a:cs typeface="Monaco"/>
              </a:rPr>
              <a:t>(&gt;|t|)    </a:t>
            </a:r>
          </a:p>
          <a:p>
            <a:r>
              <a:rPr lang="de-DE" sz="1200" dirty="0">
                <a:latin typeface="Monaco"/>
                <a:cs typeface="Monaco"/>
              </a:rPr>
              <a:t>(</a:t>
            </a:r>
            <a:r>
              <a:rPr lang="de-DE" sz="1200" dirty="0" err="1">
                <a:latin typeface="Monaco"/>
                <a:cs typeface="Monaco"/>
              </a:rPr>
              <a:t>Intercept</a:t>
            </a:r>
            <a:r>
              <a:rPr lang="de-DE" sz="1200" dirty="0">
                <a:latin typeface="Monaco"/>
                <a:cs typeface="Monaco"/>
              </a:rPr>
              <a:t>)      62.10131    9.60489   6.466 8.49e-08 ***</a:t>
            </a:r>
          </a:p>
          <a:p>
            <a:r>
              <a:rPr lang="de-DE" sz="1200" dirty="0" err="1">
                <a:latin typeface="Monaco"/>
                <a:cs typeface="Monaco"/>
              </a:rPr>
              <a:t>Agriculture</a:t>
            </a:r>
            <a:r>
              <a:rPr lang="de-DE" sz="1200" dirty="0">
                <a:latin typeface="Monaco"/>
                <a:cs typeface="Monaco"/>
              </a:rPr>
              <a:t>      -0.15462    0.06819  -2.267  0.02857 *  </a:t>
            </a:r>
          </a:p>
          <a:p>
            <a:r>
              <a:rPr lang="de-DE" sz="1200" dirty="0">
                <a:latin typeface="Monaco"/>
                <a:cs typeface="Monaco"/>
              </a:rPr>
              <a:t>Education        -0.98026    0.14814  -6.617 5.14e-08 ***</a:t>
            </a:r>
          </a:p>
          <a:p>
            <a:r>
              <a:rPr lang="de-DE" sz="1200" dirty="0" err="1">
                <a:latin typeface="Monaco"/>
                <a:cs typeface="Monaco"/>
              </a:rPr>
              <a:t>Catholic</a:t>
            </a:r>
            <a:r>
              <a:rPr lang="de-DE" sz="1200" dirty="0">
                <a:latin typeface="Monaco"/>
                <a:cs typeface="Monaco"/>
              </a:rPr>
              <a:t>          0.12467    0.02889   4.315 9.50e-05 ***</a:t>
            </a:r>
          </a:p>
          <a:p>
            <a:r>
              <a:rPr lang="de-DE" sz="1200" dirty="0" err="1">
                <a:latin typeface="Monaco"/>
                <a:cs typeface="Monaco"/>
              </a:rPr>
              <a:t>Infant.Mortality</a:t>
            </a:r>
            <a:r>
              <a:rPr lang="de-DE" sz="1200" dirty="0">
                <a:latin typeface="Monaco"/>
                <a:cs typeface="Monaco"/>
              </a:rPr>
              <a:t>  1.07844    0.38187   2.824  0.00722 ** </a:t>
            </a:r>
          </a:p>
          <a:p>
            <a:r>
              <a:rPr lang="de-DE" sz="1200" dirty="0">
                <a:latin typeface="Monaco"/>
                <a:cs typeface="Monaco"/>
              </a:rPr>
              <a:t>---</a:t>
            </a:r>
          </a:p>
          <a:p>
            <a:r>
              <a:rPr lang="de-DE" sz="1200" dirty="0" err="1">
                <a:latin typeface="Monaco"/>
                <a:cs typeface="Monaco"/>
              </a:rPr>
              <a:t>Signif</a:t>
            </a:r>
            <a:r>
              <a:rPr lang="de-DE" sz="1200" dirty="0">
                <a:latin typeface="Monaco"/>
                <a:cs typeface="Monaco"/>
              </a:rPr>
              <a:t>. </a:t>
            </a:r>
            <a:r>
              <a:rPr lang="de-DE" sz="1200" dirty="0" err="1">
                <a:latin typeface="Monaco"/>
                <a:cs typeface="Monaco"/>
              </a:rPr>
              <a:t>codes</a:t>
            </a:r>
            <a:r>
              <a:rPr lang="de-DE" sz="12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1200" dirty="0">
              <a:latin typeface="Monaco"/>
              <a:cs typeface="Monaco"/>
            </a:endParaRPr>
          </a:p>
          <a:p>
            <a:r>
              <a:rPr lang="de-DE" sz="1200" dirty="0">
                <a:latin typeface="Monaco"/>
                <a:cs typeface="Monaco"/>
              </a:rPr>
              <a:t>Residual </a:t>
            </a:r>
            <a:r>
              <a:rPr lang="de-DE" sz="1200" dirty="0" err="1">
                <a:latin typeface="Monaco"/>
                <a:cs typeface="Monaco"/>
              </a:rPr>
              <a:t>standard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error</a:t>
            </a:r>
            <a:r>
              <a:rPr lang="de-DE" sz="1200" dirty="0">
                <a:latin typeface="Monaco"/>
                <a:cs typeface="Monaco"/>
              </a:rPr>
              <a:t>: 7.168 on 42 </a:t>
            </a:r>
            <a:r>
              <a:rPr lang="de-DE" sz="1200" dirty="0" err="1">
                <a:latin typeface="Monaco"/>
                <a:cs typeface="Monaco"/>
              </a:rPr>
              <a:t>degrees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of</a:t>
            </a:r>
            <a:r>
              <a:rPr lang="de-DE" sz="1200" dirty="0">
                <a:latin typeface="Monaco"/>
                <a:cs typeface="Monaco"/>
              </a:rPr>
              <a:t> </a:t>
            </a:r>
            <a:r>
              <a:rPr lang="de-DE" sz="1200" dirty="0" err="1">
                <a:latin typeface="Monaco"/>
                <a:cs typeface="Monaco"/>
              </a:rPr>
              <a:t>freedom</a:t>
            </a:r>
            <a:endParaRPr lang="de-DE" sz="1200" dirty="0">
              <a:latin typeface="Monaco"/>
              <a:cs typeface="Monaco"/>
            </a:endParaRPr>
          </a:p>
          <a:p>
            <a:r>
              <a:rPr lang="de-DE" sz="1200" dirty="0">
                <a:latin typeface="Monaco"/>
                <a:cs typeface="Monaco"/>
              </a:rPr>
              <a:t>Multiple R-</a:t>
            </a:r>
            <a:r>
              <a:rPr lang="de-DE" sz="1200" dirty="0" err="1">
                <a:latin typeface="Monaco"/>
                <a:cs typeface="Monaco"/>
              </a:rPr>
              <a:t>squared</a:t>
            </a:r>
            <a:r>
              <a:rPr lang="de-DE" sz="1200" dirty="0">
                <a:latin typeface="Monaco"/>
                <a:cs typeface="Monaco"/>
              </a:rPr>
              <a:t>:  0.6993,	</a:t>
            </a:r>
            <a:r>
              <a:rPr lang="de-DE" sz="1200" dirty="0" err="1">
                <a:latin typeface="Monaco"/>
                <a:cs typeface="Monaco"/>
              </a:rPr>
              <a:t>Adjusted</a:t>
            </a:r>
            <a:r>
              <a:rPr lang="de-DE" sz="1200" dirty="0">
                <a:latin typeface="Monaco"/>
                <a:cs typeface="Monaco"/>
              </a:rPr>
              <a:t> R-</a:t>
            </a:r>
            <a:r>
              <a:rPr lang="de-DE" sz="1200" dirty="0" err="1">
                <a:latin typeface="Monaco"/>
                <a:cs typeface="Monaco"/>
              </a:rPr>
              <a:t>squared</a:t>
            </a:r>
            <a:r>
              <a:rPr lang="de-DE" sz="1200" dirty="0">
                <a:latin typeface="Monaco"/>
                <a:cs typeface="Monaco"/>
              </a:rPr>
              <a:t>:  0.6707 </a:t>
            </a:r>
          </a:p>
          <a:p>
            <a:r>
              <a:rPr lang="de-DE" sz="1200" dirty="0">
                <a:latin typeface="Monaco"/>
                <a:cs typeface="Monaco"/>
              </a:rPr>
              <a:t>F-</a:t>
            </a:r>
            <a:r>
              <a:rPr lang="de-DE" sz="1200" dirty="0" err="1">
                <a:latin typeface="Monaco"/>
                <a:cs typeface="Monaco"/>
              </a:rPr>
              <a:t>statistic</a:t>
            </a:r>
            <a:r>
              <a:rPr lang="de-DE" sz="1200" dirty="0">
                <a:latin typeface="Monaco"/>
                <a:cs typeface="Monaco"/>
              </a:rPr>
              <a:t>: 24.42 on 4 </a:t>
            </a:r>
            <a:r>
              <a:rPr lang="de-DE" sz="1200" dirty="0" err="1">
                <a:latin typeface="Monaco"/>
                <a:cs typeface="Monaco"/>
              </a:rPr>
              <a:t>and</a:t>
            </a:r>
            <a:r>
              <a:rPr lang="de-DE" sz="1200" dirty="0">
                <a:latin typeface="Monaco"/>
                <a:cs typeface="Monaco"/>
              </a:rPr>
              <a:t> 42 DF,  p-</a:t>
            </a:r>
            <a:r>
              <a:rPr lang="de-DE" sz="1200" dirty="0" err="1">
                <a:latin typeface="Monaco"/>
                <a:cs typeface="Monaco"/>
              </a:rPr>
              <a:t>value</a:t>
            </a:r>
            <a:r>
              <a:rPr lang="de-DE" sz="1200" dirty="0">
                <a:latin typeface="Monaco"/>
                <a:cs typeface="Monaco"/>
              </a:rPr>
              <a:t>: 1.717e-10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980" y="5433020"/>
            <a:ext cx="78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Compared to before stepwise regression, R</a:t>
            </a:r>
            <a:r>
              <a:rPr lang="en-GB" baseline="30000" dirty="0"/>
              <a:t>2</a:t>
            </a:r>
            <a:r>
              <a:rPr lang="en-GB" dirty="0"/>
              <a:t> is lower, and RSE is higher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AIC favoured the model with fewer parameters.</a:t>
            </a:r>
          </a:p>
        </p:txBody>
      </p:sp>
    </p:spTree>
    <p:extLst>
      <p:ext uri="{BB962C8B-B14F-4D97-AF65-F5344CB8AC3E}">
        <p14:creationId xmlns:p14="http://schemas.microsoft.com/office/powerpoint/2010/main" val="318629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66866"/>
              </p:ext>
            </p:extLst>
          </p:nvPr>
        </p:nvGraphicFramePr>
        <p:xfrm>
          <a:off x="2722881" y="4166277"/>
          <a:ext cx="5011693" cy="55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673100" progId="Word.Document.12">
                  <p:embed/>
                </p:oleObj>
              </mc:Choice>
              <mc:Fallback>
                <p:oleObj name="Document" r:id="rId3" imgW="6057900" imgH="67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1" y="4166277"/>
                        <a:ext cx="5011693" cy="55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32659"/>
              </p:ext>
            </p:extLst>
          </p:nvPr>
        </p:nvGraphicFramePr>
        <p:xfrm>
          <a:off x="3180201" y="5833736"/>
          <a:ext cx="6057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647700" progId="Word.Document.12">
                  <p:embed/>
                </p:oleObj>
              </mc:Choice>
              <mc:Fallback>
                <p:oleObj name="Document" r:id="rId5" imgW="6057900" imgH="64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0201" y="5833736"/>
                        <a:ext cx="6057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1696"/>
              </p:ext>
            </p:extLst>
          </p:nvPr>
        </p:nvGraphicFramePr>
        <p:xfrm>
          <a:off x="2206899" y="5318948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317500" progId="Word.Document.12">
                  <p:embed/>
                </p:oleObj>
              </mc:Choice>
              <mc:Fallback>
                <p:oleObj name="Document" r:id="rId7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6899" y="5318948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92877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018701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292100" progId="Word.Document.12">
                  <p:embed/>
                </p:oleObj>
              </mc:Choice>
              <mc:Fallback>
                <p:oleObj name="Document" r:id="rId11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b="1" dirty="0"/>
              <a:t>Parameter estimation:</a:t>
            </a:r>
          </a:p>
          <a:p>
            <a:endParaRPr lang="en-GB" sz="1600" dirty="0"/>
          </a:p>
          <a:p>
            <a:r>
              <a:rPr lang="en-GB" sz="1600" dirty="0"/>
              <a:t>Minimise sum of squares of residuals: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200" dirty="0"/>
          </a:p>
          <a:p>
            <a:endParaRPr lang="en-GB" sz="1400" dirty="0"/>
          </a:p>
          <a:p>
            <a:r>
              <a:rPr lang="en-GB" sz="1600" dirty="0"/>
              <a:t>Solution: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Compare with the simple case: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77103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6057900" imgH="292100" progId="Word.Document.12">
                  <p:embed/>
                </p:oleObj>
              </mc:Choice>
              <mc:Fallback>
                <p:oleObj name="Document" r:id="rId1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3506"/>
              </p:ext>
            </p:extLst>
          </p:nvPr>
        </p:nvGraphicFramePr>
        <p:xfrm>
          <a:off x="3025898" y="4746048"/>
          <a:ext cx="605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6057900" imgH="393700" progId="Word.Document.12">
                  <p:embed/>
                </p:oleObj>
              </mc:Choice>
              <mc:Fallback>
                <p:oleObj name="Document" r:id="rId15" imgW="60579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25898" y="4746048"/>
                        <a:ext cx="6057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203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12436"/>
              </p:ext>
            </p:extLst>
          </p:nvPr>
        </p:nvGraphicFramePr>
        <p:xfrm>
          <a:off x="2278441" y="4749055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7500" imgH="330200" progId="Word.Document.12">
                  <p:embed/>
                </p:oleObj>
              </mc:Choice>
              <mc:Fallback>
                <p:oleObj name="Document" r:id="rId3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441" y="4749055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29191"/>
              </p:ext>
            </p:extLst>
          </p:nvPr>
        </p:nvGraphicFramePr>
        <p:xfrm>
          <a:off x="1996651" y="4155625"/>
          <a:ext cx="666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67500" imgH="292100" progId="Word.Document.12">
                  <p:embed/>
                </p:oleObj>
              </mc:Choice>
              <mc:Fallback>
                <p:oleObj name="Document" r:id="rId5" imgW="6667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6651" y="4155625"/>
                        <a:ext cx="6667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7575946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Final Message: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r>
              <a:rPr lang="en-US" sz="1600" dirty="0"/>
              <a:t>Linear regression is well-suited to dealing with continuous data</a:t>
            </a:r>
            <a:r>
              <a:rPr lang="is-IS" sz="1600" dirty="0"/>
              <a:t>…</a:t>
            </a:r>
          </a:p>
          <a:p>
            <a:endParaRPr lang="is-IS" sz="1600" dirty="0"/>
          </a:p>
          <a:p>
            <a:r>
              <a:rPr lang="is-IS" sz="1600" dirty="0"/>
              <a:t>However it is also suited to:</a:t>
            </a:r>
          </a:p>
          <a:p>
            <a:pPr marL="285750" indent="-285750">
              <a:buFont typeface="Arial"/>
              <a:buChar char="•"/>
            </a:pPr>
            <a:r>
              <a:rPr lang="is-IS" sz="1600" dirty="0"/>
              <a:t>Discrete data (e.g. Poisson, Binomial)</a:t>
            </a:r>
          </a:p>
          <a:p>
            <a:pPr marL="285750" indent="-285750">
              <a:buFont typeface="Arial"/>
              <a:buChar char="•"/>
            </a:pPr>
            <a:r>
              <a:rPr lang="is-IS" sz="1600" dirty="0"/>
              <a:t>Categorical data (indicator variables, factors)</a:t>
            </a:r>
          </a:p>
          <a:p>
            <a:pPr marL="285750" indent="-285750">
              <a:buFont typeface="Arial"/>
              <a:buChar char="•"/>
            </a:pPr>
            <a:r>
              <a:rPr lang="is-IS" sz="1600" dirty="0"/>
              <a:t>Binary data (e.g. Bernoulli)</a:t>
            </a:r>
            <a:endParaRPr lang="en-US" sz="1600" dirty="0"/>
          </a:p>
          <a:p>
            <a:endParaRPr lang="en-GB" sz="1600" dirty="0"/>
          </a:p>
          <a:p>
            <a:r>
              <a:rPr lang="en-GB" sz="1600" dirty="0"/>
              <a:t>We have already seen a linear model be used to estimate the mean</a:t>
            </a:r>
            <a:r>
              <a:rPr lang="is-IS" sz="1600" dirty="0"/>
              <a:t>…</a:t>
            </a:r>
          </a:p>
          <a:p>
            <a:endParaRPr lang="is-IS" sz="1600" dirty="0"/>
          </a:p>
          <a:p>
            <a:r>
              <a:rPr lang="is-IS" sz="1600" dirty="0"/>
              <a:t>Consider similarities to other techniques:</a:t>
            </a:r>
          </a:p>
          <a:p>
            <a:endParaRPr lang="en-GB" sz="1600" dirty="0"/>
          </a:p>
          <a:p>
            <a:r>
              <a:rPr lang="en-GB" sz="1600" dirty="0"/>
              <a:t>One-sample Student’s t-test:</a:t>
            </a:r>
          </a:p>
          <a:p>
            <a:endParaRPr lang="en-GB" sz="1600" dirty="0"/>
          </a:p>
          <a:p>
            <a:r>
              <a:rPr lang="en-GB" sz="1600" dirty="0"/>
              <a:t>Two independent sample t-test:</a:t>
            </a:r>
          </a:p>
          <a:p>
            <a:r>
              <a:rPr lang="en-GB" sz="1600" dirty="0"/>
              <a:t>One-way ANOVA:</a:t>
            </a:r>
          </a:p>
          <a:p>
            <a:endParaRPr lang="en-GB" sz="1600" dirty="0"/>
          </a:p>
          <a:p>
            <a:r>
              <a:rPr lang="en-GB" sz="1600" dirty="0"/>
              <a:t>Two-way ANOVA:</a:t>
            </a:r>
          </a:p>
          <a:p>
            <a:endParaRPr lang="en-GB" sz="1600" dirty="0"/>
          </a:p>
          <a:p>
            <a:r>
              <a:rPr lang="en-GB" sz="1600" dirty="0"/>
              <a:t>These are all linear models! The only difference is in the questions we ask</a:t>
            </a:r>
            <a:r>
              <a:rPr lang="is-IS" sz="1600" dirty="0"/>
              <a:t>…</a:t>
            </a:r>
          </a:p>
          <a:p>
            <a:r>
              <a:rPr lang="is-IS" sz="1600" dirty="0"/>
              <a:t>Linear modelling is extremely flexible.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00520"/>
              </p:ext>
            </p:extLst>
          </p:nvPr>
        </p:nvGraphicFramePr>
        <p:xfrm>
          <a:off x="2895297" y="5385686"/>
          <a:ext cx="666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667500" imgH="330200" progId="Word.Document.12">
                  <p:embed/>
                </p:oleObj>
              </mc:Choice>
              <mc:Fallback>
                <p:oleObj name="Document" r:id="rId7" imgW="6667500" imgH="33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297" y="5385686"/>
                        <a:ext cx="666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68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What to use and when: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dirty="0">
              <a:cs typeface="Lucida Grand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2226" y="2509659"/>
            <a:ext cx="253739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Simple regression</a:t>
            </a:r>
          </a:p>
          <a:p>
            <a:endParaRPr lang="en-GB" dirty="0"/>
          </a:p>
          <a:p>
            <a:r>
              <a:rPr lang="en-US" dirty="0"/>
              <a:t>Multiple regression</a:t>
            </a:r>
          </a:p>
          <a:p>
            <a:endParaRPr lang="en-US" dirty="0"/>
          </a:p>
          <a:p>
            <a:r>
              <a:rPr lang="en-US" dirty="0" err="1"/>
              <a:t>Generalised</a:t>
            </a:r>
            <a:r>
              <a:rPr lang="en-US" dirty="0"/>
              <a:t> linear model</a:t>
            </a:r>
          </a:p>
          <a:p>
            <a:endParaRPr lang="en-US" dirty="0"/>
          </a:p>
          <a:p>
            <a:r>
              <a:rPr lang="en-US" dirty="0"/>
              <a:t>Non-linear model</a:t>
            </a:r>
          </a:p>
          <a:p>
            <a:endParaRPr lang="en-US" dirty="0"/>
          </a:p>
          <a:p>
            <a:r>
              <a:rPr lang="en-US" dirty="0"/>
              <a:t>Time series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9624" y="1741645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Multiple</a:t>
            </a:r>
          </a:p>
          <a:p>
            <a:pPr algn="ctr"/>
            <a:r>
              <a:rPr lang="en-GB" dirty="0" err="1"/>
              <a:t>regressors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0936" y="1741645"/>
            <a:ext cx="1490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Non-Gaussian</a:t>
            </a:r>
          </a:p>
          <a:p>
            <a:pPr algn="ctr"/>
            <a:r>
              <a:rPr lang="en-GB" dirty="0"/>
              <a:t>error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68402" y="1730517"/>
            <a:ext cx="1180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Non-linear</a:t>
            </a:r>
          </a:p>
          <a:p>
            <a:pPr algn="ctr"/>
            <a:r>
              <a:rPr lang="en-GB" dirty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33353" y="1730517"/>
            <a:ext cx="1663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Autocorrellated</a:t>
            </a:r>
            <a:endParaRPr lang="en-GB" dirty="0"/>
          </a:p>
          <a:p>
            <a:pPr algn="ctr"/>
            <a:r>
              <a:rPr lang="en-GB" dirty="0"/>
              <a:t>data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39624" y="1741645"/>
            <a:ext cx="0" cy="3465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37553" y="1730517"/>
            <a:ext cx="0" cy="347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8104" y="1741645"/>
            <a:ext cx="0" cy="3465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4977" y="1730517"/>
            <a:ext cx="0" cy="347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2226" y="2387976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2226" y="3013557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2226" y="3548997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2226" y="4096890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2226" y="4682140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2226" y="5207196"/>
            <a:ext cx="8594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97015" y="1741645"/>
            <a:ext cx="0" cy="347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2226" y="2376848"/>
            <a:ext cx="0" cy="2841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39624" y="1741790"/>
            <a:ext cx="60573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2E30EDE3-37CD-511F-ED69-222950B1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946" y="3056586"/>
            <a:ext cx="495702" cy="495702"/>
          </a:xfrm>
          <a:prstGeom prst="rect">
            <a:avLst/>
          </a:prstGeom>
        </p:spPr>
      </p:pic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595DEF31-797E-E7A2-2DF1-8ACD907E1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946" y="3588735"/>
            <a:ext cx="495702" cy="495702"/>
          </a:xfrm>
          <a:prstGeom prst="rect">
            <a:avLst/>
          </a:prstGeom>
        </p:spPr>
      </p:pic>
      <p:pic>
        <p:nvPicPr>
          <p:cNvPr id="17" name="Graphic 16" descr="Tick with solid fill">
            <a:extLst>
              <a:ext uri="{FF2B5EF4-FFF2-40B4-BE49-F238E27FC236}">
                <a16:creationId xmlns:a16="http://schemas.microsoft.com/office/drawing/2014/main" id="{9C483B45-1DE1-01D8-77B3-7EC6BA87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946" y="4145009"/>
            <a:ext cx="495702" cy="495702"/>
          </a:xfrm>
          <a:prstGeom prst="rect">
            <a:avLst/>
          </a:prstGeom>
        </p:spPr>
      </p:pic>
      <p:pic>
        <p:nvPicPr>
          <p:cNvPr id="23" name="Graphic 22" descr="Tick with solid fill">
            <a:extLst>
              <a:ext uri="{FF2B5EF4-FFF2-40B4-BE49-F238E27FC236}">
                <a16:creationId xmlns:a16="http://schemas.microsoft.com/office/drawing/2014/main" id="{965FA9A4-3EB8-889E-9F15-C43195C0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2725" y="3590056"/>
            <a:ext cx="495702" cy="495702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30B9C0E6-29C7-2F4E-B876-96A6BC5ED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2725" y="4145009"/>
            <a:ext cx="495702" cy="495702"/>
          </a:xfrm>
          <a:prstGeom prst="rect">
            <a:avLst/>
          </a:prstGeom>
        </p:spPr>
      </p:pic>
      <p:pic>
        <p:nvPicPr>
          <p:cNvPr id="25" name="Graphic 24" descr="Tick with solid fill">
            <a:extLst>
              <a:ext uri="{FF2B5EF4-FFF2-40B4-BE49-F238E27FC236}">
                <a16:creationId xmlns:a16="http://schemas.microsoft.com/office/drawing/2014/main" id="{7EFEE819-B5A1-97F9-B73D-31373A08D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7448" y="4145009"/>
            <a:ext cx="495702" cy="495702"/>
          </a:xfrm>
          <a:prstGeom prst="rect">
            <a:avLst/>
          </a:prstGeom>
        </p:spPr>
      </p:pic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152D142E-0B55-23E6-44B6-C60AF9A0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145" y="4705343"/>
            <a:ext cx="495702" cy="4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768" y="335958"/>
            <a:ext cx="83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Multiple Regression in 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43" y="842561"/>
            <a:ext cx="4199228" cy="4199228"/>
          </a:xfrm>
          <a:prstGeom prst="rect">
            <a:avLst/>
          </a:prstGeom>
        </p:spPr>
      </p:pic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298158" y="1301529"/>
            <a:ext cx="86883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plot(</a:t>
            </a:r>
            <a:r>
              <a:rPr lang="en-GB" sz="2000" b="1" dirty="0" err="1">
                <a:latin typeface="Lucida Grande"/>
                <a:cs typeface="Lucida Grande"/>
              </a:rPr>
              <a:t>x,y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148258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768" y="335958"/>
            <a:ext cx="83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Multiple Regression in 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8983" y="1189900"/>
            <a:ext cx="5757545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Call:</a:t>
            </a:r>
          </a:p>
          <a:p>
            <a:r>
              <a:rPr lang="mr-IN" sz="1200" dirty="0"/>
              <a:t>lm(formula = log(Volume) ~ log(Girth) + log(Height), data = trees)</a:t>
            </a:r>
          </a:p>
          <a:p>
            <a:endParaRPr lang="mr-IN" sz="1200" dirty="0"/>
          </a:p>
          <a:p>
            <a:r>
              <a:rPr lang="mr-IN" sz="1200" dirty="0"/>
              <a:t>Residuals:</a:t>
            </a:r>
          </a:p>
          <a:p>
            <a:r>
              <a:rPr lang="mr-IN" sz="1200" dirty="0"/>
              <a:t>      Min        1Q    Median        3Q       Max </a:t>
            </a:r>
          </a:p>
          <a:p>
            <a:r>
              <a:rPr lang="mr-IN" sz="1200" dirty="0"/>
              <a:t>-0.168561 -0.048488  0.002431  0.063637  0.129223 </a:t>
            </a:r>
          </a:p>
          <a:p>
            <a:endParaRPr lang="mr-IN" sz="1200" dirty="0"/>
          </a:p>
          <a:p>
            <a:r>
              <a:rPr lang="mr-IN" sz="1200" dirty="0"/>
              <a:t>Coefficients:</a:t>
            </a:r>
          </a:p>
          <a:p>
            <a:r>
              <a:rPr lang="mr-IN" sz="1200" dirty="0"/>
              <a:t>            Estimate Std. Error t value Pr(&gt;|t|)    </a:t>
            </a:r>
          </a:p>
          <a:p>
            <a:r>
              <a:rPr lang="mr-IN" sz="1200" dirty="0"/>
              <a:t>(Intercept) -6.63162    0.79979  -8.292 5.06e-09 ***</a:t>
            </a:r>
          </a:p>
          <a:p>
            <a:r>
              <a:rPr lang="mr-IN" sz="1200" dirty="0"/>
              <a:t>log(Girth)   1.98265    0.07501  26.432  &lt; 2e-16 ***</a:t>
            </a:r>
          </a:p>
          <a:p>
            <a:r>
              <a:rPr lang="mr-IN" sz="1200" dirty="0"/>
              <a:t>log(Height)  1.11712    0.20444   5.464 7.81e-06 ***</a:t>
            </a:r>
          </a:p>
          <a:p>
            <a:r>
              <a:rPr lang="mr-IN" sz="1200" dirty="0"/>
              <a:t>---</a:t>
            </a:r>
          </a:p>
          <a:p>
            <a:r>
              <a:rPr lang="mr-IN" sz="1200" dirty="0"/>
              <a:t>Signif. codes:  0 ‘***’ 0.001 ‘**’ 0.01 ‘*’ 0.05 ‘.’ 0.1 ‘ ’ 1</a:t>
            </a:r>
          </a:p>
          <a:p>
            <a:endParaRPr lang="mr-IN" sz="1200" dirty="0"/>
          </a:p>
          <a:p>
            <a:r>
              <a:rPr lang="mr-IN" sz="1200" dirty="0"/>
              <a:t>Residual standard error: 0.08139 on 28 degrees of freedom</a:t>
            </a:r>
          </a:p>
          <a:p>
            <a:r>
              <a:rPr lang="mr-IN" sz="1200" dirty="0"/>
              <a:t>Multiple R-squared:  0.9777,	Adjusted R-squared:  0.9761 </a:t>
            </a:r>
          </a:p>
          <a:p>
            <a:r>
              <a:rPr lang="mr-IN" sz="1200" dirty="0"/>
              <a:t>F-statistic: 613.2 on 2 and 28 DF,  p-value: &lt; 2.2e-16</a:t>
            </a:r>
          </a:p>
          <a:p>
            <a:endParaRPr lang="en-US" sz="1200" dirty="0"/>
          </a:p>
          <a:p>
            <a:endParaRPr lang="en-US" sz="1200" dirty="0"/>
          </a:p>
          <a:p>
            <a:endParaRPr lang="mr-IN" sz="1200" dirty="0"/>
          </a:p>
          <a:p>
            <a:r>
              <a:rPr lang="mr-IN" sz="1200" dirty="0"/>
              <a:t>                2.5 %    97.5 %</a:t>
            </a:r>
          </a:p>
          <a:p>
            <a:r>
              <a:rPr lang="mr-IN" sz="1200" dirty="0"/>
              <a:t>(Intercept) -8.269912 -4.993322</a:t>
            </a:r>
          </a:p>
          <a:p>
            <a:r>
              <a:rPr lang="mr-IN" sz="1200" dirty="0"/>
              <a:t>log(Girth)   1.828998  2.136302</a:t>
            </a:r>
          </a:p>
          <a:p>
            <a:r>
              <a:rPr lang="mr-IN" sz="1200" dirty="0"/>
              <a:t>log(Height)  0.698353  1.535894</a:t>
            </a:r>
            <a:endParaRPr lang="en-US" sz="1200" dirty="0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98158" y="1301529"/>
            <a:ext cx="868837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plot(</a:t>
            </a:r>
            <a:r>
              <a:rPr lang="en-GB" sz="2000" b="1" dirty="0" err="1">
                <a:latin typeface="Lucida Grande"/>
                <a:cs typeface="Lucida Grande"/>
              </a:rPr>
              <a:t>x,y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m1 &lt;- lm(</a:t>
            </a:r>
            <a:r>
              <a:rPr lang="en-GB" sz="2000" b="1" dirty="0" err="1">
                <a:latin typeface="Lucida Grande"/>
                <a:cs typeface="Lucida Grande"/>
              </a:rPr>
              <a:t>y~x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summary(m1)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confint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  <a:endParaRPr lang="en-US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88198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768" y="335958"/>
            <a:ext cx="83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Multiple Regression in 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89123" y="2860408"/>
            <a:ext cx="46616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 </a:t>
            </a:r>
          </a:p>
          <a:p>
            <a:r>
              <a:rPr lang="en-US" dirty="0"/>
              <a:t>##  Shapiro-</a:t>
            </a:r>
            <a:r>
              <a:rPr lang="en-US" dirty="0" err="1"/>
              <a:t>Wilk</a:t>
            </a:r>
            <a:r>
              <a:rPr lang="en-US" dirty="0"/>
              <a:t> normality test</a:t>
            </a:r>
          </a:p>
          <a:p>
            <a:r>
              <a:rPr lang="en-US" dirty="0"/>
              <a:t>## </a:t>
            </a:r>
          </a:p>
          <a:p>
            <a:r>
              <a:rPr lang="en-US" dirty="0"/>
              <a:t>## data:  residuals(m1)</a:t>
            </a:r>
          </a:p>
          <a:p>
            <a:r>
              <a:rPr lang="en-US" dirty="0"/>
              <a:t>## W = 0.97013, p-value = 0.5225</a:t>
            </a: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298158" y="1301529"/>
            <a:ext cx="86883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plot(</a:t>
            </a:r>
            <a:r>
              <a:rPr lang="en-GB" sz="2000" b="1" dirty="0" err="1">
                <a:latin typeface="Lucida Grande"/>
                <a:cs typeface="Lucida Grande"/>
              </a:rPr>
              <a:t>x,y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m1 &lt;- lm(</a:t>
            </a:r>
            <a:r>
              <a:rPr lang="en-GB" sz="2000" b="1" dirty="0" err="1">
                <a:latin typeface="Lucida Grande"/>
                <a:cs typeface="Lucida Grande"/>
              </a:rPr>
              <a:t>y~x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summary(m1)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confint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  <a:endParaRPr lang="en-US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shapiro.test</a:t>
            </a:r>
            <a:r>
              <a:rPr lang="en-GB" sz="2000" b="1" dirty="0">
                <a:latin typeface="Lucida Grande"/>
                <a:cs typeface="Lucida Grande"/>
              </a:rPr>
              <a:t>(residuals(m1))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477708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768" y="335958"/>
            <a:ext cx="83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Multiple Regression in 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9870" y="440106"/>
            <a:ext cx="3011519" cy="618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Start:  AIC=190.69</a:t>
            </a:r>
          </a:p>
          <a:p>
            <a:r>
              <a:rPr lang="de-DE" sz="900" dirty="0" err="1"/>
              <a:t>Fertility</a:t>
            </a:r>
            <a:r>
              <a:rPr lang="de-DE" sz="900" dirty="0"/>
              <a:t> ~ </a:t>
            </a:r>
            <a:r>
              <a:rPr lang="de-DE" sz="900" dirty="0" err="1"/>
              <a:t>Agriculture</a:t>
            </a:r>
            <a:r>
              <a:rPr lang="de-DE" sz="900" dirty="0"/>
              <a:t> + </a:t>
            </a:r>
            <a:r>
              <a:rPr lang="de-DE" sz="900" dirty="0" err="1"/>
              <a:t>Examination</a:t>
            </a:r>
            <a:r>
              <a:rPr lang="de-DE" sz="900" dirty="0"/>
              <a:t> + Education + </a:t>
            </a:r>
            <a:r>
              <a:rPr lang="de-DE" sz="900" dirty="0" err="1"/>
              <a:t>Catholic</a:t>
            </a:r>
            <a:r>
              <a:rPr lang="de-DE" sz="900" dirty="0"/>
              <a:t> + </a:t>
            </a:r>
          </a:p>
          <a:p>
            <a:r>
              <a:rPr lang="de-DE" sz="900" dirty="0"/>
              <a:t>    </a:t>
            </a:r>
            <a:r>
              <a:rPr lang="de-DE" sz="900" dirty="0" err="1"/>
              <a:t>Infant.Mortality</a:t>
            </a:r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                   </a:t>
            </a:r>
            <a:r>
              <a:rPr lang="de-DE" sz="900" dirty="0" err="1"/>
              <a:t>Df</a:t>
            </a:r>
            <a:r>
              <a:rPr lang="de-DE" sz="900" dirty="0"/>
              <a:t> </a:t>
            </a:r>
            <a:r>
              <a:rPr lang="de-DE" sz="900" dirty="0" err="1"/>
              <a:t>Sum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Sq</a:t>
            </a:r>
            <a:r>
              <a:rPr lang="de-DE" sz="900" dirty="0"/>
              <a:t>    RSS    AIC</a:t>
            </a:r>
          </a:p>
          <a:p>
            <a:r>
              <a:rPr lang="de-DE" sz="900" dirty="0"/>
              <a:t>- </a:t>
            </a:r>
            <a:r>
              <a:rPr lang="de-DE" sz="900" dirty="0" err="1"/>
              <a:t>Examination</a:t>
            </a:r>
            <a:r>
              <a:rPr lang="de-DE" sz="900" dirty="0"/>
              <a:t>       1     53.03 2158.1 189.86</a:t>
            </a:r>
          </a:p>
          <a:p>
            <a:r>
              <a:rPr lang="de-DE" sz="900" dirty="0"/>
              <a:t>&lt;</a:t>
            </a:r>
            <a:r>
              <a:rPr lang="de-DE" sz="900" dirty="0" err="1"/>
              <a:t>none</a:t>
            </a:r>
            <a:r>
              <a:rPr lang="de-DE" sz="900" dirty="0"/>
              <a:t>&gt;                          2105.0 190.69</a:t>
            </a:r>
          </a:p>
          <a:p>
            <a:r>
              <a:rPr lang="de-DE" sz="900" dirty="0"/>
              <a:t>- </a:t>
            </a:r>
            <a:r>
              <a:rPr lang="de-DE" sz="900" dirty="0" err="1"/>
              <a:t>Agriculture</a:t>
            </a:r>
            <a:r>
              <a:rPr lang="de-DE" sz="900" dirty="0"/>
              <a:t>       1    307.72 2412.8 195.10</a:t>
            </a:r>
          </a:p>
          <a:p>
            <a:r>
              <a:rPr lang="de-DE" sz="900" dirty="0"/>
              <a:t>- </a:t>
            </a:r>
            <a:r>
              <a:rPr lang="de-DE" sz="900" dirty="0" err="1"/>
              <a:t>Infant.Mortality</a:t>
            </a:r>
            <a:r>
              <a:rPr lang="de-DE" sz="900" dirty="0"/>
              <a:t>  1    408.75 2513.8 197.03</a:t>
            </a:r>
          </a:p>
          <a:p>
            <a:r>
              <a:rPr lang="de-DE" sz="900" dirty="0"/>
              <a:t>- </a:t>
            </a:r>
            <a:r>
              <a:rPr lang="de-DE" sz="900" dirty="0" err="1"/>
              <a:t>Catholic</a:t>
            </a:r>
            <a:r>
              <a:rPr lang="de-DE" sz="900" dirty="0"/>
              <a:t>          1    447.71 2552.8 197.75</a:t>
            </a:r>
          </a:p>
          <a:p>
            <a:r>
              <a:rPr lang="de-DE" sz="900" dirty="0"/>
              <a:t>- Education         1   1162.56 3267.6 209.36</a:t>
            </a:r>
          </a:p>
          <a:p>
            <a:endParaRPr lang="de-DE" sz="900" dirty="0"/>
          </a:p>
          <a:p>
            <a:r>
              <a:rPr lang="de-DE" sz="900" dirty="0" err="1"/>
              <a:t>Step</a:t>
            </a:r>
            <a:r>
              <a:rPr lang="de-DE" sz="900" dirty="0"/>
              <a:t>:  AIC=189.86</a:t>
            </a:r>
          </a:p>
          <a:p>
            <a:r>
              <a:rPr lang="de-DE" sz="900" dirty="0" err="1"/>
              <a:t>Fertility</a:t>
            </a:r>
            <a:r>
              <a:rPr lang="de-DE" sz="900" dirty="0"/>
              <a:t> ~ </a:t>
            </a:r>
            <a:r>
              <a:rPr lang="de-DE" sz="900" dirty="0" err="1"/>
              <a:t>Agriculture</a:t>
            </a:r>
            <a:r>
              <a:rPr lang="de-DE" sz="900" dirty="0"/>
              <a:t> + Education + </a:t>
            </a:r>
            <a:r>
              <a:rPr lang="de-DE" sz="900" dirty="0" err="1"/>
              <a:t>Catholic</a:t>
            </a:r>
            <a:r>
              <a:rPr lang="de-DE" sz="900" dirty="0"/>
              <a:t> + </a:t>
            </a:r>
            <a:r>
              <a:rPr lang="de-DE" sz="900" dirty="0" err="1"/>
              <a:t>Infant.Mortality</a:t>
            </a:r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                   </a:t>
            </a:r>
            <a:r>
              <a:rPr lang="de-DE" sz="900" dirty="0" err="1"/>
              <a:t>Df</a:t>
            </a:r>
            <a:r>
              <a:rPr lang="de-DE" sz="900" dirty="0"/>
              <a:t> </a:t>
            </a:r>
            <a:r>
              <a:rPr lang="de-DE" sz="900" dirty="0" err="1"/>
              <a:t>Sum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Sq</a:t>
            </a:r>
            <a:r>
              <a:rPr lang="de-DE" sz="900" dirty="0"/>
              <a:t>    RSS    AIC</a:t>
            </a:r>
          </a:p>
          <a:p>
            <a:r>
              <a:rPr lang="de-DE" sz="900" dirty="0"/>
              <a:t>&lt;</a:t>
            </a:r>
            <a:r>
              <a:rPr lang="de-DE" sz="900" dirty="0" err="1"/>
              <a:t>none</a:t>
            </a:r>
            <a:r>
              <a:rPr lang="de-DE" sz="900" dirty="0"/>
              <a:t>&gt;                          2158.1 189.86</a:t>
            </a:r>
          </a:p>
          <a:p>
            <a:r>
              <a:rPr lang="de-DE" sz="900" dirty="0"/>
              <a:t>- </a:t>
            </a:r>
            <a:r>
              <a:rPr lang="de-DE" sz="900" dirty="0" err="1"/>
              <a:t>Agriculture</a:t>
            </a:r>
            <a:r>
              <a:rPr lang="de-DE" sz="900" dirty="0"/>
              <a:t>       1    264.18 2422.2 193.29</a:t>
            </a:r>
          </a:p>
          <a:p>
            <a:r>
              <a:rPr lang="de-DE" sz="900" dirty="0"/>
              <a:t>- </a:t>
            </a:r>
            <a:r>
              <a:rPr lang="de-DE" sz="900" dirty="0" err="1"/>
              <a:t>Infant.Mortality</a:t>
            </a:r>
            <a:r>
              <a:rPr lang="de-DE" sz="900" dirty="0"/>
              <a:t>  1    409.81 2567.9 196.03</a:t>
            </a:r>
          </a:p>
          <a:p>
            <a:r>
              <a:rPr lang="de-DE" sz="900" dirty="0"/>
              <a:t>- </a:t>
            </a:r>
            <a:r>
              <a:rPr lang="de-DE" sz="900" dirty="0" err="1"/>
              <a:t>Catholic</a:t>
            </a:r>
            <a:r>
              <a:rPr lang="de-DE" sz="900" dirty="0"/>
              <a:t>          1    956.57 3114.6 205.10</a:t>
            </a:r>
          </a:p>
          <a:p>
            <a:r>
              <a:rPr lang="de-DE" sz="900" dirty="0"/>
              <a:t>- Education         1   2249.97 4408.0 221.43</a:t>
            </a:r>
          </a:p>
          <a:p>
            <a:endParaRPr lang="de-DE" sz="900" dirty="0"/>
          </a:p>
          <a:p>
            <a:r>
              <a:rPr lang="de-DE" sz="900" dirty="0"/>
              <a:t>Call:</a:t>
            </a:r>
          </a:p>
          <a:p>
            <a:r>
              <a:rPr lang="de-DE" sz="900" dirty="0" err="1"/>
              <a:t>lm</a:t>
            </a:r>
            <a:r>
              <a:rPr lang="de-DE" sz="900" dirty="0"/>
              <a:t>(</a:t>
            </a:r>
            <a:r>
              <a:rPr lang="de-DE" sz="900" dirty="0" err="1"/>
              <a:t>formula</a:t>
            </a:r>
            <a:r>
              <a:rPr lang="de-DE" sz="900" dirty="0"/>
              <a:t> = </a:t>
            </a:r>
            <a:r>
              <a:rPr lang="de-DE" sz="900" dirty="0" err="1"/>
              <a:t>Fertility</a:t>
            </a:r>
            <a:r>
              <a:rPr lang="de-DE" sz="900" dirty="0"/>
              <a:t> ~ </a:t>
            </a:r>
            <a:r>
              <a:rPr lang="de-DE" sz="900" dirty="0" err="1"/>
              <a:t>Agriculture</a:t>
            </a:r>
            <a:r>
              <a:rPr lang="de-DE" sz="900" dirty="0"/>
              <a:t> + Education + </a:t>
            </a:r>
            <a:r>
              <a:rPr lang="de-DE" sz="900" dirty="0" err="1"/>
              <a:t>Catholic</a:t>
            </a:r>
            <a:r>
              <a:rPr lang="de-DE" sz="900" dirty="0"/>
              <a:t> + </a:t>
            </a:r>
          </a:p>
          <a:p>
            <a:r>
              <a:rPr lang="de-DE" sz="900" dirty="0"/>
              <a:t>    </a:t>
            </a:r>
            <a:r>
              <a:rPr lang="de-DE" sz="900" dirty="0" err="1"/>
              <a:t>Infant.Mortality</a:t>
            </a:r>
            <a:r>
              <a:rPr lang="de-DE" sz="900" dirty="0"/>
              <a:t>, </a:t>
            </a:r>
            <a:r>
              <a:rPr lang="de-DE" sz="900" dirty="0" err="1"/>
              <a:t>data</a:t>
            </a:r>
            <a:r>
              <a:rPr lang="de-DE" sz="900" dirty="0"/>
              <a:t> = </a:t>
            </a:r>
            <a:r>
              <a:rPr lang="de-DE" sz="900" dirty="0" err="1"/>
              <a:t>swiss</a:t>
            </a:r>
            <a:r>
              <a:rPr lang="de-DE" sz="900" dirty="0"/>
              <a:t>)</a:t>
            </a:r>
          </a:p>
          <a:p>
            <a:endParaRPr lang="de-DE" sz="900" dirty="0"/>
          </a:p>
          <a:p>
            <a:r>
              <a:rPr lang="de-DE" sz="900" dirty="0" err="1"/>
              <a:t>Residuals</a:t>
            </a:r>
            <a:r>
              <a:rPr lang="de-DE" sz="900" dirty="0"/>
              <a:t>:</a:t>
            </a:r>
          </a:p>
          <a:p>
            <a:r>
              <a:rPr lang="de-DE" sz="900" dirty="0"/>
              <a:t>     Min       1Q   Median       3Q      Max </a:t>
            </a:r>
          </a:p>
          <a:p>
            <a:r>
              <a:rPr lang="de-DE" sz="900" dirty="0"/>
              <a:t>-14.6765  -6.0522   0.7514   3.1664  16.1422 </a:t>
            </a:r>
          </a:p>
          <a:p>
            <a:endParaRPr lang="de-DE" sz="900" dirty="0"/>
          </a:p>
          <a:p>
            <a:r>
              <a:rPr lang="de-DE" sz="900" dirty="0" err="1"/>
              <a:t>Coefficients</a:t>
            </a:r>
            <a:r>
              <a:rPr lang="de-DE" sz="900" dirty="0"/>
              <a:t>:</a:t>
            </a:r>
          </a:p>
          <a:p>
            <a:r>
              <a:rPr lang="de-DE" sz="900" dirty="0"/>
              <a:t>                 </a:t>
            </a:r>
            <a:r>
              <a:rPr lang="de-DE" sz="900" dirty="0" err="1"/>
              <a:t>Estimate</a:t>
            </a:r>
            <a:r>
              <a:rPr lang="de-DE" sz="900" dirty="0"/>
              <a:t> Std. Error t </a:t>
            </a:r>
            <a:r>
              <a:rPr lang="de-DE" sz="900" dirty="0" err="1"/>
              <a:t>value</a:t>
            </a:r>
            <a:r>
              <a:rPr lang="de-DE" sz="900" dirty="0"/>
              <a:t> </a:t>
            </a:r>
            <a:r>
              <a:rPr lang="de-DE" sz="900" dirty="0" err="1"/>
              <a:t>Pr</a:t>
            </a:r>
            <a:r>
              <a:rPr lang="de-DE" sz="900" dirty="0"/>
              <a:t>(&gt;|t|)    </a:t>
            </a:r>
          </a:p>
          <a:p>
            <a:r>
              <a:rPr lang="de-DE" sz="900" dirty="0"/>
              <a:t>(</a:t>
            </a:r>
            <a:r>
              <a:rPr lang="de-DE" sz="900" dirty="0" err="1"/>
              <a:t>Intercept</a:t>
            </a:r>
            <a:r>
              <a:rPr lang="de-DE" sz="900" dirty="0"/>
              <a:t>)      62.10131    9.60489   6.466 8.49e-08 ***</a:t>
            </a:r>
          </a:p>
          <a:p>
            <a:r>
              <a:rPr lang="de-DE" sz="900" dirty="0" err="1"/>
              <a:t>Agriculture</a:t>
            </a:r>
            <a:r>
              <a:rPr lang="de-DE" sz="900" dirty="0"/>
              <a:t>      -0.15462    0.06819  -2.267  0.02857 *  </a:t>
            </a:r>
          </a:p>
          <a:p>
            <a:r>
              <a:rPr lang="de-DE" sz="900" dirty="0"/>
              <a:t>Education        -0.98026    0.14814  -6.617 5.14e-08 ***</a:t>
            </a:r>
          </a:p>
          <a:p>
            <a:r>
              <a:rPr lang="de-DE" sz="900" dirty="0" err="1"/>
              <a:t>Catholic</a:t>
            </a:r>
            <a:r>
              <a:rPr lang="de-DE" sz="900" dirty="0"/>
              <a:t>          0.12467    0.02889   4.315 9.50e-05 ***</a:t>
            </a:r>
          </a:p>
          <a:p>
            <a:r>
              <a:rPr lang="de-DE" sz="900" dirty="0" err="1"/>
              <a:t>Infant.Mortality</a:t>
            </a:r>
            <a:r>
              <a:rPr lang="de-DE" sz="900" dirty="0"/>
              <a:t>  1.07844    0.38187   2.824  0.00722 ** </a:t>
            </a:r>
          </a:p>
          <a:p>
            <a:r>
              <a:rPr lang="de-DE" sz="900" dirty="0"/>
              <a:t>---</a:t>
            </a:r>
          </a:p>
          <a:p>
            <a:r>
              <a:rPr lang="de-DE" sz="900" dirty="0" err="1"/>
              <a:t>Signif</a:t>
            </a:r>
            <a:r>
              <a:rPr lang="de-DE" sz="900" dirty="0"/>
              <a:t>. </a:t>
            </a:r>
            <a:r>
              <a:rPr lang="de-DE" sz="900" dirty="0" err="1"/>
              <a:t>codes</a:t>
            </a:r>
            <a:r>
              <a:rPr lang="de-DE" sz="900" dirty="0"/>
              <a:t>:  0 ‘***’ 0.001 ‘**’ 0.01 ‘*’ 0.05 ‘.’ 0.1 ‘ ’ 1</a:t>
            </a:r>
          </a:p>
          <a:p>
            <a:endParaRPr lang="de-DE" sz="900" dirty="0"/>
          </a:p>
          <a:p>
            <a:r>
              <a:rPr lang="de-DE" sz="900" dirty="0"/>
              <a:t>Residual </a:t>
            </a:r>
            <a:r>
              <a:rPr lang="de-DE" sz="900" dirty="0" err="1"/>
              <a:t>standard</a:t>
            </a:r>
            <a:r>
              <a:rPr lang="de-DE" sz="900" dirty="0"/>
              <a:t> </a:t>
            </a:r>
            <a:r>
              <a:rPr lang="de-DE" sz="900" dirty="0" err="1"/>
              <a:t>error</a:t>
            </a:r>
            <a:r>
              <a:rPr lang="de-DE" sz="900" dirty="0"/>
              <a:t>: 7.168 on 42 </a:t>
            </a:r>
            <a:r>
              <a:rPr lang="de-DE" sz="900" dirty="0" err="1"/>
              <a:t>degrees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freedom</a:t>
            </a:r>
            <a:endParaRPr lang="de-DE" sz="900" dirty="0"/>
          </a:p>
          <a:p>
            <a:r>
              <a:rPr lang="de-DE" sz="900" dirty="0"/>
              <a:t>Multiple R-</a:t>
            </a:r>
            <a:r>
              <a:rPr lang="de-DE" sz="900" dirty="0" err="1"/>
              <a:t>squared</a:t>
            </a:r>
            <a:r>
              <a:rPr lang="de-DE" sz="900" dirty="0"/>
              <a:t>:  0.6993,	</a:t>
            </a:r>
            <a:r>
              <a:rPr lang="de-DE" sz="900" dirty="0" err="1"/>
              <a:t>Adjusted</a:t>
            </a:r>
            <a:r>
              <a:rPr lang="de-DE" sz="900" dirty="0"/>
              <a:t> R-</a:t>
            </a:r>
            <a:r>
              <a:rPr lang="de-DE" sz="900" dirty="0" err="1"/>
              <a:t>squared</a:t>
            </a:r>
            <a:r>
              <a:rPr lang="de-DE" sz="900" dirty="0"/>
              <a:t>:  0.6707 </a:t>
            </a:r>
          </a:p>
          <a:p>
            <a:r>
              <a:rPr lang="de-DE" sz="900" dirty="0"/>
              <a:t>F-</a:t>
            </a:r>
            <a:r>
              <a:rPr lang="de-DE" sz="900" dirty="0" err="1"/>
              <a:t>statistic</a:t>
            </a:r>
            <a:r>
              <a:rPr lang="de-DE" sz="900" dirty="0"/>
              <a:t>: 24.42 on 4 </a:t>
            </a:r>
            <a:r>
              <a:rPr lang="de-DE" sz="900" dirty="0" err="1"/>
              <a:t>and</a:t>
            </a:r>
            <a:r>
              <a:rPr lang="de-DE" sz="900" dirty="0"/>
              <a:t> 42 DF,  p-</a:t>
            </a:r>
            <a:r>
              <a:rPr lang="de-DE" sz="900" dirty="0" err="1"/>
              <a:t>value</a:t>
            </a:r>
            <a:r>
              <a:rPr lang="de-DE" sz="900" dirty="0"/>
              <a:t>: 1.717e-10</a:t>
            </a:r>
            <a:endParaRPr lang="en-US" sz="900" dirty="0"/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298158" y="1301529"/>
            <a:ext cx="868837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plot(</a:t>
            </a:r>
            <a:r>
              <a:rPr lang="en-GB" sz="2000" b="1" dirty="0" err="1">
                <a:latin typeface="Lucida Grande"/>
                <a:cs typeface="Lucida Grande"/>
              </a:rPr>
              <a:t>x,y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m1 &lt;- lm(</a:t>
            </a:r>
            <a:r>
              <a:rPr lang="en-GB" sz="2000" b="1" dirty="0" err="1">
                <a:latin typeface="Lucida Grande"/>
                <a:cs typeface="Lucida Grande"/>
              </a:rPr>
              <a:t>y~x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summary(m1)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confint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  <a:endParaRPr lang="en-US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shapiro.test</a:t>
            </a:r>
            <a:r>
              <a:rPr lang="en-GB" sz="2000" b="1" dirty="0">
                <a:latin typeface="Lucida Grande"/>
                <a:cs typeface="Lucida Grande"/>
              </a:rPr>
              <a:t>(residuals(m1))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AIC(m1)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stepAIC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39179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298158" y="1301529"/>
            <a:ext cx="868837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R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plot(</a:t>
            </a:r>
            <a:r>
              <a:rPr lang="en-GB" sz="2000" b="1" dirty="0" err="1">
                <a:latin typeface="Lucida Grande"/>
                <a:cs typeface="Lucida Grande"/>
              </a:rPr>
              <a:t>x,y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m1 &lt;- lm(</a:t>
            </a:r>
            <a:r>
              <a:rPr lang="en-GB" sz="2000" b="1" dirty="0" err="1">
                <a:latin typeface="Lucida Grande"/>
                <a:cs typeface="Lucida Grande"/>
              </a:rPr>
              <a:t>y~x</a:t>
            </a:r>
            <a:r>
              <a:rPr lang="en-GB" sz="2000" b="1" dirty="0">
                <a:latin typeface="Lucida Grande"/>
                <a:cs typeface="Lucida Grande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summary(m1)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confint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  <a:endParaRPr lang="en-US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shapiro.test</a:t>
            </a:r>
            <a:r>
              <a:rPr lang="en-GB" sz="2000" b="1" dirty="0">
                <a:latin typeface="Lucida Grande"/>
                <a:cs typeface="Lucida Grande"/>
              </a:rPr>
              <a:t>(residuals(m1))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latin typeface="Lucida Grande"/>
                <a:cs typeface="Lucida Grande"/>
              </a:rPr>
              <a:t>AIC(m1)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 err="1">
                <a:latin typeface="Lucida Grande"/>
                <a:cs typeface="Lucida Grande"/>
              </a:rPr>
              <a:t>stepAIC</a:t>
            </a:r>
            <a:r>
              <a:rPr lang="en-GB" sz="2000" b="1" dirty="0">
                <a:latin typeface="Lucida Grande"/>
                <a:cs typeface="Lucida Grande"/>
              </a:rPr>
              <a:t>(m1)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latin typeface="Lucida Grande"/>
              <a:cs typeface="Lucida Gran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500" b="1" dirty="0" err="1">
                <a:latin typeface="Lucida Grande"/>
                <a:cs typeface="Lucida Grande"/>
              </a:rPr>
              <a:t>nls</a:t>
            </a:r>
            <a:r>
              <a:rPr lang="en-GB" sz="1500" b="1" dirty="0">
                <a:latin typeface="Lucida Grande"/>
                <a:cs typeface="Lucida Grande"/>
              </a:rPr>
              <a:t>(volume~beta0*girth^beta1*height^beta2, start=list(beta0=1,beta1=2,beta2=1))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515768" y="335958"/>
            <a:ext cx="8326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Multiple Regression in 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3706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31545"/>
              </p:ext>
            </p:extLst>
          </p:nvPr>
        </p:nvGraphicFramePr>
        <p:xfrm>
          <a:off x="2516352" y="5545092"/>
          <a:ext cx="605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304800" progId="Word.Document.12">
                  <p:embed/>
                </p:oleObj>
              </mc:Choice>
              <mc:Fallback>
                <p:oleObj name="Document" r:id="rId3" imgW="60579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352" y="5545092"/>
                        <a:ext cx="6057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90316"/>
              </p:ext>
            </p:extLst>
          </p:nvPr>
        </p:nvGraphicFramePr>
        <p:xfrm>
          <a:off x="2419245" y="4366078"/>
          <a:ext cx="605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304800" progId="Word.Document.12">
                  <p:embed/>
                </p:oleObj>
              </mc:Choice>
              <mc:Fallback>
                <p:oleObj name="Document" r:id="rId5" imgW="60579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245" y="4366078"/>
                        <a:ext cx="6057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37316"/>
              </p:ext>
            </p:extLst>
          </p:nvPr>
        </p:nvGraphicFramePr>
        <p:xfrm>
          <a:off x="2419245" y="5156672"/>
          <a:ext cx="605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355600" progId="Word.Document.12">
                  <p:embed/>
                </p:oleObj>
              </mc:Choice>
              <mc:Fallback>
                <p:oleObj name="Document" r:id="rId7" imgW="60579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245" y="5156672"/>
                        <a:ext cx="6057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10501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17588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292100" progId="Word.Document.12">
                  <p:embed/>
                </p:oleObj>
              </mc:Choice>
              <mc:Fallback>
                <p:oleObj name="Document" r:id="rId11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40408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6057900" imgH="292100" progId="Word.Document.12">
                  <p:embed/>
                </p:oleObj>
              </mc:Choice>
              <mc:Fallback>
                <p:oleObj name="Document" r:id="rId1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980" y="3543734"/>
            <a:ext cx="7878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Assumptions:</a:t>
            </a:r>
          </a:p>
          <a:p>
            <a:endParaRPr lang="en-GB" sz="800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Model is linear in parameters.</a:t>
            </a:r>
          </a:p>
          <a:p>
            <a:pPr marL="342900" indent="-342900">
              <a:buFont typeface="+mj-lt"/>
              <a:buAutoNum type="arabicPeriod"/>
            </a:pPr>
            <a:endParaRPr lang="en-GB" sz="8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Gaussian error model.</a:t>
            </a:r>
          </a:p>
          <a:p>
            <a:pPr marL="342900" indent="-342900">
              <a:buFont typeface="+mj-lt"/>
              <a:buAutoNum type="arabicPeriod"/>
            </a:pPr>
            <a:endParaRPr lang="en-GB" sz="8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Additive error model.</a:t>
            </a:r>
          </a:p>
          <a:p>
            <a:pPr marL="342900" indent="-342900">
              <a:buFont typeface="+mj-lt"/>
              <a:buAutoNum type="arabicPeriod"/>
            </a:pPr>
            <a:endParaRPr lang="en-GB" sz="8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Independence of errors.</a:t>
            </a:r>
          </a:p>
          <a:p>
            <a:pPr marL="342900" indent="-342900">
              <a:buFont typeface="+mj-lt"/>
              <a:buAutoNum type="arabicPeriod"/>
            </a:pPr>
            <a:endParaRPr lang="en-GB" sz="8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Homoscedasticity.</a:t>
            </a:r>
            <a:br>
              <a:rPr lang="en-GB" dirty="0"/>
            </a:br>
            <a:br>
              <a:rPr lang="en-GB" sz="800" dirty="0"/>
            </a:br>
            <a:r>
              <a:rPr lang="en-GB" dirty="0"/>
              <a:t>and</a:t>
            </a:r>
            <a:r>
              <a:rPr lang="is-IS" dirty="0"/>
              <a:t>…</a:t>
            </a:r>
            <a:endParaRPr lang="en-GB" sz="8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Lack of </a:t>
            </a:r>
            <a:r>
              <a:rPr lang="en-GB" dirty="0" err="1"/>
              <a:t>multicollinearity</a:t>
            </a:r>
            <a:r>
              <a:rPr lang="en-GB" dirty="0"/>
              <a:t> in the predictors (no highly correlated variables).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9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15616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86213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40934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980" y="3543734"/>
            <a:ext cx="7878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Assumptions:</a:t>
            </a:r>
          </a:p>
          <a:p>
            <a:endParaRPr lang="en-GB" sz="800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Model is linear in parameters.</a:t>
            </a:r>
          </a:p>
          <a:p>
            <a:endParaRPr lang="en-GB" sz="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92456"/>
              </p:ext>
            </p:extLst>
          </p:nvPr>
        </p:nvGraphicFramePr>
        <p:xfrm>
          <a:off x="747791" y="458233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791" y="458233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8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30795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4572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48431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980" y="3543734"/>
            <a:ext cx="7878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Assumptions:</a:t>
            </a:r>
          </a:p>
          <a:p>
            <a:endParaRPr lang="en-GB" sz="800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Model is linear in parameters.</a:t>
            </a:r>
          </a:p>
          <a:p>
            <a:endParaRPr lang="en-GB" sz="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134426"/>
              </p:ext>
            </p:extLst>
          </p:nvPr>
        </p:nvGraphicFramePr>
        <p:xfrm>
          <a:off x="747791" y="458233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791" y="458233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62934"/>
              </p:ext>
            </p:extLst>
          </p:nvPr>
        </p:nvGraphicFramePr>
        <p:xfrm>
          <a:off x="747791" y="5006420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317500" progId="Word.Document.12">
                  <p:embed/>
                </p:oleObj>
              </mc:Choice>
              <mc:Fallback>
                <p:oleObj name="Document" r:id="rId11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791" y="5006420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30795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4572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48431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980" y="3543734"/>
            <a:ext cx="7878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Assumptions:</a:t>
            </a:r>
          </a:p>
          <a:p>
            <a:endParaRPr lang="en-GB" sz="800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Model is linear in parameters.</a:t>
            </a:r>
          </a:p>
          <a:p>
            <a:endParaRPr lang="en-GB" sz="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134426"/>
              </p:ext>
            </p:extLst>
          </p:nvPr>
        </p:nvGraphicFramePr>
        <p:xfrm>
          <a:off x="747791" y="458233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791" y="458233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62934"/>
              </p:ext>
            </p:extLst>
          </p:nvPr>
        </p:nvGraphicFramePr>
        <p:xfrm>
          <a:off x="747791" y="5006420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317500" progId="Word.Document.12">
                  <p:embed/>
                </p:oleObj>
              </mc:Choice>
              <mc:Fallback>
                <p:oleObj name="Document" r:id="rId11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791" y="5006420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55366"/>
              </p:ext>
            </p:extLst>
          </p:nvPr>
        </p:nvGraphicFramePr>
        <p:xfrm>
          <a:off x="747791" y="5455904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6057900" imgH="317500" progId="Word.Document.12">
                  <p:embed/>
                </p:oleObj>
              </mc:Choice>
              <mc:Fallback>
                <p:oleObj name="Document" r:id="rId13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7791" y="5455904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57599"/>
              </p:ext>
            </p:extLst>
          </p:nvPr>
        </p:nvGraphicFramePr>
        <p:xfrm>
          <a:off x="759661" y="5852268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317500" progId="Word.Document.12">
                  <p:embed/>
                </p:oleObj>
              </mc:Choice>
              <mc:Fallback>
                <p:oleObj name="Document" r:id="rId3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61" y="5852268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30795"/>
              </p:ext>
            </p:extLst>
          </p:nvPr>
        </p:nvGraphicFramePr>
        <p:xfrm>
          <a:off x="2516352" y="242829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57900" imgH="292100" progId="Word.Document.12">
                  <p:embed/>
                </p:oleObj>
              </mc:Choice>
              <mc:Fallback>
                <p:oleObj name="Document" r:id="rId5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6352" y="242829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34572"/>
              </p:ext>
            </p:extLst>
          </p:nvPr>
        </p:nvGraphicFramePr>
        <p:xfrm>
          <a:off x="1281920" y="1739823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057900" imgH="292100" progId="Word.Document.12">
                  <p:embed/>
                </p:oleObj>
              </mc:Choice>
              <mc:Fallback>
                <p:oleObj name="Document" r:id="rId7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1920" y="1739823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4"/>
          <p:cNvSpPr>
            <a:spLocks noChangeArrowheads="1"/>
          </p:cNvSpPr>
          <p:nvPr/>
        </p:nvSpPr>
        <p:spPr bwMode="auto">
          <a:xfrm>
            <a:off x="515768" y="864483"/>
            <a:ext cx="83264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latin typeface="Lucida Grande"/>
                <a:cs typeface="Lucida Grande"/>
              </a:rPr>
              <a:t>Linear models: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latin typeface="Lucida Grande"/>
              <a:cs typeface="Lucida Grande"/>
            </a:endParaRPr>
          </a:p>
          <a:p>
            <a:endParaRPr lang="en-GB" sz="1600" dirty="0"/>
          </a:p>
          <a:p>
            <a:r>
              <a:rPr lang="en-GB" sz="1600" dirty="0"/>
              <a:t>Simple/single regression: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Multiple regression: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48431"/>
              </p:ext>
            </p:extLst>
          </p:nvPr>
        </p:nvGraphicFramePr>
        <p:xfrm>
          <a:off x="1080137" y="3002720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057900" imgH="292100" progId="Word.Document.12">
                  <p:embed/>
                </p:oleObj>
              </mc:Choice>
              <mc:Fallback>
                <p:oleObj name="Document" r:id="rId9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0137" y="3002720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34980" y="3543734"/>
            <a:ext cx="78784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Assumptions:</a:t>
            </a:r>
          </a:p>
          <a:p>
            <a:endParaRPr lang="en-GB" sz="800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Model is linear in parameters.</a:t>
            </a:r>
          </a:p>
          <a:p>
            <a:endParaRPr lang="en-GB" sz="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134426"/>
              </p:ext>
            </p:extLst>
          </p:nvPr>
        </p:nvGraphicFramePr>
        <p:xfrm>
          <a:off x="747791" y="4582336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6057900" imgH="292100" progId="Word.Document.12">
                  <p:embed/>
                </p:oleObj>
              </mc:Choice>
              <mc:Fallback>
                <p:oleObj name="Document" r:id="rId11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791" y="4582336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62934"/>
              </p:ext>
            </p:extLst>
          </p:nvPr>
        </p:nvGraphicFramePr>
        <p:xfrm>
          <a:off x="747791" y="5006420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6057900" imgH="317500" progId="Word.Document.12">
                  <p:embed/>
                </p:oleObj>
              </mc:Choice>
              <mc:Fallback>
                <p:oleObj name="Document" r:id="rId13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7791" y="5006420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55366"/>
              </p:ext>
            </p:extLst>
          </p:nvPr>
        </p:nvGraphicFramePr>
        <p:xfrm>
          <a:off x="747791" y="5455904"/>
          <a:ext cx="605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6057900" imgH="317500" progId="Word.Document.12">
                  <p:embed/>
                </p:oleObj>
              </mc:Choice>
              <mc:Fallback>
                <p:oleObj name="Document" r:id="rId15" imgW="6057900" imgH="31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791" y="5455904"/>
                        <a:ext cx="6057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17768"/>
              </p:ext>
            </p:extLst>
          </p:nvPr>
        </p:nvGraphicFramePr>
        <p:xfrm>
          <a:off x="-522251" y="2265722"/>
          <a:ext cx="605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900" imgH="292100" progId="Word.Document.12">
                  <p:embed/>
                </p:oleObj>
              </mc:Choice>
              <mc:Fallback>
                <p:oleObj name="Document" r:id="rId3" imgW="60579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22251" y="2265722"/>
                        <a:ext cx="605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example1_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51" y="1495424"/>
            <a:ext cx="3657600" cy="37382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0551" y="6356350"/>
            <a:ext cx="2133600" cy="365125"/>
          </a:xfrm>
        </p:spPr>
        <p:txBody>
          <a:bodyPr/>
          <a:lstStyle/>
          <a:p>
            <a:fld id="{C961477B-4174-3A48-8EC8-71149578A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980" y="1495424"/>
            <a:ext cx="7878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Example: </a:t>
            </a:r>
            <a:r>
              <a:rPr lang="en-GB" i="1" dirty="0"/>
              <a:t>Predicting timber volume of cherry trees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80" y="3053014"/>
            <a:ext cx="6498616" cy="258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900" dirty="0">
              <a:latin typeface="Monaco"/>
              <a:cs typeface="Monaco"/>
            </a:endParaRPr>
          </a:p>
          <a:p>
            <a:r>
              <a:rPr lang="de-DE" sz="900" dirty="0">
                <a:latin typeface="Monaco"/>
                <a:cs typeface="Monaco"/>
              </a:rPr>
              <a:t>Call:</a:t>
            </a:r>
          </a:p>
          <a:p>
            <a:r>
              <a:rPr lang="de-DE" sz="900" dirty="0" err="1">
                <a:latin typeface="Monaco"/>
                <a:cs typeface="Monaco"/>
              </a:rPr>
              <a:t>lm</a:t>
            </a:r>
            <a:r>
              <a:rPr lang="de-DE" sz="900" dirty="0">
                <a:latin typeface="Monaco"/>
                <a:cs typeface="Monaco"/>
              </a:rPr>
              <a:t>(</a:t>
            </a:r>
            <a:r>
              <a:rPr lang="de-DE" sz="900" dirty="0" err="1">
                <a:latin typeface="Monaco"/>
                <a:cs typeface="Monaco"/>
              </a:rPr>
              <a:t>formula</a:t>
            </a:r>
            <a:r>
              <a:rPr lang="de-DE" sz="900" dirty="0">
                <a:latin typeface="Monaco"/>
                <a:cs typeface="Monaco"/>
              </a:rPr>
              <a:t> = Volume ~ </a:t>
            </a:r>
            <a:r>
              <a:rPr lang="de-DE" sz="900" dirty="0" err="1">
                <a:latin typeface="Monaco"/>
                <a:cs typeface="Monaco"/>
              </a:rPr>
              <a:t>Girth</a:t>
            </a:r>
            <a:r>
              <a:rPr lang="de-DE" sz="900" dirty="0">
                <a:latin typeface="Monaco"/>
                <a:cs typeface="Monaco"/>
              </a:rPr>
              <a:t>, </a:t>
            </a:r>
            <a:r>
              <a:rPr lang="de-DE" sz="900" dirty="0" err="1">
                <a:latin typeface="Monaco"/>
                <a:cs typeface="Monaco"/>
              </a:rPr>
              <a:t>data</a:t>
            </a:r>
            <a:r>
              <a:rPr lang="de-DE" sz="900" dirty="0">
                <a:latin typeface="Monaco"/>
                <a:cs typeface="Monaco"/>
              </a:rPr>
              <a:t> = </a:t>
            </a:r>
            <a:r>
              <a:rPr lang="de-DE" sz="900" dirty="0" err="1">
                <a:latin typeface="Monaco"/>
                <a:cs typeface="Monaco"/>
              </a:rPr>
              <a:t>trees</a:t>
            </a:r>
            <a:r>
              <a:rPr lang="de-DE" sz="900" dirty="0">
                <a:latin typeface="Monaco"/>
                <a:cs typeface="Monaco"/>
              </a:rPr>
              <a:t>)</a:t>
            </a:r>
          </a:p>
          <a:p>
            <a:endParaRPr lang="de-DE" sz="900" dirty="0">
              <a:latin typeface="Monaco"/>
              <a:cs typeface="Monaco"/>
            </a:endParaRPr>
          </a:p>
          <a:p>
            <a:r>
              <a:rPr lang="de-DE" sz="900" dirty="0" err="1">
                <a:latin typeface="Monaco"/>
                <a:cs typeface="Monaco"/>
              </a:rPr>
              <a:t>Residuals</a:t>
            </a:r>
            <a:r>
              <a:rPr lang="de-DE" sz="900" dirty="0">
                <a:latin typeface="Monaco"/>
                <a:cs typeface="Monaco"/>
              </a:rPr>
              <a:t>:</a:t>
            </a:r>
          </a:p>
          <a:p>
            <a:r>
              <a:rPr lang="de-DE" sz="900" dirty="0">
                <a:latin typeface="Monaco"/>
                <a:cs typeface="Monaco"/>
              </a:rPr>
              <a:t>   Min     1Q Median     3Q    Max </a:t>
            </a:r>
          </a:p>
          <a:p>
            <a:r>
              <a:rPr lang="de-DE" sz="900" dirty="0">
                <a:latin typeface="Monaco"/>
                <a:cs typeface="Monaco"/>
              </a:rPr>
              <a:t>-8.065 -3.107  0.152  3.495  9.587 </a:t>
            </a:r>
          </a:p>
          <a:p>
            <a:endParaRPr lang="de-DE" sz="900" dirty="0">
              <a:latin typeface="Monaco"/>
              <a:cs typeface="Monaco"/>
            </a:endParaRPr>
          </a:p>
          <a:p>
            <a:r>
              <a:rPr lang="de-DE" sz="900" dirty="0" err="1">
                <a:latin typeface="Monaco"/>
                <a:cs typeface="Monaco"/>
              </a:rPr>
              <a:t>Coefficients</a:t>
            </a:r>
            <a:r>
              <a:rPr lang="de-DE" sz="900" dirty="0">
                <a:latin typeface="Monaco"/>
                <a:cs typeface="Monaco"/>
              </a:rPr>
              <a:t>:</a:t>
            </a:r>
          </a:p>
          <a:p>
            <a:r>
              <a:rPr lang="de-DE" sz="900" dirty="0">
                <a:latin typeface="Monaco"/>
                <a:cs typeface="Monaco"/>
              </a:rPr>
              <a:t>            </a:t>
            </a:r>
            <a:r>
              <a:rPr lang="de-DE" sz="900" dirty="0" err="1">
                <a:latin typeface="Monaco"/>
                <a:cs typeface="Monaco"/>
              </a:rPr>
              <a:t>Estimate</a:t>
            </a:r>
            <a:r>
              <a:rPr lang="de-DE" sz="900" dirty="0">
                <a:latin typeface="Monaco"/>
                <a:cs typeface="Monaco"/>
              </a:rPr>
              <a:t> Std. Error t </a:t>
            </a:r>
            <a:r>
              <a:rPr lang="de-DE" sz="900" dirty="0" err="1">
                <a:latin typeface="Monaco"/>
                <a:cs typeface="Monaco"/>
              </a:rPr>
              <a:t>value</a:t>
            </a:r>
            <a:r>
              <a:rPr lang="de-DE" sz="900" dirty="0">
                <a:latin typeface="Monaco"/>
                <a:cs typeface="Monaco"/>
              </a:rPr>
              <a:t> </a:t>
            </a:r>
            <a:r>
              <a:rPr lang="de-DE" sz="900" dirty="0" err="1">
                <a:latin typeface="Monaco"/>
                <a:cs typeface="Monaco"/>
              </a:rPr>
              <a:t>Pr</a:t>
            </a:r>
            <a:r>
              <a:rPr lang="de-DE" sz="900" dirty="0">
                <a:latin typeface="Monaco"/>
                <a:cs typeface="Monaco"/>
              </a:rPr>
              <a:t>(&gt;|t|)    </a:t>
            </a:r>
          </a:p>
          <a:p>
            <a:r>
              <a:rPr lang="de-DE" sz="900" dirty="0">
                <a:latin typeface="Monaco"/>
                <a:cs typeface="Monaco"/>
              </a:rPr>
              <a:t>(</a:t>
            </a:r>
            <a:r>
              <a:rPr lang="de-DE" sz="900" dirty="0" err="1">
                <a:latin typeface="Monaco"/>
                <a:cs typeface="Monaco"/>
              </a:rPr>
              <a:t>Intercept</a:t>
            </a:r>
            <a:r>
              <a:rPr lang="de-DE" sz="900" dirty="0">
                <a:latin typeface="Monaco"/>
                <a:cs typeface="Monaco"/>
              </a:rPr>
              <a:t>) -36.9435     3.3651  -10.98 7.62e-12 ***</a:t>
            </a:r>
          </a:p>
          <a:p>
            <a:r>
              <a:rPr lang="de-DE" sz="900" dirty="0" err="1">
                <a:latin typeface="Monaco"/>
                <a:cs typeface="Monaco"/>
              </a:rPr>
              <a:t>Girth</a:t>
            </a:r>
            <a:r>
              <a:rPr lang="de-DE" sz="900" dirty="0">
                <a:latin typeface="Monaco"/>
                <a:cs typeface="Monaco"/>
              </a:rPr>
              <a:t>         5.0659     0.2474   20.48  &lt; 2e-16 ***</a:t>
            </a:r>
          </a:p>
          <a:p>
            <a:r>
              <a:rPr lang="de-DE" sz="900" dirty="0">
                <a:latin typeface="Monaco"/>
                <a:cs typeface="Monaco"/>
              </a:rPr>
              <a:t>---</a:t>
            </a:r>
          </a:p>
          <a:p>
            <a:r>
              <a:rPr lang="de-DE" sz="900" dirty="0" err="1">
                <a:latin typeface="Monaco"/>
                <a:cs typeface="Monaco"/>
              </a:rPr>
              <a:t>Signif</a:t>
            </a:r>
            <a:r>
              <a:rPr lang="de-DE" sz="900" dirty="0">
                <a:latin typeface="Monaco"/>
                <a:cs typeface="Monaco"/>
              </a:rPr>
              <a:t>. </a:t>
            </a:r>
            <a:r>
              <a:rPr lang="de-DE" sz="900" dirty="0" err="1">
                <a:latin typeface="Monaco"/>
                <a:cs typeface="Monaco"/>
              </a:rPr>
              <a:t>codes</a:t>
            </a:r>
            <a:r>
              <a:rPr lang="de-DE" sz="900" dirty="0">
                <a:latin typeface="Monaco"/>
                <a:cs typeface="Monaco"/>
              </a:rPr>
              <a:t>:  0 ‘***’ 0.001 ‘**’ 0.01 ‘*’ 0.05 ‘.’ 0.1 ‘ ’ 1</a:t>
            </a:r>
          </a:p>
          <a:p>
            <a:endParaRPr lang="de-DE" sz="900" dirty="0">
              <a:latin typeface="Monaco"/>
              <a:cs typeface="Monaco"/>
            </a:endParaRPr>
          </a:p>
          <a:p>
            <a:r>
              <a:rPr lang="de-DE" sz="900" dirty="0">
                <a:latin typeface="Monaco"/>
                <a:cs typeface="Monaco"/>
              </a:rPr>
              <a:t>Residual </a:t>
            </a:r>
            <a:r>
              <a:rPr lang="de-DE" sz="900" dirty="0" err="1">
                <a:latin typeface="Monaco"/>
                <a:cs typeface="Monaco"/>
              </a:rPr>
              <a:t>standard</a:t>
            </a:r>
            <a:r>
              <a:rPr lang="de-DE" sz="900" dirty="0">
                <a:latin typeface="Monaco"/>
                <a:cs typeface="Monaco"/>
              </a:rPr>
              <a:t> </a:t>
            </a:r>
            <a:r>
              <a:rPr lang="de-DE" sz="900" dirty="0" err="1">
                <a:latin typeface="Monaco"/>
                <a:cs typeface="Monaco"/>
              </a:rPr>
              <a:t>error</a:t>
            </a:r>
            <a:r>
              <a:rPr lang="de-DE" sz="900" dirty="0">
                <a:latin typeface="Monaco"/>
                <a:cs typeface="Monaco"/>
              </a:rPr>
              <a:t>: 4.252 on 29 </a:t>
            </a:r>
            <a:r>
              <a:rPr lang="de-DE" sz="900" dirty="0" err="1">
                <a:latin typeface="Monaco"/>
                <a:cs typeface="Monaco"/>
              </a:rPr>
              <a:t>degrees</a:t>
            </a:r>
            <a:r>
              <a:rPr lang="de-DE" sz="900" dirty="0">
                <a:latin typeface="Monaco"/>
                <a:cs typeface="Monaco"/>
              </a:rPr>
              <a:t> </a:t>
            </a:r>
            <a:r>
              <a:rPr lang="de-DE" sz="900" dirty="0" err="1">
                <a:latin typeface="Monaco"/>
                <a:cs typeface="Monaco"/>
              </a:rPr>
              <a:t>of</a:t>
            </a:r>
            <a:r>
              <a:rPr lang="de-DE" sz="900" dirty="0">
                <a:latin typeface="Monaco"/>
                <a:cs typeface="Monaco"/>
              </a:rPr>
              <a:t> </a:t>
            </a:r>
            <a:r>
              <a:rPr lang="de-DE" sz="900" dirty="0" err="1">
                <a:latin typeface="Monaco"/>
                <a:cs typeface="Monaco"/>
              </a:rPr>
              <a:t>freedom</a:t>
            </a:r>
            <a:endParaRPr lang="de-DE" sz="900" dirty="0">
              <a:latin typeface="Monaco"/>
              <a:cs typeface="Monaco"/>
            </a:endParaRPr>
          </a:p>
          <a:p>
            <a:r>
              <a:rPr lang="de-DE" sz="900" dirty="0">
                <a:latin typeface="Monaco"/>
                <a:cs typeface="Monaco"/>
              </a:rPr>
              <a:t>Multiple R-</a:t>
            </a:r>
            <a:r>
              <a:rPr lang="de-DE" sz="900" dirty="0" err="1">
                <a:latin typeface="Monaco"/>
                <a:cs typeface="Monaco"/>
              </a:rPr>
              <a:t>squared</a:t>
            </a:r>
            <a:r>
              <a:rPr lang="de-DE" sz="900" dirty="0">
                <a:latin typeface="Monaco"/>
                <a:cs typeface="Monaco"/>
              </a:rPr>
              <a:t>:  0.9353,	</a:t>
            </a:r>
            <a:r>
              <a:rPr lang="de-DE" sz="900" dirty="0" err="1">
                <a:latin typeface="Monaco"/>
                <a:cs typeface="Monaco"/>
              </a:rPr>
              <a:t>Adjusted</a:t>
            </a:r>
            <a:r>
              <a:rPr lang="de-DE" sz="900" dirty="0">
                <a:latin typeface="Monaco"/>
                <a:cs typeface="Monaco"/>
              </a:rPr>
              <a:t> R-</a:t>
            </a:r>
            <a:r>
              <a:rPr lang="de-DE" sz="900" dirty="0" err="1">
                <a:latin typeface="Monaco"/>
                <a:cs typeface="Monaco"/>
              </a:rPr>
              <a:t>squared</a:t>
            </a:r>
            <a:r>
              <a:rPr lang="de-DE" sz="900" dirty="0">
                <a:latin typeface="Monaco"/>
                <a:cs typeface="Monaco"/>
              </a:rPr>
              <a:t>:  0.9331 </a:t>
            </a:r>
          </a:p>
          <a:p>
            <a:r>
              <a:rPr lang="de-DE" sz="900" dirty="0">
                <a:latin typeface="Monaco"/>
                <a:cs typeface="Monaco"/>
              </a:rPr>
              <a:t>F-</a:t>
            </a:r>
            <a:r>
              <a:rPr lang="de-DE" sz="900" dirty="0" err="1">
                <a:latin typeface="Monaco"/>
                <a:cs typeface="Monaco"/>
              </a:rPr>
              <a:t>statistic</a:t>
            </a:r>
            <a:r>
              <a:rPr lang="de-DE" sz="900" dirty="0">
                <a:latin typeface="Monaco"/>
                <a:cs typeface="Monaco"/>
              </a:rPr>
              <a:t>: 419.4 on 1 </a:t>
            </a:r>
            <a:r>
              <a:rPr lang="de-DE" sz="900" dirty="0" err="1">
                <a:latin typeface="Monaco"/>
                <a:cs typeface="Monaco"/>
              </a:rPr>
              <a:t>and</a:t>
            </a:r>
            <a:r>
              <a:rPr lang="de-DE" sz="900" dirty="0">
                <a:latin typeface="Monaco"/>
                <a:cs typeface="Monaco"/>
              </a:rPr>
              <a:t> 29 DF,  p-</a:t>
            </a:r>
            <a:r>
              <a:rPr lang="de-DE" sz="900" dirty="0" err="1">
                <a:latin typeface="Monaco"/>
                <a:cs typeface="Monaco"/>
              </a:rPr>
              <a:t>value</a:t>
            </a:r>
            <a:r>
              <a:rPr lang="de-DE" sz="900" dirty="0">
                <a:latin typeface="Monaco"/>
                <a:cs typeface="Monaco"/>
              </a:rPr>
              <a:t>: &lt; 2.2e-16</a:t>
            </a:r>
            <a:endParaRPr lang="en-US" sz="900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0011" y="5113061"/>
            <a:ext cx="2873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Response: 	y = Volume</a:t>
            </a:r>
          </a:p>
          <a:p>
            <a:r>
              <a:rPr lang="en-GB" dirty="0"/>
              <a:t>Predictor: 	x = Girth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00DA86-A66D-4CF9-52B3-9B31DA59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463"/>
            <a:ext cx="9144000" cy="423862"/>
          </a:xfrm>
        </p:spPr>
        <p:txBody>
          <a:bodyPr>
            <a:noAutofit/>
          </a:bodyPr>
          <a:lstStyle/>
          <a:p>
            <a:r>
              <a:rPr lang="en-GB" sz="3200" dirty="0"/>
              <a:t>Example </a:t>
            </a:r>
            <a:r>
              <a:rPr lang="mr-IN" sz="3200" dirty="0"/>
              <a:t>–</a:t>
            </a:r>
            <a:r>
              <a:rPr lang="en-GB" sz="3200" dirty="0"/>
              <a:t> Predict Black Cherry Tree Timber Volume</a:t>
            </a:r>
          </a:p>
        </p:txBody>
      </p:sp>
    </p:spTree>
    <p:extLst>
      <p:ext uri="{BB962C8B-B14F-4D97-AF65-F5344CB8AC3E}">
        <p14:creationId xmlns:p14="http://schemas.microsoft.com/office/powerpoint/2010/main" val="28261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23112</TotalTime>
  <Words>3401</Words>
  <Application>Microsoft Macintosh PowerPoint</Application>
  <PresentationFormat>On-screen Show (4:3)</PresentationFormat>
  <Paragraphs>712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Abadi MT Condensed Extra Bold</vt:lpstr>
      <vt:lpstr>Arial</vt:lpstr>
      <vt:lpstr>Calibri</vt:lpstr>
      <vt:lpstr>Lucida Grande</vt:lpstr>
      <vt:lpstr>Monaco</vt:lpstr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PowerPoint Presentation</vt:lpstr>
      <vt:lpstr>PowerPoint Presentation</vt:lpstr>
      <vt:lpstr>Example – Predict Black Cherry Tree Timber Volume</vt:lpstr>
      <vt:lpstr>Example – Predict Black Cherry Tree Timber Volume</vt:lpstr>
      <vt:lpstr>Example – Predict Black Cherry Tree Timber Volume</vt:lpstr>
      <vt:lpstr>Example – Predict Black Cherry Tree Timber 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New Features of REFMAC CCP4 wg2 </dc:title>
  <dc:creator>Garib N Murshudov</dc:creator>
  <cp:lastModifiedBy>Robert Nicholls</cp:lastModifiedBy>
  <cp:revision>1055</cp:revision>
  <dcterms:created xsi:type="dcterms:W3CDTF">2012-03-19T12:53:20Z</dcterms:created>
  <dcterms:modified xsi:type="dcterms:W3CDTF">2023-02-07T09:24:46Z</dcterms:modified>
</cp:coreProperties>
</file>