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65" r:id="rId2"/>
    <p:sldId id="470" r:id="rId3"/>
    <p:sldId id="429" r:id="rId4"/>
    <p:sldId id="440" r:id="rId5"/>
    <p:sldId id="442" r:id="rId6"/>
    <p:sldId id="441" r:id="rId7"/>
    <p:sldId id="444" r:id="rId8"/>
    <p:sldId id="450" r:id="rId9"/>
    <p:sldId id="449" r:id="rId10"/>
    <p:sldId id="446" r:id="rId11"/>
    <p:sldId id="448" r:id="rId12"/>
    <p:sldId id="451" r:id="rId13"/>
    <p:sldId id="467" r:id="rId14"/>
    <p:sldId id="466" r:id="rId15"/>
    <p:sldId id="452" r:id="rId16"/>
    <p:sldId id="454" r:id="rId17"/>
    <p:sldId id="453" r:id="rId18"/>
    <p:sldId id="459" r:id="rId19"/>
    <p:sldId id="460" r:id="rId20"/>
    <p:sldId id="461" r:id="rId21"/>
    <p:sldId id="462" r:id="rId22"/>
    <p:sldId id="463" r:id="rId23"/>
    <p:sldId id="464" r:id="rId24"/>
    <p:sldId id="469" r:id="rId25"/>
    <p:sldId id="471" r:id="rId26"/>
    <p:sldId id="47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28"/>
    <a:srgbClr val="FFE655"/>
    <a:srgbClr val="A59C22"/>
    <a:srgbClr val="00F406"/>
    <a:srgbClr val="FF9068"/>
    <a:srgbClr val="FF8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565" autoAdjust="0"/>
  </p:normalViewPr>
  <p:slideViewPr>
    <p:cSldViewPr snapToGrid="0" snapToObjects="1">
      <p:cViewPr varScale="1">
        <p:scale>
          <a:sx n="103" d="100"/>
          <a:sy n="103" d="100"/>
        </p:scale>
        <p:origin x="24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4B0E-97DB-1042-9CEB-6865DD4B7E4A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74089-06F4-7446-BD90-CEBAF3F04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805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244A5-04A2-564A-8737-8CDF418CA018}" type="datetimeFigureOut">
              <a:rPr lang="en-US" smtClean="0"/>
              <a:pPr/>
              <a:t>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B8FB7-AF66-1444-92BC-783D9766D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683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41FA-B750-0B4E-B22E-AA49A77AC72E}" type="datetime1">
              <a:rPr lang="en-GB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1238-41D9-C948-B327-B642EF8D80B4}" type="datetime1">
              <a:rPr lang="en-GB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CD6A-C2B9-A942-BCA5-83707EAAF617}" type="datetime1">
              <a:rPr lang="en-GB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7022-EFB5-DC4D-8DF5-9F32F31664AC}" type="datetime1">
              <a:rPr lang="en-GB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31AE-4682-9640-BC0E-A0F0173C11AB}" type="datetime1">
              <a:rPr lang="en-GB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9F22-265C-FF48-A911-7C5BDCD8EB69}" type="datetime1">
              <a:rPr lang="en-GB" smtClean="0"/>
              <a:t>07/02/2023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3823-5D97-7546-B55A-456879EB4A68}" type="datetime1">
              <a:rPr lang="en-GB" smtClean="0"/>
              <a:t>07/02/2023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723F-EF3A-5F44-9009-CE215B2A0D21}" type="datetime1">
              <a:rPr lang="en-GB" smtClean="0"/>
              <a:t>07/02/2023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2B54-C0CD-254A-A948-20CBDF857712}" type="datetime1">
              <a:rPr lang="en-GB" smtClean="0"/>
              <a:t>07/02/2023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AB8A-4AE0-1A4A-9F1E-E5BF5687B8CB}" type="datetime1">
              <a:rPr lang="en-GB" smtClean="0"/>
              <a:t>07/02/2023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48AA-EF4E-E44A-A482-F2C9C20A5B8D}" type="datetime1">
              <a:rPr lang="en-GB" smtClean="0"/>
              <a:t>07/02/2023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1732F-4F0E-FB45-B77D-F0CB1338AD2F}" type="datetime1">
              <a:rPr lang="en-GB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package" Target="../embeddings/Microsoft_Word_Document10.docx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package" Target="../embeddings/Microsoft_Word_Document11.docx"/><Relationship Id="rId7" Type="http://schemas.openxmlformats.org/officeDocument/2006/relationships/package" Target="../embeddings/Microsoft_Word_Document13.doc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package" Target="../embeddings/Microsoft_Word_Document12.docx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package" Target="../embeddings/Microsoft_Word_Document16.docx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package" Target="../embeddings/Microsoft_Word_Document17.docx"/><Relationship Id="rId7" Type="http://schemas.openxmlformats.org/officeDocument/2006/relationships/package" Target="../embeddings/Microsoft_Word_Document19.docx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package" Target="../embeddings/Microsoft_Word_Document18.docx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package" Target="../embeddings/Microsoft_Word_Document5.docx"/><Relationship Id="rId7" Type="http://schemas.openxmlformats.org/officeDocument/2006/relationships/package" Target="../embeddings/Microsoft_Word_Document7.doc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package" Target="../embeddings/Microsoft_Word_Document6.docx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rontpag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6743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5409" y="4488020"/>
            <a:ext cx="8367345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dirty="0">
                <a:latin typeface="Abadi MT Condensed Extra Bold"/>
                <a:cs typeface="Abadi MT Condensed Extra Bold"/>
              </a:rPr>
              <a:t>Time Series Analysis</a:t>
            </a:r>
            <a:endParaRPr lang="en-US" sz="3600" dirty="0"/>
          </a:p>
        </p:txBody>
      </p:sp>
      <p:pic>
        <p:nvPicPr>
          <p:cNvPr id="4" name="Picture 3" descr="LMB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128" y="1185280"/>
            <a:ext cx="3593604" cy="1063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C004B-DDAA-EF1D-B703-31ECC0A6E45A}"/>
              </a:ext>
            </a:extLst>
          </p:cNvPr>
          <p:cNvSpPr txBox="1"/>
          <p:nvPr/>
        </p:nvSpPr>
        <p:spPr>
          <a:xfrm>
            <a:off x="629920" y="5268134"/>
            <a:ext cx="5874453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E3A94"/>
                </a:solidFill>
                <a:latin typeface="Arial"/>
                <a:cs typeface="Arial"/>
              </a:rPr>
              <a:t>7</a:t>
            </a:r>
            <a:r>
              <a:rPr lang="en-US" sz="2000" baseline="30000" dirty="0">
                <a:solidFill>
                  <a:srgbClr val="CE3A94"/>
                </a:solidFill>
                <a:latin typeface="Arial"/>
                <a:cs typeface="Arial"/>
              </a:rPr>
              <a:t>th</a:t>
            </a:r>
            <a:r>
              <a:rPr lang="en-US" sz="2000" dirty="0">
                <a:solidFill>
                  <a:srgbClr val="CE3A94"/>
                </a:solidFill>
                <a:latin typeface="Arial"/>
                <a:cs typeface="Arial"/>
              </a:rPr>
              <a:t> of February 2023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R. Nicholls / D.-L. Couturier / C.S.R.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Chilamakuri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890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ample4_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67" y="1916768"/>
            <a:ext cx="3657600" cy="3350974"/>
          </a:xfrm>
          <a:prstGeom prst="rect">
            <a:avLst/>
          </a:prstGeom>
        </p:spPr>
      </p:pic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cs typeface="Lucida Grande"/>
              </a:rPr>
              <a:t>Autoregressive (AR) time series models: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2067" y="5153946"/>
            <a:ext cx="7545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How to interpret ACF?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Lucida Grande"/>
              </a:rPr>
              <a:t>Positive parameters: ACF should decay, not oscillate.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Lucida Grande"/>
              </a:rPr>
              <a:t>Should decay gradually until within the confidence interval, then stay there.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Lucida Grande"/>
              </a:rPr>
              <a:t>Can’t infer order</a:t>
            </a:r>
            <a:r>
              <a:rPr lang="is-IS" dirty="0">
                <a:cs typeface="Lucida Grande"/>
              </a:rPr>
              <a:t>…</a:t>
            </a:r>
            <a:r>
              <a:rPr lang="en-GB" dirty="0">
                <a:cs typeface="Lucida Grande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1341" y="1517626"/>
            <a:ext cx="3423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AR(2) with c=0, ϕ</a:t>
            </a:r>
            <a:r>
              <a:rPr lang="en-GB" baseline="-25000" dirty="0">
                <a:cs typeface="Lucida Grande"/>
              </a:rPr>
              <a:t>1</a:t>
            </a:r>
            <a:r>
              <a:rPr lang="en-GB" dirty="0">
                <a:cs typeface="Lucida Grande"/>
              </a:rPr>
              <a:t>=0.4 and ϕ</a:t>
            </a:r>
            <a:r>
              <a:rPr lang="en-GB" baseline="-25000" dirty="0">
                <a:cs typeface="Lucida Grande"/>
              </a:rPr>
              <a:t>2</a:t>
            </a:r>
            <a:r>
              <a:rPr lang="en-GB" dirty="0">
                <a:cs typeface="Lucida Grande"/>
              </a:rPr>
              <a:t>=0.2</a:t>
            </a:r>
          </a:p>
        </p:txBody>
      </p:sp>
    </p:spTree>
    <p:extLst>
      <p:ext uri="{BB962C8B-B14F-4D97-AF65-F5344CB8AC3E}">
        <p14:creationId xmlns:p14="http://schemas.microsoft.com/office/powerpoint/2010/main" val="146494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ample4_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67" y="1916768"/>
            <a:ext cx="3657600" cy="3350974"/>
          </a:xfrm>
          <a:prstGeom prst="rect">
            <a:avLst/>
          </a:prstGeom>
        </p:spPr>
      </p:pic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cs typeface="Lucida Grande"/>
              </a:rPr>
              <a:t>Autoregressive (AR) time series models: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2066" y="5153946"/>
            <a:ext cx="81220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cs typeface="Lucida Grande"/>
              </a:rPr>
              <a:t>Partial autocorrelation function:	α(p) = </a:t>
            </a:r>
            <a:r>
              <a:rPr lang="en-GB" dirty="0" err="1">
                <a:cs typeface="Lucida Grande"/>
              </a:rPr>
              <a:t>ϕ</a:t>
            </a:r>
            <a:r>
              <a:rPr lang="en-GB" baseline="-25000" dirty="0" err="1">
                <a:cs typeface="Lucida Grande"/>
              </a:rPr>
              <a:t>p</a:t>
            </a:r>
            <a:r>
              <a:rPr lang="en-GB" baseline="-25000" dirty="0">
                <a:cs typeface="Lucida Grande"/>
              </a:rPr>
              <a:t>      </a:t>
            </a:r>
            <a:r>
              <a:rPr lang="en-GB" dirty="0">
                <a:cs typeface="Lucida Grande"/>
              </a:rPr>
              <a:t>from a AR(p) model</a:t>
            </a:r>
            <a:endParaRPr lang="en-GB" baseline="-25000" dirty="0">
              <a:cs typeface="Lucida Grande"/>
            </a:endParaRPr>
          </a:p>
          <a:p>
            <a:endParaRPr lang="en-GB" baseline="-25000" dirty="0">
              <a:cs typeface="Lucida Grande"/>
            </a:endParaRPr>
          </a:p>
          <a:p>
            <a:r>
              <a:rPr lang="en-GB" dirty="0">
                <a:cs typeface="Lucida Grande"/>
              </a:rPr>
              <a:t>Parsimonious modelling: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Lucida Grande"/>
              </a:rPr>
              <a:t>First try AR(1), then AR(2), etc. until H</a:t>
            </a:r>
            <a:r>
              <a:rPr lang="en-GB" baseline="-25000" dirty="0">
                <a:cs typeface="Lucida Grande"/>
              </a:rPr>
              <a:t>0 </a:t>
            </a:r>
            <a:r>
              <a:rPr lang="en-GB" dirty="0">
                <a:cs typeface="Lucida Grande"/>
              </a:rPr>
              <a:t>: α(p) = 0 is not rejected.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Lucida Grande"/>
              </a:rPr>
              <a:t>Failure to reject leads us to conclude that AR(p) is more appropriate than AR(p-1).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1341" y="1517626"/>
            <a:ext cx="3423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AR(2) with c=0, ϕ</a:t>
            </a:r>
            <a:r>
              <a:rPr lang="en-GB" baseline="-25000" dirty="0">
                <a:cs typeface="Lucida Grande"/>
              </a:rPr>
              <a:t>1</a:t>
            </a:r>
            <a:r>
              <a:rPr lang="en-GB" dirty="0">
                <a:cs typeface="Lucida Grande"/>
              </a:rPr>
              <a:t>=0.4 and ϕ</a:t>
            </a:r>
            <a:r>
              <a:rPr lang="en-GB" baseline="-25000" dirty="0">
                <a:cs typeface="Lucida Grande"/>
              </a:rPr>
              <a:t>2</a:t>
            </a:r>
            <a:r>
              <a:rPr lang="en-GB" dirty="0">
                <a:cs typeface="Lucida Grande"/>
              </a:rPr>
              <a:t>=0.2</a:t>
            </a:r>
          </a:p>
        </p:txBody>
      </p:sp>
      <p:pic>
        <p:nvPicPr>
          <p:cNvPr id="13" name="Picture 12" descr="example4_6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51" y="1916768"/>
            <a:ext cx="3657600" cy="335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4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271722"/>
              </p:ext>
            </p:extLst>
          </p:nvPr>
        </p:nvGraphicFramePr>
        <p:xfrm>
          <a:off x="403677" y="2233126"/>
          <a:ext cx="666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667500" imgH="292100" progId="Word.Document.12">
                  <p:embed/>
                </p:oleObj>
              </mc:Choice>
              <mc:Fallback>
                <p:oleObj name="Document" r:id="rId3" imgW="66675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677" y="2233126"/>
                        <a:ext cx="6667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cs typeface="Lucida Grande"/>
              </a:rPr>
              <a:t>Moving Average (MA) time series models: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2067" y="2223449"/>
            <a:ext cx="83433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MA(1):</a:t>
            </a:r>
          </a:p>
          <a:p>
            <a:endParaRPr lang="en-GB" sz="2800" dirty="0"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297694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972979"/>
              </p:ext>
            </p:extLst>
          </p:nvPr>
        </p:nvGraphicFramePr>
        <p:xfrm>
          <a:off x="403677" y="2233126"/>
          <a:ext cx="666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667500" imgH="292100" progId="Word.Document.12">
                  <p:embed/>
                </p:oleObj>
              </mc:Choice>
              <mc:Fallback>
                <p:oleObj name="Document" r:id="rId3" imgW="66675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677" y="2233126"/>
                        <a:ext cx="6667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551284"/>
              </p:ext>
            </p:extLst>
          </p:nvPr>
        </p:nvGraphicFramePr>
        <p:xfrm>
          <a:off x="926704" y="2898969"/>
          <a:ext cx="666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667500" imgH="292100" progId="Word.Document.12">
                  <p:embed/>
                </p:oleObj>
              </mc:Choice>
              <mc:Fallback>
                <p:oleObj name="Document" r:id="rId5" imgW="66675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6704" y="2898969"/>
                        <a:ext cx="6667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cs typeface="Lucida Grande"/>
              </a:rPr>
              <a:t>Moving Average (MA) time series models: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2067" y="2223449"/>
            <a:ext cx="834333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MA(1):</a:t>
            </a:r>
          </a:p>
          <a:p>
            <a:endParaRPr lang="en-GB" sz="2800" dirty="0">
              <a:cs typeface="Lucida Grande"/>
            </a:endParaRPr>
          </a:p>
          <a:p>
            <a:r>
              <a:rPr lang="en-GB" dirty="0">
                <a:cs typeface="Lucida Grande"/>
              </a:rPr>
              <a:t>MA(2):</a:t>
            </a:r>
          </a:p>
          <a:p>
            <a:endParaRPr lang="en-GB" sz="2800" dirty="0"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28763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76155"/>
              </p:ext>
            </p:extLst>
          </p:nvPr>
        </p:nvGraphicFramePr>
        <p:xfrm>
          <a:off x="403677" y="2233126"/>
          <a:ext cx="666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667500" imgH="292100" progId="Word.Document.12">
                  <p:embed/>
                </p:oleObj>
              </mc:Choice>
              <mc:Fallback>
                <p:oleObj name="Document" r:id="rId3" imgW="66675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677" y="2233126"/>
                        <a:ext cx="6667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44530"/>
              </p:ext>
            </p:extLst>
          </p:nvPr>
        </p:nvGraphicFramePr>
        <p:xfrm>
          <a:off x="926704" y="2898969"/>
          <a:ext cx="666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667500" imgH="292100" progId="Word.Document.12">
                  <p:embed/>
                </p:oleObj>
              </mc:Choice>
              <mc:Fallback>
                <p:oleObj name="Document" r:id="rId5" imgW="66675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6704" y="2898969"/>
                        <a:ext cx="6667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371149"/>
              </p:ext>
            </p:extLst>
          </p:nvPr>
        </p:nvGraphicFramePr>
        <p:xfrm>
          <a:off x="1214060" y="3619543"/>
          <a:ext cx="666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6667500" imgH="330200" progId="Word.Document.12">
                  <p:embed/>
                </p:oleObj>
              </mc:Choice>
              <mc:Fallback>
                <p:oleObj name="Document" r:id="rId7" imgW="6667500" imgH="33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4060" y="3619543"/>
                        <a:ext cx="6667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cs typeface="Lucida Grande"/>
              </a:rPr>
              <a:t>Moving Average (MA) time series models: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2067" y="4644571"/>
            <a:ext cx="80781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Unlike multiple regression model there are multiple error terms</a:t>
            </a:r>
          </a:p>
          <a:p>
            <a:r>
              <a:rPr lang="en-GB" dirty="0">
                <a:cs typeface="Lucida Grande"/>
              </a:rPr>
              <a:t>However, the current state is only ever dependent on a known no. of previous states</a:t>
            </a:r>
          </a:p>
          <a:p>
            <a:endParaRPr lang="en-GB" dirty="0">
              <a:cs typeface="Lucida Grande"/>
            </a:endParaRPr>
          </a:p>
          <a:p>
            <a:r>
              <a:rPr lang="en-GB" dirty="0">
                <a:cs typeface="Lucida Grande"/>
              </a:rPr>
              <a:t>Since the current state only depends on the previous q states, </a:t>
            </a:r>
          </a:p>
          <a:p>
            <a:r>
              <a:rPr lang="en-GB" dirty="0">
                <a:cs typeface="Lucida Grande"/>
              </a:rPr>
              <a:t>the ACF should suddenly drop to zero, unlike AR(p) processes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2067" y="2223449"/>
            <a:ext cx="834333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MA(1):</a:t>
            </a:r>
          </a:p>
          <a:p>
            <a:endParaRPr lang="en-GB" sz="2800" dirty="0">
              <a:cs typeface="Lucida Grande"/>
            </a:endParaRPr>
          </a:p>
          <a:p>
            <a:r>
              <a:rPr lang="en-GB" dirty="0">
                <a:cs typeface="Lucida Grande"/>
              </a:rPr>
              <a:t>MA(2):</a:t>
            </a:r>
          </a:p>
          <a:p>
            <a:endParaRPr lang="en-GB" sz="2800" dirty="0">
              <a:cs typeface="Lucida Grande"/>
            </a:endParaRPr>
          </a:p>
          <a:p>
            <a:r>
              <a:rPr lang="en-GB" dirty="0">
                <a:cs typeface="Lucida Grande"/>
              </a:rPr>
              <a:t>MA(q):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0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cs typeface="Lucida Grande"/>
              </a:rPr>
              <a:t>More general models: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2067" y="2223449"/>
            <a:ext cx="127638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ARMA(</a:t>
            </a:r>
            <a:r>
              <a:rPr lang="en-GB" dirty="0" err="1">
                <a:cs typeface="Lucida Grande"/>
              </a:rPr>
              <a:t>p,q</a:t>
            </a:r>
            <a:r>
              <a:rPr lang="en-GB" dirty="0">
                <a:cs typeface="Lucida Grande"/>
              </a:rPr>
              <a:t>):</a:t>
            </a:r>
          </a:p>
          <a:p>
            <a:endParaRPr lang="en-GB" sz="2800" dirty="0">
              <a:cs typeface="Lucida Grande"/>
            </a:endParaRPr>
          </a:p>
          <a:p>
            <a:endParaRPr lang="en-GB" sz="2800" dirty="0">
              <a:cs typeface="Lucida Grande"/>
            </a:endParaRPr>
          </a:p>
          <a:p>
            <a:endParaRPr lang="en-GB" sz="2800" dirty="0">
              <a:cs typeface="Lucida Grande"/>
            </a:endParaRPr>
          </a:p>
          <a:p>
            <a:endParaRPr lang="en-GB" dirty="0">
              <a:cs typeface="Lucida Grande"/>
            </a:endParaRPr>
          </a:p>
          <a:p>
            <a:endParaRPr lang="en-GB" dirty="0">
              <a:cs typeface="Lucida Grande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093888"/>
              </p:ext>
            </p:extLst>
          </p:nvPr>
        </p:nvGraphicFramePr>
        <p:xfrm>
          <a:off x="1996651" y="2262252"/>
          <a:ext cx="666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667500" imgH="330200" progId="Word.Document.12">
                  <p:embed/>
                </p:oleObj>
              </mc:Choice>
              <mc:Fallback>
                <p:oleObj name="Document" r:id="rId3" imgW="6667500" imgH="33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6651" y="2262252"/>
                        <a:ext cx="6667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4176112" y="1536576"/>
            <a:ext cx="246629" cy="23583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306627" y="1620681"/>
            <a:ext cx="246631" cy="22483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19061" y="2850098"/>
            <a:ext cx="704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AR(p)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22444" y="28390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MA(q)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2067" y="1854117"/>
            <a:ext cx="3384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Auto Regressive, Moving Average: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124305"/>
              </p:ext>
            </p:extLst>
          </p:nvPr>
        </p:nvGraphicFramePr>
        <p:xfrm>
          <a:off x="-361730" y="3820533"/>
          <a:ext cx="666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667500" imgH="292100" progId="Word.Document.12">
                  <p:embed/>
                </p:oleObj>
              </mc:Choice>
              <mc:Fallback>
                <p:oleObj name="Document" r:id="rId3" imgW="66675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61730" y="3820533"/>
                        <a:ext cx="6667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cs typeface="Lucida Grande"/>
              </a:rPr>
              <a:t>More general models: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2067" y="2223449"/>
            <a:ext cx="1509135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ARMA(</a:t>
            </a:r>
            <a:r>
              <a:rPr lang="en-GB" dirty="0" err="1">
                <a:cs typeface="Lucida Grande"/>
              </a:rPr>
              <a:t>p,q</a:t>
            </a:r>
            <a:r>
              <a:rPr lang="en-GB" dirty="0">
                <a:cs typeface="Lucida Grande"/>
              </a:rPr>
              <a:t>):</a:t>
            </a:r>
          </a:p>
          <a:p>
            <a:endParaRPr lang="en-GB" sz="2800" dirty="0">
              <a:cs typeface="Lucida Grande"/>
            </a:endParaRPr>
          </a:p>
          <a:p>
            <a:endParaRPr lang="en-GB" sz="2800" dirty="0">
              <a:cs typeface="Lucida Grande"/>
            </a:endParaRPr>
          </a:p>
          <a:p>
            <a:endParaRPr lang="en-GB" sz="2800" dirty="0">
              <a:cs typeface="Lucida Grande"/>
            </a:endParaRPr>
          </a:p>
          <a:p>
            <a:r>
              <a:rPr lang="en-GB" dirty="0">
                <a:cs typeface="Lucida Grande"/>
              </a:rPr>
              <a:t>ARIMA(p,1,q):</a:t>
            </a:r>
          </a:p>
          <a:p>
            <a:endParaRPr lang="en-GB" dirty="0">
              <a:cs typeface="Lucida Grande"/>
            </a:endParaRPr>
          </a:p>
          <a:p>
            <a:endParaRPr lang="en-GB" dirty="0">
              <a:cs typeface="Lucida Grande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309749"/>
              </p:ext>
            </p:extLst>
          </p:nvPr>
        </p:nvGraphicFramePr>
        <p:xfrm>
          <a:off x="1996651" y="2262252"/>
          <a:ext cx="666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667500" imgH="330200" progId="Word.Document.12">
                  <p:embed/>
                </p:oleObj>
              </mc:Choice>
              <mc:Fallback>
                <p:oleObj name="Document" r:id="rId5" imgW="6667500" imgH="33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6651" y="2262252"/>
                        <a:ext cx="6667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4176112" y="1536576"/>
            <a:ext cx="246629" cy="23583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306627" y="1620681"/>
            <a:ext cx="246631" cy="22483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19061" y="2850098"/>
            <a:ext cx="704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AR(p)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22444" y="28390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MA(q)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0" y="3793109"/>
            <a:ext cx="2601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then model as ARMA(</a:t>
            </a:r>
            <a:r>
              <a:rPr lang="en-GB" dirty="0" err="1">
                <a:cs typeface="Lucida Grande"/>
              </a:rPr>
              <a:t>p,q</a:t>
            </a:r>
            <a:r>
              <a:rPr lang="en-GB" dirty="0">
                <a:cs typeface="Lucida Grande"/>
              </a:rPr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2067" y="1854117"/>
            <a:ext cx="3384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Auto Regressive, Moving Average: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2067" y="3343960"/>
            <a:ext cx="447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Auto Regressive, Integrated, Moving Average: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494783"/>
              </p:ext>
            </p:extLst>
          </p:nvPr>
        </p:nvGraphicFramePr>
        <p:xfrm>
          <a:off x="-604558" y="4621570"/>
          <a:ext cx="666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667500" imgH="304800" progId="Word.Document.12">
                  <p:embed/>
                </p:oleObj>
              </mc:Choice>
              <mc:Fallback>
                <p:oleObj name="Document" r:id="rId3" imgW="6667500" imgH="30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604558" y="4621570"/>
                        <a:ext cx="6667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718149"/>
              </p:ext>
            </p:extLst>
          </p:nvPr>
        </p:nvGraphicFramePr>
        <p:xfrm>
          <a:off x="-361730" y="3820533"/>
          <a:ext cx="666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667500" imgH="292100" progId="Word.Document.12">
                  <p:embed/>
                </p:oleObj>
              </mc:Choice>
              <mc:Fallback>
                <p:oleObj name="Document" r:id="rId5" imgW="66675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361730" y="3820533"/>
                        <a:ext cx="6667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cs typeface="Lucida Grande"/>
              </a:rPr>
              <a:t>More general models: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2067" y="2223449"/>
            <a:ext cx="1513418" cy="2769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ARMA(</a:t>
            </a:r>
            <a:r>
              <a:rPr lang="en-GB" dirty="0" err="1">
                <a:cs typeface="Lucida Grande"/>
              </a:rPr>
              <a:t>p,q</a:t>
            </a:r>
            <a:r>
              <a:rPr lang="en-GB" dirty="0">
                <a:cs typeface="Lucida Grande"/>
              </a:rPr>
              <a:t>):</a:t>
            </a:r>
          </a:p>
          <a:p>
            <a:endParaRPr lang="en-GB" sz="2800" dirty="0">
              <a:cs typeface="Lucida Grande"/>
            </a:endParaRPr>
          </a:p>
          <a:p>
            <a:endParaRPr lang="en-GB" sz="2800" dirty="0">
              <a:cs typeface="Lucida Grande"/>
            </a:endParaRPr>
          </a:p>
          <a:p>
            <a:endParaRPr lang="en-GB" sz="2800" dirty="0">
              <a:cs typeface="Lucida Grande"/>
            </a:endParaRPr>
          </a:p>
          <a:p>
            <a:r>
              <a:rPr lang="en-GB" dirty="0">
                <a:cs typeface="Lucida Grande"/>
              </a:rPr>
              <a:t>ARIMA(p,1,q):</a:t>
            </a:r>
          </a:p>
          <a:p>
            <a:endParaRPr lang="en-GB" dirty="0">
              <a:cs typeface="Lucida Grande"/>
            </a:endParaRPr>
          </a:p>
          <a:p>
            <a:endParaRPr lang="en-GB" dirty="0">
              <a:cs typeface="Lucida Grande"/>
            </a:endParaRPr>
          </a:p>
          <a:p>
            <a:r>
              <a:rPr lang="en-GB" dirty="0">
                <a:cs typeface="Lucida Grande"/>
              </a:rPr>
              <a:t>ARIMA(</a:t>
            </a:r>
            <a:r>
              <a:rPr lang="en-GB" dirty="0" err="1">
                <a:cs typeface="Lucida Grande"/>
              </a:rPr>
              <a:t>p,d,q</a:t>
            </a:r>
            <a:r>
              <a:rPr lang="en-GB" dirty="0">
                <a:cs typeface="Lucida Grande"/>
              </a:rPr>
              <a:t>):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90832"/>
              </p:ext>
            </p:extLst>
          </p:nvPr>
        </p:nvGraphicFramePr>
        <p:xfrm>
          <a:off x="1996651" y="2262252"/>
          <a:ext cx="666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6667500" imgH="330200" progId="Word.Document.12">
                  <p:embed/>
                </p:oleObj>
              </mc:Choice>
              <mc:Fallback>
                <p:oleObj name="Document" r:id="rId7" imgW="6667500" imgH="33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6651" y="2262252"/>
                        <a:ext cx="6667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4176112" y="1536576"/>
            <a:ext cx="246629" cy="23583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306627" y="1620681"/>
            <a:ext cx="246631" cy="22483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19061" y="2850098"/>
            <a:ext cx="704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AR(p)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22444" y="28390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MA(q)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0" y="3793109"/>
            <a:ext cx="2601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then model as ARMA(</a:t>
            </a:r>
            <a:r>
              <a:rPr lang="en-GB" dirty="0" err="1">
                <a:cs typeface="Lucida Grande"/>
              </a:rPr>
              <a:t>p,q</a:t>
            </a:r>
            <a:r>
              <a:rPr lang="en-GB" dirty="0">
                <a:cs typeface="Lucida Grande"/>
              </a:rPr>
              <a:t>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84451" y="4593161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take </a:t>
            </a:r>
            <a:r>
              <a:rPr lang="en-GB" dirty="0" err="1">
                <a:cs typeface="Lucida Grande"/>
              </a:rPr>
              <a:t>d</a:t>
            </a:r>
            <a:r>
              <a:rPr lang="en-GB" baseline="30000" dirty="0" err="1">
                <a:cs typeface="Lucida Grande"/>
              </a:rPr>
              <a:t>th</a:t>
            </a:r>
            <a:r>
              <a:rPr lang="en-GB" dirty="0">
                <a:cs typeface="Lucida Grande"/>
              </a:rPr>
              <a:t> order differences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2067" y="5554948"/>
            <a:ext cx="8425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Considering ARIMA models can be a useful “transformation” if assumptions are violated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2067" y="3343960"/>
            <a:ext cx="447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Auto Regressive, Integrated, Moving Average: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2067" y="1854117"/>
            <a:ext cx="3384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Auto Regressive, Moving Average: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80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cs typeface="Lucida Grande"/>
              </a:rPr>
              <a:t>Example: Monthly Southern Oscillation Index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8220" y="1812012"/>
            <a:ext cx="8225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Monthly difference in sea-surface air pressure between Darwin and Tahiti</a:t>
            </a:r>
          </a:p>
        </p:txBody>
      </p:sp>
      <p:pic>
        <p:nvPicPr>
          <p:cNvPr id="4" name="Picture 3" descr="example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8" y="2181344"/>
            <a:ext cx="8178800" cy="393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5630" y="6019898"/>
            <a:ext cx="7837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Used for predicting rainfall in parts of Australia</a:t>
            </a:r>
          </a:p>
        </p:txBody>
      </p:sp>
    </p:spTree>
    <p:extLst>
      <p:ext uri="{BB962C8B-B14F-4D97-AF65-F5344CB8AC3E}">
        <p14:creationId xmlns:p14="http://schemas.microsoft.com/office/powerpoint/2010/main" val="2923155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ample5_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8" y="2181344"/>
            <a:ext cx="8178800" cy="3937000"/>
          </a:xfrm>
          <a:prstGeom prst="rect">
            <a:avLst/>
          </a:prstGeom>
        </p:spPr>
      </p:pic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cs typeface="Lucida Grande"/>
              </a:rPr>
              <a:t>Example: Monthly Southern Oscillation Index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8220" y="1812012"/>
            <a:ext cx="8225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Monthly difference in sea-surface air pressure between Darwin and Tahiti</a:t>
            </a:r>
          </a:p>
        </p:txBody>
      </p:sp>
    </p:spTree>
    <p:extLst>
      <p:ext uri="{BB962C8B-B14F-4D97-AF65-F5344CB8AC3E}">
        <p14:creationId xmlns:p14="http://schemas.microsoft.com/office/powerpoint/2010/main" val="306163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cs typeface="Lucida Grande"/>
              </a:rPr>
              <a:t>Example: Monthly Southern Oscillation Index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8220" y="1812012"/>
            <a:ext cx="8225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Monthly difference in sea-surface air pressure between Darwin and Tahiti</a:t>
            </a:r>
          </a:p>
        </p:txBody>
      </p:sp>
      <p:pic>
        <p:nvPicPr>
          <p:cNvPr id="4" name="Picture 3" descr="example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8" y="2181344"/>
            <a:ext cx="8178800" cy="393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5630" y="6019898"/>
            <a:ext cx="7837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Used for predicting rainfall in parts of Australia</a:t>
            </a:r>
          </a:p>
        </p:txBody>
      </p:sp>
    </p:spTree>
    <p:extLst>
      <p:ext uri="{BB962C8B-B14F-4D97-AF65-F5344CB8AC3E}">
        <p14:creationId xmlns:p14="http://schemas.microsoft.com/office/powerpoint/2010/main" val="2344747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ample5_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20" y="2181344"/>
            <a:ext cx="8178800" cy="3937000"/>
          </a:xfrm>
          <a:prstGeom prst="rect">
            <a:avLst/>
          </a:prstGeom>
        </p:spPr>
      </p:pic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cs typeface="Lucida Grande"/>
              </a:rPr>
              <a:t>Example: Monthly Southern Oscillation Index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8220" y="1812012"/>
            <a:ext cx="8225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Monthly difference in sea-surface air pressure between Darwin and Tahiti</a:t>
            </a:r>
          </a:p>
        </p:txBody>
      </p:sp>
    </p:spTree>
    <p:extLst>
      <p:ext uri="{BB962C8B-B14F-4D97-AF65-F5344CB8AC3E}">
        <p14:creationId xmlns:p14="http://schemas.microsoft.com/office/powerpoint/2010/main" val="1962179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ample5_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20" y="2181344"/>
            <a:ext cx="8178800" cy="3937000"/>
          </a:xfrm>
          <a:prstGeom prst="rect">
            <a:avLst/>
          </a:prstGeom>
        </p:spPr>
      </p:pic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cs typeface="Lucida Grande"/>
              </a:rPr>
              <a:t>Example: Monthly Southern Oscillation Index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8220" y="1812012"/>
            <a:ext cx="8225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Monthly difference in sea-surface air pressure between Darwin and Tahiti</a:t>
            </a:r>
          </a:p>
        </p:txBody>
      </p:sp>
    </p:spTree>
    <p:extLst>
      <p:ext uri="{BB962C8B-B14F-4D97-AF65-F5344CB8AC3E}">
        <p14:creationId xmlns:p14="http://schemas.microsoft.com/office/powerpoint/2010/main" val="742709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ample5_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20" y="2181344"/>
            <a:ext cx="8178800" cy="3937000"/>
          </a:xfrm>
          <a:prstGeom prst="rect">
            <a:avLst/>
          </a:prstGeom>
        </p:spPr>
      </p:pic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cs typeface="Lucida Grande"/>
              </a:rPr>
              <a:t>Example: Monthly Southern Oscillation Index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8220" y="1812012"/>
            <a:ext cx="8225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Monthly difference in sea-surface air pressure between Darwin and Tahiti</a:t>
            </a:r>
          </a:p>
        </p:txBody>
      </p:sp>
    </p:spTree>
    <p:extLst>
      <p:ext uri="{BB962C8B-B14F-4D97-AF65-F5344CB8AC3E}">
        <p14:creationId xmlns:p14="http://schemas.microsoft.com/office/powerpoint/2010/main" val="2324093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cs typeface="Lucida Grande"/>
              </a:rPr>
              <a:t>Example: Monthly Southern Oscillation Index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8220" y="1812012"/>
            <a:ext cx="82251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Monthly difference in sea-surface air pressure between Darwin and Tahiti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ARIMA(0,1,1) model: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219" y="3780017"/>
            <a:ext cx="68181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Monaco"/>
                <a:cs typeface="Monaco"/>
              </a:rPr>
              <a:t>arima</a:t>
            </a:r>
            <a:r>
              <a:rPr lang="en-US" sz="1200" dirty="0">
                <a:latin typeface="Monaco"/>
                <a:cs typeface="Monaco"/>
              </a:rPr>
              <a:t>(x = </a:t>
            </a:r>
            <a:r>
              <a:rPr lang="en-US" sz="1200" dirty="0" err="1">
                <a:latin typeface="Monaco"/>
                <a:cs typeface="Monaco"/>
              </a:rPr>
              <a:t>x$Index</a:t>
            </a:r>
            <a:r>
              <a:rPr lang="en-US" sz="1200" dirty="0">
                <a:latin typeface="Monaco"/>
                <a:cs typeface="Monaco"/>
              </a:rPr>
              <a:t>, order = c(0, 1, 1))</a:t>
            </a:r>
          </a:p>
          <a:p>
            <a:endParaRPr lang="en-US" sz="1200" dirty="0">
              <a:latin typeface="Monaco"/>
              <a:cs typeface="Monaco"/>
            </a:endParaRPr>
          </a:p>
          <a:p>
            <a:r>
              <a:rPr lang="en-US" sz="1200" dirty="0">
                <a:latin typeface="Monaco"/>
                <a:cs typeface="Monaco"/>
              </a:rPr>
              <a:t>Coefficients:</a:t>
            </a:r>
          </a:p>
          <a:p>
            <a:r>
              <a:rPr lang="en-US" sz="1200" dirty="0">
                <a:latin typeface="Monaco"/>
                <a:cs typeface="Monaco"/>
              </a:rPr>
              <a:t>          ma1</a:t>
            </a:r>
          </a:p>
          <a:p>
            <a:r>
              <a:rPr lang="en-US" sz="1200" dirty="0">
                <a:latin typeface="Monaco"/>
                <a:cs typeface="Monaco"/>
              </a:rPr>
              <a:t>      -0.5579</a:t>
            </a:r>
          </a:p>
          <a:p>
            <a:r>
              <a:rPr lang="en-US" sz="1200" dirty="0" err="1">
                <a:latin typeface="Monaco"/>
                <a:cs typeface="Monaco"/>
              </a:rPr>
              <a:t>s.e.</a:t>
            </a:r>
            <a:r>
              <a:rPr lang="en-US" sz="1200" dirty="0">
                <a:latin typeface="Monaco"/>
                <a:cs typeface="Monaco"/>
              </a:rPr>
              <a:t>   0.0308</a:t>
            </a:r>
          </a:p>
          <a:p>
            <a:endParaRPr lang="en-US" sz="1200" dirty="0">
              <a:latin typeface="Monaco"/>
              <a:cs typeface="Monaco"/>
            </a:endParaRPr>
          </a:p>
          <a:p>
            <a:r>
              <a:rPr lang="en-US" sz="1200" dirty="0">
                <a:latin typeface="Monaco"/>
                <a:cs typeface="Monaco"/>
              </a:rPr>
              <a:t>sigma^2 estimated as 52.94:  log likelihood = -2477.98,  </a:t>
            </a:r>
            <a:r>
              <a:rPr lang="en-US" sz="1200" dirty="0" err="1">
                <a:latin typeface="Monaco"/>
                <a:cs typeface="Monaco"/>
              </a:rPr>
              <a:t>aic</a:t>
            </a:r>
            <a:r>
              <a:rPr lang="en-US" sz="1200" dirty="0">
                <a:latin typeface="Monaco"/>
                <a:cs typeface="Monaco"/>
              </a:rPr>
              <a:t> = 4959.96</a:t>
            </a:r>
          </a:p>
        </p:txBody>
      </p:sp>
    </p:spTree>
    <p:extLst>
      <p:ext uri="{BB962C8B-B14F-4D97-AF65-F5344CB8AC3E}">
        <p14:creationId xmlns:p14="http://schemas.microsoft.com/office/powerpoint/2010/main" val="244909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auto">
          <a:xfrm>
            <a:off x="515768" y="1617800"/>
            <a:ext cx="741231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R functions: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 err="1">
                <a:latin typeface="Lucida Grande"/>
                <a:cs typeface="Lucida Grande"/>
              </a:rPr>
              <a:t>acf</a:t>
            </a:r>
            <a:r>
              <a:rPr lang="en-GB" sz="2400" b="1" dirty="0">
                <a:latin typeface="Lucida Grande"/>
                <a:cs typeface="Lucida Grande"/>
              </a:rPr>
              <a:t>(</a:t>
            </a:r>
            <a:r>
              <a:rPr lang="en-GB" sz="2400" b="1" dirty="0" err="1">
                <a:latin typeface="Lucida Grande"/>
                <a:cs typeface="Lucida Grande"/>
              </a:rPr>
              <a:t>x,lag.max</a:t>
            </a:r>
            <a:r>
              <a:rPr lang="en-GB" sz="2400" b="1" dirty="0">
                <a:latin typeface="Lucida Grande"/>
                <a:cs typeface="Lucida Grande"/>
              </a:rPr>
              <a:t>=70)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latin typeface="Lucida Grande"/>
              <a:cs typeface="Lucida Grande"/>
            </a:endParaRPr>
          </a:p>
        </p:txBody>
      </p:sp>
      <p:sp>
        <p:nvSpPr>
          <p:cNvPr id="6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17" y="733632"/>
            <a:ext cx="4114800" cy="308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51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auto">
          <a:xfrm>
            <a:off x="515768" y="1617800"/>
            <a:ext cx="741231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R functions: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 err="1">
                <a:latin typeface="Lucida Grande"/>
                <a:cs typeface="Lucida Grande"/>
              </a:rPr>
              <a:t>acf</a:t>
            </a:r>
            <a:r>
              <a:rPr lang="en-GB" sz="2400" b="1" dirty="0">
                <a:latin typeface="Lucida Grande"/>
                <a:cs typeface="Lucida Grande"/>
              </a:rPr>
              <a:t>(</a:t>
            </a:r>
            <a:r>
              <a:rPr lang="en-GB" sz="2400" b="1" dirty="0" err="1">
                <a:latin typeface="Lucida Grande"/>
                <a:cs typeface="Lucida Grande"/>
              </a:rPr>
              <a:t>x,lag.max</a:t>
            </a:r>
            <a:r>
              <a:rPr lang="en-GB" sz="2400" b="1" dirty="0">
                <a:latin typeface="Lucida Grande"/>
                <a:cs typeface="Lucida Grande"/>
              </a:rPr>
              <a:t>=70)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diff(x)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 err="1">
                <a:latin typeface="Lucida Grande"/>
                <a:cs typeface="Lucida Grande"/>
              </a:rPr>
              <a:t>pacf</a:t>
            </a:r>
            <a:r>
              <a:rPr lang="en-GB" sz="2400" b="1" dirty="0">
                <a:latin typeface="Lucida Grande"/>
                <a:cs typeface="Lucida Grande"/>
              </a:rPr>
              <a:t>(diff(x),</a:t>
            </a:r>
            <a:r>
              <a:rPr lang="en-GB" sz="2400" b="1" dirty="0" err="1">
                <a:latin typeface="Lucida Grande"/>
                <a:cs typeface="Lucida Grande"/>
              </a:rPr>
              <a:t>lag.max</a:t>
            </a:r>
            <a:r>
              <a:rPr lang="en-GB" sz="2400" b="1" dirty="0">
                <a:latin typeface="Lucida Grande"/>
                <a:cs typeface="Lucida Grande"/>
              </a:rPr>
              <a:t>=70)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latin typeface="Lucida Grande"/>
              <a:cs typeface="Lucida Grande"/>
            </a:endParaRPr>
          </a:p>
        </p:txBody>
      </p:sp>
      <p:sp>
        <p:nvSpPr>
          <p:cNvPr id="6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17" y="2095589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81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auto">
          <a:xfrm>
            <a:off x="515768" y="1617800"/>
            <a:ext cx="741231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R functions: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 err="1">
                <a:latin typeface="Lucida Grande"/>
                <a:cs typeface="Lucida Grande"/>
              </a:rPr>
              <a:t>acf</a:t>
            </a:r>
            <a:r>
              <a:rPr lang="en-GB" sz="2400" b="1" dirty="0">
                <a:latin typeface="Lucida Grande"/>
                <a:cs typeface="Lucida Grande"/>
              </a:rPr>
              <a:t>(</a:t>
            </a:r>
            <a:r>
              <a:rPr lang="en-GB" sz="2400" b="1" dirty="0" err="1">
                <a:latin typeface="Lucida Grande"/>
                <a:cs typeface="Lucida Grande"/>
              </a:rPr>
              <a:t>x,lag.max</a:t>
            </a:r>
            <a:r>
              <a:rPr lang="en-GB" sz="2400" b="1" dirty="0">
                <a:latin typeface="Lucida Grande"/>
                <a:cs typeface="Lucida Grande"/>
              </a:rPr>
              <a:t>=70)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diff(x)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 err="1">
                <a:latin typeface="Lucida Grande"/>
                <a:cs typeface="Lucida Grande"/>
              </a:rPr>
              <a:t>pacf</a:t>
            </a:r>
            <a:r>
              <a:rPr lang="en-GB" sz="2400" b="1" dirty="0">
                <a:latin typeface="Lucida Grande"/>
                <a:cs typeface="Lucida Grande"/>
              </a:rPr>
              <a:t>(diff(x),</a:t>
            </a:r>
            <a:r>
              <a:rPr lang="en-GB" sz="2400" b="1" dirty="0" err="1">
                <a:latin typeface="Lucida Grande"/>
                <a:cs typeface="Lucida Grande"/>
              </a:rPr>
              <a:t>lag.max</a:t>
            </a:r>
            <a:r>
              <a:rPr lang="en-GB" sz="2400" b="1" dirty="0">
                <a:latin typeface="Lucida Grande"/>
                <a:cs typeface="Lucida Grande"/>
              </a:rPr>
              <a:t>=70)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 err="1">
                <a:latin typeface="Lucida Grande"/>
                <a:cs typeface="Lucida Grande"/>
              </a:rPr>
              <a:t>arima</a:t>
            </a:r>
            <a:r>
              <a:rPr lang="en-GB" sz="2400" b="1" dirty="0">
                <a:latin typeface="Lucida Grande"/>
                <a:cs typeface="Lucida Grande"/>
              </a:rPr>
              <a:t>(</a:t>
            </a:r>
            <a:r>
              <a:rPr lang="en-GB" sz="2400" b="1" dirty="0" err="1">
                <a:latin typeface="Lucida Grande"/>
                <a:cs typeface="Lucida Grande"/>
              </a:rPr>
              <a:t>x,order</a:t>
            </a:r>
            <a:r>
              <a:rPr lang="en-GB" sz="2400" b="1" dirty="0">
                <a:latin typeface="Lucida Grande"/>
                <a:cs typeface="Lucida Grande"/>
              </a:rPr>
              <a:t>=c(0,1,1))</a:t>
            </a:r>
          </a:p>
        </p:txBody>
      </p:sp>
      <p:sp>
        <p:nvSpPr>
          <p:cNvPr id="6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1390" y="18593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/>
              <a:t>## </a:t>
            </a:r>
          </a:p>
          <a:p>
            <a:r>
              <a:rPr lang="uk-UA" dirty="0"/>
              <a:t>## Call:</a:t>
            </a:r>
          </a:p>
          <a:p>
            <a:r>
              <a:rPr lang="en-US" dirty="0"/>
              <a:t>## </a:t>
            </a:r>
            <a:r>
              <a:rPr lang="en-US" dirty="0" err="1"/>
              <a:t>arima</a:t>
            </a:r>
            <a:r>
              <a:rPr lang="en-US" dirty="0"/>
              <a:t>(x = </a:t>
            </a:r>
            <a:r>
              <a:rPr lang="en-US" dirty="0" err="1"/>
              <a:t>x$Index</a:t>
            </a:r>
            <a:r>
              <a:rPr lang="en-US" dirty="0"/>
              <a:t>, order = c(0, 1, 1))</a:t>
            </a:r>
          </a:p>
          <a:p>
            <a:r>
              <a:rPr lang="uk-UA" dirty="0"/>
              <a:t>## </a:t>
            </a:r>
          </a:p>
          <a:p>
            <a:r>
              <a:rPr lang="en-US" dirty="0"/>
              <a:t>## Coefficients:</a:t>
            </a:r>
          </a:p>
          <a:p>
            <a:r>
              <a:rPr lang="mr-IN" dirty="0"/>
              <a:t>##           ma1</a:t>
            </a:r>
          </a:p>
          <a:p>
            <a:r>
              <a:rPr lang="mr-IN" dirty="0"/>
              <a:t>##       -0.5579</a:t>
            </a:r>
          </a:p>
          <a:p>
            <a:r>
              <a:rPr lang="de-DE" dirty="0"/>
              <a:t>## </a:t>
            </a:r>
            <a:r>
              <a:rPr lang="de-DE" dirty="0" err="1"/>
              <a:t>s.e</a:t>
            </a:r>
            <a:r>
              <a:rPr lang="de-DE" dirty="0"/>
              <a:t>.   0.0308</a:t>
            </a:r>
          </a:p>
          <a:p>
            <a:r>
              <a:rPr lang="uk-UA" dirty="0"/>
              <a:t>## </a:t>
            </a:r>
          </a:p>
          <a:p>
            <a:r>
              <a:rPr lang="en-US" dirty="0"/>
              <a:t>## sigma^2 estimated as 52.94:  log likelihood = -2477.98,  </a:t>
            </a:r>
            <a:r>
              <a:rPr lang="en-US" dirty="0" err="1"/>
              <a:t>aic</a:t>
            </a:r>
            <a:r>
              <a:rPr lang="en-US" dirty="0"/>
              <a:t> = 4959.96</a:t>
            </a:r>
          </a:p>
        </p:txBody>
      </p:sp>
    </p:spTree>
    <p:extLst>
      <p:ext uri="{BB962C8B-B14F-4D97-AF65-F5344CB8AC3E}">
        <p14:creationId xmlns:p14="http://schemas.microsoft.com/office/powerpoint/2010/main" val="148274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489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cs typeface="Lucida Grande"/>
              </a:rPr>
              <a:t>A time series is a process in which a given observation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cs typeface="Lucida Grande"/>
              </a:rPr>
              <a:t>depends on other </a:t>
            </a:r>
            <a:r>
              <a:rPr lang="en-GB" sz="1600" dirty="0" err="1">
                <a:cs typeface="Lucida Grande"/>
              </a:rPr>
              <a:t>datapoints</a:t>
            </a:r>
            <a:r>
              <a:rPr lang="en-GB" sz="1600" dirty="0">
                <a:cs typeface="Lucida Grande"/>
              </a:rPr>
              <a:t> in the same series.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cs typeface="Lucida Grande"/>
              </a:rPr>
              <a:t>Linear regression models: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GB" sz="1600" dirty="0">
                <a:cs typeface="Lucida Grande"/>
              </a:rPr>
              <a:t>Response variable (y)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GB" sz="1600" dirty="0">
                <a:cs typeface="Lucida Grande"/>
              </a:rPr>
              <a:t>Independent variables (x)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cs typeface="Lucida Grande"/>
              </a:rPr>
              <a:t>Time series: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GB" sz="1600" dirty="0">
                <a:cs typeface="Lucida Grande"/>
              </a:rPr>
              <a:t>Single process (y)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cs typeface="Lucida Grande"/>
              </a:rPr>
              <a:t>Idea: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GB" sz="1600" dirty="0">
                <a:cs typeface="Lucida Grande"/>
              </a:rPr>
              <a:t>Exploit correlations within the data in order to understand and model the data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GB" sz="1600" dirty="0">
                <a:cs typeface="Lucida Grande"/>
              </a:rPr>
              <a:t>Potentially forecast likelihood of future events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example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930" y="1518556"/>
            <a:ext cx="3794276" cy="28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8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446318"/>
              </p:ext>
            </p:extLst>
          </p:nvPr>
        </p:nvGraphicFramePr>
        <p:xfrm>
          <a:off x="1238250" y="2728265"/>
          <a:ext cx="666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667500" imgH="292100" progId="Word.Document.12">
                  <p:embed/>
                </p:oleObj>
              </mc:Choice>
              <mc:Fallback>
                <p:oleObj name="Document" r:id="rId3" imgW="66675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8250" y="2728265"/>
                        <a:ext cx="6667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227186"/>
              </p:ext>
            </p:extLst>
          </p:nvPr>
        </p:nvGraphicFramePr>
        <p:xfrm>
          <a:off x="790726" y="4776107"/>
          <a:ext cx="666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667500" imgH="571500" progId="Word.Document.12">
                  <p:embed/>
                </p:oleObj>
              </mc:Choice>
              <mc:Fallback>
                <p:oleObj name="Document" r:id="rId5" imgW="6667500" imgH="571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0726" y="4776107"/>
                        <a:ext cx="66675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538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cs typeface="Lucida Grande"/>
              </a:rPr>
              <a:t>When analysing time series, we are interested in how two values in the series – separated by k time-steps – affect each other.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 err="1">
                <a:cs typeface="Lucida Grande"/>
              </a:rPr>
              <a:t>k</a:t>
            </a:r>
            <a:r>
              <a:rPr lang="en-GB" sz="1600" baseline="30000" dirty="0" err="1">
                <a:cs typeface="Lucida Grande"/>
              </a:rPr>
              <a:t>th</a:t>
            </a:r>
            <a:r>
              <a:rPr lang="en-GB" sz="1600" baseline="30000" dirty="0">
                <a:cs typeface="Lucida Grande"/>
              </a:rPr>
              <a:t> </a:t>
            </a:r>
            <a:r>
              <a:rPr lang="en-GB" sz="1600" dirty="0" err="1">
                <a:cs typeface="Lucida Grande"/>
              </a:rPr>
              <a:t>autocovariance</a:t>
            </a:r>
            <a:r>
              <a:rPr lang="en-GB" sz="1600" dirty="0">
                <a:cs typeface="Lucida Grande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cs typeface="Lucida Grande"/>
              </a:rPr>
              <a:t>Average covariance between pairs of values that are k time steps apart in the series.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cs typeface="Lucida Grande"/>
              </a:rPr>
              <a:t>Since these are dependent on the scale of the process, these need to be standardised: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>
              <a:defRPr/>
            </a:pPr>
            <a:r>
              <a:rPr lang="en-GB" sz="1600" dirty="0" err="1">
                <a:cs typeface="Lucida Grande"/>
              </a:rPr>
              <a:t>k</a:t>
            </a:r>
            <a:r>
              <a:rPr lang="en-GB" sz="1600" baseline="30000" dirty="0" err="1">
                <a:cs typeface="Lucida Grande"/>
              </a:rPr>
              <a:t>th</a:t>
            </a:r>
            <a:r>
              <a:rPr lang="en-GB" sz="1600" baseline="30000" dirty="0">
                <a:cs typeface="Lucida Grande"/>
              </a:rPr>
              <a:t> </a:t>
            </a:r>
            <a:r>
              <a:rPr lang="en-GB" sz="1600" dirty="0">
                <a:cs typeface="Lucida Grande"/>
              </a:rPr>
              <a:t>autocorrelation: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cs typeface="Lucida Grande"/>
              </a:rPr>
              <a:t>The autocorrelation function is useful for characterising time series.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01902" y="2708370"/>
            <a:ext cx="73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K: 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3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cs typeface="Lucida Grande"/>
              </a:rPr>
              <a:t>Autocorrelation function: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 descr="example4_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47" y="1546987"/>
            <a:ext cx="3657600" cy="2727569"/>
          </a:xfrm>
          <a:prstGeom prst="rect">
            <a:avLst/>
          </a:prstGeom>
        </p:spPr>
      </p:pic>
      <p:pic>
        <p:nvPicPr>
          <p:cNvPr id="7" name="Picture 6" descr="example4_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46987"/>
            <a:ext cx="3657600" cy="27275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7191" y="2706523"/>
            <a:ext cx="176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Nile annual flow: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0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cs typeface="Lucida Grande"/>
              </a:rPr>
              <a:t>Autocorrelation function: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 descr="example4_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47" y="1546987"/>
            <a:ext cx="3657600" cy="2727569"/>
          </a:xfrm>
          <a:prstGeom prst="rect">
            <a:avLst/>
          </a:prstGeom>
        </p:spPr>
      </p:pic>
      <p:pic>
        <p:nvPicPr>
          <p:cNvPr id="7" name="Picture 6" descr="example4_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46987"/>
            <a:ext cx="3657600" cy="2727569"/>
          </a:xfrm>
          <a:prstGeom prst="rect">
            <a:avLst/>
          </a:prstGeom>
        </p:spPr>
      </p:pic>
      <p:pic>
        <p:nvPicPr>
          <p:cNvPr id="8" name="Picture 7" descr="example4_4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47" y="3828050"/>
            <a:ext cx="3657600" cy="2727569"/>
          </a:xfrm>
          <a:prstGeom prst="rect">
            <a:avLst/>
          </a:prstGeom>
        </p:spPr>
      </p:pic>
      <p:pic>
        <p:nvPicPr>
          <p:cNvPr id="9" name="Picture 8" descr="example4_3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828050"/>
            <a:ext cx="3657600" cy="27275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7191" y="2706523"/>
            <a:ext cx="176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Nile annual flow: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9157" y="4903018"/>
            <a:ext cx="1605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Lynx trappings: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4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637066"/>
              </p:ext>
            </p:extLst>
          </p:nvPr>
        </p:nvGraphicFramePr>
        <p:xfrm>
          <a:off x="427867" y="2223449"/>
          <a:ext cx="666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667500" imgH="292100" progId="Word.Document.12">
                  <p:embed/>
                </p:oleObj>
              </mc:Choice>
              <mc:Fallback>
                <p:oleObj name="Document" r:id="rId3" imgW="66675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867" y="2223449"/>
                        <a:ext cx="6667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cs typeface="Lucida Grande"/>
              </a:rPr>
              <a:t>Autoregressive (AR) time series models: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2067" y="2223449"/>
            <a:ext cx="762311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AR(1):</a:t>
            </a:r>
          </a:p>
          <a:p>
            <a:endParaRPr lang="en-GB" sz="2800" dirty="0">
              <a:cs typeface="Lucida Grande"/>
            </a:endParaRPr>
          </a:p>
          <a:p>
            <a:endParaRPr lang="en-GB" sz="2800" dirty="0"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21396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183318"/>
              </p:ext>
            </p:extLst>
          </p:nvPr>
        </p:nvGraphicFramePr>
        <p:xfrm>
          <a:off x="427867" y="2223449"/>
          <a:ext cx="666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667500" imgH="292100" progId="Word.Document.12">
                  <p:embed/>
                </p:oleObj>
              </mc:Choice>
              <mc:Fallback>
                <p:oleObj name="Document" r:id="rId3" imgW="66675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867" y="2223449"/>
                        <a:ext cx="6667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928753"/>
              </p:ext>
            </p:extLst>
          </p:nvPr>
        </p:nvGraphicFramePr>
        <p:xfrm>
          <a:off x="975084" y="2898969"/>
          <a:ext cx="666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667500" imgH="292100" progId="Word.Document.12">
                  <p:embed/>
                </p:oleObj>
              </mc:Choice>
              <mc:Fallback>
                <p:oleObj name="Document" r:id="rId5" imgW="66675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5084" y="2898969"/>
                        <a:ext cx="6667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cs typeface="Lucida Grande"/>
              </a:rPr>
              <a:t>Autoregressive (AR) time series models: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2067" y="2223449"/>
            <a:ext cx="762311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AR(1):</a:t>
            </a:r>
          </a:p>
          <a:p>
            <a:endParaRPr lang="en-GB" sz="2800" dirty="0">
              <a:cs typeface="Lucida Grande"/>
            </a:endParaRPr>
          </a:p>
          <a:p>
            <a:r>
              <a:rPr lang="en-GB" dirty="0">
                <a:cs typeface="Lucida Grande"/>
              </a:rPr>
              <a:t>AR(2):</a:t>
            </a:r>
          </a:p>
          <a:p>
            <a:endParaRPr lang="en-GB" sz="2800" dirty="0"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03479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253805"/>
              </p:ext>
            </p:extLst>
          </p:nvPr>
        </p:nvGraphicFramePr>
        <p:xfrm>
          <a:off x="427867" y="2223449"/>
          <a:ext cx="666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667500" imgH="292100" progId="Word.Document.12">
                  <p:embed/>
                </p:oleObj>
              </mc:Choice>
              <mc:Fallback>
                <p:oleObj name="Document" r:id="rId3" imgW="66675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867" y="2223449"/>
                        <a:ext cx="6667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049528"/>
              </p:ext>
            </p:extLst>
          </p:nvPr>
        </p:nvGraphicFramePr>
        <p:xfrm>
          <a:off x="975084" y="2898969"/>
          <a:ext cx="666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667500" imgH="292100" progId="Word.Document.12">
                  <p:embed/>
                </p:oleObj>
              </mc:Choice>
              <mc:Fallback>
                <p:oleObj name="Document" r:id="rId5" imgW="66675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5084" y="2898969"/>
                        <a:ext cx="6667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838565"/>
              </p:ext>
            </p:extLst>
          </p:nvPr>
        </p:nvGraphicFramePr>
        <p:xfrm>
          <a:off x="1238250" y="3619543"/>
          <a:ext cx="666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6667500" imgH="330200" progId="Word.Document.12">
                  <p:embed/>
                </p:oleObj>
              </mc:Choice>
              <mc:Fallback>
                <p:oleObj name="Document" r:id="rId7" imgW="6667500" imgH="33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8250" y="3619543"/>
                        <a:ext cx="6667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Time series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cs typeface="Lucida Grande"/>
              </a:rPr>
              <a:t>Autoregressive (AR) time series models: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2067" y="4644571"/>
            <a:ext cx="6752006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Similarities to multiple regression model, except for the dependencies</a:t>
            </a:r>
          </a:p>
          <a:p>
            <a:r>
              <a:rPr lang="en-GB" dirty="0">
                <a:cs typeface="Lucida Grande"/>
              </a:rPr>
              <a:t>Parameters estimated using least squares or maximum likelihood</a:t>
            </a:r>
          </a:p>
          <a:p>
            <a:endParaRPr lang="en-GB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cs typeface="Lucida Grande"/>
              </a:rPr>
              <a:t>Assumptions: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GB" dirty="0">
                <a:cs typeface="Lucida Grande"/>
              </a:rPr>
              <a:t>Independent Gaussian errors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GB" dirty="0">
                <a:cs typeface="Lucida Grande"/>
              </a:rPr>
              <a:t>Covariance stationary process (trend doesn’t change over time)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2067" y="2223449"/>
            <a:ext cx="766594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Lucida Grande"/>
              </a:rPr>
              <a:t>AR(1):</a:t>
            </a:r>
          </a:p>
          <a:p>
            <a:endParaRPr lang="en-GB" sz="2800" dirty="0">
              <a:cs typeface="Lucida Grande"/>
            </a:endParaRPr>
          </a:p>
          <a:p>
            <a:r>
              <a:rPr lang="en-GB" dirty="0">
                <a:cs typeface="Lucida Grande"/>
              </a:rPr>
              <a:t>AR(2):</a:t>
            </a:r>
          </a:p>
          <a:p>
            <a:endParaRPr lang="en-GB" sz="2800" dirty="0">
              <a:cs typeface="Lucida Grande"/>
            </a:endParaRPr>
          </a:p>
          <a:p>
            <a:r>
              <a:rPr lang="en-GB" dirty="0">
                <a:cs typeface="Lucida Grande"/>
              </a:rPr>
              <a:t>AR(p):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2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21856</TotalTime>
  <Words>1088</Words>
  <Application>Microsoft Macintosh PowerPoint</Application>
  <PresentationFormat>On-screen Show (4:3)</PresentationFormat>
  <Paragraphs>277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Abadi MT Condensed Extra Bold</vt:lpstr>
      <vt:lpstr>Arial</vt:lpstr>
      <vt:lpstr>Calibri</vt:lpstr>
      <vt:lpstr>Lucida Grande</vt:lpstr>
      <vt:lpstr>Monaco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New Features of REFMAC CCP4 wg2 </dc:title>
  <dc:creator>Garib N Murshudov</dc:creator>
  <cp:lastModifiedBy>Robert Nicholls</cp:lastModifiedBy>
  <cp:revision>1006</cp:revision>
  <dcterms:created xsi:type="dcterms:W3CDTF">2012-03-19T12:53:20Z</dcterms:created>
  <dcterms:modified xsi:type="dcterms:W3CDTF">2023-02-07T09:25:08Z</dcterms:modified>
</cp:coreProperties>
</file>