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9" r:id="rId2"/>
    <p:sldMasterId id="2147483723" r:id="rId3"/>
    <p:sldMasterId id="2147483738" r:id="rId4"/>
    <p:sldMasterId id="2147483783" r:id="rId5"/>
    <p:sldMasterId id="2147483837" r:id="rId6"/>
    <p:sldMasterId id="2147483851" r:id="rId7"/>
  </p:sldMasterIdLst>
  <p:notesMasterIdLst>
    <p:notesMasterId r:id="rId37"/>
  </p:notesMasterIdLst>
  <p:handoutMasterIdLst>
    <p:handoutMasterId r:id="rId38"/>
  </p:handoutMasterIdLst>
  <p:sldIdLst>
    <p:sldId id="460" r:id="rId8"/>
    <p:sldId id="461" r:id="rId9"/>
    <p:sldId id="459" r:id="rId10"/>
    <p:sldId id="462" r:id="rId11"/>
    <p:sldId id="443" r:id="rId12"/>
    <p:sldId id="418" r:id="rId13"/>
    <p:sldId id="427" r:id="rId14"/>
    <p:sldId id="467" r:id="rId15"/>
    <p:sldId id="466" r:id="rId16"/>
    <p:sldId id="492" r:id="rId17"/>
    <p:sldId id="408" r:id="rId18"/>
    <p:sldId id="490" r:id="rId19"/>
    <p:sldId id="322" r:id="rId20"/>
    <p:sldId id="491" r:id="rId21"/>
    <p:sldId id="489" r:id="rId22"/>
    <p:sldId id="401" r:id="rId23"/>
    <p:sldId id="483" r:id="rId24"/>
    <p:sldId id="484" r:id="rId25"/>
    <p:sldId id="485" r:id="rId26"/>
    <p:sldId id="486" r:id="rId27"/>
    <p:sldId id="430" r:id="rId28"/>
    <p:sldId id="475" r:id="rId29"/>
    <p:sldId id="405" r:id="rId30"/>
    <p:sldId id="476" r:id="rId31"/>
    <p:sldId id="429" r:id="rId32"/>
    <p:sldId id="281" r:id="rId33"/>
    <p:sldId id="444" r:id="rId34"/>
    <p:sldId id="482" r:id="rId35"/>
    <p:sldId id="480" r:id="rId3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85800" autoAdjust="0"/>
  </p:normalViewPr>
  <p:slideViewPr>
    <p:cSldViewPr snapToGrid="0" snapToObjects="1">
      <p:cViewPr varScale="1">
        <p:scale>
          <a:sx n="76" d="100"/>
          <a:sy n="76" d="100"/>
        </p:scale>
        <p:origin x="-16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48F24-59E1-AF43-B5D4-ABE9316F81BC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41DCF-4E48-2E44-AAE6-CF3D1BB6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48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94260-82C4-4274-9C61-B86EE0A894F9}" type="datetimeFigureOut">
              <a:rPr lang="en-GB" smtClean="0"/>
              <a:t>27/11/2015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84F1C-A5D6-4265-B3F8-BC02B083BE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52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services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research community, particularly with increasing amount of open access publishers. Publishers are business to consumer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BMCRN, ESSD</a:t>
            </a:r>
            <a:r>
              <a:rPr lang="en-GB" baseline="0" dirty="0" smtClean="0"/>
              <a:t> – among first data journals (2008-9)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3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5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Key features of Scientific Data – driven by</a:t>
            </a:r>
            <a:r>
              <a:rPr lang="en-GB" baseline="0" dirty="0" smtClean="0"/>
              <a:t> market research about researchers would value in a data publication</a:t>
            </a:r>
            <a:endParaRPr lang="en-GB" dirty="0" smtClean="0"/>
          </a:p>
          <a:p>
            <a:r>
              <a:rPr lang="en-GB" dirty="0" smtClean="0"/>
              <a:t>Promotes community repositories. Approved</a:t>
            </a:r>
            <a:r>
              <a:rPr lang="en-GB" baseline="0" dirty="0" smtClean="0"/>
              <a:t> list of more than 80. Offer Dryad and </a:t>
            </a:r>
            <a:r>
              <a:rPr lang="en-GB" baseline="0" dirty="0" err="1" smtClean="0"/>
              <a:t>figshare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89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now have several examples of data</a:t>
            </a:r>
            <a:r>
              <a:rPr lang="en-GB" baseline="0" dirty="0" smtClean="0"/>
              <a:t> descriptors derived from different sources and linking data to publications in various/multiple ways.</a:t>
            </a:r>
          </a:p>
          <a:p>
            <a:r>
              <a:rPr lang="en-GB" dirty="0" smtClean="0"/>
              <a:t>Following up on the previous publication</a:t>
            </a:r>
            <a:r>
              <a:rPr lang="en-GB" baseline="0" dirty="0" smtClean="0"/>
              <a:t> at Nature, the authors provide a richer description and release of valuable gene expression data from an </a:t>
            </a:r>
            <a:r>
              <a:rPr lang="en-GB" baseline="0" dirty="0" err="1" smtClean="0"/>
              <a:t>iPS</a:t>
            </a:r>
            <a:r>
              <a:rPr lang="en-GB" baseline="0" dirty="0" smtClean="0"/>
              <a:t> cell reprogramming time-course, including data from four early time points, not </a:t>
            </a:r>
            <a:r>
              <a:rPr lang="en-GB" baseline="0" dirty="0" err="1" smtClean="0"/>
              <a:t>analyzed</a:t>
            </a:r>
            <a:r>
              <a:rPr lang="en-GB" baseline="0" dirty="0" smtClean="0"/>
              <a:t> or released in the original publication (</a:t>
            </a:r>
            <a:r>
              <a:rPr lang="en-GB" baseline="0" dirty="0" err="1" smtClean="0"/>
              <a:t>figshare</a:t>
            </a:r>
            <a:r>
              <a:rPr lang="en-GB" baseline="0" dirty="0" smtClean="0"/>
              <a:t> data).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1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now have several examples of data</a:t>
            </a:r>
            <a:r>
              <a:rPr lang="en-GB" baseline="0" dirty="0" smtClean="0"/>
              <a:t> descriptors derived from different sources and linking data to publications in various/multiple ways.</a:t>
            </a:r>
          </a:p>
          <a:p>
            <a:r>
              <a:rPr lang="en-GB" dirty="0" smtClean="0"/>
              <a:t>Following up on the previous publication</a:t>
            </a:r>
            <a:r>
              <a:rPr lang="en-GB" baseline="0" dirty="0" smtClean="0"/>
              <a:t> at Nature, the authors provide a richer description and release of valuable gene expression data from an </a:t>
            </a:r>
            <a:r>
              <a:rPr lang="en-GB" baseline="0" dirty="0" err="1" smtClean="0"/>
              <a:t>iPS</a:t>
            </a:r>
            <a:r>
              <a:rPr lang="en-GB" baseline="0" dirty="0" smtClean="0"/>
              <a:t> cell reprogramming time-course, including data from four early time points, not </a:t>
            </a:r>
            <a:r>
              <a:rPr lang="en-GB" baseline="0" dirty="0" err="1" smtClean="0"/>
              <a:t>analyzed</a:t>
            </a:r>
            <a:r>
              <a:rPr lang="en-GB" baseline="0" dirty="0" smtClean="0"/>
              <a:t> or released in the original publication (</a:t>
            </a:r>
            <a:r>
              <a:rPr lang="en-GB" baseline="0" dirty="0" err="1" smtClean="0"/>
              <a:t>figshare</a:t>
            </a:r>
            <a:r>
              <a:rPr lang="en-GB" baseline="0" dirty="0" smtClean="0"/>
              <a:t> data).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1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Data</a:t>
            </a:r>
            <a:r>
              <a:rPr lang="en-GB" baseline="0" dirty="0" smtClean="0"/>
              <a:t> Descriptor, the authors present a h</a:t>
            </a:r>
            <a:r>
              <a:rPr lang="en-GB" dirty="0" smtClean="0"/>
              <a:t>igh-resolution brain imaging dataset from participants listening to an audio version of 'Forrest Gump‘. This</a:t>
            </a:r>
            <a:r>
              <a:rPr lang="en-GB" baseline="0" dirty="0" smtClean="0"/>
              <a:t> rich dataset is being used in a brain cognition challenge organized by the authors. The Data Descriptor includes rich methodological details, and links to source code stored at 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 to help maximize the reusability of these data.  </a:t>
            </a:r>
          </a:p>
          <a:p>
            <a:r>
              <a:rPr lang="en-GB" baseline="0" dirty="0" smtClean="0"/>
              <a:t>Genomes of </a:t>
            </a:r>
            <a:r>
              <a:rPr lang="en-GB" baseline="0" dirty="0" err="1" smtClean="0"/>
              <a:t>icelanders</a:t>
            </a:r>
            <a:r>
              <a:rPr lang="en-GB" baseline="0" dirty="0" smtClean="0"/>
              <a:t> example?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6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 smtClean="0"/>
              <a:t>Public repositories preferred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smtClean="0"/>
              <a:t>http://www.nature.com/sdata/data-policies/repositories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 err="1" smtClean="0"/>
              <a:t>GigaScience</a:t>
            </a:r>
            <a:r>
              <a:rPr lang="en-GB" sz="1400" dirty="0" smtClean="0"/>
              <a:t> – journal that focuses on big</a:t>
            </a:r>
            <a:r>
              <a:rPr lang="en-GB" sz="1400" baseline="0" dirty="0" smtClean="0"/>
              <a:t> data from life sciences, in particular whole genome sequences, </a:t>
            </a:r>
            <a:r>
              <a:rPr lang="en-GB" sz="1400" dirty="0" smtClean="0"/>
              <a:t>has its own repository for many </a:t>
            </a:r>
            <a:r>
              <a:rPr lang="en-GB" sz="1400" dirty="0" err="1" smtClean="0"/>
              <a:t>giga</a:t>
            </a:r>
            <a:r>
              <a:rPr lang="en-GB" sz="1400" dirty="0" smtClean="0"/>
              <a:t>/terabyte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67568-C326-4EE5-BD2F-879FECE79772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09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Add GB/BMC example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Make a table?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We’ve probably all read the headlines but what can we do – practically and pragmatically – about it as publishers?</a:t>
            </a:r>
          </a:p>
          <a:p>
            <a:pPr marL="0" indent="0">
              <a:buNone/>
            </a:pPr>
            <a:r>
              <a:rPr lang="en-US" baseline="0" dirty="0" smtClean="0"/>
              <a:t>Possible addition? http://news.stanford.edu/news/2015/november/fraud-science-papers-111615.html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B457D-42A1-4339-8BDA-AB77626FF8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1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aseline="0" dirty="0" smtClean="0"/>
              <a:t>Examples of </a:t>
            </a:r>
            <a:r>
              <a:rPr lang="en-GB" baseline="0" dirty="0" err="1" smtClean="0"/>
              <a:t>Genbank</a:t>
            </a:r>
            <a:r>
              <a:rPr lang="en-GB" baseline="0" dirty="0" smtClean="0"/>
              <a:t>, EGA data citations in </a:t>
            </a:r>
            <a:r>
              <a:rPr lang="en-GB" baseline="0" dirty="0" err="1" smtClean="0"/>
              <a:t>Sci</a:t>
            </a:r>
            <a:r>
              <a:rPr lang="en-GB" baseline="0" dirty="0" smtClean="0"/>
              <a:t> Data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Systems for referencing accessions in Nature articles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</a:t>
            </a:r>
            <a:r>
              <a:rPr lang="en-GB" baseline="0" dirty="0" smtClean="0"/>
              <a:t> publications at Scientific Data are open-access. Authors choose from three CC licences to cover the main human-readable article, and the data and metadata are released under open terms that permit the widest reuse.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Other examples of differential licensing: BMC and F1000R implementation of CC0 for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>
                <a:solidFill>
                  <a:prstClr val="black"/>
                </a:solidFill>
              </a:rPr>
              <a:pPr/>
              <a:t>23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91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>
                <a:solidFill>
                  <a:prstClr val="black"/>
                </a:solidFill>
              </a:rPr>
              <a:pPr/>
              <a:t>24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9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67568-C326-4EE5-BD2F-879FECE7977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59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67568-C326-4EE5-BD2F-879FECE79772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59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67568-C326-4EE5-BD2F-879FECE79772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5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Bias – many examples and Editors</a:t>
            </a:r>
            <a:r>
              <a:rPr lang="en-GB" baseline="0" dirty="0" smtClean="0"/>
              <a:t> and journals have often been exonerated. Examples of </a:t>
            </a:r>
            <a:r>
              <a:rPr lang="en-GB" baseline="0" dirty="0" err="1" smtClean="0"/>
              <a:t>reboxetine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oseltamvir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Experimental design issues: </a:t>
            </a:r>
            <a:r>
              <a:rPr lang="en-GB" altLang="en-US" sz="1200" b="0" dirty="0" smtClean="0">
                <a:solidFill>
                  <a:schemeClr val="bg1">
                    <a:lumMod val="50000"/>
                  </a:schemeClr>
                </a:solidFill>
              </a:rPr>
              <a:t>randomization, blinding, sample size determinations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NIH developed</a:t>
            </a:r>
            <a:r>
              <a:rPr lang="en-GB" baseline="0" dirty="0" smtClean="0"/>
              <a:t> a training module on reproducibility and transparency with an emphasis on good experimental design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While problems of reproducibility often arise in the lab or clinic – in methodology – publishers can potentially compound the issue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92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length restrictions</a:t>
            </a:r>
            <a:r>
              <a:rPr lang="en-GB" baseline="0" dirty="0" smtClean="0"/>
              <a:t> online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6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good example of detail</a:t>
            </a:r>
            <a:r>
              <a:rPr lang="en-US" baseline="0" dirty="0" smtClean="0"/>
              <a:t> we now find in figure legends and methods sections</a:t>
            </a:r>
          </a:p>
          <a:p>
            <a:r>
              <a:rPr lang="en-US" baseline="0" dirty="0" smtClean="0"/>
              <a:t>Not working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649A-B61C-4F20-B955-5F20198F3833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6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84F1C-A5D6-4265-B3F8-BC02B083BED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4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10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  <a:latin typeface="Verdana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8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9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90414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6349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02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0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1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3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9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915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599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38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1" y="1676400"/>
            <a:ext cx="7217281" cy="47561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696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baseline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4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90307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0910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4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878688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34561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4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87498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3806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4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90307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26" y="4451356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1744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4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891744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372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58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4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90414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18893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56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8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29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9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64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  <a:latin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37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62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685571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4951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0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02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0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1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3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9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432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02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0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1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3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9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14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599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38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1" y="1676400"/>
            <a:ext cx="7217281" cy="47561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98893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baseline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4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90307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54487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4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878688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1315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4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87498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2094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4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90307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26" y="4451356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053117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4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891744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685579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3917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258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4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9" y="90414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30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56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8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29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9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55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685571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3478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4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8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2762-01-NPG Corporate presentation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88"/>
            <a:ext cx="91440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76258"/>
            <a:ext cx="7772400" cy="1470025"/>
          </a:xfrm>
        </p:spPr>
        <p:txBody>
          <a:bodyPr/>
          <a:lstStyle>
            <a:lvl1pPr>
              <a:defRPr>
                <a:solidFill>
                  <a:srgbClr val="D0242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2205038"/>
            <a:ext cx="6011862" cy="1752600"/>
          </a:xfrm>
        </p:spPr>
        <p:txBody>
          <a:bodyPr/>
          <a:lstStyle>
            <a:lvl1pPr marL="0" indent="0" algn="ctr">
              <a:buFont typeface="Tahoma" pitchFamily="34" charset="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008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10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6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7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10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6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7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CASIM workshop Nov 2015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41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4" y="1676400"/>
            <a:ext cx="7217281" cy="47561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000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baseline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90307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949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878688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10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  <a:latin typeface="Verdana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8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9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87498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851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90307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29" y="4451362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57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12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891744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056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76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90414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820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64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35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8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685577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061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98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10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6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7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9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10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6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7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  <a:latin typeface="Verdana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42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5" y="1676400"/>
            <a:ext cx="7217281" cy="47561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632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CASIM workshop Nov 2015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41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4" y="1676400"/>
            <a:ext cx="7217281" cy="47561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040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baseline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90307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426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878688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7503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87498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906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90307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29" y="4451362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0607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12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891744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537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13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2" y="90414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327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64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35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6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685577"/>
            <a:ext cx="7614138" cy="1071649"/>
          </a:xfrm>
        </p:spPr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baseline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90307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44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58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818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705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8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24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CASIM workshop Nov 2015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67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67539" y="1793341"/>
            <a:ext cx="7217281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771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78115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9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8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965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8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31" y="4451414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9642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38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8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076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8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886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7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800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8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967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412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87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8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87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4406964"/>
            <a:ext cx="762720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7" y="2906713"/>
            <a:ext cx="762720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3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878688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2966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8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8292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64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9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1590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81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7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srgbClr val="6457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A39E9B"/>
                </a:solidFill>
              </a:rPr>
              <a:t>CASIM workshop Nov 2015</a:t>
            </a:r>
            <a:endParaRPr lang="en-US">
              <a:solidFill>
                <a:srgbClr val="A39E9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8890-FC90-0C4C-AEE7-CB2D009DDA27}" type="slidenum">
              <a:rPr lang="en-US" smtClean="0">
                <a:solidFill>
                  <a:srgbClr val="A39E9B"/>
                </a:solidFill>
              </a:rPr>
              <a:pPr/>
              <a:t>‹#›</a:t>
            </a:fld>
            <a:endParaRPr lang="en-US">
              <a:solidFill>
                <a:srgbClr val="A39E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8347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09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8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8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09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8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8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845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CASIM workshop Nov 2015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42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67514" y="1793341"/>
            <a:ext cx="7217281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0793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78115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3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1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874980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1771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083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30" y="4451364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716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13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2777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2536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6344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7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800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4448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63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37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505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88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NPG tak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8825" y="1718236"/>
            <a:ext cx="8516470" cy="43777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134472"/>
            <a:ext cx="9144000" cy="127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7962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54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814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701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6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6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90307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30" y="4451364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1391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CASIM workshop Nov 2015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65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67537" y="1793341"/>
            <a:ext cx="7217281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747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78115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1567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6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722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6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31" y="4451410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4447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36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6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382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6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50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7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800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6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0823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408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83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16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74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4406960"/>
            <a:ext cx="762720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7" y="2906713"/>
            <a:ext cx="762720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203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>
              <a:solidFill>
                <a:srgbClr val="A39E9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>
              <a:solidFill>
                <a:srgbClr val="A39E9B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36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5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13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3" y="891744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5740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79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94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0390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7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srgbClr val="6457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A39E9B"/>
                </a:solidFill>
              </a:rPr>
              <a:t>CASIM workshop Nov 2015</a:t>
            </a:r>
            <a:endParaRPr lang="en-US">
              <a:solidFill>
                <a:srgbClr val="A39E9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8890-FC90-0C4C-AEE7-CB2D009DDA27}" type="slidenum">
              <a:rPr lang="en-US" smtClean="0">
                <a:solidFill>
                  <a:srgbClr val="A39E9B"/>
                </a:solidFill>
              </a:rPr>
              <a:pPr/>
              <a:t>‹#›</a:t>
            </a:fld>
            <a:endParaRPr lang="en-US">
              <a:solidFill>
                <a:srgbClr val="A39E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549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05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4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4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5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1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015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Purple_No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62605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861060" y="643764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861060" y="969654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5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1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242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srgbClr val="FFFFFF"/>
                </a:solidFill>
              </a:rPr>
              <a:t>CASIM workshop Nov 2015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88ADF3-EA71-4DA4-BE2D-31CF4D42C298}" type="slidenum">
              <a:rPr lang="en-GB" smtClean="0">
                <a:solidFill>
                  <a:srgbClr val="FFFFFF"/>
                </a:solidFill>
              </a:rPr>
              <a:pPr/>
              <a:t>‹#›</a:t>
            </a:fld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flipH="1">
            <a:off x="461600" y="1603294"/>
            <a:ext cx="8239857" cy="2433252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baseline="-25000" dirty="0">
              <a:solidFill>
                <a:srgbClr val="645746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457140" y="4224193"/>
            <a:ext cx="1396365" cy="2308324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67512" y="1793341"/>
            <a:ext cx="7217281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7508" y="2228998"/>
            <a:ext cx="4658225" cy="35814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1062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600206"/>
            <a:ext cx="7614138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07" y="781152"/>
            <a:ext cx="7828818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4270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9994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t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6" y="1600206"/>
            <a:ext cx="3721846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6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3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3/4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9" y="1600206"/>
            <a:ext cx="5653455" cy="4525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641128" y="4451360"/>
            <a:ext cx="1840523" cy="1674813"/>
          </a:xfrm>
        </p:spPr>
        <p:txBody>
          <a:bodyPr anchor="b" anchorCtr="0">
            <a:normAutofit/>
          </a:bodyPr>
          <a:lstStyle>
            <a:lvl1pPr>
              <a:defRPr sz="1200" b="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5345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11" y="1600206"/>
            <a:ext cx="7614139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400">
                <a:solidFill>
                  <a:schemeClr val="bg2"/>
                </a:solidFill>
              </a:defRPr>
            </a:lvl2pPr>
            <a:lvl3pPr>
              <a:spcBef>
                <a:spcPts val="1200"/>
              </a:spcBef>
              <a:defRPr sz="1400">
                <a:solidFill>
                  <a:schemeClr val="bg2"/>
                </a:solidFill>
              </a:defRPr>
            </a:lvl3pPr>
            <a:lvl4pPr>
              <a:spcBef>
                <a:spcPts val="1200"/>
              </a:spcBef>
              <a:defRPr sz="1400">
                <a:solidFill>
                  <a:schemeClr val="bg2"/>
                </a:solidFill>
              </a:defRPr>
            </a:lvl4pPr>
            <a:lvl5pPr>
              <a:spcBef>
                <a:spcPts val="1200"/>
              </a:spcBef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7090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" y="0"/>
            <a:ext cx="9141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026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1654"/>
            <a:ext cx="7614138" cy="1071649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8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72721" y="1600200"/>
            <a:ext cx="3721846" cy="4533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5827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07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800" y="1600206"/>
            <a:ext cx="3721846" cy="45259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7469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 Information_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 userDrawn="1"/>
        </p:nvSpPr>
        <p:spPr bwMode="auto">
          <a:xfrm>
            <a:off x="465138" y="407359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852"/>
            <a:ext cx="8701454" cy="106314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37999" y="592523"/>
            <a:ext cx="1362462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8744" y="592523"/>
            <a:ext cx="2202180" cy="914400"/>
          </a:xfr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 descr="Strapline_new_rgb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64689" y="592533"/>
            <a:ext cx="2712720" cy="475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1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59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</a:rPr>
              <a:pPr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7511" y="781152"/>
            <a:ext cx="7614139" cy="434340"/>
          </a:xfrm>
        </p:spPr>
        <p:txBody>
          <a:bodyPr>
            <a:normAutofit/>
          </a:bodyPr>
          <a:lstStyle>
            <a:lvl1pPr>
              <a:defRPr sz="22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dirty="0" smtClean="0"/>
              <a:t>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3366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NPG tak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98825" y="1718236"/>
            <a:ext cx="8516470" cy="43777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134472"/>
            <a:ext cx="9144000" cy="1270000"/>
          </a:xfrm>
          <a:prstGeom prst="rect">
            <a:avLst/>
          </a:prstGeom>
          <a:solidFill>
            <a:schemeClr val="accent4"/>
          </a:solidFill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248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2762-01-NPG Corporate presentation-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288"/>
            <a:ext cx="9144000" cy="646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76258"/>
            <a:ext cx="7772400" cy="1470025"/>
          </a:xfrm>
        </p:spPr>
        <p:txBody>
          <a:bodyPr/>
          <a:lstStyle>
            <a:lvl1pPr>
              <a:defRPr>
                <a:solidFill>
                  <a:srgbClr val="D0242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2205038"/>
            <a:ext cx="6011862" cy="1752600"/>
          </a:xfrm>
        </p:spPr>
        <p:txBody>
          <a:bodyPr/>
          <a:lstStyle>
            <a:lvl1pPr marL="0" indent="0" algn="ctr">
              <a:buFont typeface="Tahoma" pitchFamily="34" charset="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396759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urp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reeform 6"/>
          <p:cNvSpPr>
            <a:spLocks/>
          </p:cNvSpPr>
          <p:nvPr userDrawn="1"/>
        </p:nvSpPr>
        <p:spPr bwMode="auto">
          <a:xfrm>
            <a:off x="465138" y="462602"/>
            <a:ext cx="8236316" cy="1841309"/>
          </a:xfrm>
          <a:custGeom>
            <a:avLst/>
            <a:gdLst>
              <a:gd name="T0" fmla="*/ 240 w 3009"/>
              <a:gd name="T1" fmla="*/ 0 h 705"/>
              <a:gd name="T2" fmla="*/ 7 w 3009"/>
              <a:gd name="T3" fmla="*/ 175 h 705"/>
              <a:gd name="T4" fmla="*/ 4 w 3009"/>
              <a:gd name="T5" fmla="*/ 198 h 705"/>
              <a:gd name="T6" fmla="*/ 0 w 3009"/>
              <a:gd name="T7" fmla="*/ 455 h 705"/>
              <a:gd name="T8" fmla="*/ 0 w 3009"/>
              <a:gd name="T9" fmla="*/ 705 h 705"/>
              <a:gd name="T10" fmla="*/ 39 w 3009"/>
              <a:gd name="T11" fmla="*/ 705 h 705"/>
              <a:gd name="T12" fmla="*/ 246 w 3009"/>
              <a:gd name="T13" fmla="*/ 523 h 705"/>
              <a:gd name="T14" fmla="*/ 3009 w 3009"/>
              <a:gd name="T15" fmla="*/ 523 h 705"/>
              <a:gd name="T16" fmla="*/ 3009 w 3009"/>
              <a:gd name="T17" fmla="*/ 0 h 705"/>
              <a:gd name="T18" fmla="*/ 240 w 3009"/>
              <a:gd name="T19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09" h="705">
                <a:moveTo>
                  <a:pt x="240" y="0"/>
                </a:moveTo>
                <a:cubicBezTo>
                  <a:pt x="142" y="0"/>
                  <a:pt x="35" y="13"/>
                  <a:pt x="7" y="175"/>
                </a:cubicBezTo>
                <a:cubicBezTo>
                  <a:pt x="6" y="183"/>
                  <a:pt x="5" y="191"/>
                  <a:pt x="4" y="198"/>
                </a:cubicBezTo>
                <a:cubicBezTo>
                  <a:pt x="2" y="220"/>
                  <a:pt x="0" y="430"/>
                  <a:pt x="0" y="455"/>
                </a:cubicBezTo>
                <a:cubicBezTo>
                  <a:pt x="0" y="705"/>
                  <a:pt x="0" y="705"/>
                  <a:pt x="0" y="705"/>
                </a:cubicBezTo>
                <a:cubicBezTo>
                  <a:pt x="39" y="705"/>
                  <a:pt x="39" y="705"/>
                  <a:pt x="39" y="705"/>
                </a:cubicBezTo>
                <a:cubicBezTo>
                  <a:pt x="71" y="590"/>
                  <a:pt x="145" y="525"/>
                  <a:pt x="246" y="523"/>
                </a:cubicBezTo>
                <a:cubicBezTo>
                  <a:pt x="3009" y="523"/>
                  <a:pt x="3009" y="523"/>
                  <a:pt x="3009" y="523"/>
                </a:cubicBezTo>
                <a:cubicBezTo>
                  <a:pt x="3009" y="0"/>
                  <a:pt x="3009" y="0"/>
                  <a:pt x="3009" y="0"/>
                </a:cubicBezTo>
                <a:lnTo>
                  <a:pt x="24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61060" y="643760"/>
            <a:ext cx="7414260" cy="407035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61060" y="969651"/>
            <a:ext cx="4785360" cy="30692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61063" y="1480503"/>
            <a:ext cx="4769485" cy="167322"/>
          </a:xfrm>
        </p:spPr>
        <p:txBody>
          <a:bodyPr>
            <a:normAutofit/>
          </a:bodyPr>
          <a:lstStyle>
            <a:lvl1pPr>
              <a:defRPr sz="1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 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366"/>
            <a:ext cx="8701454" cy="1063148"/>
          </a:xfrm>
          <a:prstGeom prst="rect">
            <a:avLst/>
          </a:prstGeom>
        </p:spPr>
      </p:pic>
      <p:pic>
        <p:nvPicPr>
          <p:cNvPr id="18" name="Picture 17" descr="Strapline_new_rgb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11" y="6260343"/>
            <a:ext cx="2516646" cy="227666"/>
          </a:xfrm>
          <a:prstGeom prst="rect">
            <a:avLst/>
          </a:prstGeom>
        </p:spPr>
      </p:pic>
      <p:pic>
        <p:nvPicPr>
          <p:cNvPr id="20" name="Picture 19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9" y="6072811"/>
            <a:ext cx="2105811" cy="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6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14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14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  <a:latin typeface="Verdana"/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46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  <a:latin typeface="Verdan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U:\NPG.png"/>
          <p:cNvPicPr>
            <a:picLocks noChangeAspect="1" noChangeArrowheads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63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01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89" r:id="rId12"/>
    <p:sldLayoutId id="2147483736" r:id="rId13"/>
    <p:sldLayoutId id="2147483737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2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6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12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12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44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U:\NPG.png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61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2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2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6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12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12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44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U:\NPG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61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2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6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64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64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96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srgbClr val="645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6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60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60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92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>
              <a:solidFill>
                <a:srgbClr val="645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36" r:id="rId3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4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06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06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38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U:\NPG.png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55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0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2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08" y="376470"/>
            <a:ext cx="7614138" cy="10716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08" y="1600204"/>
            <a:ext cx="7614138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508" y="6438906"/>
            <a:ext cx="2895600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7" y="6438906"/>
            <a:ext cx="296863" cy="17625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pPr defTabSz="914400"/>
            <a:fld id="{F888ADF3-EA71-4DA4-BE2D-31CF4D42C298}" type="slidenum">
              <a:rPr lang="en-GB" smtClean="0">
                <a:solidFill>
                  <a:srgbClr val="A39E9B"/>
                </a:solidFill>
              </a:rPr>
              <a:pPr defTabSz="914400"/>
              <a:t>‹#›</a:t>
            </a:fld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67508" y="1080438"/>
            <a:ext cx="7819292" cy="238125"/>
          </a:xfrm>
          <a:custGeom>
            <a:avLst/>
            <a:gdLst>
              <a:gd name="T0" fmla="*/ 2577 w 2667"/>
              <a:gd name="T1" fmla="*/ 72 h 72"/>
              <a:gd name="T2" fmla="*/ 2 w 2667"/>
              <a:gd name="T3" fmla="*/ 72 h 72"/>
              <a:gd name="T4" fmla="*/ 0 w 2667"/>
              <a:gd name="T5" fmla="*/ 69 h 72"/>
              <a:gd name="T6" fmla="*/ 2 w 2667"/>
              <a:gd name="T7" fmla="*/ 67 h 72"/>
              <a:gd name="T8" fmla="*/ 2577 w 2667"/>
              <a:gd name="T9" fmla="*/ 67 h 72"/>
              <a:gd name="T10" fmla="*/ 2662 w 2667"/>
              <a:gd name="T11" fmla="*/ 3 h 72"/>
              <a:gd name="T12" fmla="*/ 2665 w 2667"/>
              <a:gd name="T13" fmla="*/ 1 h 72"/>
              <a:gd name="T14" fmla="*/ 2667 w 2667"/>
              <a:gd name="T15" fmla="*/ 4 h 72"/>
              <a:gd name="T16" fmla="*/ 2577 w 2667"/>
              <a:gd name="T1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67" h="72">
                <a:moveTo>
                  <a:pt x="2577" y="72"/>
                </a:move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69"/>
                </a:cubicBezTo>
                <a:cubicBezTo>
                  <a:pt x="0" y="68"/>
                  <a:pt x="1" y="67"/>
                  <a:pt x="2" y="67"/>
                </a:cubicBezTo>
                <a:cubicBezTo>
                  <a:pt x="2577" y="67"/>
                  <a:pt x="2577" y="67"/>
                  <a:pt x="2577" y="67"/>
                </a:cubicBezTo>
                <a:cubicBezTo>
                  <a:pt x="2614" y="67"/>
                  <a:pt x="2652" y="62"/>
                  <a:pt x="2662" y="3"/>
                </a:cubicBezTo>
                <a:cubicBezTo>
                  <a:pt x="2662" y="1"/>
                  <a:pt x="2663" y="0"/>
                  <a:pt x="2665" y="1"/>
                </a:cubicBezTo>
                <a:cubicBezTo>
                  <a:pt x="2666" y="1"/>
                  <a:pt x="2667" y="2"/>
                  <a:pt x="2667" y="4"/>
                </a:cubicBezTo>
                <a:cubicBezTo>
                  <a:pt x="2656" y="67"/>
                  <a:pt x="2615" y="72"/>
                  <a:pt x="2577" y="7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U:\NPG.png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55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2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274638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266700" algn="l" defTabSz="914400" rtl="0" eaLnBrk="1" latinLnBrk="0" hangingPunct="1">
        <a:lnSpc>
          <a:spcPct val="110000"/>
        </a:lnSpc>
        <a:spcBef>
          <a:spcPts val="1000"/>
        </a:spcBef>
        <a:buSzPct val="100000"/>
        <a:buFont typeface="Wingdings 2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914400" rtl="0" eaLnBrk="1" latinLnBrk="0" hangingPunct="1">
        <a:lnSpc>
          <a:spcPct val="110000"/>
        </a:lnSpc>
        <a:spcBef>
          <a:spcPts val="1000"/>
        </a:spcBef>
        <a:buFont typeface="Arial" pitchFamily="34" charset="0"/>
        <a:buAutoNum type="arabi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gif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5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740" y="476258"/>
            <a:ext cx="853115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The role of journals and publishers 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in </a:t>
            </a:r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reproducible research</a:t>
            </a:r>
            <a:endParaRPr lang="en-GB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42" y="2892324"/>
            <a:ext cx="5875675" cy="175260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Iain Hrynaszkiewicz</a:t>
            </a:r>
          </a:p>
          <a:p>
            <a:pPr algn="r"/>
            <a: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Head of Data and HSS Publishing, Open Research</a:t>
            </a:r>
            <a:b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</a:br>
            <a: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Nature Publishing Group &amp; Palgrave Macmillan</a:t>
            </a:r>
          </a:p>
          <a:p>
            <a:pPr algn="r"/>
            <a:endParaRPr lang="en-US" sz="2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algn="r"/>
            <a: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iain.hrynaszkiewicz@nature.com</a:t>
            </a:r>
          </a:p>
          <a:p>
            <a:pPr algn="r"/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@</a:t>
            </a:r>
            <a:r>
              <a:rPr lang="en-US" sz="28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iainh_z</a:t>
            </a:r>
            <a:endParaRPr lang="en-US" sz="2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" name="Text Placeholder 8"/>
          <p:cNvSpPr txBox="1">
            <a:spLocks/>
          </p:cNvSpPr>
          <p:nvPr/>
        </p:nvSpPr>
        <p:spPr>
          <a:xfrm>
            <a:off x="335772" y="1552678"/>
            <a:ext cx="8127296" cy="5272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00000"/>
              <a:buFont typeface="Wingdings 2" pitchFamily="18" charset="2"/>
              <a:buChar char="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41338" indent="-274638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itchFamily="34" charset="0"/>
              <a:buChar char="–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00000"/>
              <a:buFont typeface="Wingdings 2" pitchFamily="18" charset="2"/>
              <a:buChar char="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66700" indent="-2667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itchFamily="34" charset="0"/>
              <a:buAutoNum type="arabi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CASIM Reproducible Research Workshop, 2</a:t>
            </a: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  <a:latin typeface="+mj-lt"/>
              </a:rPr>
              <a:t>7</a:t>
            </a:r>
            <a:r>
              <a:rPr lang="en-US" sz="1800" baseline="30000" dirty="0" smtClean="0">
                <a:solidFill>
                  <a:schemeClr val="accent6">
                    <a:lumMod val="10000"/>
                  </a:schemeClr>
                </a:solidFill>
                <a:latin typeface="+mj-lt"/>
              </a:rPr>
              <a:t>th</a:t>
            </a:r>
            <a:r>
              <a:rPr lang="en-US" sz="1800" dirty="0" smtClean="0">
                <a:solidFill>
                  <a:schemeClr val="accent6">
                    <a:lumMod val="10000"/>
                  </a:schemeClr>
                </a:solidFill>
                <a:latin typeface="+mj-lt"/>
              </a:rPr>
              <a:t> November 2015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45" y="6363336"/>
            <a:ext cx="779462" cy="34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8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Reproducibility: Content - </a:t>
            </a:r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format</a:t>
            </a:r>
            <a:r>
              <a:rPr lang="en-GB" sz="2800" dirty="0" smtClean="0">
                <a:solidFill>
                  <a:srgbClr val="C00000"/>
                </a:solidFill>
                <a:latin typeface="+mj-lt"/>
              </a:rPr>
              <a:t/>
            </a:r>
            <a:br>
              <a:rPr lang="en-GB" sz="2800" dirty="0" smtClean="0">
                <a:solidFill>
                  <a:srgbClr val="C00000"/>
                </a:solidFill>
                <a:latin typeface="+mj-lt"/>
              </a:rPr>
            </a:b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</a:rPr>
              <a:t>Format</a:t>
            </a:r>
            <a:r>
              <a:rPr lang="en-US" sz="2400" b="0" dirty="0" smtClean="0">
                <a:solidFill>
                  <a:schemeClr val="tx1"/>
                </a:solidFill>
              </a:rPr>
              <a:t> of content also important when literature used a resource for research e.g. structured XML versions of articles in PubMed Central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Building a “</a:t>
            </a:r>
            <a:r>
              <a:rPr lang="en-US" sz="2400" b="0" dirty="0" err="1" smtClean="0">
                <a:solidFill>
                  <a:schemeClr val="tx1"/>
                </a:solidFill>
              </a:rPr>
              <a:t>GenBank</a:t>
            </a:r>
            <a:r>
              <a:rPr lang="en-US" sz="2400" b="0" dirty="0" smtClean="0">
                <a:solidFill>
                  <a:schemeClr val="tx1"/>
                </a:solidFill>
              </a:rPr>
              <a:t> for the published literature” (Roberts, Varmus et al </a:t>
            </a:r>
            <a:r>
              <a:rPr lang="en-US" sz="2400" b="0" i="1" dirty="0" smtClean="0">
                <a:solidFill>
                  <a:schemeClr val="tx1"/>
                </a:solidFill>
              </a:rPr>
              <a:t>Scienc</a:t>
            </a:r>
            <a:r>
              <a:rPr lang="en-US" sz="2400" b="0" i="1" dirty="0" smtClean="0">
                <a:solidFill>
                  <a:schemeClr val="tx1"/>
                </a:solidFill>
              </a:rPr>
              <a:t>e</a:t>
            </a:r>
            <a:r>
              <a:rPr lang="en-US" sz="2400" b="0" dirty="0" smtClean="0">
                <a:solidFill>
                  <a:schemeClr val="tx1"/>
                </a:solidFill>
              </a:rPr>
              <a:t>, 2001)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Growing amount of open access articles (e.g. &gt;60% of articles at NPG in 2015)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10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975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Verdana"/>
              </a:rPr>
              <a:t>Reproducibility: Content - </a:t>
            </a:r>
            <a:r>
              <a:rPr lang="en-GB" sz="2800" dirty="0" smtClean="0">
                <a:solidFill>
                  <a:srgbClr val="C00000"/>
                </a:solidFill>
                <a:latin typeface="Verdana"/>
              </a:rPr>
              <a:t>types</a:t>
            </a:r>
            <a:r>
              <a:rPr lang="en-GB" sz="2800" dirty="0">
                <a:solidFill>
                  <a:srgbClr val="C00000"/>
                </a:solidFill>
                <a:latin typeface="Verdana"/>
              </a:rPr>
              <a:t/>
            </a:r>
            <a:br>
              <a:rPr lang="en-GB" sz="2800" dirty="0">
                <a:solidFill>
                  <a:srgbClr val="C00000"/>
                </a:solidFill>
                <a:latin typeface="Verdana"/>
              </a:rPr>
            </a:br>
            <a:endParaRPr lang="en-US" sz="32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11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1026" name="Picture 2" descr="Giga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7" y="1809777"/>
            <a:ext cx="202882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data:image/jpeg;base64,/9j/4AAQSkZJRgABAQAAAQABAAD/2wCEAAkGBxQHEhMTExITFBUWFRcZGBcXGRgZHBcXFxcWFxkYFRgYHCggGholHBcXITEhJSkrLi4uGB8zODMsNygtLisBCgoKDg0OGxAQGywmICQsLDQtLy4sLCwsLywvLSwsLCwtLCwsLCwsLCwsLCwsLCwsLCwsLCwsLCwsLCwsLCwsLP/AABEIAMAAwAMBEQACEQEDEQH/xAAbAAEAAwEBAQEAAAAAAAAAAAAABAUGAwIBB//EAD4QAAEDAgMFAgoJBAMBAAAAAAEAAgMEEQUGIRIxQVFxE2EHFSI0UoGRocHRFBYyM0JygrGyI1Nig5Ki4XP/xAAaAQEAAwEBAQAAAAAAAAAAAAAAAgMEBQEG/8QAMBEAAgIBAwEHBAEEAwEAAAAAAAECAwQREiExBRMyM0FRgRQiYXE0FVKhsULB8CP/2gAMAwEAAhEDEQA/AOa+cPrggCAIAgCAIAgCAIAgCAIAgCAIAgCAIAgCAIAgCAIAgCAIAgCAIAgCAIAgCAIAgCAIAgCAIAgCAIAgCAIAgCAIAgCAIAgCAIAgCAIAgCAIAgCAIAgCAIAgCAIAgCAIAgCAIAgCAIAgCAIAgCAIAgCAIAgCAIAgCAIAgCAIAgCAIAgCAIAgCAIAgCAIAgCAIAgCAIAgCAIAgCAIAgCAIAgCAIAgCAIAgCAIAgCAIAgCAIAgCAIAgCAIAgCAIAgCAIAgCAIAgCAIAgCAIAgCAIAgCAIAgJOH0EmIu2I27TrE27gpwhKb0iV2WxrWsiy+qdV/a94Vv0tvsUfW0+4+qdV/a94T6W32H1tPucK3L1RQsL3x2aN5uOKjPHsgtWicMqqctsXyfaTLlRWMD2R3adxuEjj2SWqR5PLqg9rfJyxHBJsNaHSs2QTYG/FeTpnBayRKvIrsekWV6qLybh+EzYj93G5w58ParIVTn4UU2X11+Jlr9S6q32G9NoK76O32M/8AUKfcqsQwmbDvvI3N7+HtVM6pw8SNFd8LPCyEqy47UlI+tdsxsLjyAupRhKT0iiE5xgtZPQu48mVTxfYA6kLQsO32Mrz6V6kOvy7UUAu+I25jUeuyrnj2Q6osryqp8JlUqTSeo2GUgAEk7gES16HjaS1Zd02UaqcX7PZH+Rt7lpjiWv0Mks6mPqfKrKVVTi/Z7Q/xN/cvJYtq9D2ObTL1KR7CwkEWI4FZ+hqT16HxD0IAgCAIDT+Dvzv/AFu+C2YPm/Bz+0vJ+SRmPMtTR1MsbJLNa6wFhyClfk2RsaTIY2JVOqMpLkrfrfV/3fcFV9Xb7l/0NHscK7MdRXsMckl2neLDgoTyLJrRsnXiVQluiuRSZmqaJgYySzWjQWC9jk2RWiYniVTlukuTVZ5kMtHA47y5pPUsK2Zj1qiznYCSvkl/7kpMnZfGKuMkn3TP+x326LPi0d490uiNebld0tserLHG84/Rz2VK1rWt02rcvRCttzNPtrKKMDd99vVlB9Zqq9+2d8PYs31NvubfpKdNNposDzgKz+jVNaQ7Ta4fqC1U5e77bDDfg7Pvq9DlimSiahgiNon3JPoW3j5KNmG9629GSq7QXdtz6r/JOxfGosrt7CnYC+2p5d7uZVtl0aFsguSqnHnkvvLHwZWbNFVKb9s4dNFieTa/U6Cw6UvCWeEZ3lpyBN/UZx4EfNXVZs4v7uUUXdnwktYcMsMyZdZiTG1FKB5VrgbjfiORVl+OprfWU42VKuTrtJTY4clwhzgHzOHrJ7uQCnpDGhq+WV62Zk9FxFGXrM3VNUbiTYHJunvWSWXZL10N8MGmK6anugzhU0p1f2g5O+aQy7I9XqeWYFUlwtDTVVLDnGEyRgNlb7b8ncwtkowyYbo9TBCdmJZtlyj87kjMRLSLEGxHeFymtHoztpprVHlD0IAgCA0/g787/wBbvgtmD5vwc/tLyfk85owieoqpnNhkc0u0IaSDoNy8yKpuxtJnuLfXGmKckVfiKp/sS/8AEqnuLP7WaPqav7kcqjCZ6Zpc+GRrRvJaQF5KqcVq0SjfXJ6KSIRVZab/ADr5jT9WfwK6WX5MTjYP8iXz/s61z/FGFsDdC9rQer9SpTfd460I1rvct6+n/R+drlnbPqAID9Xy1XmaibIdS1jvXs3t+y7VFjdOrPncqpK9xXqfldRMalznnUuJJ9a4zluerPoIxUVojwvCQQG+8GlYZGyxHc3ZcP1XFvculgTbTicbtOtJxn7mdznVmqqpL7m+SOiy5U3K1/g3YUFGlfko1nNYQGiyJWGmqmt4SDZP7hasOe2zT3MOfWpVN+wz5SimqnEfjaHevimZHbb+x2fNyp59DOrKbggCAIDT+Dvzv/W74LZg+b8HP7S8n5J+P5tnoKiWNuzstdYXHcCrLsqcJuKKcfBrnWpP1K/68VP+HsVX1thd/TqvyRsSzVPiUbo37Oy617DkbqFmVOcdrLKsKuuW5FCVnNhv86+Y0/Vn8Cull+TE42D/ACJfP+zrirPGmFsc3Uta0n9OhUrF3mOmiNT7rLafqfni5Z2wgCA/VMrUZZQtYd72u/7Xsuzjwap0PnsqxPI19j8tliMDi072kg+pcZrR6H0CaktUeUPQgN34M6Ut7aTgdlo6i5P7ro4EXzI4/ak19sTPZxpjTVcl/wAR2h0IWbKi42s24U1KlaFKs5rCAv8AI9KairYRuZdx9llpxI7rV+DFnzUaWvc6Z+qBPVED8LQPXvUsyWth52fHbT+zOLIbggCAIDT+Dvzv/W74LZg+b8HP7S8n5K/N3nk/5vgFVk+bIuw/IiVCoNQQHwoDf508xp+rP4FdLL8mJxsH+RL5/wBlbkrH20V4JT/TfuJ4E6EHuKqxL1H7JdC/OxnP74dUdMfyY+MmSn8th12eI6cwvbsNp6w6HmPnxa22cMzviee9uxkv+UrL3Nnszb39XXcjRYBk1ziJKmzGN12TvPXkFqpw3run0MWRnrTbXyyZiGdRBUMEYvCzR1vxX4jorJ5iU0o9EVV9nuVbcvEzpmDLrcdH0imc0kjUcHfIr27HVv31kcfKdH/ztRjpsEqITYwyewrA6bF1TOnHIqa1UkWWEZQnrnDbaYmcS4a+oK6vEnN88Ipuzq4Lh6sv8dxxmX4209NYuba55W337ytN16pioQMePjyvk7LOhIqYIc6QhzXBsrR7CeB7lKShkw1XUhGU8Oej5TMZW5cqaM2MTj3tFx7lglj2R6o6cMqqa4Z9oct1NabCJzRzcLBewx7Jegsy6oLlmvHZZLgIuHzPHtPwaFu+zGh+Wcz78yz2ij89nlM7i5xuSST61y223qztRiorRHheEggCAICXheJvwp/aRkB1iNeRU67HW9yKraY2x2yOVdWGukdI8jacblRnPfLcyVdahFRXRHC68Jn1AfEBaYhjsuIRtieRsttaw5CytnfKcVFmevGhXJyj1ZWKo0FrhmYp8MFmPOz6J1Hq5K6vInDhMzW4tVnMlyW319qLfYj66/NX/XWeyM/9Nq92U+KY/Piej3nZ9EaD2Kiy+dnVmmrGrq5iisVJoJmHYpLhhvE8t5jgeoU4Wyh4WVW0wsWkkX0efKhg1bGe8g/ArUs6z2RjfZtT9WQsQzbU1ott7APBunv3queVZLjUtrwaoc6alETdZjWdaapfSODmOLXDiNF7GTi9UeShGS0kjQ02eKmEWOw/qPktUc2xdTFLs6p9OD3XZvq3t+z2YPENI9hK9nl2tdNDyvBoT66/JmZ5nVDi5zi4neTqVkbberN0YqK0R4XhIIAgCAIDV+DuJss7w5od5HEA8e9bcFJzepzu0m1WtPcvcTzNTYdK+J1OSWmxIay26+lytNmTXCTi4/6MdWJdZBSUuv5Z6oK2izLePsg11txAB6ghITpv+3QWV5GP92vBh8xYX4omdHe43tPcVzr6u7ntOrjXd7WpHinwWepbtNheRzsdei8jTZJapEpZFUXo5IhzwOpzsvaWkcCLFQaaejLIyUlqjtR4fLW37ONz7b7C9lKNcpeFEZ2wh4nofKuglovvI3M6iy8lCUfEhC2E/C9TnBA6pOyxpceQFyvFFt6IlKSitWyXUYLPTDadC8DnY6dVOVM4rVorjkVSeikiABdVlpPjwSokFxBIR+UqxU2P/iyl5FS4ckRJ4HU52XtLTyIsVBpp6MtjJSWqZ1fh8rGdoY3hnpWNvavXXJLXTgirYOW1NanyWgkhYJHMcGHc4jQ9EcJJatcBWQctqfJ0pMJmrReOJ7hzA09qlGqcuUjyd9cOJM5VlDJRG0jHMPeLKM4Sj4kShZGfhepv86jaoogObP4rp5fkr4ONg+e/kxL8EqGN2jDIBzsVz3TYlrozqrIqb03Ir1UXhAEAQBAa3wbffyfk+K24Hjf6Ob2n5a/ZIzDlOor6iSRgbsuNxc9wU7sWydjkiGPm1V1KL6ol5Xyq/C5O2mc0bINgD7yVPHxZVy3SK8rNjbDZBHWjijzFWyS2Do4Q1o5Odrr03qUVG65y9ERnKWPQoesiFjGaqlkrmwxODGmw8hx2rcdyrtyrFLSK4/RZThUuGs3y/wAk7FohmKi7Z0ZZIwE6gggjeNeBVliV1O5rRoqpk8e/YnqmTJGy0lHH9Da0mwPUW1I71Y1KNS7oqThK998ZfE80VD4nwzRAOdptEEddNxWKzJs2uMkdCrDqU1ODL6kiGWKMPZGXyvAvYEm5524BaoruKtUtWY5t5N+1vRIhYFmepmmayaJxY82vsOGzf1blXTk2OWklw/wW5GHUoNwfK/JCzNTeIKyOWJujvKDRz3EBV5Ee5tUoluLPv6HCbJ/j+vl8ptMA3lY/NWd/e+VEq+mxVw58k3MUQxihMr2bD2i9jvBBsR0Vl67ync1yVYzdORsT1TJ9CIzQxmX7DWBx/TqrYbe5W7oUz3d+9vXUqaPE25vl7Ix7MUZDzc3J5A9yohYsiW3ThGidLxI7teXwccx5udh0hhga0BmhJ58gFG/LcJbYehLGwVZHfN9SsxPOHjKnMb4m7Z/FwA5gc1TZl769rXJoqwO7t3J8GuxjEG4XSxyFocQ1myD6WzvW62xV1qWhzaanbc4p6ddSqytm1+Jy9lK1vlDQjmOBVOPlynLbI0ZeDGuG6LM3nijbR1Tg0WDgHW7zvWTLgo2cG7Bsc6Vr6FAsxtCAIAgNb4Nvv5PyfFbcDxv9HN7T8tfs+ZlzDUUdVKxkrg1rtBpyHcl+RZGxpMYuLVOpOS5NCyVub6QgO2ZBvAO53f3FatVkVfkxNPEu/BVeD2b6FLNA/wAl5sbHm24I96pwntk4PqaO0Y74Rsj0O2M4xX4fI5oYHNv5Lgy9xw9a9tuvhLTTgjTRjWR115/ZHr8TxBsBfIxoY7Q+TqAeY4KM7MjZq1wTrpxe80i+SJTCvy81uy1xYRe1toDuPJQj39K46Fsvpsh8vk0jZfHtHI6oh7MgGxPcPtC+5ate9qbmtDC13FyVctTua+Wro2SU2yX2GhF928dVPfKVSlX1Id3CFzjb0M/TY9iNS7YbEL97LAdSssb8iT0S/wAG2WNixWrf+SzwKSWtqntqmt24mjYsPSJuR7ArqXOVjVnVdDPkKEKU6nw+pS49jdbHUOY0vYAbNa0bxz3arPddcptLg1Y+PjutN8miqzKcOeZ/vDGb+3S61S3fTvf10MUNn1S2dNSLijtnCh+Rn7hQs/jfBZV/M+WUPg8rW0s7muNu0aAOoube9ZsKajNp+pr7Rrcq016DNmXZop3vYxz2PN7tF7dxTJx5qbaWqZ7iZUHWoyejRWvy1URwmV0ZAHA77c7Kp41ihuaLll1OexM12dvMYv0fxW7L8lfBzcH+Q/ky+SfO4/X+yx4nmo6Gd5LJfhF86H/zb8VPO8z4K+zfJ+TLrGdAIAgCAsMFxd+DvL4wLkW1VtVrreqKL6I3LSRHxGsdiEjpHW2nG5soTm5ycmTrrVcVFeh3wfFpMHeXxkaixB3HqpVWyresSN1EbY6SPWJYw/EJBKQGPHFunQ9V7ZbKct3qeVURrjs6ot6bPVRCLFrH95Bv7lfHNsS55M0uzam9VqitxfMU2LaPdZo12W6D/wBVNuROzqX04tdXREugzlU0gsSJAPS+YVkMyyPHUqswKpvXocsXzVPijdgkNad4bx6qNuVOxaMlThV1PVcsiYRjUuEEmN2h3tO4+pQqunX4S27Hhb4kXMufKh4sGxtPMA/ErQ86xrojKuzak+WyiixaaKXtg89pxPPuPcsytmpbteTW6IOGzTgvX57qHNtsxg+lY3/daHnWadEZF2bVrrqyDLmqeaJ0TiHB17k79TdVvKm47WWrCrU1NehznzHLPB9HIbsWA79DdePIk4bPQlHEhGzvF1Kdp2dRvVBpNLQ52qKVuydmS3F17+5a4ZtkVo+TDZ2fVJ6rgiYxmefFhsuIa30W6A9VC3JnYtH0LKcOup6rqecTzHLiUTYnhuy21rb9BZeWZEpx2s9qxIVz3og4ZXuw2QSMttDmq65uEtyLra1ZHazpjGKPxeTtH2vYDTkF7ba7JasjTTGqO2JBVZc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s://www.filepicker.io/api/file/0cgmOKURkKg5t6FQFKD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20" y="1964128"/>
            <a:ext cx="1134228" cy="113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s.biomedcentral.com/bmcblog/files/2009/06/bmc%20research%20notes%20logo%20small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34" y="4165949"/>
            <a:ext cx="1872890" cy="7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earth-system-science-data.net/graphic_essd_cover_homepage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95" y="2143145"/>
            <a:ext cx="1303574" cy="17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enomics Dat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358" y="3353814"/>
            <a:ext cx="1143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 in Brief FA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392" y="4787509"/>
            <a:ext cx="10477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ournal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0" y="3098353"/>
            <a:ext cx="2548646" cy="7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over image for Vol. 1 Issu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80" y="1652112"/>
            <a:ext cx="962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biodiversitydatajournal.com/i/BDJLogo.jp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07" y="5359978"/>
            <a:ext cx="3021655" cy="7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28" y="4165949"/>
            <a:ext cx="1084989" cy="144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20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745" y="661481"/>
            <a:ext cx="8540885" cy="108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2340" y="5740319"/>
            <a:ext cx="59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645746"/>
                </a:solidFill>
              </a:rPr>
              <a:t>http://www.nature.com/sdata</a:t>
            </a:r>
            <a:r>
              <a:rPr lang="en-GB" sz="2800" dirty="0" smtClean="0">
                <a:solidFill>
                  <a:srgbClr val="645746"/>
                </a:solidFill>
              </a:rPr>
              <a:t>/ </a:t>
            </a:r>
            <a:endParaRPr lang="en-GB" sz="2800" dirty="0">
              <a:solidFill>
                <a:srgbClr val="64574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661481"/>
            <a:ext cx="6172200" cy="4857750"/>
          </a:xfrm>
          <a:prstGeom prst="rect">
            <a:avLst/>
          </a:prstGeom>
          <a:noFill/>
          <a:ln w="9525">
            <a:solidFill>
              <a:schemeClr val="accent6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830" y="640080"/>
            <a:ext cx="8186650" cy="6080760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GB" sz="2000" b="1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Get Credit for Sharing Your Data</a:t>
            </a:r>
          </a:p>
          <a:p>
            <a:pPr marL="914400" lvl="2" indent="0">
              <a:buNone/>
            </a:pPr>
            <a:r>
              <a:rPr lang="en-GB" sz="1800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Publications will be indexed and </a:t>
            </a:r>
            <a:r>
              <a:rPr lang="en-GB" sz="1800" dirty="0" smtClean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citeable.</a:t>
            </a:r>
          </a:p>
          <a:p>
            <a:pPr marL="914400" lvl="2" indent="0">
              <a:buNone/>
            </a:pPr>
            <a:endParaRPr lang="en-GB" sz="1400" dirty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GB" sz="2000" b="1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Open-access</a:t>
            </a:r>
          </a:p>
          <a:p>
            <a:pPr marL="914400" lvl="2" indent="0">
              <a:buNone/>
            </a:pPr>
            <a:r>
              <a:rPr lang="en-GB" sz="1800" dirty="0" smtClean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Creative </a:t>
            </a:r>
            <a:r>
              <a:rPr lang="en-GB" sz="1800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Commons licenses </a:t>
            </a:r>
            <a:r>
              <a:rPr lang="en-GB" sz="1800" dirty="0" smtClean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(CC-BY/CC-BY-NC) for </a:t>
            </a:r>
            <a:r>
              <a:rPr lang="en-GB" sz="1800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the main Data Descriptor. Each publication supported by CCO metadata. </a:t>
            </a:r>
            <a:endParaRPr lang="en-GB" sz="1800" dirty="0" smtClean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GB" sz="1400" dirty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GB" sz="2000" b="1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Focused on Data Reuse</a:t>
            </a:r>
          </a:p>
          <a:p>
            <a:pPr marL="914400" lvl="2" indent="0">
              <a:buNone/>
            </a:pPr>
            <a:r>
              <a:rPr lang="en-GB" sz="1800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All the information others need to reuse the data; no interpretative analysis, or hypothesis testing</a:t>
            </a:r>
          </a:p>
          <a:p>
            <a:pPr marL="914400" lvl="2" indent="0">
              <a:buNone/>
            </a:pPr>
            <a:endParaRPr lang="en-GB" sz="1400" dirty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GB" sz="2000" b="1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Peer-reviewed</a:t>
            </a:r>
          </a:p>
          <a:p>
            <a:pPr marL="914400" lvl="2" indent="0">
              <a:buNone/>
            </a:pPr>
            <a:r>
              <a:rPr lang="en-GB" sz="1800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Rigorous peer-review focused on technical data quality and reuse value</a:t>
            </a:r>
          </a:p>
          <a:p>
            <a:pPr marL="914400" lvl="2" indent="0">
              <a:buNone/>
            </a:pPr>
            <a:endParaRPr lang="en-GB" sz="1400" dirty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GB" sz="2000" b="1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Promoting Community Data Repositories</a:t>
            </a:r>
          </a:p>
          <a:p>
            <a:pPr marL="914400" lvl="2" indent="0">
              <a:buNone/>
            </a:pPr>
            <a:r>
              <a:rPr lang="en-GB" sz="1800" dirty="0">
                <a:latin typeface="+mj-lt"/>
                <a:ea typeface="Arial Unicode MS" panose="020B0604020202020204" pitchFamily="34" charset="-128"/>
                <a:cs typeface="Arial" panose="020B0604020202020204" pitchFamily="34" charset="0"/>
              </a:rPr>
              <a:t>Not a new data repository; data stored in community data repositories </a:t>
            </a:r>
          </a:p>
          <a:p>
            <a:pPr marL="914400" lvl="2" indent="0">
              <a:buNone/>
            </a:pPr>
            <a:endParaRPr lang="en-GB" sz="1800" dirty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1800" dirty="0">
              <a:latin typeface="+mj-lt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3" y="51128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3" y="3109036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7" y="4248196"/>
            <a:ext cx="1053012" cy="1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4" y="1702273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blogs.nature.com/scientificdata/files/2013/07/repository_graphic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7" t="83423" r="59827" b="4227"/>
          <a:stretch/>
        </p:blipFill>
        <p:spPr bwMode="auto">
          <a:xfrm>
            <a:off x="706101" y="5589240"/>
            <a:ext cx="768127" cy="9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22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66" y="307854"/>
            <a:ext cx="8959077" cy="15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9299" y="159634"/>
            <a:ext cx="613055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9pPr>
          </a:lstStyle>
          <a:p>
            <a:pPr eaLnBrk="1" hangingPunct="1"/>
            <a:r>
              <a:rPr lang="en-GB" altLang="en-US" sz="3200" dirty="0" smtClean="0">
                <a:solidFill>
                  <a:srgbClr val="C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Sequence variants </a:t>
            </a:r>
            <a:r>
              <a:rPr lang="en-GB" altLang="en-US" sz="3200" dirty="0">
                <a:solidFill>
                  <a:srgbClr val="C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GB" altLang="en-US" sz="3200" dirty="0" smtClean="0">
                <a:solidFill>
                  <a:srgbClr val="C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EVA)</a:t>
            </a:r>
            <a:endParaRPr lang="en-GB" altLang="en-US" sz="3200" dirty="0" smtClean="0">
              <a:solidFill>
                <a:srgbClr val="C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856322"/>
            <a:ext cx="286848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62227D"/>
                </a:solidFill>
              </a:rPr>
              <a:t>Associated </a:t>
            </a:r>
            <a:r>
              <a:rPr lang="en-GB" b="1" i="1" dirty="0" smtClean="0">
                <a:solidFill>
                  <a:srgbClr val="62227D"/>
                </a:solidFill>
              </a:rPr>
              <a:t>Nature</a:t>
            </a:r>
            <a:r>
              <a:rPr lang="en-GB" b="1" dirty="0" smtClean="0">
                <a:solidFill>
                  <a:srgbClr val="62227D"/>
                </a:solidFill>
              </a:rPr>
              <a:t> </a:t>
            </a:r>
            <a:r>
              <a:rPr lang="en-GB" b="1" i="1" dirty="0" smtClean="0">
                <a:solidFill>
                  <a:srgbClr val="62227D"/>
                </a:solidFill>
              </a:rPr>
              <a:t>Genetics</a:t>
            </a:r>
            <a:r>
              <a:rPr lang="en-GB" b="1" dirty="0" smtClean="0">
                <a:solidFill>
                  <a:srgbClr val="62227D"/>
                </a:solidFill>
              </a:rPr>
              <a:t> article</a:t>
            </a:r>
            <a:endParaRPr lang="en-GB" b="1" dirty="0" smtClean="0">
              <a:solidFill>
                <a:srgbClr val="62227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45746"/>
                </a:solidFill>
              </a:rPr>
              <a:t>Data at </a:t>
            </a:r>
            <a:r>
              <a:rPr lang="en-GB" dirty="0" smtClean="0">
                <a:solidFill>
                  <a:srgbClr val="645746"/>
                </a:solidFill>
              </a:rPr>
              <a:t>European Variation Archive</a:t>
            </a:r>
            <a:endParaRPr lang="en-GB" dirty="0" smtClean="0">
              <a:solidFill>
                <a:srgbClr val="645746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830914" y="3614184"/>
            <a:ext cx="1240070" cy="396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4" y="1086482"/>
            <a:ext cx="5781687" cy="3386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4" y="4894061"/>
            <a:ext cx="5622353" cy="1483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26" y="4030325"/>
            <a:ext cx="2651437" cy="1689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V="1">
            <a:off x="5070984" y="5044273"/>
            <a:ext cx="1098704" cy="6838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67" y="322001"/>
            <a:ext cx="8959077" cy="15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8" y="1100629"/>
            <a:ext cx="5799460" cy="3486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9299" y="159634"/>
            <a:ext cx="555463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9pPr>
          </a:lstStyle>
          <a:p>
            <a:pPr eaLnBrk="1" hangingPunct="1"/>
            <a:r>
              <a:rPr lang="en-GB" altLang="en-US" sz="3200" dirty="0" smtClean="0">
                <a:solidFill>
                  <a:srgbClr val="C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Gene expression</a:t>
            </a:r>
            <a:endParaRPr lang="en-GB" altLang="en-US" sz="3200" dirty="0" smtClean="0">
              <a:solidFill>
                <a:srgbClr val="C00000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1" y="1086482"/>
            <a:ext cx="2868488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62227D"/>
                </a:solidFill>
              </a:rPr>
              <a:t>Associated </a:t>
            </a:r>
            <a:r>
              <a:rPr lang="en-GB" b="1" i="1" dirty="0" smtClean="0">
                <a:solidFill>
                  <a:srgbClr val="62227D"/>
                </a:solidFill>
              </a:rPr>
              <a:t>Nature</a:t>
            </a:r>
            <a:r>
              <a:rPr lang="en-GB" b="1" dirty="0" smtClean="0">
                <a:solidFill>
                  <a:srgbClr val="62227D"/>
                </a:solidFill>
              </a:rPr>
              <a:t>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45746"/>
                </a:solidFill>
              </a:rPr>
              <a:t>Data at </a:t>
            </a:r>
            <a:r>
              <a:rPr lang="en-GB" b="1" dirty="0" err="1" smtClean="0">
                <a:solidFill>
                  <a:srgbClr val="645746"/>
                </a:solidFill>
              </a:rPr>
              <a:t>fig</a:t>
            </a:r>
            <a:r>
              <a:rPr lang="en-GB" dirty="0" err="1" smtClean="0">
                <a:solidFill>
                  <a:srgbClr val="645746"/>
                </a:solidFill>
              </a:rPr>
              <a:t>share</a:t>
            </a:r>
            <a:r>
              <a:rPr lang="en-GB" dirty="0">
                <a:solidFill>
                  <a:srgbClr val="645746"/>
                </a:solidFill>
              </a:rPr>
              <a:t> </a:t>
            </a:r>
            <a:r>
              <a:rPr lang="en-GB" dirty="0" smtClean="0">
                <a:solidFill>
                  <a:srgbClr val="645746"/>
                </a:solidFill>
              </a:rPr>
              <a:t>&amp; NCBI GEO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45746"/>
                </a:solidFill>
              </a:rPr>
              <a:t>Integrated </a:t>
            </a:r>
            <a:r>
              <a:rPr lang="en-GB" b="1" dirty="0" err="1" smtClean="0">
                <a:solidFill>
                  <a:srgbClr val="645746"/>
                </a:solidFill>
              </a:rPr>
              <a:t>fig</a:t>
            </a:r>
            <a:r>
              <a:rPr lang="en-GB" dirty="0" err="1" smtClean="0">
                <a:solidFill>
                  <a:srgbClr val="645746"/>
                </a:solidFill>
              </a:rPr>
              <a:t>share</a:t>
            </a:r>
            <a:r>
              <a:rPr lang="en-GB" dirty="0" smtClean="0">
                <a:solidFill>
                  <a:srgbClr val="645746"/>
                </a:solidFill>
              </a:rPr>
              <a:t> data viewer</a:t>
            </a:r>
            <a:endParaRPr lang="en-GB" dirty="0">
              <a:solidFill>
                <a:srgbClr val="645746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9" y="4622958"/>
            <a:ext cx="4460175" cy="149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84" y="3861048"/>
            <a:ext cx="2746450" cy="1090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34264"/>
            <a:ext cx="2404442" cy="9429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53" y="4722125"/>
            <a:ext cx="2578990" cy="15151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160521" y="4722126"/>
            <a:ext cx="910463" cy="613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60520" y="4951498"/>
            <a:ext cx="1491600" cy="5282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07438" y="5558400"/>
            <a:ext cx="3336770" cy="339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830914" y="3614184"/>
            <a:ext cx="1240070" cy="3960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7656" y="187432"/>
            <a:ext cx="8788696" cy="1557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2" y="1147745"/>
            <a:ext cx="5761652" cy="323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4" y="4776943"/>
            <a:ext cx="4352219" cy="140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65546" y="187432"/>
            <a:ext cx="82296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2425"/>
                </a:solidFill>
                <a:latin typeface="Helvetica"/>
              </a:defRPr>
            </a:lvl9pPr>
          </a:lstStyle>
          <a:p>
            <a:pPr eaLnBrk="1" hangingPunct="1"/>
            <a:r>
              <a:rPr lang="en-GB" altLang="en-US" sz="32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Neuroscience </a:t>
            </a:r>
          </a:p>
        </p:txBody>
      </p:sp>
      <p:sp>
        <p:nvSpPr>
          <p:cNvPr id="15" name="Content Placeholder 6"/>
          <p:cNvSpPr txBox="1">
            <a:spLocks/>
          </p:cNvSpPr>
          <p:nvPr/>
        </p:nvSpPr>
        <p:spPr bwMode="auto">
          <a:xfrm>
            <a:off x="7273652" y="4546326"/>
            <a:ext cx="1692696" cy="456803"/>
          </a:xfrm>
          <a:prstGeom prst="wedgeRectCallout">
            <a:avLst>
              <a:gd name="adj1" fmla="val -62050"/>
              <a:gd name="adj2" fmla="val 181578"/>
            </a:avLst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Tahoma" pitchFamily="34" charset="0"/>
              <a:buChar char="●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charset="0"/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Helvetica" pitchFamily="34" charset="0"/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charset="0"/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02425"/>
              </a:buClr>
              <a:buFont typeface="Arial" pitchFamily="34" charset="0"/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>
              <a:solidFill>
                <a:srgbClr val="62227D"/>
              </a:solidFill>
            </a:endParaRPr>
          </a:p>
          <a:p>
            <a:pPr marL="0" indent="0">
              <a:buFont typeface="Tahoma" pitchFamily="34" charset="0"/>
              <a:buNone/>
            </a:pPr>
            <a:endParaRPr lang="en-US" sz="1100" b="1" kern="0" dirty="0" smtClean="0">
              <a:solidFill>
                <a:srgbClr val="62227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1792" y="4607424"/>
            <a:ext cx="169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7030A0"/>
                </a:solidFill>
              </a:rPr>
              <a:t>Code in </a:t>
            </a:r>
            <a:r>
              <a:rPr lang="en-GB" sz="1400" b="1" dirty="0" err="1" smtClean="0">
                <a:solidFill>
                  <a:srgbClr val="7030A0"/>
                </a:solidFill>
              </a:rPr>
              <a:t>GitHub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0762" y="1147737"/>
            <a:ext cx="288372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62227D"/>
                </a:solidFill>
                <a:latin typeface="Helvetica" pitchFamily="34" charset="0"/>
              </a:rPr>
              <a:t>New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45746"/>
                </a:solidFill>
                <a:latin typeface="Helvetica" pitchFamily="34" charset="0"/>
              </a:rPr>
              <a:t>Data in </a:t>
            </a:r>
            <a:r>
              <a:rPr lang="en-GB" dirty="0" err="1" smtClean="0">
                <a:solidFill>
                  <a:srgbClr val="645746"/>
                </a:solidFill>
                <a:latin typeface="Helvetica" pitchFamily="34" charset="0"/>
              </a:rPr>
              <a:t>OpenfMRI</a:t>
            </a:r>
            <a:endParaRPr lang="en-GB" dirty="0" smtClean="0">
              <a:solidFill>
                <a:srgbClr val="645746"/>
              </a:solidFill>
              <a:latin typeface="Helvetic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45746"/>
                </a:solidFill>
                <a:latin typeface="Helvetica" pitchFamily="34" charset="0"/>
              </a:rPr>
              <a:t>Source code in </a:t>
            </a:r>
            <a:r>
              <a:rPr lang="en-GB" dirty="0" err="1" smtClean="0">
                <a:solidFill>
                  <a:srgbClr val="645746"/>
                </a:solidFill>
                <a:latin typeface="Helvetica" pitchFamily="34" charset="0"/>
              </a:rPr>
              <a:t>GitHub</a:t>
            </a:r>
            <a:endParaRPr lang="en-GB" dirty="0">
              <a:solidFill>
                <a:srgbClr val="645746"/>
              </a:solidFill>
              <a:latin typeface="Helvetic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645746"/>
                </a:solidFill>
                <a:latin typeface="Helvetica" pitchFamily="34" charset="0"/>
              </a:rPr>
              <a:t>Big Data</a:t>
            </a:r>
            <a:endParaRPr lang="en-GB" i="1" dirty="0">
              <a:solidFill>
                <a:srgbClr val="645746"/>
              </a:solidFill>
              <a:latin typeface="Helvetica" pitchFamily="34" charset="0"/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2" y="4653144"/>
            <a:ext cx="4396208" cy="1349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endCxn id="4104" idx="1"/>
          </p:cNvCxnSpPr>
          <p:nvPr/>
        </p:nvCxnSpPr>
        <p:spPr>
          <a:xfrm flipV="1">
            <a:off x="2146935" y="4004882"/>
            <a:ext cx="1878113" cy="1710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44" y="3309557"/>
            <a:ext cx="3086100" cy="13906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0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57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Policies: on data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7" y="1600206"/>
            <a:ext cx="7614138" cy="4525963"/>
          </a:xfrm>
        </p:spPr>
        <p:txBody>
          <a:bodyPr>
            <a:noAutofit/>
          </a:bodyPr>
          <a:lstStyle/>
          <a:p>
            <a:pPr marL="344488" indent="-344488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Willingness to share stated </a:t>
            </a:r>
            <a:r>
              <a:rPr lang="en-GB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GB" altLang="en-US" sz="1800" b="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Annals Internal </a:t>
            </a:r>
            <a:r>
              <a:rPr lang="en-GB" altLang="en-US" sz="1800" b="0" i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Medicine</a:t>
            </a: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GB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sharing implied by submission </a:t>
            </a: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(BioMed Central*)</a:t>
            </a:r>
            <a:endParaRPr lang="en-GB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sharing </a:t>
            </a: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implied as </a:t>
            </a:r>
            <a:r>
              <a:rPr lang="en-GB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condition of publication </a:t>
            </a: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(Nature*)</a:t>
            </a:r>
            <a:endParaRPr lang="en-GB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4488" indent="-344488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Mandated data sharing with statement in paper (PLOS, BMJ - for clinical trials)</a:t>
            </a:r>
          </a:p>
          <a:p>
            <a:pPr marL="344488" indent="-344488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Mandated data </a:t>
            </a:r>
            <a:r>
              <a:rPr lang="en-GB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sharing </a:t>
            </a: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statement and link to data (non-medical journals e.g. ecology, animal genomics)</a:t>
            </a:r>
          </a:p>
          <a:p>
            <a:pPr marL="344488" indent="-344488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Mandated open data as a condition of submission (</a:t>
            </a:r>
            <a:r>
              <a:rPr lang="en-GB" altLang="en-US" sz="1800" b="0" i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Scientific Data, </a:t>
            </a:r>
            <a:r>
              <a:rPr lang="en-GB" altLang="en-US" sz="1800" b="0" i="1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GigaScience</a:t>
            </a:r>
            <a:r>
              <a:rPr lang="en-GB" altLang="en-US" sz="1800" b="0" i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F1000Research</a:t>
            </a:r>
            <a:r>
              <a:rPr lang="en-GB" altLang="en-US" sz="1800" b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en-US" sz="1200" b="0" i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*Minimum requirement – some disciplines/journals may mandate</a:t>
            </a:r>
            <a:endParaRPr lang="en-GB" altLang="en-US" sz="1200" b="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17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Down Arrow 3"/>
          <p:cNvSpPr>
            <a:spLocks noChangeArrowheads="1"/>
          </p:cNvSpPr>
          <p:nvPr/>
        </p:nvSpPr>
        <p:spPr bwMode="auto">
          <a:xfrm>
            <a:off x="8068519" y="1600204"/>
            <a:ext cx="936625" cy="3816350"/>
          </a:xfrm>
          <a:prstGeom prst="downArrow">
            <a:avLst>
              <a:gd name="adj1" fmla="val 50000"/>
              <a:gd name="adj2" fmla="val 499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0000">
                <a:alpha val="48000"/>
              </a:srgb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1pPr>
            <a:lvl2pPr marL="742950" indent="-285750" eaLnBrk="0" hangingPunct="0"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2pPr>
            <a:lvl3pPr marL="1143000" indent="-228600" eaLnBrk="0" hangingPunct="0"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3pPr>
            <a:lvl4pPr marL="1600200" indent="-228600" eaLnBrk="0" hangingPunct="0"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4pPr>
            <a:lvl5pPr marL="2057400" indent="-228600" eaLnBrk="0" hangingPunct="0"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Sans"/>
                <a:ea typeface="ヒラギノ角ゴ Pro W3"/>
                <a:cs typeface="ヒラギノ角ゴ Pro W3"/>
                <a:sym typeface="GillSans"/>
              </a:defRPr>
            </a:lvl9pPr>
          </a:lstStyle>
          <a:p>
            <a:pPr algn="ctr" eaLnBrk="1" hangingPunct="1"/>
            <a:endParaRPr lang="en-GB" altLang="en-US" sz="4200"/>
          </a:p>
        </p:txBody>
      </p:sp>
      <p:sp>
        <p:nvSpPr>
          <p:cNvPr id="7" name="TextBox 6"/>
          <p:cNvSpPr txBox="1"/>
          <p:nvPr/>
        </p:nvSpPr>
        <p:spPr>
          <a:xfrm>
            <a:off x="7557612" y="5486719"/>
            <a:ext cx="166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2"/>
                </a:solidFill>
              </a:rPr>
              <a:t>STRONGER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377" y="5792581"/>
            <a:ext cx="8674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altLang="en-US" sz="12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en-GB" sz="1200" dirty="0">
                <a:solidFill>
                  <a:srgbClr val="C00000"/>
                </a:solidFill>
              </a:rPr>
              <a:t>Vines, T. H. </a:t>
            </a:r>
            <a:r>
              <a:rPr lang="en-GB" sz="1200" i="1" dirty="0">
                <a:solidFill>
                  <a:srgbClr val="C00000"/>
                </a:solidFill>
              </a:rPr>
              <a:t>et al.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b="1" dirty="0">
                <a:solidFill>
                  <a:srgbClr val="C00000"/>
                </a:solidFill>
              </a:rPr>
              <a:t>Mandated data archiving greatly improves access to research data</a:t>
            </a:r>
            <a:r>
              <a:rPr lang="en-GB" sz="1200" dirty="0">
                <a:solidFill>
                  <a:srgbClr val="C00000"/>
                </a:solidFill>
              </a:rPr>
              <a:t>. </a:t>
            </a:r>
            <a:r>
              <a:rPr lang="en-GB" sz="1200" i="1" dirty="0">
                <a:solidFill>
                  <a:srgbClr val="C00000"/>
                </a:solidFill>
              </a:rPr>
              <a:t>FASEB J.</a:t>
            </a:r>
            <a:r>
              <a:rPr lang="en-GB" sz="1200" dirty="0">
                <a:solidFill>
                  <a:srgbClr val="C00000"/>
                </a:solidFill>
              </a:rPr>
              <a:t> fj.12–218164– (2013). doi:10.1096/fj.12-218164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682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Finding </a:t>
            </a:r>
            <a:r>
              <a:rPr lang="en-GB" sz="2800" dirty="0">
                <a:solidFill>
                  <a:srgbClr val="C00000"/>
                </a:solidFill>
                <a:latin typeface="+mn-lt"/>
              </a:rPr>
              <a:t>the right 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repository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7508" y="3898179"/>
            <a:ext cx="7614138" cy="2399192"/>
          </a:xfrm>
        </p:spPr>
        <p:txBody>
          <a:bodyPr>
            <a:normAutofit/>
          </a:bodyPr>
          <a:lstStyle/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Lists more than 80 repositories, across the biological, physical and social sciences</a:t>
            </a:r>
            <a:br>
              <a:rPr lang="en-GB" sz="2000" b="0" dirty="0" smtClean="0">
                <a:solidFill>
                  <a:schemeClr val="tx1"/>
                </a:solidFill>
              </a:rPr>
            </a:br>
            <a:r>
              <a:rPr lang="en-GB" sz="1800" dirty="0">
                <a:solidFill>
                  <a:srgbClr val="C00000"/>
                </a:solidFill>
              </a:rPr>
              <a:t>http://</a:t>
            </a:r>
            <a:r>
              <a:rPr lang="en-GB" sz="1800" dirty="0" smtClean="0">
                <a:solidFill>
                  <a:srgbClr val="C00000"/>
                </a:solidFill>
              </a:rPr>
              <a:t>www.nature.com/sdata/data-policies/repositories</a:t>
            </a:r>
            <a:r>
              <a:rPr lang="en-GB" sz="1800" dirty="0" smtClean="0"/>
              <a:t> </a:t>
            </a:r>
            <a:endParaRPr lang="en-GB" sz="1800" b="0" dirty="0" smtClean="0">
              <a:solidFill>
                <a:schemeClr val="tx1"/>
              </a:solidFill>
            </a:endParaRP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Advise authors on the best place to store their data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List made available under CC-BY in </a:t>
            </a:r>
            <a:r>
              <a:rPr lang="en-GB" sz="2000" b="0" dirty="0" err="1" smtClean="0">
                <a:solidFill>
                  <a:schemeClr val="tx1"/>
                </a:solidFill>
              </a:rPr>
              <a:t>figshare</a:t>
            </a:r>
            <a:r>
              <a:rPr lang="en-GB" sz="2000" b="0" dirty="0" smtClean="0">
                <a:solidFill>
                  <a:schemeClr val="tx1"/>
                </a:solidFill>
              </a:rPr>
              <a:t/>
            </a:r>
            <a:br>
              <a:rPr lang="en-GB" sz="2000" b="0" dirty="0" smtClean="0">
                <a:solidFill>
                  <a:schemeClr val="tx1"/>
                </a:solidFill>
              </a:rPr>
            </a:br>
            <a:r>
              <a:rPr lang="en-GB" sz="1800" dirty="0">
                <a:solidFill>
                  <a:srgbClr val="C00000"/>
                </a:solidFill>
              </a:rPr>
              <a:t>http://</a:t>
            </a:r>
            <a:r>
              <a:rPr lang="en-GB" sz="1800" dirty="0" smtClean="0">
                <a:solidFill>
                  <a:srgbClr val="C00000"/>
                </a:solidFill>
              </a:rPr>
              <a:t>dx.doi.org/10.6084/m9.figshare.1434640</a:t>
            </a:r>
            <a:endParaRPr lang="en-GB" sz="2000" b="0" dirty="0" smtClean="0">
              <a:solidFill>
                <a:srgbClr val="C00000"/>
              </a:solidFill>
            </a:endParaRPr>
          </a:p>
          <a:p>
            <a:endParaRPr lang="en-GB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91546"/>
            <a:ext cx="6961632" cy="1992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388864" y="2236163"/>
            <a:ext cx="682752" cy="3514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6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635624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Policies: on code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19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8" y="1466801"/>
            <a:ext cx="6177064" cy="2948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766" y="2940858"/>
            <a:ext cx="5442625" cy="31177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 descr="Biomed Centra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42" y="3004963"/>
            <a:ext cx="171450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9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629160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Why do publishers care?</a:t>
            </a:r>
            <a:br>
              <a:rPr lang="en-GB" sz="2800" dirty="0" smtClean="0">
                <a:solidFill>
                  <a:srgbClr val="C00000"/>
                </a:solidFill>
                <a:latin typeface="+mj-lt"/>
              </a:rPr>
            </a:b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55" y="1600207"/>
            <a:ext cx="3714220" cy="45259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More reliable evidence and papers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Supporting journal and society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Supporting research community expectations and expectations of funding agencies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Content innovation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More visible and widely reused publications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2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05" y="1600207"/>
            <a:ext cx="4347485" cy="4137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635624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Policies: it’s in the implementation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20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512" y="1464652"/>
            <a:ext cx="760528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Meta-analysis fails when &lt;40% data available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200" i="1" dirty="0">
                <a:solidFill>
                  <a:srgbClr val="C00000"/>
                </a:solidFill>
              </a:rPr>
              <a:t>Systematic Reviews</a:t>
            </a:r>
            <a:r>
              <a:rPr lang="en-US" sz="1200" dirty="0">
                <a:solidFill>
                  <a:srgbClr val="C00000"/>
                </a:solidFill>
              </a:rPr>
              <a:t> 2014, 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sz="1200" dirty="0">
                <a:solidFill>
                  <a:srgbClr val="C00000"/>
                </a:solidFill>
              </a:rPr>
              <a:t>:97  </a:t>
            </a:r>
            <a:r>
              <a:rPr lang="en-US" sz="1200" dirty="0" smtClean="0">
                <a:solidFill>
                  <a:srgbClr val="C00000"/>
                </a:solidFill>
              </a:rPr>
              <a:t>doi:10.1186/2046-4053-3-97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Poor availability of psychological datasets (64/249 available)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1200" dirty="0">
                <a:solidFill>
                  <a:srgbClr val="C00000"/>
                </a:solidFill>
              </a:rPr>
              <a:t>American Psychologist, </a:t>
            </a:r>
            <a:r>
              <a:rPr lang="en-GB" sz="1200" dirty="0" err="1">
                <a:solidFill>
                  <a:srgbClr val="C00000"/>
                </a:solidFill>
              </a:rPr>
              <a:t>Vol</a:t>
            </a:r>
            <a:r>
              <a:rPr lang="en-GB" sz="1200" dirty="0">
                <a:solidFill>
                  <a:srgbClr val="C00000"/>
                </a:solidFill>
              </a:rPr>
              <a:t> 61(7), Oct 2006, </a:t>
            </a:r>
            <a:r>
              <a:rPr lang="en-GB" sz="1200" dirty="0" smtClean="0">
                <a:solidFill>
                  <a:srgbClr val="C00000"/>
                </a:solidFill>
              </a:rPr>
              <a:t>726-728.</a:t>
            </a:r>
            <a:r>
              <a:rPr lang="en-GB" sz="1200" dirty="0">
                <a:solidFill>
                  <a:srgbClr val="C00000"/>
                </a:solidFill>
              </a:rPr>
              <a:t> </a:t>
            </a:r>
            <a:r>
              <a:rPr lang="en-GB" sz="1200" dirty="0" smtClean="0">
                <a:solidFill>
                  <a:srgbClr val="C00000"/>
                </a:solidFill>
              </a:rPr>
              <a:t>doi:10.1037/0003-066X.61.7.726</a:t>
            </a:r>
            <a:r>
              <a:rPr lang="en-GB" sz="1200" dirty="0" smtClean="0"/>
              <a:t/>
            </a:r>
            <a:br>
              <a:rPr lang="en-GB" sz="1200" dirty="0" smtClean="0"/>
            </a:b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Data received from 1/10 </a:t>
            </a:r>
            <a:r>
              <a:rPr lang="en-GB" sz="2000" i="1" dirty="0" smtClean="0"/>
              <a:t>PLOS Medicine</a:t>
            </a:r>
            <a:r>
              <a:rPr lang="en-GB" sz="2000" dirty="0" smtClean="0"/>
              <a:t> and </a:t>
            </a:r>
            <a:r>
              <a:rPr lang="en-GB" sz="2000" i="1" dirty="0" smtClean="0"/>
              <a:t>PLOS Clinical Trials authors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1200" dirty="0" err="1" smtClean="0">
                <a:solidFill>
                  <a:srgbClr val="C00000"/>
                </a:solidFill>
              </a:rPr>
              <a:t>PLoS</a:t>
            </a:r>
            <a:r>
              <a:rPr lang="en-GB" sz="1200" dirty="0" smtClean="0">
                <a:solidFill>
                  <a:srgbClr val="C00000"/>
                </a:solidFill>
              </a:rPr>
              <a:t> </a:t>
            </a:r>
            <a:r>
              <a:rPr lang="en-GB" sz="1200" dirty="0">
                <a:solidFill>
                  <a:srgbClr val="C00000"/>
                </a:solidFill>
              </a:rPr>
              <a:t>ONE 4(9): e7078. </a:t>
            </a:r>
            <a:r>
              <a:rPr lang="en-GB" sz="1200" dirty="0" smtClean="0">
                <a:solidFill>
                  <a:srgbClr val="C00000"/>
                </a:solidFill>
              </a:rPr>
              <a:t>doi:10.1371/journal.pone.0007078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C00000"/>
              </a:solidFill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dirty="0"/>
              <a:t>38% of </a:t>
            </a:r>
            <a:r>
              <a:rPr lang="en-US" sz="2000" dirty="0" smtClean="0"/>
              <a:t>394 researchers contacted sent </a:t>
            </a:r>
            <a:r>
              <a:rPr lang="en-US" sz="2000" dirty="0"/>
              <a:t>their </a:t>
            </a:r>
            <a:r>
              <a:rPr lang="en-US" sz="2000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1200" dirty="0" smtClean="0">
                <a:solidFill>
                  <a:srgbClr val="C00000"/>
                </a:solidFill>
              </a:rPr>
              <a:t/>
            </a:r>
            <a:br>
              <a:rPr lang="en-GB" sz="1200" dirty="0" smtClean="0">
                <a:solidFill>
                  <a:srgbClr val="C00000"/>
                </a:solidFill>
              </a:rPr>
            </a:br>
            <a:r>
              <a:rPr lang="en-US" sz="1200" i="1" dirty="0" smtClean="0">
                <a:solidFill>
                  <a:srgbClr val="C00000"/>
                </a:solidFill>
              </a:rPr>
              <a:t>Collabra </a:t>
            </a:r>
            <a:r>
              <a:rPr lang="en-US" sz="1200" dirty="0" smtClean="0">
                <a:solidFill>
                  <a:srgbClr val="C00000"/>
                </a:solidFill>
              </a:rPr>
              <a:t>2015 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sz="1200" dirty="0" smtClean="0">
                <a:solidFill>
                  <a:srgbClr val="C00000"/>
                </a:solidFill>
              </a:rPr>
              <a:t>(1) doi:10.1525/collabra.13</a:t>
            </a:r>
            <a:r>
              <a:rPr lang="en-US" sz="1200" dirty="0">
                <a:solidFill>
                  <a:srgbClr val="C00000"/>
                </a:solidFill>
              </a:rPr>
              <a:t> 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58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Reproducibility: Incentives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Enabling data and code citation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Data articles and journals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Recognising reproducibility – collaborating with challenges, awards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21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73" y="3610400"/>
            <a:ext cx="4341118" cy="2317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7" name="Picture 5" descr="Dream Challenge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1" y="4082126"/>
            <a:ext cx="3448795" cy="137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Data citation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22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10" y="1450765"/>
            <a:ext cx="5990515" cy="2140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2" name="Picture 6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8" y="2178995"/>
            <a:ext cx="1000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8" y="3804819"/>
            <a:ext cx="5870084" cy="25007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05101" y="4653735"/>
            <a:ext cx="4692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Scientific </a:t>
            </a:r>
            <a:r>
              <a:rPr lang="en-GB" sz="1400" i="1" dirty="0" smtClean="0"/>
              <a:t>Data</a:t>
            </a:r>
            <a:r>
              <a:rPr lang="en-GB" sz="1400" b="1" dirty="0" smtClean="0"/>
              <a:t> </a:t>
            </a:r>
            <a:r>
              <a:rPr lang="en-GB" sz="1400" dirty="0" smtClean="0"/>
              <a:t>(</a:t>
            </a:r>
            <a:r>
              <a:rPr lang="en-GB" sz="1400" dirty="0"/>
              <a:t>2014) </a:t>
            </a:r>
          </a:p>
          <a:p>
            <a:r>
              <a:rPr lang="en-GB" sz="1400" dirty="0"/>
              <a:t>​doi:10.1038/sdata.2014.45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58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28668" y="220246"/>
            <a:ext cx="7682099" cy="1143000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8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sz="28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Reproducibility: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768" y="4833304"/>
            <a:ext cx="5915025" cy="1036637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Data: </a:t>
            </a:r>
            <a:r>
              <a:rPr lang="en-GB" sz="2000" b="0" dirty="0" smtClean="0">
                <a:solidFill>
                  <a:srgbClr val="7F7F7F"/>
                </a:solidFill>
              </a:rPr>
              <a:t>depends on public repositories. Some repositories e.g. </a:t>
            </a:r>
            <a:r>
              <a:rPr lang="en-GB" sz="2000" b="0" dirty="0" err="1" smtClean="0">
                <a:solidFill>
                  <a:srgbClr val="7F7F7F"/>
                </a:solidFill>
              </a:rPr>
              <a:t>figshare</a:t>
            </a:r>
            <a:r>
              <a:rPr lang="en-GB" sz="2000" b="0" dirty="0" smtClean="0">
                <a:solidFill>
                  <a:srgbClr val="7F7F7F"/>
                </a:solidFill>
              </a:rPr>
              <a:t> and Dryad both use the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CC0 waiver</a:t>
            </a:r>
            <a:r>
              <a:rPr lang="en-GB" sz="2000" b="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9698" name="Picture 2" descr="http://test.level365.com/wp-content/uploads/data_icon1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539176" y="4833296"/>
            <a:ext cx="1742804" cy="1260000"/>
          </a:xfrm>
          <a:prstGeom prst="rect">
            <a:avLst/>
          </a:prstGeom>
          <a:noFill/>
          <a:ex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810574" y="2950011"/>
            <a:ext cx="1155696" cy="126320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0573" y="1426643"/>
            <a:ext cx="1292223" cy="1292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330600" y="3063294"/>
            <a:ext cx="5915025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D02425"/>
              </a:buClr>
              <a:buFont typeface="Arial" charset="0"/>
              <a:buNone/>
            </a:pPr>
            <a:r>
              <a:rPr lang="en-GB" sz="2000" b="1" dirty="0" smtClean="0">
                <a:solidFill>
                  <a:srgbClr val="7030A0"/>
                </a:solidFill>
              </a:rPr>
              <a:t>Metadata</a:t>
            </a:r>
            <a:r>
              <a:rPr lang="en-GB" sz="2000" b="1" dirty="0">
                <a:solidFill>
                  <a:srgbClr val="7030A0"/>
                </a:solidFill>
              </a:rPr>
              <a:t>: </a:t>
            </a:r>
            <a:r>
              <a:rPr lang="en-GB" sz="2000" dirty="0" smtClean="0">
                <a:solidFill>
                  <a:srgbClr val="FFFFFF">
                    <a:lumMod val="50000"/>
                  </a:srgbClr>
                </a:solidFill>
              </a:rPr>
              <a:t>released under the </a:t>
            </a:r>
            <a:r>
              <a:rPr lang="en-GB" sz="2000" b="1" dirty="0" smtClean="0">
                <a:solidFill>
                  <a:srgbClr val="FFFFFF">
                    <a:lumMod val="50000"/>
                  </a:srgbClr>
                </a:solidFill>
              </a:rPr>
              <a:t>CC0 waiver</a:t>
            </a:r>
            <a:r>
              <a:rPr lang="en-GB" sz="2000" dirty="0" smtClean="0">
                <a:solidFill>
                  <a:srgbClr val="FFFFFF">
                    <a:lumMod val="50000"/>
                  </a:srgbClr>
                </a:solidFill>
              </a:rPr>
              <a:t> to maximize reuse and aid data miners</a:t>
            </a:r>
            <a:endParaRPr lang="en-GB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30600" y="1566340"/>
            <a:ext cx="5915025" cy="89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D02425"/>
              </a:buClr>
              <a:buFont typeface="Arial" charset="0"/>
              <a:buNone/>
            </a:pPr>
            <a:r>
              <a:rPr lang="en-GB" sz="2000" b="1" dirty="0" smtClean="0">
                <a:solidFill>
                  <a:srgbClr val="7030A0"/>
                </a:solidFill>
              </a:rPr>
              <a:t>Articles: </a:t>
            </a:r>
            <a:r>
              <a:rPr lang="en-GB" sz="2000" dirty="0" smtClean="0">
                <a:solidFill>
                  <a:srgbClr val="7F7F7F"/>
                </a:solidFill>
              </a:rPr>
              <a:t>Creative Commons licenses</a:t>
            </a:r>
            <a:endParaRPr lang="en-GB" sz="2000" dirty="0">
              <a:solidFill>
                <a:srgbClr val="7F7F7F"/>
              </a:solidFill>
            </a:endParaRPr>
          </a:p>
        </p:txBody>
      </p:sp>
      <p:pic>
        <p:nvPicPr>
          <p:cNvPr id="29703" name="Picture 7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9386" y="2141018"/>
            <a:ext cx="1647430" cy="57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U:\NPG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61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centrumcyfrowe.pl/wp-content/uploads/2012/10/CC0-grafika.jp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98" y="3910682"/>
            <a:ext cx="2393005" cy="80178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9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28668" y="220246"/>
            <a:ext cx="7682099" cy="1143000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8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sz="2800" dirty="0" smtClean="0">
                <a:solidFill>
                  <a:srgbClr val="C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Licensing for maximum reuse</a:t>
            </a:r>
          </a:p>
        </p:txBody>
      </p:sp>
      <p:pic>
        <p:nvPicPr>
          <p:cNvPr id="13" name="Picture 2" descr="U:\NP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754" y="6293761"/>
            <a:ext cx="2520280" cy="5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16" y="194452"/>
            <a:ext cx="3125664" cy="24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5" y="1566281"/>
            <a:ext cx="3664151" cy="3641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1728" y="2587717"/>
            <a:ext cx="4410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Further reading:</a:t>
            </a:r>
          </a:p>
          <a:p>
            <a:r>
              <a:rPr lang="en-US" sz="1600" i="1" dirty="0"/>
              <a:t>BMC </a:t>
            </a:r>
            <a:r>
              <a:rPr lang="en-US" sz="1600" i="1" dirty="0" smtClean="0"/>
              <a:t>Research Notes</a:t>
            </a:r>
            <a:r>
              <a:rPr lang="en-US" sz="1600" dirty="0"/>
              <a:t> </a:t>
            </a:r>
            <a:r>
              <a:rPr lang="en-US" sz="1600" dirty="0" smtClean="0"/>
              <a:t>(2012) </a:t>
            </a:r>
            <a:r>
              <a:rPr lang="en-US" sz="1600" dirty="0" smtClean="0"/>
              <a:t>doi:10.1186/1756-0500-5-494</a:t>
            </a: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616212"/>
            <a:ext cx="56197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Reproducibility: Access</a:t>
            </a: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Discoverability and links to other digital products of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More useful links between papers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25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6" y="3115816"/>
            <a:ext cx="3415926" cy="26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332" y="3115816"/>
            <a:ext cx="3841008" cy="2584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9332" y="5885139"/>
            <a:ext cx="36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BMC “Threaded Publications”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80976" y="5896964"/>
            <a:ext cx="3511685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Nature ENCODE explorer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3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725479"/>
            <a:ext cx="7614138" cy="874735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+mn-lt"/>
              </a:rPr>
              <a:t>Reproducibility: 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Reliability/quality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Peer review at </a:t>
            </a:r>
            <a:r>
              <a:rPr lang="en-GB" sz="2000" i="1" dirty="0" smtClean="0">
                <a:solidFill>
                  <a:srgbClr val="C00000"/>
                </a:solidFill>
              </a:rPr>
              <a:t>Scientific Data </a:t>
            </a:r>
            <a:r>
              <a:rPr lang="en-GB" sz="2000" dirty="0" smtClean="0">
                <a:solidFill>
                  <a:srgbClr val="C00000"/>
                </a:solidFill>
              </a:rPr>
              <a:t>focuses </a:t>
            </a:r>
            <a:r>
              <a:rPr lang="en-GB" sz="2000" dirty="0">
                <a:solidFill>
                  <a:srgbClr val="C00000"/>
                </a:solidFill>
              </a:rPr>
              <a:t>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Completeness (can others reproduce?)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Consistency (were community standards followed?)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Integrity (are data in the best repository?)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Experimental rigour </a:t>
            </a:r>
            <a:r>
              <a:rPr lang="en-GB" sz="2000" b="0" dirty="0" smtClean="0">
                <a:solidFill>
                  <a:schemeClr val="tx1"/>
                </a:solidFill>
              </a:rPr>
              <a:t>and technical </a:t>
            </a:r>
            <a:r>
              <a:rPr lang="en-GB" sz="2000" b="0" dirty="0">
                <a:solidFill>
                  <a:schemeClr val="tx1"/>
                </a:solidFill>
              </a:rPr>
              <a:t>quality</a:t>
            </a:r>
            <a:br>
              <a:rPr lang="en-GB" sz="2000" b="0" dirty="0">
                <a:solidFill>
                  <a:schemeClr val="tx1"/>
                </a:solidFill>
              </a:rPr>
            </a:br>
            <a:r>
              <a:rPr lang="en-GB" sz="2000" b="0" dirty="0">
                <a:solidFill>
                  <a:schemeClr val="tx1"/>
                </a:solidFill>
              </a:rPr>
              <a:t>(were the methods sound?)</a:t>
            </a:r>
          </a:p>
          <a:p>
            <a:r>
              <a:rPr lang="en-GB" sz="2000" dirty="0">
                <a:solidFill>
                  <a:srgbClr val="C00000"/>
                </a:solidFill>
              </a:rPr>
              <a:t>Does not focus 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Perceived impact/importance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solidFill>
                  <a:schemeClr val="tx1"/>
                </a:solidFill>
              </a:rPr>
              <a:t>Size/complexity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3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725479"/>
            <a:ext cx="7614138" cy="874735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+mn-lt"/>
              </a:rPr>
              <a:t>Reproducibility: 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Innovation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Collaboration between publishers and software/tools for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Connect </a:t>
            </a:r>
            <a:r>
              <a:rPr lang="en-GB" sz="2400" b="0" i="1" dirty="0" smtClean="0">
                <a:solidFill>
                  <a:schemeClr val="tx1"/>
                </a:solidFill>
              </a:rPr>
              <a:t>doing</a:t>
            </a:r>
            <a:r>
              <a:rPr lang="en-GB" sz="2400" b="0" dirty="0" smtClean="0">
                <a:solidFill>
                  <a:schemeClr val="tx1"/>
                </a:solidFill>
              </a:rPr>
              <a:t> with communicating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Data and article submission integration (</a:t>
            </a:r>
            <a:r>
              <a:rPr lang="en-GB" sz="2400" b="0" dirty="0" err="1" smtClean="0">
                <a:solidFill>
                  <a:schemeClr val="tx1"/>
                </a:solidFill>
              </a:rPr>
              <a:t>figshare</a:t>
            </a:r>
            <a:r>
              <a:rPr lang="en-GB" sz="2400" b="0" dirty="0" smtClean="0">
                <a:solidFill>
                  <a:schemeClr val="tx1"/>
                </a:solidFill>
              </a:rPr>
              <a:t>, Dryad)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Various publisher-repository partnerships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854" y="1494311"/>
            <a:ext cx="4660832" cy="4304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8" y="725479"/>
            <a:ext cx="7614138" cy="874735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+mn-lt"/>
              </a:rPr>
              <a:t>Reproducibility: I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nnovation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5" y="1494311"/>
            <a:ext cx="3295168" cy="4736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843" y="3763928"/>
            <a:ext cx="6098229" cy="27247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22160" y="6488668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http://sourcedata.embo.org/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2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266" y="476258"/>
            <a:ext cx="853115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+mj-lt"/>
              </a:rPr>
              <a:t>Thank you for listening</a:t>
            </a:r>
            <a:endParaRPr lang="en-GB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42" y="2892324"/>
            <a:ext cx="5875675" cy="175260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Iain Hrynaszkiewicz</a:t>
            </a:r>
          </a:p>
          <a:p>
            <a:pPr algn="r"/>
            <a: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Head of Data and HSS Publishing, Open Research</a:t>
            </a:r>
            <a:b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</a:br>
            <a: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Nature Publishing Group &amp; Palgrave Macmillan</a:t>
            </a:r>
          </a:p>
          <a:p>
            <a:pPr algn="r"/>
            <a:endParaRPr lang="en-US" sz="2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algn="r"/>
            <a:r>
              <a:rPr lang="en-US" sz="2800" b="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iain.hrynaszkiewicz@nature.com</a:t>
            </a:r>
          </a:p>
          <a:p>
            <a:pPr algn="r"/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@</a:t>
            </a:r>
            <a:r>
              <a:rPr lang="en-US" sz="28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iainh_z</a:t>
            </a:r>
            <a:endParaRPr lang="en-US" sz="2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45" y="6363336"/>
            <a:ext cx="779462" cy="34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0" y="130009"/>
            <a:ext cx="7606632" cy="1471022"/>
          </a:xfrm>
          <a:prstGeom prst="rect">
            <a:avLst/>
          </a:prstGeom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334638" y="1034997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PloS</a:t>
            </a:r>
            <a:r>
              <a:rPr lang="en-US" sz="1600" i="1" dirty="0" smtClean="0"/>
              <a:t> Medicine 2005</a:t>
            </a:r>
          </a:p>
          <a:p>
            <a:r>
              <a:rPr lang="en-US" sz="1600" i="1" dirty="0" err="1" smtClean="0"/>
              <a:t>doi</a:t>
            </a:r>
            <a:r>
              <a:rPr lang="en-US" sz="1600" i="1" dirty="0" smtClean="0"/>
              <a:t>: 10.1371/journal.pmed.0020124</a:t>
            </a:r>
            <a:endParaRPr lang="en-US" sz="16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85" y="5358916"/>
            <a:ext cx="4315937" cy="1295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2940000" sx="6000" sy="6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386" y="5683606"/>
            <a:ext cx="312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Nature </a:t>
            </a:r>
            <a:r>
              <a:rPr lang="en-GB" i="1" dirty="0" smtClean="0"/>
              <a:t>2015</a:t>
            </a:r>
            <a:r>
              <a:rPr lang="en-GB" i="1" dirty="0"/>
              <a:t/>
            </a:r>
            <a:br>
              <a:rPr lang="en-GB" i="1" dirty="0"/>
            </a:br>
            <a:r>
              <a:rPr lang="en-GB" i="1" dirty="0" smtClean="0"/>
              <a:t>doi:10.1038/525426a</a:t>
            </a:r>
            <a:endParaRPr lang="en-GB" i="1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" y="1788192"/>
            <a:ext cx="5078435" cy="3405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7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Irreproducibility: underlying issues </a:t>
            </a:r>
            <a:endParaRPr lang="en-GB" alt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80000"/>
              </a:lnSpc>
            </a:pPr>
            <a:r>
              <a:rPr lang="en-GB" altLang="en-US" sz="2000" dirty="0" smtClean="0">
                <a:solidFill>
                  <a:schemeClr val="tx1"/>
                </a:solidFill>
              </a:rPr>
              <a:t>Misconduct</a:t>
            </a:r>
          </a:p>
          <a:p>
            <a:pPr lvl="0">
              <a:lnSpc>
                <a:spcPct val="80000"/>
              </a:lnSpc>
            </a:pPr>
            <a:r>
              <a:rPr lang="en-GB" altLang="en-US" sz="2000" b="0" dirty="0" smtClean="0">
                <a:solidFill>
                  <a:schemeClr val="tx1"/>
                </a:solidFill>
              </a:rPr>
              <a:t>Publication </a:t>
            </a:r>
            <a:r>
              <a:rPr lang="en-GB" altLang="en-US" sz="2000" b="0" dirty="0">
                <a:solidFill>
                  <a:schemeClr val="tx1"/>
                </a:solidFill>
              </a:rPr>
              <a:t>bias and refutations – where?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 smtClean="0">
                <a:solidFill>
                  <a:schemeClr val="tx1"/>
                </a:solidFill>
              </a:rPr>
              <a:t>Experimental design</a:t>
            </a:r>
          </a:p>
          <a:p>
            <a:pPr>
              <a:lnSpc>
                <a:spcPct val="80000"/>
              </a:lnSpc>
            </a:pPr>
            <a:r>
              <a:rPr lang="en-US" altLang="en-US" sz="2000" b="0" dirty="0" smtClean="0">
                <a:solidFill>
                  <a:schemeClr val="tx1"/>
                </a:solidFill>
              </a:rPr>
              <a:t>Statistics</a:t>
            </a:r>
            <a:endParaRPr lang="en-US" altLang="en-US" sz="20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b="0" dirty="0" smtClean="0">
                <a:solidFill>
                  <a:schemeClr val="tx1"/>
                </a:solidFill>
              </a:rPr>
              <a:t>Lab supervision and training</a:t>
            </a:r>
          </a:p>
          <a:p>
            <a:pPr>
              <a:lnSpc>
                <a:spcPct val="80000"/>
              </a:lnSpc>
            </a:pPr>
            <a:endParaRPr lang="en-US" altLang="en-US" sz="20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Reporting and sharing information</a:t>
            </a:r>
          </a:p>
          <a:p>
            <a:pPr>
              <a:lnSpc>
                <a:spcPct val="80000"/>
              </a:lnSpc>
            </a:pPr>
            <a:r>
              <a:rPr lang="en-US" altLang="en-US" sz="2000" b="0" dirty="0" smtClean="0">
                <a:solidFill>
                  <a:schemeClr val="tx1"/>
                </a:solidFill>
              </a:rPr>
              <a:t>Gels</a:t>
            </a:r>
            <a:r>
              <a:rPr lang="en-US" altLang="en-US" sz="2000" b="0" dirty="0">
                <a:solidFill>
                  <a:schemeClr val="tx1"/>
                </a:solidFill>
              </a:rPr>
              <a:t>, microscopy </a:t>
            </a:r>
            <a:r>
              <a:rPr lang="en-US" altLang="en-US" sz="2000" b="0" dirty="0" smtClean="0">
                <a:solidFill>
                  <a:schemeClr val="tx1"/>
                </a:solidFill>
              </a:rPr>
              <a:t>images </a:t>
            </a:r>
            <a:endParaRPr lang="en-US" altLang="en-US" sz="20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2000" b="0" dirty="0" smtClean="0">
                <a:solidFill>
                  <a:schemeClr val="tx1"/>
                </a:solidFill>
              </a:rPr>
              <a:t>Statistical reporting</a:t>
            </a:r>
            <a:endParaRPr lang="en-GB" altLang="en-US" sz="2000" b="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sz="2000" b="0" dirty="0">
                <a:solidFill>
                  <a:schemeClr val="tx1"/>
                </a:solidFill>
              </a:rPr>
              <a:t>Methods description</a:t>
            </a:r>
          </a:p>
          <a:p>
            <a:pPr>
              <a:lnSpc>
                <a:spcPct val="80000"/>
              </a:lnSpc>
            </a:pPr>
            <a:r>
              <a:rPr lang="en-GB" altLang="en-US" sz="2000" b="0" dirty="0">
                <a:solidFill>
                  <a:schemeClr val="tx1"/>
                </a:solidFill>
              </a:rPr>
              <a:t>Data </a:t>
            </a:r>
            <a:r>
              <a:rPr lang="en-GB" altLang="en-US" sz="2000" b="0" dirty="0" smtClean="0">
                <a:solidFill>
                  <a:schemeClr val="tx1"/>
                </a:solidFill>
              </a:rPr>
              <a:t>deposition</a:t>
            </a:r>
          </a:p>
          <a:p>
            <a:pPr>
              <a:lnSpc>
                <a:spcPct val="80000"/>
              </a:lnSpc>
            </a:pPr>
            <a:endParaRPr lang="en-GB" altLang="en-US" sz="2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9566-186C-9E43-8E05-C0AFEE215E0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49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Transparency vs. Reproducibility</a:t>
            </a:r>
            <a:br>
              <a:rPr lang="en-GB" sz="2800" dirty="0" smtClean="0">
                <a:solidFill>
                  <a:srgbClr val="C00000"/>
                </a:solidFill>
                <a:latin typeface="+mj-lt"/>
              </a:rPr>
            </a:b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Both require significant effort but transparency more pragmatic/achievable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 smtClean="0">
                <a:solidFill>
                  <a:schemeClr val="tx1"/>
                </a:solidFill>
              </a:rPr>
              <a:t>Promoting transparency and reuse helps reproducibility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Access to materials to reduce bias and support reproducible research: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1800" b="0" dirty="0" smtClean="0">
                <a:solidFill>
                  <a:schemeClr val="tx1"/>
                </a:solidFill>
              </a:rPr>
              <a:t>Methods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Protocols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1800" b="0" dirty="0" smtClean="0">
                <a:solidFill>
                  <a:schemeClr val="tx1"/>
                </a:solidFill>
              </a:rPr>
              <a:t>Code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Data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GB" sz="1800" b="0" dirty="0" smtClean="0">
                <a:solidFill>
                  <a:schemeClr val="tx1"/>
                </a:solidFill>
              </a:rPr>
              <a:t>Pre-registration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5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05072" y="518061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Miguel et al. (2014). Promoting transparency in social science research. </a:t>
            </a:r>
            <a:r>
              <a:rPr lang="en-GB" sz="1200" i="1" dirty="0">
                <a:solidFill>
                  <a:srgbClr val="C00000"/>
                </a:solidFill>
              </a:rPr>
              <a:t>Science (New York, N.Y.)</a:t>
            </a:r>
            <a:r>
              <a:rPr lang="en-GB" sz="1200" dirty="0">
                <a:solidFill>
                  <a:srgbClr val="C00000"/>
                </a:solidFill>
              </a:rPr>
              <a:t>, </a:t>
            </a:r>
            <a:r>
              <a:rPr lang="en-GB" sz="1200" i="1" dirty="0">
                <a:solidFill>
                  <a:srgbClr val="C00000"/>
                </a:solidFill>
              </a:rPr>
              <a:t>343</a:t>
            </a:r>
            <a:r>
              <a:rPr lang="en-GB" sz="1200" dirty="0">
                <a:solidFill>
                  <a:srgbClr val="C00000"/>
                </a:solidFill>
              </a:rPr>
              <a:t>(6166), 30–1. doi:10.1126/science.1245317</a:t>
            </a:r>
          </a:p>
        </p:txBody>
      </p:sp>
    </p:spTree>
    <p:extLst>
      <p:ext uri="{BB962C8B-B14F-4D97-AF65-F5344CB8AC3E}">
        <p14:creationId xmlns:p14="http://schemas.microsoft.com/office/powerpoint/2010/main" val="16008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Reproducibility: roles for publishers</a:t>
            </a:r>
            <a:br>
              <a:rPr lang="en-GB" sz="2800" dirty="0" smtClean="0">
                <a:solidFill>
                  <a:srgbClr val="C00000"/>
                </a:solidFill>
                <a:latin typeface="+mj-lt"/>
              </a:rPr>
            </a:b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508" y="1916349"/>
            <a:ext cx="7614138" cy="420981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00000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olicies</a:t>
            </a:r>
            <a:endParaRPr lang="en-GB" sz="20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00000"/>
                </a:solidFill>
              </a:rPr>
              <a:t>I</a:t>
            </a:r>
            <a:r>
              <a:rPr lang="en-GB" sz="2000" dirty="0" smtClean="0">
                <a:solidFill>
                  <a:schemeClr val="tx1"/>
                </a:solidFill>
              </a:rPr>
              <a:t>ncentives</a:t>
            </a:r>
            <a:endParaRPr lang="en-GB" sz="20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00000"/>
                </a:solidFill>
              </a:rPr>
              <a:t>L</a:t>
            </a:r>
            <a:r>
              <a:rPr lang="en-GB" sz="2000" dirty="0" smtClean="0">
                <a:solidFill>
                  <a:schemeClr val="tx1"/>
                </a:solidFill>
              </a:rPr>
              <a:t>icenses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00000"/>
                </a:solidFill>
              </a:rPr>
              <a:t>A</a:t>
            </a:r>
            <a:r>
              <a:rPr lang="en-GB" sz="2000" dirty="0" smtClean="0">
                <a:solidFill>
                  <a:schemeClr val="tx1"/>
                </a:solidFill>
              </a:rPr>
              <a:t>ccess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C00000"/>
                </a:solidFill>
              </a:rPr>
              <a:t>R</a:t>
            </a:r>
            <a:r>
              <a:rPr lang="en-GB" sz="2000" b="1" dirty="0" smtClean="0"/>
              <a:t>eliability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6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pic>
        <p:nvPicPr>
          <p:cNvPr id="2050" name="Picture 2" descr="http://upload.wikimedia.org/wikipedia/commons/1/1f/Harlow_Carr_-_geograph.org.uk_-_32309.jpg?uselang=en-gb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08" y="1729932"/>
            <a:ext cx="4757448" cy="35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67308" y="5526002"/>
            <a:ext cx="57490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Image credit: DS </a:t>
            </a:r>
            <a:r>
              <a:rPr lang="en-US" sz="800" dirty="0"/>
              <a:t>Pugh [CC-BY-SA-2.0 (http://creativecommons.org/licenses/by-sa/2.0)], via Wikimedia Commons. http://commons.wikimedia.org/wiki/File%3AHarlow_Carr_-_geograph.org.uk_-_</a:t>
            </a:r>
            <a:r>
              <a:rPr lang="en-US" sz="800" dirty="0" smtClean="0"/>
              <a:t>32309.jpg </a:t>
            </a:r>
            <a:endParaRPr lang="en-GB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690282" y="5926112"/>
            <a:ext cx="816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Further reading: Hrynaszkiewicz </a:t>
            </a:r>
            <a:r>
              <a:rPr lang="en-US" sz="1000" dirty="0">
                <a:solidFill>
                  <a:srgbClr val="C00000"/>
                </a:solidFill>
              </a:rPr>
              <a:t>I, Li P, Edmunds SC: </a:t>
            </a:r>
            <a:r>
              <a:rPr lang="en-US" sz="1000" b="1" dirty="0">
                <a:solidFill>
                  <a:srgbClr val="C00000"/>
                </a:solidFill>
              </a:rPr>
              <a:t>Open science and the role of publishers in reproducible research</a:t>
            </a:r>
            <a:r>
              <a:rPr lang="en-US" sz="1000" dirty="0">
                <a:solidFill>
                  <a:srgbClr val="C00000"/>
                </a:solidFill>
              </a:rPr>
              <a:t>. In: </a:t>
            </a:r>
            <a:r>
              <a:rPr lang="en-US" sz="1000" i="1" dirty="0">
                <a:solidFill>
                  <a:srgbClr val="C00000"/>
                </a:solidFill>
              </a:rPr>
              <a:t>Implementing Reproducible Research</a:t>
            </a:r>
            <a:r>
              <a:rPr lang="en-US" sz="1000" dirty="0">
                <a:solidFill>
                  <a:srgbClr val="C00000"/>
                </a:solidFill>
              </a:rPr>
              <a:t>. Edited by Stodden V, </a:t>
            </a:r>
            <a:r>
              <a:rPr lang="en-US" sz="1000" dirty="0" err="1">
                <a:solidFill>
                  <a:srgbClr val="C00000"/>
                </a:solidFill>
              </a:rPr>
              <a:t>Leisch</a:t>
            </a:r>
            <a:r>
              <a:rPr lang="en-US" sz="1000" dirty="0">
                <a:solidFill>
                  <a:srgbClr val="C00000"/>
                </a:solidFill>
              </a:rPr>
              <a:t> F, Peng RD. Chapman &amp; Hall/CRC; </a:t>
            </a:r>
            <a:r>
              <a:rPr lang="en-US" sz="1000" dirty="0" smtClean="0">
                <a:solidFill>
                  <a:srgbClr val="C00000"/>
                </a:solidFill>
              </a:rPr>
              <a:t>2014</a:t>
            </a:r>
            <a:endParaRPr lang="en-GB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1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07" y="580463"/>
            <a:ext cx="7983884" cy="107164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+mj-lt"/>
              </a:rPr>
              <a:t>Reproducibility: Content - details</a:t>
            </a:r>
            <a:br>
              <a:rPr lang="en-GB" sz="2800" dirty="0" smtClean="0">
                <a:solidFill>
                  <a:srgbClr val="C00000"/>
                </a:solidFill>
                <a:latin typeface="+mj-lt"/>
              </a:rPr>
            </a:br>
            <a:endParaRPr lang="en-US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err="1" smtClean="0">
                <a:solidFill>
                  <a:schemeClr val="tx1"/>
                </a:solidFill>
              </a:rPr>
              <a:t>Glasziou</a:t>
            </a:r>
            <a:r>
              <a:rPr lang="en-US" sz="2400" b="0" dirty="0" smtClean="0">
                <a:solidFill>
                  <a:schemeClr val="tx1"/>
                </a:solidFill>
              </a:rPr>
              <a:t> et al. (2008) BMJ – inadequate methods descriptions for medical interventions</a:t>
            </a:r>
            <a:br>
              <a:rPr lang="en-US" sz="2400" b="0" dirty="0" smtClean="0">
                <a:solidFill>
                  <a:schemeClr val="tx1"/>
                </a:solidFill>
              </a:rPr>
            </a:br>
            <a:r>
              <a:rPr lang="en-GB" sz="2400" b="0" i="1" dirty="0" smtClean="0"/>
              <a:t>BMJ</a:t>
            </a:r>
            <a:r>
              <a:rPr lang="en-GB" sz="2400" b="0" dirty="0"/>
              <a:t> </a:t>
            </a:r>
            <a:r>
              <a:rPr lang="en-GB" sz="2400" b="0" dirty="0" smtClean="0"/>
              <a:t>2008;336:1472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Length restrictions removed on Methods (Nature)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No length restrictions in open access journals</a:t>
            </a:r>
            <a:endParaRPr lang="en-US" sz="2400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</a:rPr>
              <a:t>Reporting guidelines e.g. </a:t>
            </a:r>
            <a:r>
              <a:rPr lang="en-US" sz="2400" b="0" dirty="0" smtClean="0">
                <a:solidFill>
                  <a:schemeClr val="tx1"/>
                </a:solidFill>
              </a:rPr>
              <a:t>MIAME but implementation/enforcement </a:t>
            </a:r>
            <a:r>
              <a:rPr lang="en-US" sz="2400" b="0" dirty="0" smtClean="0">
                <a:solidFill>
                  <a:schemeClr val="tx1"/>
                </a:solidFill>
              </a:rPr>
              <a:t>is </a:t>
            </a:r>
            <a:r>
              <a:rPr lang="en-US" sz="2400" b="0" dirty="0" smtClean="0">
                <a:solidFill>
                  <a:schemeClr val="tx1"/>
                </a:solidFill>
              </a:rPr>
              <a:t>patchy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tx1"/>
                </a:solidFill>
              </a:rPr>
              <a:t>Format</a:t>
            </a:r>
            <a:r>
              <a:rPr lang="en-US" sz="2400" b="0" dirty="0" smtClean="0">
                <a:solidFill>
                  <a:schemeClr val="tx1"/>
                </a:solidFill>
              </a:rPr>
              <a:t> of content also important when literature used a resource for research e.g. structured XML versions of articles in PubMed Central</a:t>
            </a: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  <a:latin typeface="Verdana"/>
              </a:rPr>
              <a:t>CASIM workshop Nov 2015</a:t>
            </a:r>
            <a:endParaRPr lang="en-GB" dirty="0">
              <a:solidFill>
                <a:srgbClr val="A39E9B"/>
              </a:solidFill>
              <a:latin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BA600-1922-4C35-BEC7-69277DCE8BE8}" type="slidenum">
              <a:rPr lang="en-GB" smtClean="0">
                <a:solidFill>
                  <a:srgbClr val="A39E9B"/>
                </a:solidFill>
                <a:latin typeface="Verdana"/>
              </a:rPr>
              <a:pPr/>
              <a:t>7</a:t>
            </a:fld>
            <a:endParaRPr lang="en-GB" dirty="0">
              <a:solidFill>
                <a:srgbClr val="A39E9B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20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67508" y="362640"/>
            <a:ext cx="7985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2800" b="1" dirty="0">
                <a:solidFill>
                  <a:srgbClr val="C00000"/>
                </a:solidFill>
                <a:ea typeface="Arial Unicode MS" pitchFamily="34" charset="-128"/>
                <a:cs typeface="Arial Unicode MS" pitchFamily="34" charset="-128"/>
              </a:rPr>
              <a:t>Reporting checklist of statistical and methodological details</a:t>
            </a:r>
            <a:endParaRPr lang="en-GB" sz="2800" b="1" dirty="0">
              <a:solidFill>
                <a:srgbClr val="C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2" y="1438421"/>
            <a:ext cx="8273266" cy="416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3904" y="5812549"/>
            <a:ext cx="817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dirty="0" smtClean="0">
                <a:solidFill>
                  <a:srgbClr val="645746"/>
                </a:solidFill>
              </a:rPr>
              <a:t>Reproducibility checklist also currently being trialled at various BMC journals, including </a:t>
            </a:r>
            <a:r>
              <a:rPr lang="en-US" i="1" dirty="0">
                <a:solidFill>
                  <a:srgbClr val="645746"/>
                </a:solidFill>
              </a:rPr>
              <a:t>BMC Biology</a:t>
            </a:r>
            <a:r>
              <a:rPr lang="en-US" dirty="0">
                <a:solidFill>
                  <a:srgbClr val="645746"/>
                </a:solidFill>
              </a:rPr>
              <a:t>, </a:t>
            </a:r>
            <a:r>
              <a:rPr lang="en-US" i="1" dirty="0">
                <a:solidFill>
                  <a:srgbClr val="645746"/>
                </a:solidFill>
              </a:rPr>
              <a:t>BMC Neuroscience</a:t>
            </a:r>
            <a:r>
              <a:rPr lang="en-US" dirty="0">
                <a:solidFill>
                  <a:srgbClr val="645746"/>
                </a:solidFill>
              </a:rPr>
              <a:t>, </a:t>
            </a:r>
            <a:r>
              <a:rPr lang="en-US" i="1" dirty="0">
                <a:solidFill>
                  <a:srgbClr val="645746"/>
                </a:solidFill>
              </a:rPr>
              <a:t>Genome Biology</a:t>
            </a:r>
            <a:r>
              <a:rPr lang="en-US" dirty="0">
                <a:solidFill>
                  <a:srgbClr val="645746"/>
                </a:solidFill>
              </a:rPr>
              <a:t>, and </a:t>
            </a:r>
            <a:r>
              <a:rPr lang="en-US" i="1" dirty="0" err="1">
                <a:solidFill>
                  <a:srgbClr val="645746"/>
                </a:solidFill>
              </a:rPr>
              <a:t>GigaScience</a:t>
            </a:r>
            <a:r>
              <a:rPr lang="en-US" dirty="0">
                <a:solidFill>
                  <a:srgbClr val="645746"/>
                </a:solidFill>
              </a:rPr>
              <a:t>.</a:t>
            </a:r>
            <a:endParaRPr lang="en-GB" dirty="0">
              <a:solidFill>
                <a:srgbClr val="645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7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Example	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2610" y="1552738"/>
            <a:ext cx="4391264" cy="4394237"/>
          </a:xfrm>
          <a:solidFill>
            <a:srgbClr val="FFFFFF"/>
          </a:solidFill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645746"/>
                </a:solidFill>
              </a:rPr>
              <a:t>(a)</a:t>
            </a:r>
            <a:r>
              <a:rPr lang="en-US" sz="1600" b="0" dirty="0">
                <a:solidFill>
                  <a:srgbClr val="645746"/>
                </a:solidFill>
              </a:rPr>
              <a:t> Western blot of cell lysates of control and Rac1-siRNA-treated MTLn3 cells, blotted for Rac1 and β-actin. </a:t>
            </a:r>
            <a:r>
              <a:rPr lang="en-US" sz="1600" dirty="0">
                <a:solidFill>
                  <a:srgbClr val="645746"/>
                </a:solidFill>
              </a:rPr>
              <a:t>A representative image is shown from 3 blots</a:t>
            </a:r>
            <a:r>
              <a:rPr lang="en-US" sz="1600" b="0" dirty="0">
                <a:solidFill>
                  <a:srgbClr val="645746"/>
                </a:solidFill>
              </a:rPr>
              <a:t>. </a:t>
            </a:r>
            <a:r>
              <a:rPr lang="en-US" sz="1600" dirty="0">
                <a:solidFill>
                  <a:srgbClr val="645746"/>
                </a:solidFill>
              </a:rPr>
              <a:t>(b) </a:t>
            </a:r>
            <a:r>
              <a:rPr lang="en-US" sz="1600" b="0" dirty="0">
                <a:solidFill>
                  <a:srgbClr val="645746"/>
                </a:solidFill>
              </a:rPr>
              <a:t>MTLn3 cells transfected with control or Rac1 </a:t>
            </a:r>
            <a:r>
              <a:rPr lang="en-US" sz="1600" b="0" dirty="0" err="1">
                <a:solidFill>
                  <a:srgbClr val="645746"/>
                </a:solidFill>
              </a:rPr>
              <a:t>siRNA</a:t>
            </a:r>
            <a:r>
              <a:rPr lang="en-US" sz="1600" b="0" dirty="0">
                <a:solidFill>
                  <a:srgbClr val="645746"/>
                </a:solidFill>
              </a:rPr>
              <a:t> and plated on Alexa-405-conjugated gelatin overnight. Arrows point to </a:t>
            </a:r>
            <a:r>
              <a:rPr lang="en-US" sz="1600" b="0" dirty="0" err="1">
                <a:solidFill>
                  <a:srgbClr val="645746"/>
                </a:solidFill>
              </a:rPr>
              <a:t>invadopodia</a:t>
            </a:r>
            <a:r>
              <a:rPr lang="en-US" sz="1600" b="0" dirty="0">
                <a:solidFill>
                  <a:srgbClr val="645746"/>
                </a:solidFill>
              </a:rPr>
              <a:t> and sites of degradation. Scale bars, 10 </a:t>
            </a:r>
            <a:r>
              <a:rPr lang="en-US" sz="1600" b="0" dirty="0" err="1">
                <a:solidFill>
                  <a:srgbClr val="645746"/>
                </a:solidFill>
              </a:rPr>
              <a:t>μm</a:t>
            </a:r>
            <a:r>
              <a:rPr lang="en-US" sz="1600" b="0" dirty="0">
                <a:solidFill>
                  <a:srgbClr val="645746"/>
                </a:solidFill>
              </a:rPr>
              <a:t>. Representative image sets are shown from 50 image sets each for the control and Rac1 </a:t>
            </a:r>
            <a:r>
              <a:rPr lang="en-US" sz="1600" b="0" dirty="0" err="1">
                <a:solidFill>
                  <a:srgbClr val="645746"/>
                </a:solidFill>
              </a:rPr>
              <a:t>siRNA</a:t>
            </a:r>
            <a:r>
              <a:rPr lang="en-US" sz="1600" b="0" dirty="0">
                <a:solidFill>
                  <a:srgbClr val="645746"/>
                </a:solidFill>
              </a:rPr>
              <a:t>. </a:t>
            </a:r>
            <a:r>
              <a:rPr lang="en-US" sz="1600" dirty="0">
                <a:solidFill>
                  <a:srgbClr val="645746"/>
                </a:solidFill>
              </a:rPr>
              <a:t>(c) </a:t>
            </a:r>
            <a:r>
              <a:rPr lang="en-US" sz="1600" b="0" dirty="0">
                <a:solidFill>
                  <a:srgbClr val="645746"/>
                </a:solidFill>
              </a:rPr>
              <a:t>Quantification of mean degradation area per cell from </a:t>
            </a:r>
            <a:r>
              <a:rPr lang="en-US" sz="1600" dirty="0">
                <a:solidFill>
                  <a:srgbClr val="645746"/>
                </a:solidFill>
              </a:rPr>
              <a:t>b</a:t>
            </a:r>
            <a:r>
              <a:rPr lang="en-US" sz="1600" b="0" dirty="0">
                <a:solidFill>
                  <a:srgbClr val="645746"/>
                </a:solidFill>
              </a:rPr>
              <a:t>, including Rac1 inhibitor NSC23766 treatment at 100 </a:t>
            </a:r>
            <a:r>
              <a:rPr lang="en-US" sz="1600" b="0" dirty="0" err="1">
                <a:solidFill>
                  <a:srgbClr val="645746"/>
                </a:solidFill>
              </a:rPr>
              <a:t>μM</a:t>
            </a:r>
            <a:r>
              <a:rPr lang="en-US" sz="1600" b="0" dirty="0" smtClean="0">
                <a:solidFill>
                  <a:srgbClr val="645746"/>
                </a:solidFill>
              </a:rPr>
              <a:t>. </a:t>
            </a:r>
            <a:r>
              <a:rPr lang="en-US" sz="1600" i="1" dirty="0" smtClean="0">
                <a:solidFill>
                  <a:srgbClr val="645746"/>
                </a:solidFill>
              </a:rPr>
              <a:t>n</a:t>
            </a:r>
            <a:r>
              <a:rPr lang="en-US" sz="1600" dirty="0" smtClean="0">
                <a:solidFill>
                  <a:srgbClr val="645746"/>
                </a:solidFill>
              </a:rPr>
              <a:t> </a:t>
            </a:r>
            <a:r>
              <a:rPr lang="en-US" sz="1600" dirty="0">
                <a:solidFill>
                  <a:srgbClr val="645746"/>
                </a:solidFill>
              </a:rPr>
              <a:t>= 60 fields for each condition, pooled from 5 independent experiments; </a:t>
            </a:r>
            <a:r>
              <a:rPr lang="en-US" sz="1600" b="0" dirty="0">
                <a:solidFill>
                  <a:srgbClr val="645746"/>
                </a:solidFill>
              </a:rPr>
              <a:t>error bars are </a:t>
            </a:r>
            <a:r>
              <a:rPr lang="en-US" sz="1600" b="0" dirty="0" err="1">
                <a:solidFill>
                  <a:srgbClr val="645746"/>
                </a:solidFill>
              </a:rPr>
              <a:t>s.e.m</a:t>
            </a:r>
            <a:r>
              <a:rPr lang="en-US" sz="1600" b="0" dirty="0">
                <a:solidFill>
                  <a:srgbClr val="645746"/>
                </a:solidFill>
              </a:rPr>
              <a:t>. Student’s </a:t>
            </a:r>
            <a:r>
              <a:rPr lang="en-US" sz="1600" b="0" i="1" dirty="0">
                <a:solidFill>
                  <a:srgbClr val="645746"/>
                </a:solidFill>
              </a:rPr>
              <a:t>t</a:t>
            </a:r>
            <a:r>
              <a:rPr lang="en-US" sz="1600" b="0" dirty="0">
                <a:solidFill>
                  <a:srgbClr val="645746"/>
                </a:solidFill>
              </a:rPr>
              <a:t>-test was used. **</a:t>
            </a:r>
            <a:r>
              <a:rPr lang="en-US" sz="1600" b="0" i="1" dirty="0">
                <a:solidFill>
                  <a:srgbClr val="645746"/>
                </a:solidFill>
              </a:rPr>
              <a:t>P</a:t>
            </a:r>
            <a:r>
              <a:rPr lang="en-US" sz="1600" b="0" dirty="0">
                <a:solidFill>
                  <a:srgbClr val="645746"/>
                </a:solidFill>
              </a:rPr>
              <a:t> = 0.00022,^ ^</a:t>
            </a:r>
            <a:r>
              <a:rPr lang="en-US" sz="1600" b="0" i="1" dirty="0">
                <a:solidFill>
                  <a:srgbClr val="645746"/>
                </a:solidFill>
              </a:rPr>
              <a:t>P</a:t>
            </a:r>
            <a:r>
              <a:rPr lang="en-US" sz="1600" b="0" dirty="0">
                <a:solidFill>
                  <a:srgbClr val="645746"/>
                </a:solidFill>
              </a:rPr>
              <a:t> = 0.011639. </a:t>
            </a:r>
            <a:r>
              <a:rPr lang="en-US" sz="1600" dirty="0" err="1">
                <a:solidFill>
                  <a:srgbClr val="645746"/>
                </a:solidFill>
              </a:rPr>
              <a:t>Uncropped</a:t>
            </a:r>
            <a:r>
              <a:rPr lang="en-US" sz="1600" dirty="0">
                <a:solidFill>
                  <a:srgbClr val="645746"/>
                </a:solidFill>
              </a:rPr>
              <a:t> images</a:t>
            </a:r>
            <a:r>
              <a:rPr lang="en-US" sz="1600" b="0" dirty="0">
                <a:solidFill>
                  <a:srgbClr val="645746"/>
                </a:solidFill>
              </a:rPr>
              <a:t> of blots are shown in Supplementary Fig. 9.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A39E9B"/>
                </a:solidFill>
              </a:rPr>
              <a:t>CASIM workshop Nov 2015</a:t>
            </a:r>
            <a:endParaRPr lang="en-GB" dirty="0">
              <a:solidFill>
                <a:srgbClr val="A39E9B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ADF3-EA71-4DA4-BE2D-31CF4D42C298}" type="slidenum">
              <a:rPr lang="en-GB" smtClean="0">
                <a:solidFill>
                  <a:srgbClr val="A39E9B"/>
                </a:solidFill>
              </a:rPr>
              <a:pPr/>
              <a:t>9</a:t>
            </a:fld>
            <a:endParaRPr lang="en-GB" dirty="0">
              <a:solidFill>
                <a:srgbClr val="A39E9B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3173"/>
          <a:stretch/>
        </p:blipFill>
        <p:spPr>
          <a:xfrm>
            <a:off x="4798649" y="2087896"/>
            <a:ext cx="3757846" cy="3111253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182101" y="1376942"/>
            <a:ext cx="3045718" cy="612648"/>
          </a:xfrm>
          <a:prstGeom prst="wedgeRectCallout">
            <a:avLst>
              <a:gd name="adj1" fmla="val -72992"/>
              <a:gd name="adj2" fmla="val 644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</a:rPr>
              <a:t>statement of replication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939019" y="5502131"/>
            <a:ext cx="3045718" cy="612648"/>
          </a:xfrm>
          <a:prstGeom prst="wedgeRectCallout">
            <a:avLst>
              <a:gd name="adj1" fmla="val -75151"/>
              <a:gd name="adj2" fmla="val -1932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</a:rPr>
              <a:t>definition of </a:t>
            </a:r>
            <a:r>
              <a:rPr lang="en-US" i="1" dirty="0" smtClean="0">
                <a:solidFill>
                  <a:srgbClr val="FFFFFF"/>
                </a:solidFill>
              </a:rPr>
              <a:t>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95105" y="6114779"/>
            <a:ext cx="3045718" cy="612648"/>
          </a:xfrm>
          <a:prstGeom prst="wedgeRectCallout">
            <a:avLst>
              <a:gd name="adj1" fmla="val 24394"/>
              <a:gd name="adj2" fmla="val -1720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</a:rPr>
              <a:t>definition of statistic tests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25474" y="6144599"/>
            <a:ext cx="2318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i="1" dirty="0">
                <a:solidFill>
                  <a:srgbClr val="645746"/>
                </a:solidFill>
              </a:rPr>
              <a:t>Nature Cell Biology</a:t>
            </a:r>
            <a:r>
              <a:rPr lang="en-US" sz="1400" dirty="0">
                <a:solidFill>
                  <a:srgbClr val="645746"/>
                </a:solidFill>
              </a:rPr>
              <a:t> </a:t>
            </a:r>
            <a:r>
              <a:rPr lang="en-US" sz="1400" b="1" dirty="0">
                <a:solidFill>
                  <a:srgbClr val="645746"/>
                </a:solidFill>
              </a:rPr>
              <a:t>16</a:t>
            </a:r>
            <a:r>
              <a:rPr lang="en-US" sz="1400" dirty="0">
                <a:solidFill>
                  <a:srgbClr val="645746"/>
                </a:solidFill>
              </a:rPr>
              <a:t>, 571–583 (2014) doi:10.1038/ncb2972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3416160" y="6207607"/>
            <a:ext cx="3045718" cy="612648"/>
          </a:xfrm>
          <a:prstGeom prst="wedgeRectCallout">
            <a:avLst>
              <a:gd name="adj1" fmla="val -26230"/>
              <a:gd name="adj2" fmla="val -1428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rgbClr val="FFFFFF"/>
                </a:solidFill>
              </a:rPr>
              <a:t>raw source data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E%20Template%20-%20Purple%20Astronomer[1]">
  <a:themeElements>
    <a:clrScheme name="Macmillan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FFD48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MSE%20Template%20-%20Purple%20Astronomer[1]">
  <a:themeElements>
    <a:clrScheme name="Macmillan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FFD48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MSE%20Template%20-%20Purple%20Astronomer[1]">
  <a:themeElements>
    <a:clrScheme name="Macmillan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FFD48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MSE%20Template%20-%20Purple%20Astronomer[1]">
  <a:themeElements>
    <a:clrScheme name="MSS color scheme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007CB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MSE%20Template%20-%20Purple%20Astronomer[1]">
  <a:themeElements>
    <a:clrScheme name="MSS color scheme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007CB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MSE%20Template%20-%20Purple%20Astronomer[1]">
  <a:themeElements>
    <a:clrScheme name="Macmillan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FFD48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MSE%20Template%20-%20Purple%20Astronomer[1]">
  <a:themeElements>
    <a:clrScheme name="Macmillan">
      <a:dk1>
        <a:srgbClr val="645746"/>
      </a:dk1>
      <a:lt1>
        <a:srgbClr val="FFFFFF"/>
      </a:lt1>
      <a:dk2>
        <a:srgbClr val="F54C00"/>
      </a:dk2>
      <a:lt2>
        <a:srgbClr val="62227D"/>
      </a:lt2>
      <a:accent1>
        <a:srgbClr val="007CB0"/>
      </a:accent1>
      <a:accent2>
        <a:srgbClr val="B890C3"/>
      </a:accent2>
      <a:accent3>
        <a:srgbClr val="FFA05C"/>
      </a:accent3>
      <a:accent4>
        <a:srgbClr val="00B2D3"/>
      </a:accent4>
      <a:accent5>
        <a:srgbClr val="A39E9B"/>
      </a:accent5>
      <a:accent6>
        <a:srgbClr val="E6D8EA"/>
      </a:accent6>
      <a:hlink>
        <a:srgbClr val="FFD480"/>
      </a:hlink>
      <a:folHlink>
        <a:srgbClr val="99E0E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1461</Words>
  <Application>Microsoft Office PowerPoint</Application>
  <PresentationFormat>On-screen Show (4:3)</PresentationFormat>
  <Paragraphs>257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MSE%20Template%20-%20Purple%20Astronomer[1]</vt:lpstr>
      <vt:lpstr>2_MSE%20Template%20-%20Purple%20Astronomer[1]</vt:lpstr>
      <vt:lpstr>3_MSE%20Template%20-%20Purple%20Astronomer[1]</vt:lpstr>
      <vt:lpstr>1_MSE%20Template%20-%20Purple%20Astronomer[1]</vt:lpstr>
      <vt:lpstr>5_MSE%20Template%20-%20Purple%20Astronomer[1]</vt:lpstr>
      <vt:lpstr>4_MSE%20Template%20-%20Purple%20Astronomer[1]</vt:lpstr>
      <vt:lpstr>6_MSE%20Template%20-%20Purple%20Astronomer[1]</vt:lpstr>
      <vt:lpstr>The role of journals and publishers in reproducible research</vt:lpstr>
      <vt:lpstr>Why do publishers care? </vt:lpstr>
      <vt:lpstr>PowerPoint Presentation</vt:lpstr>
      <vt:lpstr>Irreproducibility: underlying issues </vt:lpstr>
      <vt:lpstr>Transparency vs. Reproducibility </vt:lpstr>
      <vt:lpstr>Reproducibility: roles for publishers </vt:lpstr>
      <vt:lpstr>Reproducibility: Content - details </vt:lpstr>
      <vt:lpstr>PowerPoint Presentation</vt:lpstr>
      <vt:lpstr>Example </vt:lpstr>
      <vt:lpstr>Reproducibility: Content - format </vt:lpstr>
      <vt:lpstr>Reproducibility: Content -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Policies: on data</vt:lpstr>
      <vt:lpstr>Finding the right repository</vt:lpstr>
      <vt:lpstr>Policies: on code</vt:lpstr>
      <vt:lpstr>Policies: it’s in the implementation</vt:lpstr>
      <vt:lpstr>Reproducibility: Incentives</vt:lpstr>
      <vt:lpstr>Data citation</vt:lpstr>
      <vt:lpstr> Reproducibility: Licenses</vt:lpstr>
      <vt:lpstr> Licensing for maximum reuse</vt:lpstr>
      <vt:lpstr>Reproducibility: Access</vt:lpstr>
      <vt:lpstr>Reproducibility: Reliability/quality</vt:lpstr>
      <vt:lpstr>Reproducibility: Innovation</vt:lpstr>
      <vt:lpstr>Reproducibility: Innovation</vt:lpstr>
      <vt:lpstr>Thank you for listening</vt:lpstr>
    </vt:vector>
  </TitlesOfParts>
  <Company>Group Technology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Manuscript transfer traffic within NPG</dc:title>
  <dc:creator>Veronique Kiermer</dc:creator>
  <cp:lastModifiedBy>Hrynaszkiewicz, Iain</cp:lastModifiedBy>
  <cp:revision>316</cp:revision>
  <cp:lastPrinted>2014-06-02T12:22:20Z</cp:lastPrinted>
  <dcterms:created xsi:type="dcterms:W3CDTF">2014-04-18T22:09:10Z</dcterms:created>
  <dcterms:modified xsi:type="dcterms:W3CDTF">2015-11-27T09:52:04Z</dcterms:modified>
</cp:coreProperties>
</file>