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7" r:id="rId5"/>
    <p:sldId id="290" r:id="rId6"/>
    <p:sldId id="294" r:id="rId7"/>
    <p:sldId id="265" r:id="rId8"/>
    <p:sldId id="262" r:id="rId9"/>
    <p:sldId id="266" r:id="rId10"/>
    <p:sldId id="263" r:id="rId11"/>
    <p:sldId id="267" r:id="rId12"/>
    <p:sldId id="264" r:id="rId13"/>
    <p:sldId id="269" r:id="rId14"/>
    <p:sldId id="293" r:id="rId15"/>
    <p:sldId id="278" r:id="rId16"/>
    <p:sldId id="276" r:id="rId17"/>
    <p:sldId id="287" r:id="rId18"/>
    <p:sldId id="300" r:id="rId19"/>
    <p:sldId id="301" r:id="rId20"/>
    <p:sldId id="302" r:id="rId21"/>
    <p:sldId id="281" r:id="rId22"/>
    <p:sldId id="282" r:id="rId23"/>
    <p:sldId id="303" r:id="rId24"/>
    <p:sldId id="297" r:id="rId25"/>
    <p:sldId id="271" r:id="rId26"/>
    <p:sldId id="274" r:id="rId27"/>
    <p:sldId id="295" r:id="rId28"/>
    <p:sldId id="288" r:id="rId29"/>
    <p:sldId id="283" r:id="rId30"/>
    <p:sldId id="284" r:id="rId31"/>
    <p:sldId id="298" r:id="rId32"/>
    <p:sldId id="292" r:id="rId33"/>
    <p:sldId id="280" r:id="rId34"/>
    <p:sldId id="296" r:id="rId35"/>
    <p:sldId id="289" r:id="rId36"/>
    <p:sldId id="285" r:id="rId37"/>
    <p:sldId id="286" r:id="rId38"/>
    <p:sldId id="299" r:id="rId39"/>
    <p:sldId id="260" r:id="rId40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2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D817-746B-40E3-8387-5BAB108D6410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8214-3575-4D8A-9163-32509E001A4C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k.cam.ac.uk/" TargetMode="External"/><Relationship Id="rId2" Type="http://schemas.openxmlformats.org/officeDocument/2006/relationships/hyperlink" Target="http://tiny.cc/unix-june2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software-carpentr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An introduction to Unix</a:t>
              </a:r>
              <a:r>
                <a:rPr lang="en-GB" sz="3600" baseline="300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*</a:t>
              </a:r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 and the</a:t>
              </a:r>
              <a:r>
                <a:rPr lang="en-GB" sz="3600" baseline="300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†</a:t>
              </a:r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 shell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(*) unix-like operating systems</a:t>
              </a:r>
            </a:p>
            <a:p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(†) actually, </a:t>
              </a:r>
              <a:r>
                <a:rPr lang="en-GB" sz="1600" i="1">
                  <a:solidFill>
                    <a:schemeClr val="tx1"/>
                  </a:solidFill>
                  <a:latin typeface="Gill Sans MT" panose="020B0502020104020203" pitchFamily="34" charset="0"/>
                </a:rPr>
                <a:t>a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 shell</a:t>
              </a:r>
            </a:p>
            <a:p>
              <a:pPr algn="ctr"/>
              <a:r>
                <a:rPr lang="en-GB" sz="3600">
                  <a:latin typeface="Gill Sans MT" panose="020B0502020104020203" pitchFamily="34" charset="0"/>
                </a:rPr>
                <a:t>etc</a:t>
              </a:r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40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Operating Systems and Processes 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Unix’ or ‘linux’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(or ‘UNIX’) is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our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operating system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the program that controls the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processes and their access to the network, screen, etc.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a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process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– it happens to be one that can see its own OS, which is one of the reasons it’s so useful.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13" y="2286000"/>
            <a:ext cx="5406973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Session I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Basic navigation</a:t>
              </a: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Creating things</a:t>
              </a:r>
            </a:p>
            <a:p>
              <a:pPr algn="ctr"/>
              <a:endParaRPr lang="en-GB" sz="36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</a:t>
              </a:r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1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Navigation concepts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need to be able to navigate without a GUI. 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Fortunately some things are always in the same place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file systems are trees,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with the roots at the top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GB" sz="36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638800" cy="38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Directories and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is the output from the command ‘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 shows how unix likes to think about files and directories.</a:t>
            </a:r>
          </a:p>
          <a:p>
            <a:endParaRPr lang="en-GB" sz="1600">
              <a:latin typeface="Gill Sans MT" panose="020B0502020104020203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23" y="2667000"/>
            <a:ext cx="554515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Files and directories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learn how to navigate a file system, see some of the sights, and get HOME when you are lost.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40963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Creating things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make some files and directories of your own – without using your mouse once! – and learn how to clean up after yourself.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Editors…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Ah, yes, editing. We’re sorry. Editing before the invention of windows wasn’t pretty.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n</a:t>
            </a:r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ano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course uses ‘nano’ as its text editor.  Those </a:t>
            </a:r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^X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characters mean “Ctrl+X”, they are often used in unixland to get at the “missing” ASCII characters not on the keyboard.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It’s easy to use, but sadly it’s not standard and you might not find it everywhere.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4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vi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will find vi everywhere.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Unfortunately, you need to memorise the commands to use it – 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 – enter insert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mode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enter insert mode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ESC, :, w, NL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– write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ESC, :, q, !, NL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quit without save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25" y="1219200"/>
            <a:ext cx="4719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emacs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emacs was as good as editors got before windows GUI editors arrived. It allows you to open multiple files, has online help, and powerful search and replace.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75" y="1447800"/>
            <a:ext cx="4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‘print working directory’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tells you where you are in the file system, and how deep.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‘who am I (logged in as)?’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Not as stupid as it sounds – it tells you which username you are logged in with.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No spaces!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ls, ls -F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‘list’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Shows the content of the current directory.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4851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‘change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command that moves you from place to place.</a:t>
            </a:r>
          </a:p>
        </p:txBody>
      </p:sp>
    </p:spTree>
    <p:extLst>
      <p:ext uri="{BB962C8B-B14F-4D97-AF65-F5344CB8AC3E}">
        <p14:creationId xmlns:p14="http://schemas.microsoft.com/office/powerpoint/2010/main" val="3214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493" y="44958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‘an editor called nano’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 simple text editor for use in a terminal window.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457200"/>
            <a:ext cx="4320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‘visual editor’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Some day you will need to learn vi. Not today.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7057" y="44958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rm, rm -r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‘remove’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Removes a file, or (with flags) a whole branch.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does not forgive. There is no wastebasket.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509063"/>
            <a:ext cx="4320000" cy="1681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‘remove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 removes a directory – but is relatively forgiving.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493" y="457200"/>
            <a:ext cx="4320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‘make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Creates a new directory, in the current directory.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493" y="2509064"/>
            <a:ext cx="4320000" cy="1681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Literally, ‘touch’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Updates the timestamp on a file, or creates it if it doesn’t exist.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Overview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brief course will give you two things: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introduction to Unix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introduction to using the shell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…both of which will help you if you plan to attend the cluster training course or the bioinformatics programming courses.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course has a practical component, you will need a ‘virtual machine’ on your laptop.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1	Introduction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2	Files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directories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3	Creating things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II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4	Pipes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filters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5	Finding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things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III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6	Transferring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files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7	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Loops</a:t>
            </a:r>
            <a:endParaRPr lang="en-GB" sz="1600" i="1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8	Shell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3904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Hands-on sessions</a:t>
            </a:r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None of this will make sense until you have tried it yourself. It’s easy to get access to a shell, but to give you all identical environments we’ve used some advanced machinery (Virtual Machines, Docker).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544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Nelle’s data</a:t>
            </a:r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Nelle’s group share a file system: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Nelle’s data is in her home directory: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675" y="3276600"/>
            <a:ext cx="4320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problem:</a:t>
            </a:r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are ‘Nelle Nemo’, a marine biologist. Your supervisor has given you a great project: but you have to use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his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analysis tools, and they are command line tools that only work on Unix machines…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2247900" cy="190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3" y="4260646"/>
            <a:ext cx="4197697" cy="164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0088"/>
            <a:ext cx="1895475" cy="44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</a:t>
              </a:r>
            </a:p>
            <a:p>
              <a:pPr algn="ctr"/>
              <a:endParaRPr lang="en-GB" sz="1600" smtClean="0"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latin typeface="Gill Sans MT" panose="020B0502020104020203" pitchFamily="34" charset="0"/>
                </a:rPr>
                <a:t>e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Our practical sessions come courtesy of software-carpentry.org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Get your virtual machine working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Go to: </a:t>
              </a: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( 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Which is 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://bioinformatics-core-shared-training.github.io/shell-novice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/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sections I.2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, and I.3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6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The anatomy of a unix command.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processes have some standard ways of handling input and output.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“environment” is the list of properties the process picks up from its parent.  Your processes will all have the shell as their parent.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0" y="2819400"/>
            <a:ext cx="521115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Pipes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Laziness is seen as a virtue among computer programmers. Rather than carry out this pattern over and over: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…you can short-circuit the stdout/stdin using a ‘pipe’.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6" y="1905000"/>
            <a:ext cx="5229224" cy="23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5600257" cy="12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We’ve lost &lt;, &gt;, and | from our keyboard – time to lose some more.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Globbing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the shell, * ? and […] are treated as wildcards: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any text file</a:t>
            </a:r>
          </a:p>
          <a:p>
            <a:pPr lvl="1"/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bobcat.txt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bo?.txt</a:t>
            </a:r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not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bobcat.txt</a:t>
            </a:r>
            <a:endParaRPr lang="en-GB" sz="16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bo[bg].txt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bog.txt</a:t>
            </a:r>
            <a:endParaRPr lang="en-GB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Regular expressions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There are more complex patterns called regular expressions which add even more complex rules (with slightly different syntax):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^[a-zA-Z0-9._%+-]+@[a-zA-Z0-9.-]+\.[a-zA-Z</a:t>
            </a:r>
            <a:r>
              <a:rPr lang="en-GB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]{2,4</a:t>
            </a:r>
            <a:r>
              <a:rPr lang="en-GB" sz="1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}$</a:t>
            </a:r>
            <a:endParaRPr lang="en-GB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If you like regular expressions, you’ll love Perl…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Pipes and filters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learn how to use pipes, and then you’ll connect together a pipeline of commands to do some actual data filtering.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2496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Finding things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exercise shows you how to look for patterns in text files, and some of the ways to find individual files in a large file system.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‘word count’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Counts the number of characters, words and lines in a text file.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‘concatenate’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a single file or list of files to the screen.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sort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Yes, ‘sort’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Sorts the lines of a text file alphabetically or by number.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head, head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‘head’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first few lines of a file, you can choose how many.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tail, tail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‘tail’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last few lines of a file.</a:t>
            </a:r>
          </a:p>
        </p:txBody>
      </p:sp>
    </p:spTree>
    <p:extLst>
      <p:ext uri="{BB962C8B-B14F-4D97-AF65-F5344CB8AC3E}">
        <p14:creationId xmlns:p14="http://schemas.microsoft.com/office/powerpoint/2010/main" val="1671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‘global regular expression print’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Search for lines in a file containing a pattern.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command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‘manual page’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manual page for a unix command. Very useful for flags and parameters. 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find, find –name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‘find’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Search for files whose name (or other properties) match the search parameters.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II</a:t>
              </a:r>
            </a:p>
            <a:p>
              <a:pPr lvl="1"/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Go to: </a:t>
              </a:r>
            </a:p>
            <a:p>
              <a:pPr algn="ctr"/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200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</a:rPr>
                <a:t>( Which is </a:t>
              </a:r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http://bioinformatics-core-shared-training.github.io/shell-novice/</a:t>
              </a:r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II.4 and II.5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49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Session III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Traversing the internet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Loops and scripts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 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1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Bad reasons to be here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intutive and easy to use.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We’ll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let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you judge…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Shell tools let us process </a:t>
            </a:r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all kinds of data</a:t>
            </a:r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nly if the data is suitably ‘retro’.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The shell is </a:t>
            </a:r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a good programming </a:t>
            </a:r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language.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pre-dates 40 years of important advances in software engineering.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Good reasons to be here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Unix-like operating systems are everywhere, and you can control them through the shell.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allows you to automate workflows and eliminate repetetive tasks.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the natural route to other power tools like C, perl, R, &amp; Java.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shell is your gateway to the world’s supercomputers.</a:t>
            </a: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Moving data, or yourself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Most of the ways of moving data around the internet were developed for Unix first. You also have the option of going to where the data is, with a remote shell.</a:t>
            </a:r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09800"/>
            <a:ext cx="51778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Shell programming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gets to each line you type before it is passed to a unix command. So not everything you type is a unix command, some are instructions to the shell’s own language.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Beware! There are many different shells, and each is programmed in a slightly different way. We’re using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the next exercises you will use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endParaRPr lang="en-GB" sz="16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…giving access to the shell’s memory of what commands you have typed, and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loops which let you repeat operations: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 b c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$x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rgbClr val="7030A0"/>
                </a:solidFill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Transferring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this exerise you will experience telepresence, 1970-style,  and rescue some files from other computers across the world.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24199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Loops and shell scripts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final exercises will introduce you to the basics of shell programming and scripting.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‘secure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Opens up a shell session on a remote machine, over an encrypted channel.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‘secure copy’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Carries out a copy between two machines, using the ssh machinery.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‘web get’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Lets you grab a file using a url, without all that messing around with web browsers.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‘file transfer protocol’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Creates another shell-like environment (with a different command set), from which you can connect to other machines and push or retrieve files.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‘Bourne again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most widely used ‘user-friendly’ shell.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4191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original shell – sometimes the default.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314074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‘the Berkeley UNIX C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 hard-core sys admin’s shell.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4320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Other shells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Just for completeness, be aware that there are different shells…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III</a:t>
              </a:r>
            </a:p>
            <a:p>
              <a:pPr lvl="1"/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 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</a:rPr>
                <a:t>Which is 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http://bioinformatics-core-shared-training.github.io/shell-novice/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III.6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There are two more sections  III.7, III.8 – these introduce some programming skills, and are a bit much for a half day introduction.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27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Feedback please: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http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://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tiny.cc/unix-june22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Credits: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Cancer Research UK Cambridge Institute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www.cruk.cam.ac.uk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Simon Bell, computing</a:t>
              </a: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Mark 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Dunning,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bioinformatics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Peter Maccallum, computing</a:t>
              </a: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Marc O’Brien, computing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Anne Pajon, bioinformatics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The Software Carpentry Foundation</a:t>
              </a: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www.software-carpentry.org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94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175887" y="2644541"/>
            <a:ext cx="4332246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cars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72678" y="700037"/>
            <a:ext cx="4323324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Android mobile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devices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670" y="4385196"/>
            <a:ext cx="4293530" cy="20156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servers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72679" y="4613042"/>
            <a:ext cx="4323324" cy="178775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things*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200" smtClean="0">
                <a:solidFill>
                  <a:schemeClr val="tx1"/>
                </a:solidFill>
                <a:latin typeface="Gill Sans MT" panose="020B0502020104020203" pitchFamily="34" charset="0"/>
              </a:rPr>
              <a:t>(As in ‘internet-of-things’)</a:t>
            </a:r>
            <a:endParaRPr lang="en-GB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670" y="1828801"/>
            <a:ext cx="4293530" cy="233661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Apple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computers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9" name="Picture 3" descr="C:\Users\maccal02\Desktop\2015-04 Unix training\moravia_2269_1261887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60" y="4680269"/>
            <a:ext cx="2057400" cy="16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ccal02\Desktop\2015-04 Unix training\we_buy_any_jaguar_c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43" y="2781441"/>
            <a:ext cx="2405633" cy="16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ccal02\Desktop\2015-04 Unix training\Apple-MacBook-Pro-13-inch-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76" y="2313250"/>
            <a:ext cx="2628429" cy="17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ccal02\Desktop\2015-04 Unix training\c040073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14318"/>
            <a:ext cx="2339856" cy="1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accal02\Desktop\2015-04 Unix training\htc-sensation-xl-550x4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62" y="839424"/>
            <a:ext cx="1828598" cy="14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" y="457200"/>
            <a:ext cx="4320000" cy="11140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Places you will find unix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7" y="0"/>
            <a:ext cx="874084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2578" y="0"/>
            <a:ext cx="8740846" cy="1371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ctr"/>
            <a:r>
              <a:rPr lang="en-GB" sz="2400" smtClean="0">
                <a:solidFill>
                  <a:schemeClr val="tx1"/>
                </a:solidFill>
                <a:latin typeface="Gill Sans MT" panose="020B0502020104020203" pitchFamily="34" charset="0"/>
              </a:rPr>
              <a:t>But first, a warning.</a:t>
            </a:r>
          </a:p>
          <a:p>
            <a:pPr algn="ctr"/>
            <a:r>
              <a:rPr lang="en-GB" sz="2400" smtClean="0">
                <a:solidFill>
                  <a:schemeClr val="tx1"/>
                </a:solidFill>
                <a:latin typeface="Gill Sans MT" panose="020B0502020104020203" pitchFamily="34" charset="0"/>
              </a:rPr>
              <a:t>It’s always 1969, and we are all American.</a:t>
            </a:r>
            <a:endParaRPr lang="en-GB" sz="24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‘unix time’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Time stamps are encoded as the number of seconds since 00:00 on Thursday 01 January 1970. 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systems administrators have big parties every 1,000,000,000 seconds.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2402" y="475648"/>
            <a:ext cx="4320000" cy="57415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terminals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the shell pre-date windows and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mice so everything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works fine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on an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old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terminal.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Text is entered and printed left to right, top to bottom.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‘Advanced’ software had moving flashing cursors and paging.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C:\Users\maccal02\Desktop\2015-04 Unix training\102647895p-03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76259"/>
            <a:ext cx="3448051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346424"/>
            <a:ext cx="4320000" cy="28707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retro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1970, most ‘files’ were lists of typewriter commands. Many unix commands still assume this to be true.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 ccc ccccc\n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 cccc 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[EOF]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ccal02\Desktop\2015-04 Unix training\v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" y="495301"/>
            <a:ext cx="9910638" cy="5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398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Warning – non-SI units!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Computers use binary internally, not base10, so powers of two have a special status.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b="1" baseline="30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bytes = 1,024</a:t>
            </a:r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that was a lot of data, it was loosely termed a ‘kilobyte’ (KB).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SI kilobyte would be 1,000 bytes (kB).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 what is a MB? 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 = 1,000 x 1,024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 ? </a:t>
            </a:r>
            <a:endParaRPr lang="en-GB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 = 1,024  x 1,024 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 ? </a:t>
            </a:r>
            <a:endParaRPr lang="en-GB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so on for GB, TB, PB. Definitions of the value of a petabyte vary by ~125 TB!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caveat emptor!</a:t>
            </a:r>
          </a:p>
          <a:p>
            <a:endParaRPr lang="en-GB" sz="1600" i="1" cap="small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1975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ASCII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One standard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was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adopted – the “American Standard Code for Information Interchange”.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defines 128 characters, based on US English typewriter keyboards and teletype commands – whitespace, carriage returns, beeps.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…no European accents, no Kanji, no Traditional Chinese.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Punctuation and special characters (, ; $ * ? ) were the only ‘spares’ to use as special commands. Interesting, strange or very bad things can happen if you have these in your file names.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ccal02\Desktop\2015-04 Unix training\asc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" y="1957388"/>
            <a:ext cx="7945438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E271D451684D9D736CEC4E0F6B9B" ma:contentTypeVersion="1" ma:contentTypeDescription="Create a new document." ma:contentTypeScope="" ma:versionID="7478ac634dabc1fe1d7055a9f6a8172b">
  <xsd:schema xmlns:xsd="http://www.w3.org/2001/XMLSchema" xmlns:xs="http://www.w3.org/2001/XMLSchema" xmlns:p="http://schemas.microsoft.com/office/2006/metadata/properties" xmlns:ns2="d388b689-ae8c-4832-ab62-a1effc01fe65" targetNamespace="http://schemas.microsoft.com/office/2006/metadata/properties" ma:root="true" ma:fieldsID="a2d5405f76c2b24e702fbe27fb2c681e" ns2:_="">
    <xsd:import namespace="d388b689-ae8c-4832-ab62-a1effc01fe65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8b689-ae8c-4832-ab62-a1effc01fe65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Open" ma:format="Dropdown" ma:internalName="Status">
      <xsd:simpleType>
        <xsd:restriction base="dms:Choice">
          <xsd:enumeration value="Open"/>
          <xsd:enumeration value="Clos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d388b689-ae8c-4832-ab62-a1effc01fe65">Open</Status>
  </documentManagement>
</p:properties>
</file>

<file path=customXml/itemProps1.xml><?xml version="1.0" encoding="utf-8"?>
<ds:datastoreItem xmlns:ds="http://schemas.openxmlformats.org/officeDocument/2006/customXml" ds:itemID="{35F9377A-59D8-442A-B92A-17668B7E3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8b689-ae8c-4832-ab62-a1effc01fe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1B997E-C284-4939-9C45-B22995289D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F48981-6DC9-4E7E-8946-5074F416BA11}">
  <ds:schemaRefs>
    <ds:schemaRef ds:uri="d388b689-ae8c-4832-ab62-a1effc01fe6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2070</Words>
  <Application>Microsoft Office PowerPoint</Application>
  <PresentationFormat>A4 Paper (210x297 mm)</PresentationFormat>
  <Paragraphs>427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Peter Maccallum</cp:lastModifiedBy>
  <cp:revision>78</cp:revision>
  <cp:lastPrinted>2015-03-30T16:12:36Z</cp:lastPrinted>
  <dcterms:created xsi:type="dcterms:W3CDTF">2006-08-16T00:00:00Z</dcterms:created>
  <dcterms:modified xsi:type="dcterms:W3CDTF">2015-11-30T07:52:33Z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0x010100399AE271D451684D9D736CEC4E0F6B9B</vt:lpwstr>
  </property>
</Properties>
</file>