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</p:sldIdLst>
  <p:sldSz cx="6858000" cy="9144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0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4654-623C-4524-989B-4A216EF7E85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EEC9-0A7C-4A34-B995-D287AE74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539" y="381965"/>
            <a:ext cx="59030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DESIGN:</a:t>
            </a:r>
          </a:p>
          <a:p>
            <a:endParaRPr lang="en-US" dirty="0"/>
          </a:p>
          <a:p>
            <a:r>
              <a:rPr lang="en-US" sz="1200" dirty="0" smtClean="0"/>
              <a:t>MCF7 estrogen receptor positive human breast cancer cell lines were treated with 2 different types of estrogens, Estradiol (E2) or </a:t>
            </a:r>
            <a:r>
              <a:rPr lang="en-US" sz="1200" dirty="0" err="1" smtClean="0"/>
              <a:t>Estrone</a:t>
            </a:r>
            <a:r>
              <a:rPr lang="en-US" sz="1200" dirty="0" smtClean="0"/>
              <a:t> (E1), for 4 hours with or without previous stimulation for 4 hours with </a:t>
            </a:r>
            <a:r>
              <a:rPr lang="en-US" sz="1200" dirty="0" err="1" smtClean="0"/>
              <a:t>TNFa</a:t>
            </a:r>
            <a:r>
              <a:rPr lang="en-US" sz="1200" dirty="0" smtClean="0"/>
              <a:t>, an NF-kB pathway activator, having a total of 6 different conditions:</a:t>
            </a:r>
          </a:p>
          <a:p>
            <a:r>
              <a:rPr lang="en-US" sz="1200" dirty="0" smtClean="0"/>
              <a:t>C </a:t>
            </a:r>
            <a:r>
              <a:rPr lang="en-US" sz="1200" dirty="0" smtClean="0">
                <a:sym typeface="Wingdings" panose="05000000000000000000" pitchFamily="2" charset="2"/>
              </a:rPr>
              <a:t> untreated cells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E2  cells treated for 4 hours with E2 (Estradiol)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E1  </a:t>
            </a:r>
            <a:r>
              <a:rPr lang="en-US" sz="1200" dirty="0">
                <a:sym typeface="Wingdings" panose="05000000000000000000" pitchFamily="2" charset="2"/>
              </a:rPr>
              <a:t>cells treated for 4 hours with </a:t>
            </a:r>
            <a:r>
              <a:rPr lang="en-US" sz="1200" dirty="0" smtClean="0">
                <a:sym typeface="Wingdings" panose="05000000000000000000" pitchFamily="2" charset="2"/>
              </a:rPr>
              <a:t>E1 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sym typeface="Wingdings" panose="05000000000000000000" pitchFamily="2" charset="2"/>
              </a:rPr>
              <a:t>Estrone</a:t>
            </a:r>
            <a:r>
              <a:rPr lang="en-US" sz="12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1200" dirty="0" err="1" smtClean="0">
                <a:sym typeface="Wingdings" panose="05000000000000000000" pitchFamily="2" charset="2"/>
              </a:rPr>
              <a:t>TNFa</a:t>
            </a:r>
            <a:r>
              <a:rPr lang="en-US" sz="1200" dirty="0" smtClean="0">
                <a:sym typeface="Wingdings" panose="05000000000000000000" pitchFamily="2" charset="2"/>
              </a:rPr>
              <a:t>  cells treated for 8 hours with </a:t>
            </a:r>
            <a:r>
              <a:rPr lang="en-US" sz="1200" dirty="0" err="1" smtClean="0">
                <a:sym typeface="Wingdings" panose="05000000000000000000" pitchFamily="2" charset="2"/>
              </a:rPr>
              <a:t>TNFa</a:t>
            </a:r>
            <a:r>
              <a:rPr lang="en-US" sz="1200" dirty="0" smtClean="0">
                <a:sym typeface="Wingdings" panose="05000000000000000000" pitchFamily="2" charset="2"/>
              </a:rPr>
              <a:t> but not estrogens</a:t>
            </a:r>
          </a:p>
          <a:p>
            <a:r>
              <a:rPr lang="en-US" sz="1200" dirty="0" err="1" smtClean="0">
                <a:sym typeface="Wingdings" panose="05000000000000000000" pitchFamily="2" charset="2"/>
              </a:rPr>
              <a:t>TNFa</a:t>
            </a:r>
            <a:r>
              <a:rPr lang="en-US" sz="1200" dirty="0" smtClean="0">
                <a:sym typeface="Wingdings" panose="05000000000000000000" pitchFamily="2" charset="2"/>
              </a:rPr>
              <a:t> E2  </a:t>
            </a:r>
            <a:r>
              <a:rPr lang="en-US" sz="1200" dirty="0">
                <a:sym typeface="Wingdings" panose="05000000000000000000" pitchFamily="2" charset="2"/>
              </a:rPr>
              <a:t>cells treated for </a:t>
            </a:r>
            <a:r>
              <a:rPr lang="en-US" sz="1200" dirty="0" smtClean="0">
                <a:sym typeface="Wingdings" panose="05000000000000000000" pitchFamily="2" charset="2"/>
              </a:rPr>
              <a:t>8 hours with </a:t>
            </a:r>
            <a:r>
              <a:rPr lang="en-US" sz="1200" dirty="0" err="1" smtClean="0">
                <a:sym typeface="Wingdings" panose="05000000000000000000" pitchFamily="2" charset="2"/>
              </a:rPr>
              <a:t>TNFa</a:t>
            </a:r>
            <a:r>
              <a:rPr lang="en-US" sz="1200" dirty="0" smtClean="0">
                <a:sym typeface="Wingdings" panose="05000000000000000000" pitchFamily="2" charset="2"/>
              </a:rPr>
              <a:t> and the last 4 </a:t>
            </a:r>
            <a:r>
              <a:rPr lang="en-US" sz="1200" dirty="0">
                <a:sym typeface="Wingdings" panose="05000000000000000000" pitchFamily="2" charset="2"/>
              </a:rPr>
              <a:t>hours with </a:t>
            </a:r>
            <a:r>
              <a:rPr lang="en-US" sz="1200" dirty="0" smtClean="0">
                <a:sym typeface="Wingdings" panose="05000000000000000000" pitchFamily="2" charset="2"/>
              </a:rPr>
              <a:t>E2 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smtClean="0">
                <a:sym typeface="Wingdings" panose="05000000000000000000" pitchFamily="2" charset="2"/>
              </a:rPr>
              <a:t>Estradiol)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err="1">
                <a:sym typeface="Wingdings" panose="05000000000000000000" pitchFamily="2" charset="2"/>
              </a:rPr>
              <a:t>TNFa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E1 </a:t>
            </a:r>
            <a:r>
              <a:rPr lang="en-US" sz="1200" dirty="0">
                <a:sym typeface="Wingdings" panose="05000000000000000000" pitchFamily="2" charset="2"/>
              </a:rPr>
              <a:t> cells treated for 8 hours with </a:t>
            </a:r>
            <a:r>
              <a:rPr lang="en-US" sz="1200" dirty="0" err="1">
                <a:sym typeface="Wingdings" panose="05000000000000000000" pitchFamily="2" charset="2"/>
              </a:rPr>
              <a:t>TNFa</a:t>
            </a:r>
            <a:r>
              <a:rPr lang="en-US" sz="1200" dirty="0">
                <a:sym typeface="Wingdings" panose="05000000000000000000" pitchFamily="2" charset="2"/>
              </a:rPr>
              <a:t> and the last 4 hours with E1 (</a:t>
            </a:r>
            <a:r>
              <a:rPr lang="en-US" sz="1200" dirty="0" err="1">
                <a:sym typeface="Wingdings" panose="05000000000000000000" pitchFamily="2" charset="2"/>
              </a:rPr>
              <a:t>Estrone</a:t>
            </a:r>
            <a:r>
              <a:rPr lang="en-US" sz="1200" dirty="0">
                <a:sym typeface="Wingdings" panose="05000000000000000000" pitchFamily="2" charset="2"/>
              </a:rPr>
              <a:t>)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RNA was collected and library prepared using ribosomal RNA depletion preserving both mRNA a non-coding RNA</a:t>
            </a:r>
          </a:p>
          <a:p>
            <a:endParaRPr lang="en-US" sz="1200" dirty="0"/>
          </a:p>
          <a:p>
            <a:r>
              <a:rPr lang="en-US" sz="1200" dirty="0" smtClean="0"/>
              <a:t>RNA-</a:t>
            </a:r>
            <a:r>
              <a:rPr lang="en-US" sz="1200" dirty="0" err="1" smtClean="0"/>
              <a:t>seq</a:t>
            </a:r>
            <a:r>
              <a:rPr lang="en-US" sz="1200" dirty="0" smtClean="0"/>
              <a:t> was performed using paired end (for possible analysis of splicing differences..) and 60 millions reads were obtained from each sample</a:t>
            </a:r>
          </a:p>
          <a:p>
            <a:endParaRPr lang="en-US" sz="1200" dirty="0"/>
          </a:p>
          <a:p>
            <a:r>
              <a:rPr lang="en-US" sz="1200" dirty="0" smtClean="0"/>
              <a:t>I also added ERCC spike-in to use as reference for the analysis of the samples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712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786" y="1899305"/>
            <a:ext cx="6099842" cy="3109762"/>
            <a:chOff x="355059" y="105230"/>
            <a:chExt cx="6099842" cy="31097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8297" t="20581" r="58502" b="49580"/>
            <a:stretch/>
          </p:blipFill>
          <p:spPr>
            <a:xfrm>
              <a:off x="4863827" y="2524329"/>
              <a:ext cx="1591074" cy="6906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5958" t="27094" r="65390" b="30038"/>
            <a:stretch/>
          </p:blipFill>
          <p:spPr>
            <a:xfrm>
              <a:off x="2169268" y="364788"/>
              <a:ext cx="2393004" cy="185617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124528" y="1799617"/>
              <a:ext cx="739302" cy="569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867710" y="1799617"/>
              <a:ext cx="740664" cy="56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18085" t="20791" r="58581" b="55673"/>
            <a:stretch/>
          </p:blipFill>
          <p:spPr>
            <a:xfrm>
              <a:off x="2548649" y="2524329"/>
              <a:ext cx="1600200" cy="544750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3340768" y="1799617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l="18227" t="21001" r="58581" b="51051"/>
            <a:stretch/>
          </p:blipFill>
          <p:spPr>
            <a:xfrm>
              <a:off x="355059" y="2524329"/>
              <a:ext cx="1590473" cy="6468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37462" y="105230"/>
              <a:ext cx="247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E2 VS E1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3539" y="5197036"/>
            <a:ext cx="590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The complete analysis should include also an study of which genes/pathways are upregulated and which downregulated (not only significantly changed as shown in this example)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39" y="381965"/>
            <a:ext cx="5903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 BE PERFORMED: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sz="1200" dirty="0" smtClean="0"/>
              <a:t>There are differences in gene expression/pathway regulation when compared C vs E2 and C vs E1?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dirty="0" smtClean="0">
                <a:sym typeface="Wingdings" panose="05000000000000000000" pitchFamily="2" charset="2"/>
              </a:rPr>
              <a:t>Here it is an example of my preliminary analysis for this study</a:t>
            </a:r>
            <a:endParaRPr lang="en-US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64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3539" y="5197036"/>
            <a:ext cx="590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The complete analysis should include also an study of which genes/pathways are upregulated and which downregulated (not only significantly changed as shown in this example)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39" y="381965"/>
            <a:ext cx="5903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 BE PERFORMED: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sz="1200" dirty="0" smtClean="0"/>
              <a:t>There are differences in gene expression/pathway regulation when compared C vs </a:t>
            </a:r>
            <a:r>
              <a:rPr lang="en-US" sz="1200" dirty="0" err="1" smtClean="0"/>
              <a:t>TNFa</a:t>
            </a:r>
            <a:r>
              <a:rPr lang="en-US" sz="1200" dirty="0" smtClean="0"/>
              <a:t>, C vs </a:t>
            </a:r>
            <a:r>
              <a:rPr lang="en-US" sz="1200" dirty="0" err="1" smtClean="0"/>
              <a:t>TNFa</a:t>
            </a:r>
            <a:r>
              <a:rPr lang="en-US" sz="1200" dirty="0" smtClean="0"/>
              <a:t> E2 and C vs </a:t>
            </a:r>
            <a:r>
              <a:rPr lang="en-US" sz="1200" dirty="0" err="1" smtClean="0"/>
              <a:t>TNFa</a:t>
            </a:r>
            <a:r>
              <a:rPr lang="en-US" sz="1200" dirty="0" smtClean="0"/>
              <a:t> E1?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dirty="0" smtClean="0">
                <a:sym typeface="Wingdings" panose="05000000000000000000" pitchFamily="2" charset="2"/>
              </a:rPr>
              <a:t>Here it is an example of my preliminary analysis for this study</a:t>
            </a:r>
            <a:endParaRPr lang="en-US" sz="1200" dirty="0">
              <a:sym typeface="Wingdings" panose="05000000000000000000" pitchFamily="2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5733" y="1894283"/>
            <a:ext cx="3249896" cy="3182884"/>
            <a:chOff x="1585733" y="1894283"/>
            <a:chExt cx="3249896" cy="318288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74" y="2350954"/>
              <a:ext cx="2829978" cy="272621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85733" y="1894283"/>
              <a:ext cx="3249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TNFa</a:t>
              </a:r>
              <a:r>
                <a:rPr lang="en-US" dirty="0" smtClean="0"/>
                <a:t> VS </a:t>
              </a:r>
              <a:r>
                <a:rPr lang="en-US" dirty="0" err="1" smtClean="0"/>
                <a:t>TNFa</a:t>
              </a:r>
              <a:r>
                <a:rPr lang="en-US" dirty="0" smtClean="0"/>
                <a:t> </a:t>
              </a:r>
              <a:r>
                <a:rPr lang="en-US" dirty="0" smtClean="0"/>
                <a:t>E2 VS </a:t>
              </a:r>
              <a:r>
                <a:rPr lang="en-US" dirty="0" err="1" smtClean="0"/>
                <a:t>TNFa</a:t>
              </a:r>
              <a:r>
                <a:rPr lang="en-US" dirty="0" smtClean="0"/>
                <a:t> E1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3539" y="5798919"/>
            <a:ext cx="590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The complete analysis should include also an study of which genes/pathways are upregulated and which downregulated (not only significantly changed as shown in this example)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39" y="381965"/>
            <a:ext cx="5903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 BE PERFORMED: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sz="1200" dirty="0" smtClean="0"/>
              <a:t>There are differences in gene expression/pathway regulation when compared </a:t>
            </a:r>
            <a:r>
              <a:rPr lang="en-US" sz="1200" dirty="0" err="1" smtClean="0"/>
              <a:t>TNFa</a:t>
            </a:r>
            <a:r>
              <a:rPr lang="en-US" sz="1200" dirty="0" smtClean="0"/>
              <a:t> vs </a:t>
            </a:r>
            <a:r>
              <a:rPr lang="en-US" sz="1200" dirty="0" err="1" smtClean="0"/>
              <a:t>TNFa</a:t>
            </a:r>
            <a:r>
              <a:rPr lang="en-US" sz="1200" dirty="0" smtClean="0"/>
              <a:t> E2 and </a:t>
            </a:r>
            <a:r>
              <a:rPr lang="en-US" sz="1200" dirty="0" err="1" smtClean="0"/>
              <a:t>TNFa</a:t>
            </a:r>
            <a:r>
              <a:rPr lang="en-US" sz="1200" dirty="0" smtClean="0"/>
              <a:t> vs </a:t>
            </a:r>
            <a:r>
              <a:rPr lang="en-US" sz="1200" dirty="0" err="1" smtClean="0"/>
              <a:t>TNFa</a:t>
            </a:r>
            <a:r>
              <a:rPr lang="en-US" sz="1200" dirty="0" smtClean="0"/>
              <a:t> E1?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dirty="0" smtClean="0">
                <a:sym typeface="Wingdings" panose="05000000000000000000" pitchFamily="2" charset="2"/>
              </a:rPr>
              <a:t>Here it is an example of my preliminary analysis for this study</a:t>
            </a:r>
            <a:endParaRPr lang="en-US" sz="1200" dirty="0">
              <a:sym typeface="Wingdings" panose="05000000000000000000" pitchFamily="2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699" y="1894283"/>
            <a:ext cx="6181929" cy="3489140"/>
            <a:chOff x="277237" y="105230"/>
            <a:chExt cx="6181929" cy="3489140"/>
          </a:xfrm>
        </p:grpSpPr>
        <p:sp>
          <p:nvSpPr>
            <p:cNvPr id="6" name="TextBox 5"/>
            <p:cNvSpPr txBox="1"/>
            <p:nvPr/>
          </p:nvSpPr>
          <p:spPr>
            <a:xfrm>
              <a:off x="2137462" y="105230"/>
              <a:ext cx="247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TNFa</a:t>
              </a:r>
              <a:r>
                <a:rPr lang="en-US" dirty="0" smtClean="0"/>
                <a:t> E2 VS </a:t>
              </a:r>
              <a:r>
                <a:rPr lang="en-US" dirty="0" err="1" smtClean="0"/>
                <a:t>TNFa</a:t>
              </a:r>
              <a:r>
                <a:rPr lang="en-US" dirty="0" smtClean="0"/>
                <a:t> E1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6034" t="19495" r="65063" b="35498"/>
            <a:stretch/>
          </p:blipFill>
          <p:spPr>
            <a:xfrm>
              <a:off x="2197587" y="497831"/>
              <a:ext cx="2376663" cy="1909822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4124528" y="1799617"/>
              <a:ext cx="739302" cy="569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867710" y="1799617"/>
              <a:ext cx="740664" cy="56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340768" y="1799617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8155" t="21001" r="58511" b="40964"/>
            <a:stretch/>
          </p:blipFill>
          <p:spPr>
            <a:xfrm>
              <a:off x="2540668" y="2592421"/>
              <a:ext cx="1600200" cy="8803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l="18227" t="20371" r="58581" b="36341"/>
            <a:stretch/>
          </p:blipFill>
          <p:spPr>
            <a:xfrm>
              <a:off x="277237" y="2592421"/>
              <a:ext cx="1590473" cy="10019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18014" t="20160" r="58723" b="37812"/>
            <a:stretch/>
          </p:blipFill>
          <p:spPr>
            <a:xfrm>
              <a:off x="4863830" y="2592421"/>
              <a:ext cx="1595336" cy="972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5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3539" y="381965"/>
            <a:ext cx="59030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TO BE PERFORMED:</a:t>
            </a:r>
          </a:p>
          <a:p>
            <a:endParaRPr lang="en-US" dirty="0"/>
          </a:p>
          <a:p>
            <a:r>
              <a:rPr lang="en-US" sz="1200" dirty="0" smtClean="0"/>
              <a:t>Once this analysis are completed, I would like to perform also other studies that we will discus more in detail, including:</a:t>
            </a: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- Analysis using ERCC spike-in as reference not reads</a:t>
            </a:r>
            <a:endParaRPr lang="en-US" sz="1200" dirty="0">
              <a:sym typeface="Wingdings" panose="05000000000000000000" pitchFamily="2" charset="2"/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- Changes in miRNA and/or non-coding RNA if possible with the data generated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- Changes in splicing variants</a:t>
            </a:r>
          </a:p>
        </p:txBody>
      </p:sp>
    </p:spTree>
    <p:extLst>
      <p:ext uri="{BB962C8B-B14F-4D97-AF65-F5344CB8AC3E}">
        <p14:creationId xmlns:p14="http://schemas.microsoft.com/office/powerpoint/2010/main" val="1116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453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Picon Ruiz, Manuel</dc:creator>
  <cp:lastModifiedBy>Picon Ruiz, Manuel</cp:lastModifiedBy>
  <cp:revision>29</cp:revision>
  <cp:lastPrinted>2017-11-08T18:10:59Z</cp:lastPrinted>
  <dcterms:created xsi:type="dcterms:W3CDTF">2017-11-08T17:19:20Z</dcterms:created>
  <dcterms:modified xsi:type="dcterms:W3CDTF">2017-11-16T17:23:35Z</dcterms:modified>
</cp:coreProperties>
</file>